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98" r:id="rId2"/>
    <p:sldId id="256" r:id="rId3"/>
    <p:sldId id="274" r:id="rId4"/>
    <p:sldId id="275" r:id="rId5"/>
    <p:sldId id="276" r:id="rId6"/>
    <p:sldId id="257" r:id="rId7"/>
    <p:sldId id="278" r:id="rId8"/>
    <p:sldId id="279" r:id="rId9"/>
    <p:sldId id="280" r:id="rId10"/>
    <p:sldId id="295" r:id="rId11"/>
    <p:sldId id="258" r:id="rId12"/>
    <p:sldId id="259" r:id="rId13"/>
    <p:sldId id="260" r:id="rId14"/>
    <p:sldId id="294" r:id="rId15"/>
    <p:sldId id="261" r:id="rId16"/>
    <p:sldId id="262" r:id="rId17"/>
    <p:sldId id="263" r:id="rId18"/>
    <p:sldId id="296" r:id="rId19"/>
    <p:sldId id="264" r:id="rId20"/>
    <p:sldId id="265" r:id="rId21"/>
    <p:sldId id="266" r:id="rId22"/>
    <p:sldId id="297" r:id="rId23"/>
    <p:sldId id="271" r:id="rId24"/>
    <p:sldId id="273" r:id="rId25"/>
    <p:sldId id="272" r:id="rId26"/>
    <p:sldId id="282" r:id="rId27"/>
    <p:sldId id="283" r:id="rId28"/>
    <p:sldId id="284" r:id="rId29"/>
    <p:sldId id="285" r:id="rId30"/>
    <p:sldId id="286" r:id="rId31"/>
    <p:sldId id="287" r:id="rId32"/>
    <p:sldId id="292" r:id="rId33"/>
    <p:sldId id="288" r:id="rId34"/>
    <p:sldId id="289"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654"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6F084-C232-4275-A8BC-CC1C4227D17C}" type="datetimeFigureOut">
              <a:rPr lang="en-US" smtClean="0"/>
              <a:t>4/12/2017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9F9CA-4D1B-4AB2-8899-A2E6A52A26FC}" type="slidenum">
              <a:rPr lang="en-US" smtClean="0"/>
              <a:t>‹#›</a:t>
            </a:fld>
            <a:endParaRPr lang="en-US"/>
          </a:p>
        </p:txBody>
      </p:sp>
    </p:spTree>
    <p:extLst>
      <p:ext uri="{BB962C8B-B14F-4D97-AF65-F5344CB8AC3E}">
        <p14:creationId xmlns:p14="http://schemas.microsoft.com/office/powerpoint/2010/main" val="210524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26</a:t>
            </a:fld>
            <a:endParaRPr lang="en-US"/>
          </a:p>
        </p:txBody>
      </p:sp>
    </p:spTree>
    <p:extLst>
      <p:ext uri="{BB962C8B-B14F-4D97-AF65-F5344CB8AC3E}">
        <p14:creationId xmlns:p14="http://schemas.microsoft.com/office/powerpoint/2010/main" val="130244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27</a:t>
            </a:fld>
            <a:endParaRPr lang="en-US"/>
          </a:p>
        </p:txBody>
      </p:sp>
    </p:spTree>
    <p:extLst>
      <p:ext uri="{BB962C8B-B14F-4D97-AF65-F5344CB8AC3E}">
        <p14:creationId xmlns:p14="http://schemas.microsoft.com/office/powerpoint/2010/main" val="306691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1FAFED-AEBA-4352-A081-295426F78944}" type="slidenum">
              <a:rPr lang="en-US"/>
              <a:t>28</a:t>
            </a:fld>
            <a:endParaRPr lang="en-US"/>
          </a:p>
        </p:txBody>
      </p:sp>
    </p:spTree>
    <p:extLst>
      <p:ext uri="{BB962C8B-B14F-4D97-AF65-F5344CB8AC3E}">
        <p14:creationId xmlns:p14="http://schemas.microsoft.com/office/powerpoint/2010/main" val="2002421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4/12/2017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4/12/2017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4/12/2017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4/12/2017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4/12/2017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4/12/2017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arduino.cc/en/Main/Softwar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2583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code: unipolar</a:t>
            </a:r>
          </a:p>
        </p:txBody>
      </p:sp>
      <p:pic>
        <p:nvPicPr>
          <p:cNvPr id="7" name="Content Placeholder 6"/>
          <p:cNvPicPr>
            <a:picLocks noGrp="1" noChangeAspect="1"/>
          </p:cNvPicPr>
          <p:nvPr>
            <p:ph idx="1"/>
          </p:nvPr>
        </p:nvPicPr>
        <p:blipFill>
          <a:blip r:embed="rId2"/>
          <a:stretch>
            <a:fillRect/>
          </a:stretch>
        </p:blipFill>
        <p:spPr>
          <a:xfrm>
            <a:off x="1320729" y="2380729"/>
            <a:ext cx="6166487" cy="4477271"/>
          </a:xfrm>
        </p:spPr>
      </p:pic>
    </p:spTree>
    <p:extLst>
      <p:ext uri="{BB962C8B-B14F-4D97-AF65-F5344CB8AC3E}">
        <p14:creationId xmlns:p14="http://schemas.microsoft.com/office/powerpoint/2010/main" val="3324046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Nonreturn to Zero-Level (NRZ-L)</a:t>
            </a:r>
          </a:p>
        </p:txBody>
      </p:sp>
      <p:sp>
        <p:nvSpPr>
          <p:cNvPr id="3" name="Content Placeholder 2"/>
          <p:cNvSpPr>
            <a:spLocks noGrp="1"/>
          </p:cNvSpPr>
          <p:nvPr>
            <p:ph idx="1"/>
          </p:nvPr>
        </p:nvSpPr>
        <p:spPr/>
        <p:txBody>
          <a:bodyPr>
            <a:normAutofit fontScale="92500" lnSpcReduction="10000"/>
          </a:bodyPr>
          <a:lstStyle/>
          <a:p>
            <a:pPr>
              <a:buNone/>
            </a:pPr>
            <a:endParaRPr lang="en-US" b="1" dirty="0"/>
          </a:p>
          <a:p>
            <a:pPr>
              <a:buNone/>
            </a:pPr>
            <a:endParaRPr lang="en-US" b="1" dirty="0"/>
          </a:p>
          <a:p>
            <a:pPr>
              <a:buNone/>
            </a:pPr>
            <a:r>
              <a:rPr lang="en-US" b="1" dirty="0"/>
              <a:t>Basic rule:</a:t>
            </a:r>
          </a:p>
          <a:p>
            <a:pPr>
              <a:buNone/>
            </a:pPr>
            <a:r>
              <a:rPr lang="en-US" dirty="0"/>
              <a:t>                       </a:t>
            </a:r>
            <a:r>
              <a:rPr lang="en-US" b="1" dirty="0"/>
              <a:t>  Bit 0                              +ve polar</a:t>
            </a:r>
          </a:p>
          <a:p>
            <a:pPr>
              <a:buNone/>
            </a:pPr>
            <a:endParaRPr lang="en-US" b="1" dirty="0"/>
          </a:p>
          <a:p>
            <a:pPr>
              <a:buNone/>
            </a:pPr>
            <a:r>
              <a:rPr lang="en-US" b="1" dirty="0"/>
              <a:t>                         Bit1                                -ve polar                             </a:t>
            </a:r>
          </a:p>
          <a:p>
            <a:endParaRPr lang="en-US" dirty="0"/>
          </a:p>
          <a:p>
            <a:pPr>
              <a:buNone/>
            </a:pPr>
            <a:r>
              <a:rPr lang="en-US" b="1" dirty="0"/>
              <a:t>  The signal is dependent upon the state of the bit</a:t>
            </a:r>
          </a:p>
          <a:p>
            <a:pPr>
              <a:buNone/>
            </a:pPr>
            <a:r>
              <a:rPr lang="en-US" dirty="0"/>
              <a:t>       </a:t>
            </a:r>
          </a:p>
        </p:txBody>
      </p:sp>
      <p:sp>
        <p:nvSpPr>
          <p:cNvPr id="4" name="Right Arrow 3"/>
          <p:cNvSpPr/>
          <p:nvPr/>
        </p:nvSpPr>
        <p:spPr>
          <a:xfrm>
            <a:off x="3395444" y="36438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294776" y="42876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563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NRZ-L continues </a:t>
            </a:r>
          </a:p>
        </p:txBody>
      </p:sp>
      <p:pic>
        <p:nvPicPr>
          <p:cNvPr id="2050" name="Picture 2"/>
          <p:cNvPicPr>
            <a:picLocks noGrp="1" noChangeAspect="1" noChangeArrowheads="1"/>
          </p:cNvPicPr>
          <p:nvPr>
            <p:ph idx="1"/>
          </p:nvPr>
        </p:nvPicPr>
        <p:blipFill rotWithShape="1">
          <a:blip r:embed="rId2"/>
          <a:srcRect r="1194" b="45599"/>
          <a:stretch/>
        </p:blipFill>
        <p:spPr bwMode="auto">
          <a:xfrm>
            <a:off x="4840732" y="3956365"/>
            <a:ext cx="6150174" cy="1204111"/>
          </a:xfrm>
          <a:prstGeom prst="rect">
            <a:avLst/>
          </a:prstGeom>
          <a:noFill/>
          <a:ln w="9525">
            <a:noFill/>
            <a:miter lim="800000"/>
            <a:headEnd/>
            <a:tailEnd/>
          </a:ln>
          <a:effectLst/>
        </p:spPr>
      </p:pic>
      <p:sp>
        <p:nvSpPr>
          <p:cNvPr id="3" name="Rectangle 2"/>
          <p:cNvSpPr/>
          <p:nvPr/>
        </p:nvSpPr>
        <p:spPr>
          <a:xfrm>
            <a:off x="350068" y="2250096"/>
            <a:ext cx="5679540" cy="1877437"/>
          </a:xfrm>
          <a:prstGeom prst="rect">
            <a:avLst/>
          </a:prstGeom>
        </p:spPr>
        <p:txBody>
          <a:bodyPr wrap="square">
            <a:spAutoFit/>
          </a:bodyPr>
          <a:lstStyle/>
          <a:p>
            <a:pPr>
              <a:buNone/>
            </a:pPr>
            <a:endParaRPr lang="en-US" sz="1400" b="1" dirty="0"/>
          </a:p>
          <a:p>
            <a:pPr>
              <a:buNone/>
            </a:pPr>
            <a:r>
              <a:rPr lang="en-US" sz="1400" b="1" dirty="0"/>
              <a:t>Basic rule:</a:t>
            </a:r>
          </a:p>
          <a:p>
            <a:pPr>
              <a:buNone/>
            </a:pPr>
            <a:r>
              <a:rPr lang="en-US" sz="1400" dirty="0"/>
              <a:t>                       </a:t>
            </a:r>
            <a:r>
              <a:rPr lang="en-US" sz="1400" b="1" dirty="0"/>
              <a:t>  Bit 0                              +ve polar</a:t>
            </a:r>
          </a:p>
          <a:p>
            <a:pPr>
              <a:buNone/>
            </a:pPr>
            <a:endParaRPr lang="en-US" sz="1400" b="1" dirty="0"/>
          </a:p>
          <a:p>
            <a:pPr>
              <a:buNone/>
            </a:pPr>
            <a:r>
              <a:rPr lang="en-US" sz="1400" b="1" dirty="0"/>
              <a:t>                         Bit1                                -ve polar                             </a:t>
            </a:r>
          </a:p>
          <a:p>
            <a:endParaRPr lang="en-US" sz="1400" dirty="0"/>
          </a:p>
          <a:p>
            <a:pPr>
              <a:buNone/>
            </a:pPr>
            <a:r>
              <a:rPr lang="en-US" sz="1400" b="1" dirty="0"/>
              <a:t>  The signal is dependent upon the state of the bit</a:t>
            </a:r>
          </a:p>
          <a:p>
            <a:pPr>
              <a:buNone/>
            </a:pPr>
            <a:r>
              <a:rPr lang="en-US" dirty="0"/>
              <a:t>       </a:t>
            </a:r>
          </a:p>
        </p:txBody>
      </p:sp>
    </p:spTree>
    <p:extLst>
      <p:ext uri="{BB962C8B-B14F-4D97-AF65-F5344CB8AC3E}">
        <p14:creationId xmlns:p14="http://schemas.microsoft.com/office/powerpoint/2010/main" val="1030569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NRZ-L continues </a:t>
            </a:r>
          </a:p>
        </p:txBody>
      </p:sp>
      <p:sp>
        <p:nvSpPr>
          <p:cNvPr id="3" name="Content Placeholder 2"/>
          <p:cNvSpPr>
            <a:spLocks noGrp="1"/>
          </p:cNvSpPr>
          <p:nvPr>
            <p:ph idx="1"/>
          </p:nvPr>
        </p:nvSpPr>
        <p:spPr/>
        <p:txBody>
          <a:bodyPr/>
          <a:lstStyle/>
          <a:p>
            <a:r>
              <a:rPr lang="en-US" b="1" dirty="0"/>
              <a:t>Sample Visualization from project with the same bit pattern</a:t>
            </a:r>
          </a:p>
        </p:txBody>
      </p:sp>
      <p:pic>
        <p:nvPicPr>
          <p:cNvPr id="4" name="Picture 2"/>
          <p:cNvPicPr>
            <a:picLocks noChangeAspect="1" noChangeArrowheads="1"/>
          </p:cNvPicPr>
          <p:nvPr/>
        </p:nvPicPr>
        <p:blipFill rotWithShape="1">
          <a:blip r:embed="rId2"/>
          <a:srcRect r="1194" b="45599"/>
          <a:stretch/>
        </p:blipFill>
        <p:spPr bwMode="auto">
          <a:xfrm>
            <a:off x="6563761" y="3865830"/>
            <a:ext cx="4753069" cy="930579"/>
          </a:xfrm>
          <a:prstGeom prst="rect">
            <a:avLst/>
          </a:prstGeom>
          <a:noFill/>
          <a:ln w="9525">
            <a:noFill/>
            <a:miter lim="800000"/>
            <a:headEnd/>
            <a:tailEnd/>
          </a:ln>
          <a:effectLst/>
        </p:spPr>
      </p:pic>
      <p:pic>
        <p:nvPicPr>
          <p:cNvPr id="6" name="Picture 5"/>
          <p:cNvPicPr>
            <a:picLocks noChangeAspect="1"/>
          </p:cNvPicPr>
          <p:nvPr/>
        </p:nvPicPr>
        <p:blipFill>
          <a:blip r:embed="rId3"/>
          <a:stretch>
            <a:fillRect/>
          </a:stretch>
        </p:blipFill>
        <p:spPr>
          <a:xfrm>
            <a:off x="397398" y="3603279"/>
            <a:ext cx="5780142" cy="2806574"/>
          </a:xfrm>
          <a:prstGeom prst="rect">
            <a:avLst/>
          </a:prstGeom>
        </p:spPr>
      </p:pic>
    </p:spTree>
    <p:extLst>
      <p:ext uri="{BB962C8B-B14F-4D97-AF65-F5344CB8AC3E}">
        <p14:creationId xmlns:p14="http://schemas.microsoft.com/office/powerpoint/2010/main" val="1940253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code: NRZ-L</a:t>
            </a:r>
          </a:p>
        </p:txBody>
      </p:sp>
      <p:pic>
        <p:nvPicPr>
          <p:cNvPr id="5" name="Content Placeholder 4"/>
          <p:cNvPicPr>
            <a:picLocks noGrp="1" noChangeAspect="1"/>
          </p:cNvPicPr>
          <p:nvPr>
            <p:ph idx="1"/>
          </p:nvPr>
        </p:nvPicPr>
        <p:blipFill>
          <a:blip r:embed="rId2"/>
          <a:stretch>
            <a:fillRect/>
          </a:stretch>
        </p:blipFill>
        <p:spPr>
          <a:xfrm>
            <a:off x="2528062" y="2277574"/>
            <a:ext cx="6299067" cy="4412403"/>
          </a:xfrm>
        </p:spPr>
      </p:pic>
    </p:spTree>
    <p:extLst>
      <p:ext uri="{BB962C8B-B14F-4D97-AF65-F5344CB8AC3E}">
        <p14:creationId xmlns:p14="http://schemas.microsoft.com/office/powerpoint/2010/main" val="3489559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Nonreturn to Zero Inverted (NRZ-I)</a:t>
            </a:r>
          </a:p>
        </p:txBody>
      </p:sp>
      <p:sp>
        <p:nvSpPr>
          <p:cNvPr id="3" name="Content Placeholder 2"/>
          <p:cNvSpPr>
            <a:spLocks noGrp="1"/>
          </p:cNvSpPr>
          <p:nvPr>
            <p:ph idx="1"/>
          </p:nvPr>
        </p:nvSpPr>
        <p:spPr/>
        <p:txBody>
          <a:bodyPr/>
          <a:lstStyle/>
          <a:p>
            <a:pPr>
              <a:buNone/>
            </a:pPr>
            <a:r>
              <a:rPr lang="en-US" b="1" dirty="0"/>
              <a:t>Basic rule:</a:t>
            </a:r>
          </a:p>
          <a:p>
            <a:pPr>
              <a:buNone/>
            </a:pPr>
            <a:r>
              <a:rPr lang="en-US" dirty="0"/>
              <a:t>                   </a:t>
            </a:r>
            <a:r>
              <a:rPr lang="en-US" b="1" dirty="0"/>
              <a:t>Bit 0                              no transition </a:t>
            </a:r>
          </a:p>
          <a:p>
            <a:pPr>
              <a:buNone/>
            </a:pPr>
            <a:endParaRPr lang="en-US" b="1" dirty="0"/>
          </a:p>
          <a:p>
            <a:pPr>
              <a:buNone/>
            </a:pPr>
            <a:r>
              <a:rPr lang="en-US" b="1" dirty="0"/>
              <a:t>                   Bit1                               Only One transition                           </a:t>
            </a:r>
          </a:p>
          <a:p>
            <a:endParaRPr lang="en-US" dirty="0"/>
          </a:p>
          <a:p>
            <a:pPr>
              <a:buNone/>
            </a:pPr>
            <a:r>
              <a:rPr lang="en-US" b="1" dirty="0"/>
              <a:t>  The signal is dependent upon the state of the bit</a:t>
            </a:r>
          </a:p>
          <a:p>
            <a:endParaRPr lang="en-US" dirty="0"/>
          </a:p>
        </p:txBody>
      </p:sp>
      <p:sp>
        <p:nvSpPr>
          <p:cNvPr id="4" name="Right Arrow 3"/>
          <p:cNvSpPr/>
          <p:nvPr/>
        </p:nvSpPr>
        <p:spPr>
          <a:xfrm>
            <a:off x="3116510" y="30205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080447" y="382701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051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56" y="2425816"/>
            <a:ext cx="8229600" cy="1143000"/>
          </a:xfrm>
        </p:spPr>
        <p:txBody>
          <a:bodyPr>
            <a:normAutofit/>
          </a:bodyPr>
          <a:lstStyle/>
          <a:p>
            <a:r>
              <a:rPr lang="en-US" sz="2000" dirty="0">
                <a:solidFill>
                  <a:srgbClr val="FF0000"/>
                </a:solidFill>
              </a:rPr>
              <a:t> </a:t>
            </a:r>
            <a:r>
              <a:rPr lang="en-US" sz="2000" b="1" dirty="0">
                <a:solidFill>
                  <a:srgbClr val="FF0000"/>
                </a:solidFill>
              </a:rPr>
              <a:t>Bit 0                    no transition </a:t>
            </a:r>
            <a:br>
              <a:rPr lang="en-US" sz="2000" b="1" dirty="0">
                <a:solidFill>
                  <a:srgbClr val="FF0000"/>
                </a:solidFill>
              </a:rPr>
            </a:br>
            <a:r>
              <a:rPr lang="en-US" sz="2000" b="1" dirty="0">
                <a:solidFill>
                  <a:srgbClr val="FF0000"/>
                </a:solidFill>
              </a:rPr>
              <a:t/>
            </a:r>
            <a:br>
              <a:rPr lang="en-US" sz="2000" b="1" dirty="0">
                <a:solidFill>
                  <a:srgbClr val="FF0000"/>
                </a:solidFill>
              </a:rPr>
            </a:br>
            <a:r>
              <a:rPr lang="en-US" sz="2000" b="1" dirty="0">
                <a:solidFill>
                  <a:srgbClr val="FF0000"/>
                </a:solidFill>
              </a:rPr>
              <a:t> Bit1                    Only One transition                           </a:t>
            </a:r>
            <a:endParaRPr lang="en-US" sz="2000" dirty="0">
              <a:solidFill>
                <a:srgbClr val="FF0000"/>
              </a:solidFill>
            </a:endParaRPr>
          </a:p>
        </p:txBody>
      </p:sp>
      <p:sp>
        <p:nvSpPr>
          <p:cNvPr id="5" name="Title 1"/>
          <p:cNvSpPr txBox="1">
            <a:spLocks/>
          </p:cNvSpPr>
          <p:nvPr/>
        </p:nvSpPr>
        <p:spPr>
          <a:xfrm>
            <a:off x="1261145" y="569650"/>
            <a:ext cx="8229600" cy="1143000"/>
          </a:xfrm>
          <a:prstGeom prst="rect">
            <a:avLst/>
          </a:prstGeom>
        </p:spPr>
        <p:txBody>
          <a:bodyPr vert="horz" lIns="91440" tIns="45720" rIns="91440" bIns="45720" rtlCol="0" anchor="ctr">
            <a:normAutofit/>
          </a:bodyPr>
          <a:lstStyle/>
          <a:p>
            <a:pPr algn="ctr" defTabSz="914400">
              <a:spcBef>
                <a:spcPct val="0"/>
              </a:spcBef>
              <a:defRPr/>
            </a:pPr>
            <a:r>
              <a:rPr lang="en-US" sz="4400" dirty="0">
                <a:solidFill>
                  <a:schemeClr val="accent3">
                    <a:lumMod val="20000"/>
                    <a:lumOff val="80000"/>
                  </a:schemeClr>
                </a:solidFill>
                <a:latin typeface="+mj-lt"/>
                <a:ea typeface="+mj-ea"/>
                <a:cs typeface="+mj-cs"/>
              </a:rPr>
              <a:t>NRZ-I continues </a:t>
            </a:r>
          </a:p>
        </p:txBody>
      </p:sp>
      <p:pic>
        <p:nvPicPr>
          <p:cNvPr id="7" name="Content Placeholder 6"/>
          <p:cNvPicPr>
            <a:picLocks noGrp="1" noChangeAspect="1"/>
          </p:cNvPicPr>
          <p:nvPr>
            <p:ph idx="1"/>
          </p:nvPr>
        </p:nvPicPr>
        <p:blipFill>
          <a:blip r:embed="rId2"/>
          <a:stretch>
            <a:fillRect/>
          </a:stretch>
        </p:blipFill>
        <p:spPr>
          <a:xfrm>
            <a:off x="3151420" y="4071807"/>
            <a:ext cx="7821116" cy="1638529"/>
          </a:xfrm>
        </p:spPr>
      </p:pic>
    </p:spTree>
    <p:extLst>
      <p:ext uri="{BB962C8B-B14F-4D97-AF65-F5344CB8AC3E}">
        <p14:creationId xmlns:p14="http://schemas.microsoft.com/office/powerpoint/2010/main" val="70833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lstStyle/>
          <a:p>
            <a:r>
              <a:rPr lang="en-US" dirty="0"/>
              <a:t>NRZ-I continues </a:t>
            </a:r>
          </a:p>
        </p:txBody>
      </p:sp>
      <p:sp>
        <p:nvSpPr>
          <p:cNvPr id="5" name="Content Placeholder 2"/>
          <p:cNvSpPr>
            <a:spLocks noGrp="1"/>
          </p:cNvSpPr>
          <p:nvPr>
            <p:ph idx="1"/>
          </p:nvPr>
        </p:nvSpPr>
        <p:spPr>
          <a:xfrm>
            <a:off x="394281" y="2516697"/>
            <a:ext cx="9816519" cy="3837963"/>
          </a:xfrm>
        </p:spPr>
        <p:txBody>
          <a:bodyPr/>
          <a:lstStyle/>
          <a:p>
            <a:pPr marL="0" indent="0">
              <a:buNone/>
            </a:pPr>
            <a:r>
              <a:rPr lang="en-US" b="1" dirty="0"/>
              <a:t>Sample Visualization from project with the same bit pattern</a:t>
            </a:r>
          </a:p>
        </p:txBody>
      </p:sp>
      <p:pic>
        <p:nvPicPr>
          <p:cNvPr id="6" name="Content Placeholder 6"/>
          <p:cNvPicPr>
            <a:picLocks noChangeAspect="1"/>
          </p:cNvPicPr>
          <p:nvPr/>
        </p:nvPicPr>
        <p:blipFill>
          <a:blip r:embed="rId2"/>
          <a:stretch>
            <a:fillRect/>
          </a:stretch>
        </p:blipFill>
        <p:spPr>
          <a:xfrm>
            <a:off x="5133314" y="3782097"/>
            <a:ext cx="6165145" cy="1291602"/>
          </a:xfrm>
          <a:prstGeom prst="rect">
            <a:avLst/>
          </a:prstGeom>
        </p:spPr>
      </p:pic>
      <p:pic>
        <p:nvPicPr>
          <p:cNvPr id="3" name="Picture 2"/>
          <p:cNvPicPr>
            <a:picLocks noChangeAspect="1"/>
          </p:cNvPicPr>
          <p:nvPr/>
        </p:nvPicPr>
        <p:blipFill>
          <a:blip r:embed="rId3"/>
          <a:stretch>
            <a:fillRect/>
          </a:stretch>
        </p:blipFill>
        <p:spPr>
          <a:xfrm>
            <a:off x="5133314" y="2961563"/>
            <a:ext cx="6072848" cy="2948699"/>
          </a:xfrm>
          <a:prstGeom prst="rect">
            <a:avLst/>
          </a:prstGeom>
        </p:spPr>
      </p:pic>
      <p:pic>
        <p:nvPicPr>
          <p:cNvPr id="8" name="Picture 7"/>
          <p:cNvPicPr>
            <a:picLocks noChangeAspect="1"/>
          </p:cNvPicPr>
          <p:nvPr/>
        </p:nvPicPr>
        <p:blipFill>
          <a:blip r:embed="rId4"/>
          <a:stretch>
            <a:fillRect/>
          </a:stretch>
        </p:blipFill>
        <p:spPr>
          <a:xfrm>
            <a:off x="67523" y="3344884"/>
            <a:ext cx="5065791" cy="2485548"/>
          </a:xfrm>
          <a:prstGeom prst="rect">
            <a:avLst/>
          </a:prstGeom>
        </p:spPr>
      </p:pic>
    </p:spTree>
    <p:extLst>
      <p:ext uri="{BB962C8B-B14F-4D97-AF65-F5344CB8AC3E}">
        <p14:creationId xmlns:p14="http://schemas.microsoft.com/office/powerpoint/2010/main" val="1889251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code: NRZ-I</a:t>
            </a:r>
          </a:p>
        </p:txBody>
      </p:sp>
      <p:pic>
        <p:nvPicPr>
          <p:cNvPr id="6" name="Picture 5"/>
          <p:cNvPicPr>
            <a:picLocks noChangeAspect="1"/>
          </p:cNvPicPr>
          <p:nvPr/>
        </p:nvPicPr>
        <p:blipFill>
          <a:blip r:embed="rId2"/>
          <a:stretch>
            <a:fillRect/>
          </a:stretch>
        </p:blipFill>
        <p:spPr>
          <a:xfrm>
            <a:off x="896293" y="2138728"/>
            <a:ext cx="4834551" cy="4797989"/>
          </a:xfrm>
          <a:prstGeom prst="rect">
            <a:avLst/>
          </a:prstGeom>
        </p:spPr>
      </p:pic>
    </p:spTree>
    <p:extLst>
      <p:ext uri="{BB962C8B-B14F-4D97-AF65-F5344CB8AC3E}">
        <p14:creationId xmlns:p14="http://schemas.microsoft.com/office/powerpoint/2010/main" val="308155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Manchester encoding</a:t>
            </a:r>
          </a:p>
        </p:txBody>
      </p:sp>
      <p:sp>
        <p:nvSpPr>
          <p:cNvPr id="3" name="Content Placeholder 2"/>
          <p:cNvSpPr>
            <a:spLocks noGrp="1"/>
          </p:cNvSpPr>
          <p:nvPr>
            <p:ph idx="1"/>
          </p:nvPr>
        </p:nvSpPr>
        <p:spPr/>
        <p:txBody>
          <a:bodyPr>
            <a:normAutofit/>
          </a:bodyPr>
          <a:lstStyle/>
          <a:p>
            <a:pPr>
              <a:buNone/>
            </a:pPr>
            <a:endParaRPr lang="en-US" dirty="0"/>
          </a:p>
          <a:p>
            <a:pPr>
              <a:buNone/>
            </a:pPr>
            <a:r>
              <a:rPr lang="en-US" b="1" dirty="0"/>
              <a:t>Basic rule:</a:t>
            </a:r>
          </a:p>
          <a:p>
            <a:pPr>
              <a:buNone/>
            </a:pPr>
            <a:endParaRPr lang="en-US" b="1" dirty="0"/>
          </a:p>
          <a:p>
            <a:pPr>
              <a:buNone/>
            </a:pPr>
            <a:r>
              <a:rPr lang="en-US" b="1" dirty="0"/>
              <a:t>                  Bit 0                        High to Low transition</a:t>
            </a:r>
          </a:p>
          <a:p>
            <a:pPr>
              <a:buNone/>
            </a:pPr>
            <a:endParaRPr lang="en-US" b="1" dirty="0"/>
          </a:p>
          <a:p>
            <a:pPr>
              <a:buNone/>
            </a:pPr>
            <a:r>
              <a:rPr lang="en-US" b="1" dirty="0"/>
              <a:t>                  Bit 1                        Low to High transition</a:t>
            </a:r>
          </a:p>
          <a:p>
            <a:pPr>
              <a:buNone/>
            </a:pPr>
            <a:endParaRPr lang="en-US" dirty="0"/>
          </a:p>
          <a:p>
            <a:pPr>
              <a:buNone/>
            </a:pPr>
            <a:r>
              <a:rPr lang="en-US" dirty="0"/>
              <a:t>                      </a:t>
            </a:r>
          </a:p>
        </p:txBody>
      </p:sp>
      <p:sp>
        <p:nvSpPr>
          <p:cNvPr id="5" name="Right Arrow 4"/>
          <p:cNvSpPr/>
          <p:nvPr/>
        </p:nvSpPr>
        <p:spPr>
          <a:xfrm>
            <a:off x="2915873" y="37329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915873" y="46557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2355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a:latin typeface="Times New Roman" panose="02020603050405020304" pitchFamily="18" charset="0"/>
                <a:cs typeface="Times New Roman" panose="02020603050405020304" pitchFamily="18" charset="0"/>
              </a:rPr>
              <a:t>Encoding Technique visualization using Aurdino</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(Open-source electronic prototyping platform)</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699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Manchester continues</a:t>
            </a:r>
          </a:p>
        </p:txBody>
      </p:sp>
      <p:pic>
        <p:nvPicPr>
          <p:cNvPr id="4098" name="Picture 2"/>
          <p:cNvPicPr>
            <a:picLocks noGrp="1" noChangeAspect="1" noChangeArrowheads="1"/>
          </p:cNvPicPr>
          <p:nvPr>
            <p:ph idx="1"/>
          </p:nvPr>
        </p:nvPicPr>
        <p:blipFill rotWithShape="1">
          <a:blip r:embed="rId2"/>
          <a:srcRect l="1" r="-435" b="44404"/>
          <a:stretch/>
        </p:blipFill>
        <p:spPr bwMode="auto">
          <a:xfrm>
            <a:off x="3296250" y="4273237"/>
            <a:ext cx="6907005" cy="1656784"/>
          </a:xfrm>
          <a:prstGeom prst="rect">
            <a:avLst/>
          </a:prstGeom>
          <a:noFill/>
          <a:ln w="9525">
            <a:noFill/>
            <a:miter lim="800000"/>
            <a:headEnd/>
            <a:tailEnd/>
          </a:ln>
          <a:effectLst/>
        </p:spPr>
      </p:pic>
      <p:sp>
        <p:nvSpPr>
          <p:cNvPr id="5" name="Rectangle 4"/>
          <p:cNvSpPr/>
          <p:nvPr/>
        </p:nvSpPr>
        <p:spPr>
          <a:xfrm>
            <a:off x="863367" y="2783748"/>
            <a:ext cx="7848600" cy="923330"/>
          </a:xfrm>
          <a:prstGeom prst="rect">
            <a:avLst/>
          </a:prstGeom>
        </p:spPr>
        <p:txBody>
          <a:bodyPr wrap="square">
            <a:spAutoFit/>
          </a:bodyPr>
          <a:lstStyle/>
          <a:p>
            <a:pPr>
              <a:buNone/>
            </a:pPr>
            <a:r>
              <a:rPr lang="en-US" b="1" dirty="0"/>
              <a:t>Bit 0                High to Low transition</a:t>
            </a:r>
          </a:p>
          <a:p>
            <a:pPr>
              <a:buNone/>
            </a:pPr>
            <a:endParaRPr lang="en-US" b="1" dirty="0"/>
          </a:p>
          <a:p>
            <a:pPr>
              <a:buNone/>
            </a:pPr>
            <a:r>
              <a:rPr lang="en-US" b="1" dirty="0"/>
              <a:t> Bit 1                Low to High transition</a:t>
            </a:r>
          </a:p>
        </p:txBody>
      </p:sp>
    </p:spTree>
    <p:extLst>
      <p:ext uri="{BB962C8B-B14F-4D97-AF65-F5344CB8AC3E}">
        <p14:creationId xmlns:p14="http://schemas.microsoft.com/office/powerpoint/2010/main" val="1883519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Manchester continues</a:t>
            </a:r>
          </a:p>
        </p:txBody>
      </p:sp>
      <p:sp>
        <p:nvSpPr>
          <p:cNvPr id="3" name="Content Placeholder 2"/>
          <p:cNvSpPr>
            <a:spLocks noGrp="1"/>
          </p:cNvSpPr>
          <p:nvPr>
            <p:ph idx="1"/>
          </p:nvPr>
        </p:nvSpPr>
        <p:spPr/>
        <p:txBody>
          <a:bodyPr/>
          <a:lstStyle/>
          <a:p>
            <a:r>
              <a:rPr lang="en-US" b="1" dirty="0"/>
              <a:t>Sample Visualization from project with the same bit pattern</a:t>
            </a:r>
          </a:p>
          <a:p>
            <a:endParaRPr lang="en-US" dirty="0"/>
          </a:p>
        </p:txBody>
      </p:sp>
      <p:pic>
        <p:nvPicPr>
          <p:cNvPr id="4" name="Picture 2"/>
          <p:cNvPicPr>
            <a:picLocks noChangeAspect="1" noChangeArrowheads="1"/>
          </p:cNvPicPr>
          <p:nvPr/>
        </p:nvPicPr>
        <p:blipFill rotWithShape="1">
          <a:blip r:embed="rId2"/>
          <a:srcRect l="1" r="-435" b="44404"/>
          <a:stretch/>
        </p:blipFill>
        <p:spPr bwMode="auto">
          <a:xfrm>
            <a:off x="4092955" y="5064671"/>
            <a:ext cx="6907005" cy="1656784"/>
          </a:xfrm>
          <a:prstGeom prst="rect">
            <a:avLst/>
          </a:prstGeom>
          <a:noFill/>
          <a:ln w="9525">
            <a:noFill/>
            <a:miter lim="800000"/>
            <a:headEnd/>
            <a:tailEnd/>
          </a:ln>
          <a:effectLst/>
        </p:spPr>
      </p:pic>
      <p:pic>
        <p:nvPicPr>
          <p:cNvPr id="6" name="Picture 5"/>
          <p:cNvPicPr>
            <a:picLocks noChangeAspect="1"/>
          </p:cNvPicPr>
          <p:nvPr/>
        </p:nvPicPr>
        <p:blipFill>
          <a:blip r:embed="rId3"/>
          <a:stretch>
            <a:fillRect/>
          </a:stretch>
        </p:blipFill>
        <p:spPr>
          <a:xfrm>
            <a:off x="554099" y="3277376"/>
            <a:ext cx="8698543" cy="1325862"/>
          </a:xfrm>
          <a:prstGeom prst="rect">
            <a:avLst/>
          </a:prstGeom>
        </p:spPr>
      </p:pic>
    </p:spTree>
    <p:extLst>
      <p:ext uri="{BB962C8B-B14F-4D97-AF65-F5344CB8AC3E}">
        <p14:creationId xmlns:p14="http://schemas.microsoft.com/office/powerpoint/2010/main" val="3760960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code: Manchester</a:t>
            </a:r>
          </a:p>
        </p:txBody>
      </p:sp>
      <p:pic>
        <p:nvPicPr>
          <p:cNvPr id="4" name="Picture 3"/>
          <p:cNvPicPr>
            <a:picLocks noChangeAspect="1"/>
          </p:cNvPicPr>
          <p:nvPr/>
        </p:nvPicPr>
        <p:blipFill>
          <a:blip r:embed="rId2"/>
          <a:stretch>
            <a:fillRect/>
          </a:stretch>
        </p:blipFill>
        <p:spPr>
          <a:xfrm>
            <a:off x="1154954" y="2163778"/>
            <a:ext cx="4808463" cy="4313976"/>
          </a:xfrm>
          <a:prstGeom prst="rect">
            <a:avLst/>
          </a:prstGeom>
        </p:spPr>
      </p:pic>
    </p:spTree>
    <p:extLst>
      <p:ext uri="{BB962C8B-B14F-4D97-AF65-F5344CB8AC3E}">
        <p14:creationId xmlns:p14="http://schemas.microsoft.com/office/powerpoint/2010/main" val="584687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implementations</a:t>
            </a:r>
          </a:p>
        </p:txBody>
      </p:sp>
      <p:sp>
        <p:nvSpPr>
          <p:cNvPr id="3" name="Content Placeholder 2"/>
          <p:cNvSpPr>
            <a:spLocks noGrp="1"/>
          </p:cNvSpPr>
          <p:nvPr>
            <p:ph idx="1"/>
          </p:nvPr>
        </p:nvSpPr>
        <p:spPr/>
        <p:txBody>
          <a:bodyPr/>
          <a:lstStyle/>
          <a:p>
            <a:pPr marL="0" indent="0">
              <a:buNone/>
            </a:pPr>
            <a:r>
              <a:rPr lang="en-US" b="1" dirty="0"/>
              <a:t>Knowing Arduino</a:t>
            </a:r>
          </a:p>
          <a:p>
            <a:pPr marL="0" indent="0">
              <a:buNone/>
            </a:pPr>
            <a:endParaRPr lang="en-US" b="1" dirty="0"/>
          </a:p>
          <a:p>
            <a:pPr marL="0" indent="0">
              <a:buNone/>
            </a:pPr>
            <a:r>
              <a:rPr lang="en-US" b="1" dirty="0"/>
              <a:t>                                 </a:t>
            </a:r>
            <a:r>
              <a:rPr lang="en-US" sz="3200" b="1" dirty="0"/>
              <a:t>what is </a:t>
            </a:r>
            <a:r>
              <a:rPr lang="en-US" sz="3200" dirty="0">
                <a:latin typeface="Times New Roman" panose="02020603050405020304" pitchFamily="18" charset="0"/>
                <a:cs typeface="Times New Roman" panose="02020603050405020304" pitchFamily="18" charset="0"/>
              </a:rPr>
              <a:t>Arduino???</a:t>
            </a:r>
          </a:p>
          <a:p>
            <a:pPr marL="0" indent="0">
              <a:buNone/>
            </a:pPr>
            <a:endParaRPr lang="en-US" dirty="0"/>
          </a:p>
        </p:txBody>
      </p:sp>
      <p:pic>
        <p:nvPicPr>
          <p:cNvPr id="5" name="Picture 4"/>
          <p:cNvPicPr>
            <a:picLocks noChangeAspect="1"/>
          </p:cNvPicPr>
          <p:nvPr/>
        </p:nvPicPr>
        <p:blipFill>
          <a:blip r:embed="rId2"/>
          <a:stretch>
            <a:fillRect/>
          </a:stretch>
        </p:blipFill>
        <p:spPr>
          <a:xfrm>
            <a:off x="7275160" y="2339868"/>
            <a:ext cx="3710887" cy="4269162"/>
          </a:xfrm>
          <a:prstGeom prst="rect">
            <a:avLst/>
          </a:prstGeom>
        </p:spPr>
      </p:pic>
    </p:spTree>
    <p:extLst>
      <p:ext uri="{BB962C8B-B14F-4D97-AF65-F5344CB8AC3E}">
        <p14:creationId xmlns:p14="http://schemas.microsoft.com/office/powerpoint/2010/main" val="157598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Arduino is an open-source platform</a:t>
            </a:r>
          </a:p>
          <a:p>
            <a:r>
              <a:rPr lang="en-US" dirty="0"/>
              <a:t>A physical programmable circuit board </a:t>
            </a:r>
          </a:p>
          <a:p>
            <a:r>
              <a:rPr lang="en-US" dirty="0"/>
              <a:t>a piece of </a:t>
            </a:r>
            <a:r>
              <a:rPr lang="en-US" dirty="0">
                <a:hlinkClick r:id="rId2"/>
              </a:rPr>
              <a:t>software</a:t>
            </a:r>
            <a:r>
              <a:rPr lang="en-US" dirty="0"/>
              <a:t>, or IDE (Integrated Development Environment) that runs on your computer</a:t>
            </a:r>
          </a:p>
        </p:txBody>
      </p:sp>
    </p:spTree>
    <p:extLst>
      <p:ext uri="{BB962C8B-B14F-4D97-AF65-F5344CB8AC3E}">
        <p14:creationId xmlns:p14="http://schemas.microsoft.com/office/powerpoint/2010/main" val="374176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449" y="840608"/>
            <a:ext cx="8825659" cy="706964"/>
          </a:xfrm>
        </p:spPr>
        <p:txBody>
          <a:bodyPr/>
          <a:lstStyle/>
          <a:p>
            <a:r>
              <a:rPr lang="en-US" b="1" dirty="0">
                <a:solidFill>
                  <a:schemeClr val="tx1"/>
                </a:solidFill>
                <a:latin typeface="Times New Roman" panose="02020603050405020304" pitchFamily="18" charset="0"/>
                <a:cs typeface="Times New Roman" panose="02020603050405020304" pitchFamily="18" charset="0"/>
              </a:rPr>
              <a:t>                   Arduino physical look</a:t>
            </a:r>
            <a:endParaRPr lang="en-US" b="1" dirty="0">
              <a:solidFill>
                <a:schemeClr val="tx1"/>
              </a:solidFill>
            </a:endParaRPr>
          </a:p>
        </p:txBody>
      </p:sp>
      <p:pic>
        <p:nvPicPr>
          <p:cNvPr id="1026" name="Picture 2" descr="515b4656ce395f8a38000000.png (551×4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1168" y="2721112"/>
            <a:ext cx="4647855"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91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using arduino </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pPr>
              <a:buFont typeface="Courier New" pitchFamily="49" charset="0"/>
              <a:buChar char="o"/>
            </a:pPr>
            <a:r>
              <a:rPr lang="en-GB" sz="4400" dirty="0"/>
              <a:t>Eliminates a number of gates .</a:t>
            </a:r>
          </a:p>
          <a:p>
            <a:pPr>
              <a:buFont typeface="Courier New" pitchFamily="49" charset="0"/>
              <a:buChar char="o"/>
            </a:pPr>
            <a:r>
              <a:rPr lang="en-GB" sz="4400" dirty="0"/>
              <a:t>Easy to use .</a:t>
            </a:r>
          </a:p>
          <a:p>
            <a:pPr>
              <a:buFont typeface="Courier New" pitchFamily="49" charset="0"/>
              <a:buChar char="o"/>
            </a:pPr>
            <a:r>
              <a:rPr lang="en-GB" sz="4400" dirty="0"/>
              <a:t>Much  more Reliable .  </a:t>
            </a:r>
            <a:endParaRPr lang="en-US" sz="4400" dirty="0"/>
          </a:p>
        </p:txBody>
      </p:sp>
    </p:spTree>
    <p:extLst>
      <p:ext uri="{BB962C8B-B14F-4D97-AF65-F5344CB8AC3E}">
        <p14:creationId xmlns:p14="http://schemas.microsoft.com/office/powerpoint/2010/main" val="765332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FF"/>
                </a:solidFill>
                <a:latin typeface="Tw Cen MT"/>
              </a:rPr>
              <a:t>Looking under the hood  </a:t>
            </a:r>
          </a:p>
        </p:txBody>
      </p:sp>
      <p:pic>
        <p:nvPicPr>
          <p:cNvPr id="4" name="Content Placeholder 3" descr="dld.JPG"/>
          <p:cNvPicPr>
            <a:picLocks noGrp="1" noChangeAspect="1"/>
          </p:cNvPicPr>
          <p:nvPr>
            <p:ph idx="1"/>
          </p:nvPr>
        </p:nvPicPr>
        <p:blipFill>
          <a:blip r:embed="rId3"/>
          <a:stretch>
            <a:fillRect/>
          </a:stretch>
        </p:blipFill>
        <p:spPr>
          <a:xfrm>
            <a:off x="1257300" y="2065044"/>
            <a:ext cx="9472613" cy="3726156"/>
          </a:xfrm>
        </p:spPr>
      </p:pic>
    </p:spTree>
    <p:extLst>
      <p:ext uri="{BB962C8B-B14F-4D97-AF65-F5344CB8AC3E}">
        <p14:creationId xmlns:p14="http://schemas.microsoft.com/office/powerpoint/2010/main" val="72713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descr="Screenshot_13.png"/>
          <p:cNvPicPr>
            <a:picLocks noChangeAspect="1"/>
          </p:cNvPicPr>
          <p:nvPr/>
        </p:nvPicPr>
        <p:blipFill>
          <a:blip r:embed="rId3"/>
          <a:stretch>
            <a:fillRect/>
          </a:stretch>
        </p:blipFill>
        <p:spPr>
          <a:xfrm>
            <a:off x="3589148" y="454271"/>
            <a:ext cx="6844045" cy="5039608"/>
          </a:xfrm>
          <a:prstGeom prst="rect">
            <a:avLst/>
          </a:prstGeom>
        </p:spPr>
      </p:pic>
      <p:sp>
        <p:nvSpPr>
          <p:cNvPr id="2" name="Title 1"/>
          <p:cNvSpPr>
            <a:spLocks noGrp="1"/>
          </p:cNvSpPr>
          <p:nvPr>
            <p:ph type="title"/>
          </p:nvPr>
        </p:nvSpPr>
        <p:spPr>
          <a:xfrm>
            <a:off x="855266" y="618518"/>
            <a:ext cx="2851417" cy="1478570"/>
          </a:xfrm>
        </p:spPr>
        <p:txBody>
          <a:bodyPr>
            <a:normAutofit/>
          </a:bodyPr>
          <a:lstStyle/>
          <a:p>
            <a:r>
              <a:rPr lang="en-US" sz="3200" dirty="0" err="1">
                <a:solidFill>
                  <a:srgbClr val="FFFFFF"/>
                </a:solidFill>
              </a:rPr>
              <a:t>WOrking</a:t>
            </a:r>
            <a:r>
              <a:rPr lang="en-US" sz="3200" dirty="0">
                <a:solidFill>
                  <a:srgbClr val="FFFFFF"/>
                </a:solidFill>
              </a:rPr>
              <a:t> process</a:t>
            </a:r>
          </a:p>
        </p:txBody>
      </p:sp>
    </p:spTree>
    <p:extLst>
      <p:ext uri="{BB962C8B-B14F-4D97-AF65-F5344CB8AC3E}">
        <p14:creationId xmlns:p14="http://schemas.microsoft.com/office/powerpoint/2010/main" val="2490833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Limitations:</a:t>
            </a:r>
            <a:endParaRPr lang="en-US" dirty="0"/>
          </a:p>
          <a:p>
            <a:pPr lvl="0"/>
            <a:r>
              <a:rPr lang="en-US" dirty="0"/>
              <a:t>Needs months of practice to send accurate data .</a:t>
            </a:r>
          </a:p>
          <a:p>
            <a:pPr lvl="0"/>
            <a:r>
              <a:rPr lang="en-US" dirty="0"/>
              <a:t>Long distance transmission requires constant electricity.</a:t>
            </a:r>
          </a:p>
          <a:p>
            <a:pPr lvl="0"/>
            <a:r>
              <a:rPr lang="en-US" dirty="0"/>
              <a:t>All other medium are used in short distance.</a:t>
            </a:r>
          </a:p>
          <a:p>
            <a:endParaRPr lang="en-US" dirty="0"/>
          </a:p>
        </p:txBody>
      </p:sp>
    </p:spTree>
    <p:extLst>
      <p:ext uri="{BB962C8B-B14F-4D97-AF65-F5344CB8AC3E}">
        <p14:creationId xmlns:p14="http://schemas.microsoft.com/office/powerpoint/2010/main" val="697974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is encoding technique?</a:t>
            </a:r>
            <a:br>
              <a:rPr lang="en-US" sz="4400" dirty="0"/>
            </a:br>
            <a:endParaRPr lang="en-US" sz="4400" dirty="0"/>
          </a:p>
        </p:txBody>
      </p:sp>
    </p:spTree>
    <p:extLst>
      <p:ext uri="{BB962C8B-B14F-4D97-AF65-F5344CB8AC3E}">
        <p14:creationId xmlns:p14="http://schemas.microsoft.com/office/powerpoint/2010/main" val="899280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Practical use of the project:</a:t>
            </a:r>
          </a:p>
          <a:p>
            <a:pPr marL="0" indent="0">
              <a:buNone/>
            </a:pPr>
            <a:r>
              <a:rPr lang="en-US" b="1" dirty="0"/>
              <a:t>It can be specially used in transferring systems </a:t>
            </a:r>
            <a:endParaRPr lang="en-US" dirty="0"/>
          </a:p>
          <a:p>
            <a:pPr lvl="0"/>
            <a:r>
              <a:rPr lang="en-US" dirty="0"/>
              <a:t>In case of national emergencies like Natural Calamities, Curfew, War etc. when major communication systems are disabled; our project can be used to establish a backup method of communication.</a:t>
            </a:r>
          </a:p>
          <a:p>
            <a:pPr lvl="0"/>
            <a:r>
              <a:rPr lang="en-US" dirty="0"/>
              <a:t>We can also use this project in foggy weather by using light as medium. </a:t>
            </a:r>
          </a:p>
          <a:p>
            <a:endParaRPr lang="en-US" dirty="0"/>
          </a:p>
        </p:txBody>
      </p:sp>
    </p:spTree>
    <p:extLst>
      <p:ext uri="{BB962C8B-B14F-4D97-AF65-F5344CB8AC3E}">
        <p14:creationId xmlns:p14="http://schemas.microsoft.com/office/powerpoint/2010/main" val="1176656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172" y="982722"/>
            <a:ext cx="8825659" cy="706964"/>
          </a:xfrm>
        </p:spPr>
        <p:txBody>
          <a:bodyPr/>
          <a:lstStyle/>
          <a:p>
            <a:r>
              <a:rPr lang="en-US" b="1" dirty="0"/>
              <a:t>Conclusion: </a:t>
            </a:r>
            <a:r>
              <a:rPr lang="en-US" dirty="0"/>
              <a:t/>
            </a:r>
            <a:br>
              <a:rPr lang="en-US" dirty="0"/>
            </a:br>
            <a:endParaRPr lang="en-US" dirty="0"/>
          </a:p>
        </p:txBody>
      </p:sp>
      <p:sp>
        <p:nvSpPr>
          <p:cNvPr id="4" name="Rectangle 3"/>
          <p:cNvSpPr/>
          <p:nvPr/>
        </p:nvSpPr>
        <p:spPr>
          <a:xfrm>
            <a:off x="875168" y="2573602"/>
            <a:ext cx="8839200" cy="1200329"/>
          </a:xfrm>
          <a:prstGeom prst="rect">
            <a:avLst/>
          </a:prstGeom>
        </p:spPr>
        <p:txBody>
          <a:bodyPr wrap="square">
            <a:spAutoFit/>
          </a:bodyPr>
          <a:lstStyle/>
          <a:p>
            <a:r>
              <a:rPr lang="en-US" dirty="0"/>
              <a:t>Throughout this semester we learned about different types of encoding technique. By doing this project we have learned how real life encoding  can be shown with the help of digital logics and circuits.</a:t>
            </a:r>
            <a:r>
              <a:rPr lang="en-US" b="1" dirty="0"/>
              <a:t> </a:t>
            </a:r>
            <a:r>
              <a:rPr lang="en-US" dirty="0"/>
              <a:t>We also learned some coding technique to visualize digital data.</a:t>
            </a:r>
          </a:p>
        </p:txBody>
      </p:sp>
    </p:spTree>
    <p:extLst>
      <p:ext uri="{BB962C8B-B14F-4D97-AF65-F5344CB8AC3E}">
        <p14:creationId xmlns:p14="http://schemas.microsoft.com/office/powerpoint/2010/main" val="4036799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Demonstration </a:t>
            </a:r>
          </a:p>
        </p:txBody>
      </p:sp>
    </p:spTree>
    <p:extLst>
      <p:ext uri="{BB962C8B-B14F-4D97-AF65-F5344CB8AC3E}">
        <p14:creationId xmlns:p14="http://schemas.microsoft.com/office/powerpoint/2010/main" val="2496135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6295" y="126749"/>
            <a:ext cx="8939464" cy="5241202"/>
          </a:xfrm>
        </p:spPr>
        <p:txBody>
          <a:bodyPr>
            <a:normAutofit fontScale="85000" lnSpcReduction="10000"/>
          </a:bodyPr>
          <a:lstStyle/>
          <a:p>
            <a:pPr marL="0" indent="0">
              <a:buNone/>
            </a:pPr>
            <a:endParaRPr lang="en-US" sz="5400" dirty="0"/>
          </a:p>
          <a:p>
            <a:pPr marL="0" indent="0">
              <a:buNone/>
            </a:pPr>
            <a:endParaRPr lang="en-US" sz="5400" dirty="0"/>
          </a:p>
          <a:p>
            <a:pPr marL="0" indent="0">
              <a:buNone/>
            </a:pPr>
            <a:endParaRPr lang="en-US" sz="5400" dirty="0"/>
          </a:p>
          <a:p>
            <a:pPr marL="0" indent="0">
              <a:buNone/>
            </a:pPr>
            <a:r>
              <a:rPr lang="en-US" sz="5400" b="1" dirty="0"/>
              <a:t>Any question </a:t>
            </a:r>
          </a:p>
          <a:p>
            <a:pPr marL="0" indent="0">
              <a:buNone/>
            </a:pPr>
            <a:endParaRPr lang="en-US" dirty="0"/>
          </a:p>
          <a:p>
            <a:pPr marL="0" indent="0">
              <a:buNone/>
            </a:pPr>
            <a:endParaRPr lang="en-US" dirty="0"/>
          </a:p>
          <a:p>
            <a:pPr marL="0" indent="0">
              <a:buNone/>
            </a:pPr>
            <a:endParaRPr lang="en-US" dirty="0"/>
          </a:p>
          <a:p>
            <a:pPr marL="0" indent="0">
              <a:buNone/>
            </a:pPr>
            <a:r>
              <a:rPr lang="en-US" sz="8000" dirty="0">
                <a:latin typeface="Times New Roman" panose="02020603050405020304" pitchFamily="18" charset="0"/>
                <a:cs typeface="Times New Roman" panose="02020603050405020304" pitchFamily="18" charset="0"/>
              </a:rPr>
              <a:t>Or            Suggestions??</a:t>
            </a:r>
          </a:p>
        </p:txBody>
      </p:sp>
    </p:spTree>
    <p:extLst>
      <p:ext uri="{BB962C8B-B14F-4D97-AF65-F5344CB8AC3E}">
        <p14:creationId xmlns:p14="http://schemas.microsoft.com/office/powerpoint/2010/main" val="1829330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29537" y="461211"/>
            <a:ext cx="4038747" cy="5895677"/>
          </a:xfrm>
        </p:spPr>
      </p:pic>
    </p:spTree>
    <p:extLst>
      <p:ext uri="{BB962C8B-B14F-4D97-AF65-F5344CB8AC3E}">
        <p14:creationId xmlns:p14="http://schemas.microsoft.com/office/powerpoint/2010/main" val="2630581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55700" y="3050948"/>
            <a:ext cx="8824913" cy="2521403"/>
          </a:xfrm>
        </p:spPr>
      </p:pic>
    </p:spTree>
    <p:extLst>
      <p:ext uri="{BB962C8B-B14F-4D97-AF65-F5344CB8AC3E}">
        <p14:creationId xmlns:p14="http://schemas.microsoft.com/office/powerpoint/2010/main" val="166325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84" y="2277367"/>
            <a:ext cx="8740483" cy="2520969"/>
          </a:xfrm>
        </p:spPr>
        <p:txBody>
          <a:bodyPr/>
          <a:lstStyle/>
          <a:p>
            <a:r>
              <a:rPr lang="en-US" b="1" dirty="0">
                <a:solidFill>
                  <a:schemeClr val="tx1"/>
                </a:solidFill>
              </a:rPr>
              <a:t>Why we need encoding technique ?</a:t>
            </a:r>
            <a:br>
              <a:rPr lang="en-US" b="1" dirty="0">
                <a:solidFill>
                  <a:schemeClr val="tx1"/>
                </a:solidFill>
              </a:rPr>
            </a:br>
            <a:endParaRPr lang="en-US" b="1" dirty="0">
              <a:solidFill>
                <a:schemeClr val="tx1"/>
              </a:solidFill>
            </a:endParaRPr>
          </a:p>
        </p:txBody>
      </p:sp>
      <p:pic>
        <p:nvPicPr>
          <p:cNvPr id="5" name="Picture 4"/>
          <p:cNvPicPr>
            <a:picLocks noChangeAspect="1"/>
          </p:cNvPicPr>
          <p:nvPr/>
        </p:nvPicPr>
        <p:blipFill>
          <a:blip r:embed="rId2"/>
          <a:stretch>
            <a:fillRect/>
          </a:stretch>
        </p:blipFill>
        <p:spPr>
          <a:xfrm>
            <a:off x="8627952" y="2529990"/>
            <a:ext cx="3055213" cy="3514847"/>
          </a:xfrm>
          <a:prstGeom prst="rect">
            <a:avLst/>
          </a:prstGeom>
        </p:spPr>
      </p:pic>
    </p:spTree>
    <p:extLst>
      <p:ext uri="{BB962C8B-B14F-4D97-AF65-F5344CB8AC3E}">
        <p14:creationId xmlns:p14="http://schemas.microsoft.com/office/powerpoint/2010/main" val="1236074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Lots of encoding technique</a:t>
            </a:r>
          </a:p>
        </p:txBody>
      </p:sp>
      <p:pic>
        <p:nvPicPr>
          <p:cNvPr id="4" name="Content Placeholder 3"/>
          <p:cNvPicPr>
            <a:picLocks noGrp="1" noChangeAspect="1"/>
          </p:cNvPicPr>
          <p:nvPr>
            <p:ph idx="1"/>
          </p:nvPr>
        </p:nvPicPr>
        <p:blipFill>
          <a:blip r:embed="rId2"/>
          <a:stretch>
            <a:fillRect/>
          </a:stretch>
        </p:blipFill>
        <p:spPr>
          <a:xfrm>
            <a:off x="1155700" y="3152610"/>
            <a:ext cx="8824913" cy="2318079"/>
          </a:xfrm>
          <a:prstGeom prst="rect">
            <a:avLst/>
          </a:prstGeom>
        </p:spPr>
      </p:pic>
    </p:spTree>
    <p:extLst>
      <p:ext uri="{BB962C8B-B14F-4D97-AF65-F5344CB8AC3E}">
        <p14:creationId xmlns:p14="http://schemas.microsoft.com/office/powerpoint/2010/main" val="2491987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5569" y="1082181"/>
            <a:ext cx="7188665" cy="1229542"/>
          </a:xfrm>
        </p:spPr>
        <p:txBody>
          <a:bodyPr/>
          <a:lstStyle/>
          <a:p>
            <a:r>
              <a:rPr lang="en-US" sz="4000" b="1" u="sng" dirty="0"/>
              <a:t>Digital to digital encoding technique </a:t>
            </a:r>
          </a:p>
        </p:txBody>
      </p:sp>
      <p:pic>
        <p:nvPicPr>
          <p:cNvPr id="1026" name="Picture 2"/>
          <p:cNvPicPr>
            <a:picLocks noChangeAspect="1" noChangeArrowheads="1"/>
          </p:cNvPicPr>
          <p:nvPr/>
        </p:nvPicPr>
        <p:blipFill>
          <a:blip r:embed="rId2"/>
          <a:srcRect/>
          <a:stretch>
            <a:fillRect/>
          </a:stretch>
        </p:blipFill>
        <p:spPr bwMode="auto">
          <a:xfrm>
            <a:off x="2265569" y="3125598"/>
            <a:ext cx="7716630" cy="2819400"/>
          </a:xfrm>
          <a:prstGeom prst="rect">
            <a:avLst/>
          </a:prstGeom>
          <a:noFill/>
          <a:ln w="9525">
            <a:noFill/>
            <a:miter lim="800000"/>
            <a:headEnd/>
            <a:tailEnd/>
          </a:ln>
          <a:effectLst/>
        </p:spPr>
      </p:pic>
    </p:spTree>
    <p:extLst>
      <p:ext uri="{BB962C8B-B14F-4D97-AF65-F5344CB8AC3E}">
        <p14:creationId xmlns:p14="http://schemas.microsoft.com/office/powerpoint/2010/main" val="307913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Unipolar </a:t>
            </a:r>
          </a:p>
        </p:txBody>
      </p:sp>
      <p:sp>
        <p:nvSpPr>
          <p:cNvPr id="3" name="Content Placeholder 2"/>
          <p:cNvSpPr>
            <a:spLocks noGrp="1"/>
          </p:cNvSpPr>
          <p:nvPr>
            <p:ph idx="1"/>
          </p:nvPr>
        </p:nvSpPr>
        <p:spPr/>
        <p:txBody>
          <a:bodyPr>
            <a:normAutofit fontScale="92500" lnSpcReduction="10000"/>
          </a:bodyPr>
          <a:lstStyle/>
          <a:p>
            <a:pPr>
              <a:buNone/>
            </a:pPr>
            <a:endParaRPr lang="en-US" b="1" dirty="0"/>
          </a:p>
          <a:p>
            <a:pPr>
              <a:buNone/>
            </a:pPr>
            <a:endParaRPr lang="en-US" b="1" dirty="0"/>
          </a:p>
          <a:p>
            <a:pPr>
              <a:buNone/>
            </a:pPr>
            <a:r>
              <a:rPr lang="en-US" b="1" dirty="0"/>
              <a:t>Basic rule:</a:t>
            </a:r>
          </a:p>
          <a:p>
            <a:pPr>
              <a:buNone/>
            </a:pPr>
            <a:r>
              <a:rPr lang="en-US" dirty="0"/>
              <a:t>                       </a:t>
            </a:r>
            <a:r>
              <a:rPr lang="en-US" b="1" dirty="0"/>
              <a:t>  Bit 0                              no line signal</a:t>
            </a:r>
          </a:p>
          <a:p>
            <a:pPr>
              <a:buNone/>
            </a:pPr>
            <a:endParaRPr lang="en-US" b="1" dirty="0"/>
          </a:p>
          <a:p>
            <a:pPr>
              <a:buNone/>
            </a:pPr>
            <a:r>
              <a:rPr lang="en-US" b="1" dirty="0"/>
              <a:t>                         Bit1                                +ve polar                             </a:t>
            </a:r>
          </a:p>
          <a:p>
            <a:endParaRPr lang="en-US" dirty="0"/>
          </a:p>
          <a:p>
            <a:pPr>
              <a:buNone/>
            </a:pPr>
            <a:r>
              <a:rPr lang="en-US" b="1" dirty="0"/>
              <a:t>  The signal is dependent upon the state of the bit</a:t>
            </a:r>
          </a:p>
          <a:p>
            <a:pPr>
              <a:buNone/>
            </a:pPr>
            <a:r>
              <a:rPr lang="en-US" dirty="0"/>
              <a:t>       </a:t>
            </a:r>
          </a:p>
        </p:txBody>
      </p:sp>
      <p:sp>
        <p:nvSpPr>
          <p:cNvPr id="4" name="Right Arrow 3"/>
          <p:cNvSpPr/>
          <p:nvPr/>
        </p:nvSpPr>
        <p:spPr>
          <a:xfrm>
            <a:off x="3395444" y="36438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294776" y="42876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932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Unipolar continues</a:t>
            </a:r>
          </a:p>
        </p:txBody>
      </p:sp>
      <p:sp>
        <p:nvSpPr>
          <p:cNvPr id="3" name="Content Placeholder 2"/>
          <p:cNvSpPr>
            <a:spLocks noGrp="1"/>
          </p:cNvSpPr>
          <p:nvPr>
            <p:ph idx="1"/>
          </p:nvPr>
        </p:nvSpPr>
        <p:spPr>
          <a:xfrm>
            <a:off x="322036" y="2123667"/>
            <a:ext cx="4376713" cy="2086195"/>
          </a:xfrm>
        </p:spPr>
        <p:txBody>
          <a:bodyPr>
            <a:normAutofit fontScale="62500" lnSpcReduction="20000"/>
          </a:bodyPr>
          <a:lstStyle/>
          <a:p>
            <a:pPr>
              <a:buNone/>
            </a:pPr>
            <a:endParaRPr lang="en-US" b="1" dirty="0"/>
          </a:p>
          <a:p>
            <a:pPr>
              <a:buNone/>
            </a:pPr>
            <a:endParaRPr lang="en-US" b="1" dirty="0"/>
          </a:p>
          <a:p>
            <a:pPr>
              <a:buNone/>
            </a:pPr>
            <a:r>
              <a:rPr lang="en-US" b="1" dirty="0"/>
              <a:t>Basic rule:</a:t>
            </a:r>
          </a:p>
          <a:p>
            <a:pPr>
              <a:buNone/>
            </a:pPr>
            <a:r>
              <a:rPr lang="en-US" dirty="0"/>
              <a:t>                       </a:t>
            </a:r>
            <a:r>
              <a:rPr lang="en-US" b="1" dirty="0"/>
              <a:t>  Bit 0                              no line signal</a:t>
            </a:r>
          </a:p>
          <a:p>
            <a:pPr>
              <a:buNone/>
            </a:pPr>
            <a:endParaRPr lang="en-US" b="1" dirty="0"/>
          </a:p>
          <a:p>
            <a:pPr>
              <a:buNone/>
            </a:pPr>
            <a:r>
              <a:rPr lang="en-US" b="1" dirty="0"/>
              <a:t>                         Bit1                                +ve polar                             </a:t>
            </a:r>
          </a:p>
          <a:p>
            <a:endParaRPr lang="en-US" dirty="0"/>
          </a:p>
          <a:p>
            <a:pPr>
              <a:buNone/>
            </a:pPr>
            <a:r>
              <a:rPr lang="en-US" b="1" dirty="0"/>
              <a:t>  The signal is dependent upon the state of the bit</a:t>
            </a:r>
          </a:p>
          <a:p>
            <a:endParaRPr lang="en-US" dirty="0"/>
          </a:p>
        </p:txBody>
      </p:sp>
      <p:pic>
        <p:nvPicPr>
          <p:cNvPr id="4" name="Picture 3"/>
          <p:cNvPicPr>
            <a:picLocks noChangeAspect="1"/>
          </p:cNvPicPr>
          <p:nvPr/>
        </p:nvPicPr>
        <p:blipFill rotWithShape="1">
          <a:blip r:embed="rId2"/>
          <a:srcRect r="33502"/>
          <a:stretch/>
        </p:blipFill>
        <p:spPr>
          <a:xfrm>
            <a:off x="5567783" y="3166764"/>
            <a:ext cx="5043712" cy="2479248"/>
          </a:xfrm>
          <a:prstGeom prst="rect">
            <a:avLst/>
          </a:prstGeom>
        </p:spPr>
      </p:pic>
    </p:spTree>
    <p:extLst>
      <p:ext uri="{BB962C8B-B14F-4D97-AF65-F5344CB8AC3E}">
        <p14:creationId xmlns:p14="http://schemas.microsoft.com/office/powerpoint/2010/main" val="4181164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unipolar continues </a:t>
            </a:r>
          </a:p>
        </p:txBody>
      </p:sp>
      <p:sp>
        <p:nvSpPr>
          <p:cNvPr id="3" name="Content Placeholder 2"/>
          <p:cNvSpPr>
            <a:spLocks noGrp="1"/>
          </p:cNvSpPr>
          <p:nvPr>
            <p:ph idx="1"/>
          </p:nvPr>
        </p:nvSpPr>
        <p:spPr>
          <a:xfrm>
            <a:off x="1154954" y="2603500"/>
            <a:ext cx="7119913" cy="619534"/>
          </a:xfrm>
        </p:spPr>
        <p:txBody>
          <a:bodyPr/>
          <a:lstStyle/>
          <a:p>
            <a:r>
              <a:rPr lang="en-US" b="1" dirty="0"/>
              <a:t>Sample Visualization from project with the same bit pattern</a:t>
            </a:r>
          </a:p>
        </p:txBody>
      </p:sp>
      <p:pic>
        <p:nvPicPr>
          <p:cNvPr id="4" name="Picture 3"/>
          <p:cNvPicPr>
            <a:picLocks noChangeAspect="1"/>
          </p:cNvPicPr>
          <p:nvPr/>
        </p:nvPicPr>
        <p:blipFill rotWithShape="1">
          <a:blip r:embed="rId2"/>
          <a:srcRect r="33502"/>
          <a:stretch/>
        </p:blipFill>
        <p:spPr>
          <a:xfrm>
            <a:off x="6746258" y="3530850"/>
            <a:ext cx="4417498" cy="2171431"/>
          </a:xfrm>
          <a:prstGeom prst="rect">
            <a:avLst/>
          </a:prstGeom>
        </p:spPr>
      </p:pic>
      <p:pic>
        <p:nvPicPr>
          <p:cNvPr id="6" name="Picture 5"/>
          <p:cNvPicPr>
            <a:picLocks noChangeAspect="1"/>
          </p:cNvPicPr>
          <p:nvPr/>
        </p:nvPicPr>
        <p:blipFill>
          <a:blip r:embed="rId3"/>
          <a:stretch>
            <a:fillRect/>
          </a:stretch>
        </p:blipFill>
        <p:spPr>
          <a:xfrm>
            <a:off x="658706" y="3763958"/>
            <a:ext cx="5134692" cy="1705213"/>
          </a:xfrm>
          <a:prstGeom prst="rect">
            <a:avLst/>
          </a:prstGeom>
        </p:spPr>
      </p:pic>
    </p:spTree>
    <p:extLst>
      <p:ext uri="{BB962C8B-B14F-4D97-AF65-F5344CB8AC3E}">
        <p14:creationId xmlns:p14="http://schemas.microsoft.com/office/powerpoint/2010/main" val="1618837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136</TotalTime>
  <Words>460</Words>
  <Application>Microsoft Office PowerPoint</Application>
  <PresentationFormat>Custom</PresentationFormat>
  <Paragraphs>114</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 Boardroom</vt:lpstr>
      <vt:lpstr>               </vt:lpstr>
      <vt:lpstr>Encoding Technique visualization using Aurdino (Open-source electronic prototyping platform) </vt:lpstr>
      <vt:lpstr>What is encoding technique? </vt:lpstr>
      <vt:lpstr>Why we need encoding technique ? </vt:lpstr>
      <vt:lpstr>Lots of encoding technique</vt:lpstr>
      <vt:lpstr>Digital to digital encoding technique </vt:lpstr>
      <vt:lpstr>Unipolar </vt:lpstr>
      <vt:lpstr>Unipolar continues</vt:lpstr>
      <vt:lpstr>unipolar continues </vt:lpstr>
      <vt:lpstr>Program code: unipolar</vt:lpstr>
      <vt:lpstr>Nonreturn to Zero-Level (NRZ-L)</vt:lpstr>
      <vt:lpstr>NRZ-L continues </vt:lpstr>
      <vt:lpstr>NRZ-L continues </vt:lpstr>
      <vt:lpstr>Program code: NRZ-L</vt:lpstr>
      <vt:lpstr>Nonreturn to Zero Inverted (NRZ-I)</vt:lpstr>
      <vt:lpstr> Bit 0                    no transition    Bit1                    Only One transition                           </vt:lpstr>
      <vt:lpstr>NRZ-I continues </vt:lpstr>
      <vt:lpstr>Program code: NRZ-I</vt:lpstr>
      <vt:lpstr>Manchester encoding</vt:lpstr>
      <vt:lpstr>Manchester continues</vt:lpstr>
      <vt:lpstr>Manchester continues</vt:lpstr>
      <vt:lpstr>Program code: Manchester</vt:lpstr>
      <vt:lpstr>Our project  implementations</vt:lpstr>
      <vt:lpstr>PowerPoint Presentation</vt:lpstr>
      <vt:lpstr>                   Arduino physical look</vt:lpstr>
      <vt:lpstr>Why using arduino ?</vt:lpstr>
      <vt:lpstr>Looking under the hood  </vt:lpstr>
      <vt:lpstr>WOrking process</vt:lpstr>
      <vt:lpstr>PowerPoint Presentation</vt:lpstr>
      <vt:lpstr>PowerPoint Presentation</vt:lpstr>
      <vt:lpstr>Conclusion:  </vt:lpstr>
      <vt:lpstr>Project Demonstration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mezbahun nabi tasdid</dc:creator>
  <cp:lastModifiedBy>rhythm</cp:lastModifiedBy>
  <cp:revision>16</cp:revision>
  <dcterms:created xsi:type="dcterms:W3CDTF">2017-04-11T17:32:11Z</dcterms:created>
  <dcterms:modified xsi:type="dcterms:W3CDTF">2017-04-12T03:14:24Z</dcterms:modified>
</cp:coreProperties>
</file>