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465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6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04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3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66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7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8"/>
            <a:ext cx="3793678" cy="21634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</a:t>
            </a:r>
            <a:r>
              <a:rPr lang="bn-BD" dirty="0"/>
              <a:t> </a:t>
            </a:r>
            <a:r>
              <a:rPr lang="en-US" dirty="0"/>
              <a:t>Batsman Data Analysis 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1747" y="3383279"/>
            <a:ext cx="2426740" cy="1528353"/>
          </a:xfrm>
        </p:spPr>
        <p:txBody>
          <a:bodyPr/>
          <a:lstStyle/>
          <a:p>
            <a:r>
              <a:rPr lang="en-US" dirty="0" smtClean="0"/>
              <a:t>Group Members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88474"/>
              </p:ext>
            </p:extLst>
          </p:nvPr>
        </p:nvGraphicFramePr>
        <p:xfrm>
          <a:off x="7734473" y="3840655"/>
          <a:ext cx="4361733" cy="1510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1041">
                  <a:extLst>
                    <a:ext uri="{9D8B030D-6E8A-4147-A177-3AD203B41FA5}">
                      <a16:colId xmlns:a16="http://schemas.microsoft.com/office/drawing/2014/main" val="2372464279"/>
                    </a:ext>
                  </a:extLst>
                </a:gridCol>
                <a:gridCol w="1540692">
                  <a:extLst>
                    <a:ext uri="{9D8B030D-6E8A-4147-A177-3AD203B41FA5}">
                      <a16:colId xmlns:a16="http://schemas.microsoft.com/office/drawing/2014/main" val="679074688"/>
                    </a:ext>
                  </a:extLst>
                </a:gridCol>
              </a:tblGrid>
              <a:tr h="3331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Saidur Rahman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6823829"/>
                  </a:ext>
                </a:extLst>
              </a:tr>
              <a:tr h="3923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Farhan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Tanvir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574710"/>
                  </a:ext>
                </a:extLst>
              </a:tr>
              <a:tr h="3923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Ruhul Kabir Howlader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r>
                        <a:rPr lang="bn-BD" sz="160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bn-BD" sz="160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bn-BD" sz="160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661302"/>
                  </a:ext>
                </a:extLst>
              </a:tr>
              <a:tr h="3923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lang="bn-BD" sz="160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bn-BD" sz="1600" dirty="0"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22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10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796" y="738162"/>
            <a:ext cx="8770571" cy="15607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Pearson correlation coefficient between runs and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mins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63034"/>
              </p:ext>
            </p:extLst>
          </p:nvPr>
        </p:nvGraphicFramePr>
        <p:xfrm>
          <a:off x="3419796" y="2298878"/>
          <a:ext cx="8160385" cy="782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6935">
                  <a:extLst>
                    <a:ext uri="{9D8B030D-6E8A-4147-A177-3AD203B41FA5}">
                      <a16:colId xmlns:a16="http://schemas.microsoft.com/office/drawing/2014/main" val="2684828995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705417683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629410962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429275353"/>
                    </a:ext>
                  </a:extLst>
                </a:gridCol>
              </a:tblGrid>
              <a:tr h="150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745278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Steven Smith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  <a:r>
                        <a:rPr lang="bn-BD" sz="1200" dirty="0">
                          <a:effectLst/>
                        </a:rPr>
                        <a:t>.</a:t>
                      </a:r>
                      <a:r>
                        <a:rPr lang="en-US" sz="1200" dirty="0">
                          <a:effectLst/>
                        </a:rPr>
                        <a:t>969651823506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David Warner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bn-BD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961165930603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704277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Virat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Kohli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bn-BD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984947389911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Kane Williamson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bn-BD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966798066549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115618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Joe Root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bn-BD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976154069449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Tamim Iqbal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09718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413095"/>
              </p:ext>
            </p:extLst>
          </p:nvPr>
        </p:nvGraphicFramePr>
        <p:xfrm>
          <a:off x="3107327" y="3287758"/>
          <a:ext cx="8843963" cy="444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3" imgW="8549383" imgH="4298569" progId="Word.Document.12">
                  <p:embed/>
                </p:oleObj>
              </mc:Choice>
              <mc:Fallback>
                <p:oleObj name="Document" r:id="rId3" imgW="8549383" imgH="42985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7327" y="3287758"/>
                        <a:ext cx="8843963" cy="444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077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474" y="777350"/>
            <a:ext cx="6105797" cy="1560716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Players strike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442273"/>
              </p:ext>
            </p:extLst>
          </p:nvPr>
        </p:nvGraphicFramePr>
        <p:xfrm>
          <a:off x="2933700" y="2647270"/>
          <a:ext cx="9468071" cy="2956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3" imgW="8285382" imgH="2567051" progId="Word.Document.12">
                  <p:embed/>
                </p:oleObj>
              </mc:Choice>
              <mc:Fallback>
                <p:oleObj name="Document" r:id="rId3" imgW="8285382" imgH="25670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3700" y="2647270"/>
                        <a:ext cx="9468071" cy="2956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157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4203" y="738162"/>
            <a:ext cx="6602186" cy="15607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Players out Categories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79" y="2472196"/>
            <a:ext cx="6531429" cy="3706535"/>
          </a:xfrm>
        </p:spPr>
      </p:pic>
    </p:spTree>
    <p:extLst>
      <p:ext uri="{BB962C8B-B14F-4D97-AF65-F5344CB8AC3E}">
        <p14:creationId xmlns:p14="http://schemas.microsoft.com/office/powerpoint/2010/main" val="186165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777351"/>
            <a:ext cx="10306547" cy="15607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All player normal distribution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0539"/>
              </p:ext>
            </p:extLst>
          </p:nvPr>
        </p:nvGraphicFramePr>
        <p:xfrm>
          <a:off x="2416630" y="2438399"/>
          <a:ext cx="9444398" cy="441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8241399" imgH="4597231" progId="Word.Document.12">
                  <p:embed/>
                </p:oleObj>
              </mc:Choice>
              <mc:Fallback>
                <p:oleObj name="Document" r:id="rId3" imgW="8241399" imgH="45972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6630" y="2438399"/>
                        <a:ext cx="9444398" cy="4419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308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23537"/>
            <a:ext cx="9723071" cy="156071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All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player normal and t distribution with 90% confidence interval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880558"/>
              </p:ext>
            </p:extLst>
          </p:nvPr>
        </p:nvGraphicFramePr>
        <p:xfrm>
          <a:off x="2933700" y="2384253"/>
          <a:ext cx="8770571" cy="2880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7655">
                  <a:extLst>
                    <a:ext uri="{9D8B030D-6E8A-4147-A177-3AD203B41FA5}">
                      <a16:colId xmlns:a16="http://schemas.microsoft.com/office/drawing/2014/main" val="2278247470"/>
                    </a:ext>
                  </a:extLst>
                </a:gridCol>
                <a:gridCol w="1240486">
                  <a:extLst>
                    <a:ext uri="{9D8B030D-6E8A-4147-A177-3AD203B41FA5}">
                      <a16:colId xmlns:a16="http://schemas.microsoft.com/office/drawing/2014/main" val="712431895"/>
                    </a:ext>
                  </a:extLst>
                </a:gridCol>
                <a:gridCol w="1240486">
                  <a:extLst>
                    <a:ext uri="{9D8B030D-6E8A-4147-A177-3AD203B41FA5}">
                      <a16:colId xmlns:a16="http://schemas.microsoft.com/office/drawing/2014/main" val="2954710996"/>
                    </a:ext>
                  </a:extLst>
                </a:gridCol>
                <a:gridCol w="1240486">
                  <a:extLst>
                    <a:ext uri="{9D8B030D-6E8A-4147-A177-3AD203B41FA5}">
                      <a16:colId xmlns:a16="http://schemas.microsoft.com/office/drawing/2014/main" val="2314263781"/>
                    </a:ext>
                  </a:extLst>
                </a:gridCol>
                <a:gridCol w="1240486">
                  <a:extLst>
                    <a:ext uri="{9D8B030D-6E8A-4147-A177-3AD203B41FA5}">
                      <a16:colId xmlns:a16="http://schemas.microsoft.com/office/drawing/2014/main" val="885966711"/>
                    </a:ext>
                  </a:extLst>
                </a:gridCol>
                <a:gridCol w="1240486">
                  <a:extLst>
                    <a:ext uri="{9D8B030D-6E8A-4147-A177-3AD203B41FA5}">
                      <a16:colId xmlns:a16="http://schemas.microsoft.com/office/drawing/2014/main" val="1860312258"/>
                    </a:ext>
                  </a:extLst>
                </a:gridCol>
                <a:gridCol w="1240486">
                  <a:extLst>
                    <a:ext uri="{9D8B030D-6E8A-4147-A177-3AD203B41FA5}">
                      <a16:colId xmlns:a16="http://schemas.microsoft.com/office/drawing/2014/main" val="1973173658"/>
                    </a:ext>
                  </a:extLst>
                </a:gridCol>
              </a:tblGrid>
              <a:tr h="41289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Player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bn-IN" sz="1400">
                          <a:effectLst/>
                        </a:rPr>
                        <a:t>- </a:t>
                      </a:r>
                      <a:r>
                        <a:rPr lang="en-US" sz="1400">
                          <a:effectLst/>
                        </a:rPr>
                        <a:t>distribution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Normal distribution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405"/>
                  </a:ext>
                </a:extLst>
              </a:tr>
              <a:tr h="343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Lower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Upper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Lower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Upper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630689"/>
                  </a:ext>
                </a:extLst>
              </a:tr>
              <a:tr h="353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Steven 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</a:t>
                      </a:r>
                      <a:r>
                        <a:rPr lang="bn-IN" sz="1200" dirty="0">
                          <a:effectLst/>
                        </a:rPr>
                        <a:t>.</a:t>
                      </a:r>
                      <a:r>
                        <a:rPr lang="en-US" sz="1200" dirty="0">
                          <a:effectLst/>
                        </a:rPr>
                        <a:t>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801510"/>
                  </a:ext>
                </a:extLst>
              </a:tr>
              <a:tr h="353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Virat Kohli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348230"/>
                  </a:ext>
                </a:extLst>
              </a:tr>
              <a:tr h="353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Joe Root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990857"/>
                  </a:ext>
                </a:extLst>
              </a:tr>
              <a:tr h="353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David Warner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533962"/>
                  </a:ext>
                </a:extLst>
              </a:tr>
              <a:tr h="353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Kane Williamson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r>
                        <a:rPr lang="bn-IN" sz="1200">
                          <a:effectLst/>
                        </a:rPr>
                        <a:t>..</a:t>
                      </a: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589446"/>
                  </a:ext>
                </a:extLst>
              </a:tr>
              <a:tr h="353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Tamim Iqbal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r>
                        <a:rPr lang="bn-IN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</a:t>
                      </a:r>
                      <a:r>
                        <a:rPr lang="bn-IN" sz="1200" dirty="0">
                          <a:effectLst/>
                        </a:rPr>
                        <a:t>.</a:t>
                      </a:r>
                      <a:r>
                        <a:rPr lang="en-US" sz="1200" dirty="0">
                          <a:effectLst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49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927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982" y="2703436"/>
            <a:ext cx="9210453" cy="1560716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>
                    <a:lumMod val="65000"/>
                  </a:schemeClr>
                </a:solidFill>
              </a:rPr>
              <a:t>Thank You!!</a:t>
            </a:r>
            <a:endParaRPr lang="en-US" sz="6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128" y="4031672"/>
            <a:ext cx="7575616" cy="22028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163" y="1123405"/>
            <a:ext cx="10188980" cy="848901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Identify the players by their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3835352"/>
              </p:ext>
            </p:extLst>
          </p:nvPr>
        </p:nvGraphicFramePr>
        <p:xfrm>
          <a:off x="1463038" y="2880625"/>
          <a:ext cx="5212080" cy="2967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1210">
                  <a:extLst>
                    <a:ext uri="{9D8B030D-6E8A-4147-A177-3AD203B41FA5}">
                      <a16:colId xmlns:a16="http://schemas.microsoft.com/office/drawing/2014/main" val="256774463"/>
                    </a:ext>
                  </a:extLst>
                </a:gridCol>
                <a:gridCol w="1340478">
                  <a:extLst>
                    <a:ext uri="{9D8B030D-6E8A-4147-A177-3AD203B41FA5}">
                      <a16:colId xmlns:a16="http://schemas.microsoft.com/office/drawing/2014/main" val="2776339391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3350054607"/>
                    </a:ext>
                  </a:extLst>
                </a:gridCol>
                <a:gridCol w="1119742">
                  <a:extLst>
                    <a:ext uri="{9D8B030D-6E8A-4147-A177-3AD203B41FA5}">
                      <a16:colId xmlns:a16="http://schemas.microsoft.com/office/drawing/2014/main" val="3957915215"/>
                    </a:ext>
                  </a:extLst>
                </a:gridCol>
                <a:gridCol w="938469">
                  <a:extLst>
                    <a:ext uri="{9D8B030D-6E8A-4147-A177-3AD203B41FA5}">
                      <a16:colId xmlns:a16="http://schemas.microsoft.com/office/drawing/2014/main" val="2083390685"/>
                    </a:ext>
                  </a:extLst>
                </a:gridCol>
              </a:tblGrid>
              <a:tr h="7486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Player 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Player 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Country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Innings Played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Reference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extLst>
                  <a:ext uri="{0D108BD9-81ED-4DB2-BD59-A6C34878D82A}">
                    <a16:rowId xmlns:a16="http://schemas.microsoft.com/office/drawing/2014/main" val="4162263485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Steven Smith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Australia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extLst>
                  <a:ext uri="{0D108BD9-81ED-4DB2-BD59-A6C34878D82A}">
                    <a16:rowId xmlns:a16="http://schemas.microsoft.com/office/drawing/2014/main" val="140938659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Virat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Kohli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India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extLst>
                  <a:ext uri="{0D108BD9-81ED-4DB2-BD59-A6C34878D82A}">
                    <a16:rowId xmlns:a16="http://schemas.microsoft.com/office/drawing/2014/main" val="2171926457"/>
                  </a:ext>
                </a:extLst>
              </a:tr>
              <a:tr h="2818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Joe Root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England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extLst>
                  <a:ext uri="{0D108BD9-81ED-4DB2-BD59-A6C34878D82A}">
                    <a16:rowId xmlns:a16="http://schemas.microsoft.com/office/drawing/2014/main" val="2421590865"/>
                  </a:ext>
                </a:extLst>
              </a:tr>
              <a:tr h="2858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David Warner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Australia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extLst>
                  <a:ext uri="{0D108BD9-81ED-4DB2-BD59-A6C34878D82A}">
                    <a16:rowId xmlns:a16="http://schemas.microsoft.com/office/drawing/2014/main" val="4254533650"/>
                  </a:ext>
                </a:extLst>
              </a:tr>
              <a:tr h="495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Kane Williamson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New Zealand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extLst>
                  <a:ext uri="{0D108BD9-81ED-4DB2-BD59-A6C34878D82A}">
                    <a16:rowId xmlns:a16="http://schemas.microsoft.com/office/drawing/2014/main" val="884757879"/>
                  </a:ext>
                </a:extLst>
              </a:tr>
              <a:tr h="495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Tamim Iqbal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Bangladesh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7671" marR="57671" marT="0" marB="0"/>
                </a:tc>
                <a:extLst>
                  <a:ext uri="{0D108BD9-81ED-4DB2-BD59-A6C34878D82A}">
                    <a16:rowId xmlns:a16="http://schemas.microsoft.com/office/drawing/2014/main" val="2893859955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76" y="2880625"/>
            <a:ext cx="4526282" cy="2967318"/>
          </a:xfrm>
        </p:spPr>
      </p:pic>
    </p:spTree>
    <p:extLst>
      <p:ext uri="{BB962C8B-B14F-4D97-AF65-F5344CB8AC3E}">
        <p14:creationId xmlns:p14="http://schemas.microsoft.com/office/powerpoint/2010/main" val="564556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5" y="885825"/>
            <a:ext cx="9444397" cy="1560716"/>
          </a:xfrm>
        </p:spPr>
        <p:txBody>
          <a:bodyPr>
            <a:noAutofit/>
          </a:bodyPr>
          <a:lstStyle/>
          <a:p>
            <a:r>
              <a:rPr lang="bn-BD" sz="3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bn-BD" sz="36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All player runs and balls visualization</a:t>
            </a:r>
            <a:r>
              <a:rPr lang="bn-IN" sz="3600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3600" b="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325189"/>
            <a:ext cx="8561614" cy="4466747"/>
          </a:xfrm>
          <a:prstGeom prst="rect">
            <a:avLst/>
          </a:prstGeom>
        </p:spPr>
      </p:pic>
      <p:pic>
        <p:nvPicPr>
          <p:cNvPr id="3078" name="Picture 41" descr="rsw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4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38" descr="r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2" descr="rpl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45" descr="bswar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12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43" descr="bbo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812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44" descr="bplo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717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09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429" y="729454"/>
            <a:ext cx="8770571" cy="1560716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All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players all innings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score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05541"/>
              </p:ext>
            </p:extLst>
          </p:nvPr>
        </p:nvGraphicFramePr>
        <p:xfrm>
          <a:off x="3198629" y="2141939"/>
          <a:ext cx="8240712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8241399" imgH="5118629" progId="Word.Document.12">
                  <p:embed/>
                </p:oleObj>
              </mc:Choice>
              <mc:Fallback>
                <p:oleObj name="Document" r:id="rId3" imgW="8241399" imgH="51186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8629" y="2141939"/>
                        <a:ext cx="8240712" cy="511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753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114" y="685910"/>
            <a:ext cx="9849347" cy="156071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Comparing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player average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runs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255" y="2399811"/>
            <a:ext cx="5663460" cy="3969380"/>
          </a:xfrm>
        </p:spPr>
      </p:pic>
    </p:spTree>
    <p:extLst>
      <p:ext uri="{BB962C8B-B14F-4D97-AF65-F5344CB8AC3E}">
        <p14:creationId xmlns:p14="http://schemas.microsoft.com/office/powerpoint/2010/main" val="1164783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Comparing the player average runs in four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innings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</a:rPr>
            </a:b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2517376"/>
            <a:ext cx="7145383" cy="3790285"/>
          </a:xfrm>
        </p:spPr>
      </p:pic>
    </p:spTree>
    <p:extLst>
      <p:ext uri="{BB962C8B-B14F-4D97-AF65-F5344CB8AC3E}">
        <p14:creationId xmlns:p14="http://schemas.microsoft.com/office/powerpoint/2010/main" val="2767505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409" y="877684"/>
            <a:ext cx="8770571" cy="15607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All players run 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Boundaries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175790"/>
              </p:ext>
            </p:extLst>
          </p:nvPr>
        </p:nvGraphicFramePr>
        <p:xfrm>
          <a:off x="3129644" y="2613388"/>
          <a:ext cx="8457222" cy="442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3" imgW="8241399" imgH="4303247" progId="Word.Document.12">
                  <p:embed/>
                </p:oleObj>
              </mc:Choice>
              <mc:Fallback>
                <p:oleObj name="Document" r:id="rId3" imgW="8241399" imgH="43032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9644" y="2613388"/>
                        <a:ext cx="8457222" cy="442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931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46" y="827542"/>
            <a:ext cx="10737668" cy="156071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All players present in the ground status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25037"/>
              </p:ext>
            </p:extLst>
          </p:nvPr>
        </p:nvGraphicFramePr>
        <p:xfrm>
          <a:off x="3101655" y="2538685"/>
          <a:ext cx="8557985" cy="431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3" imgW="8241399" imgH="4303247" progId="Word.Document.12">
                  <p:embed/>
                </p:oleObj>
              </mc:Choice>
              <mc:Fallback>
                <p:oleObj name="Document" r:id="rId3" imgW="8241399" imgH="43032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655" y="2538685"/>
                        <a:ext cx="8557985" cy="431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442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240" y="777350"/>
            <a:ext cx="7817031" cy="1560716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plot of runs and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balls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6466"/>
              </p:ext>
            </p:extLst>
          </p:nvPr>
        </p:nvGraphicFramePr>
        <p:xfrm>
          <a:off x="2492832" y="2438400"/>
          <a:ext cx="9211439" cy="427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3" imgW="8285382" imgH="3690810" progId="Word.Document.12">
                  <p:embed/>
                </p:oleObj>
              </mc:Choice>
              <mc:Fallback>
                <p:oleObj name="Document" r:id="rId3" imgW="8285382" imgH="3690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2832" y="2438400"/>
                        <a:ext cx="9211439" cy="4275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579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123</TotalTime>
  <Words>303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Century Schoolbook</vt:lpstr>
      <vt:lpstr>Corbel</vt:lpstr>
      <vt:lpstr>Times New Roman</vt:lpstr>
      <vt:lpstr>Vrinda</vt:lpstr>
      <vt:lpstr>Feathered</vt:lpstr>
      <vt:lpstr>Document</vt:lpstr>
      <vt:lpstr>Test Batsman Data Analysis using Python </vt:lpstr>
      <vt:lpstr>Identify the players by their data</vt:lpstr>
      <vt:lpstr> All player runs and balls visualization: </vt:lpstr>
      <vt:lpstr> All players all innings score</vt:lpstr>
      <vt:lpstr> Comparing the player average runs</vt:lpstr>
      <vt:lpstr>Comparing the player average runs in four innings </vt:lpstr>
      <vt:lpstr> All players run in Boundaries</vt:lpstr>
      <vt:lpstr> All players present in the ground status</vt:lpstr>
      <vt:lpstr> The plot of runs and balls</vt:lpstr>
      <vt:lpstr>Pearson correlation coefficient between runs and mins</vt:lpstr>
      <vt:lpstr> Players strike rates</vt:lpstr>
      <vt:lpstr> Players out Categories</vt:lpstr>
      <vt:lpstr> All player normal distribution figures</vt:lpstr>
      <vt:lpstr>All player normal and t distribution with 90% confidence interval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Ruhul Kabir Howlader</dc:creator>
  <cp:lastModifiedBy>S. M. Ruhul Kabir Howlader</cp:lastModifiedBy>
  <cp:revision>15</cp:revision>
  <dcterms:created xsi:type="dcterms:W3CDTF">2018-03-27T13:31:30Z</dcterms:created>
  <dcterms:modified xsi:type="dcterms:W3CDTF">2018-03-27T15:49:24Z</dcterms:modified>
</cp:coreProperties>
</file>