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12"/>
  </p:notesMasterIdLst>
  <p:sldIdLst>
    <p:sldId id="266" r:id="rId2"/>
    <p:sldId id="256" r:id="rId3"/>
    <p:sldId id="257" r:id="rId4"/>
    <p:sldId id="258" r:id="rId5"/>
    <p:sldId id="259" r:id="rId6"/>
    <p:sldId id="262" r:id="rId7"/>
    <p:sldId id="260" r:id="rId8"/>
    <p:sldId id="267" r:id="rId9"/>
    <p:sldId id="265"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23307D-CDE5-4118-86F2-1BD2CAA09D2B}" v="38" dt="2017-04-08T13:41:22.282"/>
    <p1510:client id="{F3B35836-8A97-461F-87FD-84C84D50208D}" v="5" dt="2017-04-08T12:44:04.088"/>
    <p1510:client id="{78866756-2AD1-48CD-A549-617DE7CB260C}" v="44" dt="2017-04-08T07:33:09.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BDDEC-68DF-4A7E-A086-5DFB33AEDFBD}" type="datetimeFigureOut">
              <a:rPr lang="en-US"/>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1FAFED-AEBA-4352-A081-295426F78944}"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1FAFED-AEBA-4352-A081-295426F78944}" type="slidenum">
              <a:rPr lang="en-US"/>
              <a:t>2</a:t>
            </a:fld>
            <a:endParaRPr lang="en-US"/>
          </a:p>
        </p:txBody>
      </p:sp>
    </p:spTree>
    <p:extLst>
      <p:ext uri="{BB962C8B-B14F-4D97-AF65-F5344CB8AC3E}">
        <p14:creationId xmlns:p14="http://schemas.microsoft.com/office/powerpoint/2010/main" val="105084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1FAFED-AEBA-4352-A081-295426F78944}" type="slidenum">
              <a:rPr lang="en-US"/>
              <a:t>3</a:t>
            </a:fld>
            <a:endParaRPr lang="en-US"/>
          </a:p>
        </p:txBody>
      </p:sp>
    </p:spTree>
    <p:extLst>
      <p:ext uri="{BB962C8B-B14F-4D97-AF65-F5344CB8AC3E}">
        <p14:creationId xmlns:p14="http://schemas.microsoft.com/office/powerpoint/2010/main" val="106356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1FAFED-AEBA-4352-A081-295426F78944}" type="slidenum">
              <a:rPr lang="en-US"/>
              <a:t>4</a:t>
            </a:fld>
            <a:endParaRPr lang="en-US"/>
          </a:p>
        </p:txBody>
      </p:sp>
    </p:spTree>
    <p:extLst>
      <p:ext uri="{BB962C8B-B14F-4D97-AF65-F5344CB8AC3E}">
        <p14:creationId xmlns:p14="http://schemas.microsoft.com/office/powerpoint/2010/main" val="1084971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1FAFED-AEBA-4352-A081-295426F78944}" type="slidenum">
              <a:rPr lang="en-US"/>
              <a:t>5</a:t>
            </a:fld>
            <a:endParaRPr lang="en-US"/>
          </a:p>
        </p:txBody>
      </p:sp>
    </p:spTree>
    <p:extLst>
      <p:ext uri="{BB962C8B-B14F-4D97-AF65-F5344CB8AC3E}">
        <p14:creationId xmlns:p14="http://schemas.microsoft.com/office/powerpoint/2010/main" val="2889884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1FAFED-AEBA-4352-A081-295426F78944}" type="slidenum">
              <a:rPr lang="en-US"/>
              <a:t>6</a:t>
            </a:fld>
            <a:endParaRPr lang="en-US"/>
          </a:p>
        </p:txBody>
      </p:sp>
    </p:spTree>
    <p:extLst>
      <p:ext uri="{BB962C8B-B14F-4D97-AF65-F5344CB8AC3E}">
        <p14:creationId xmlns:p14="http://schemas.microsoft.com/office/powerpoint/2010/main" val="605677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1FAFED-AEBA-4352-A081-295426F78944}" type="slidenum">
              <a:rPr lang="en-US"/>
              <a:t>7</a:t>
            </a:fld>
            <a:endParaRPr lang="en-US"/>
          </a:p>
        </p:txBody>
      </p:sp>
    </p:spTree>
    <p:extLst>
      <p:ext uri="{BB962C8B-B14F-4D97-AF65-F5344CB8AC3E}">
        <p14:creationId xmlns:p14="http://schemas.microsoft.com/office/powerpoint/2010/main" val="2024920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1FAFED-AEBA-4352-A081-295426F78944}" type="slidenum">
              <a:rPr lang="en-US"/>
              <a:t>9</a:t>
            </a:fld>
            <a:endParaRPr lang="en-US"/>
          </a:p>
        </p:txBody>
      </p:sp>
    </p:spTree>
    <p:extLst>
      <p:ext uri="{BB962C8B-B14F-4D97-AF65-F5344CB8AC3E}">
        <p14:creationId xmlns:p14="http://schemas.microsoft.com/office/powerpoint/2010/main" val="272603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34552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2906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5090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146864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394618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12/6/2017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02242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12/6/2017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09165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892552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16775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554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907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29859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4913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12/6/2017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95816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12/6/2017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32641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12/6/2017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43087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7672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12/6/2017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70433511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156" y="1310024"/>
            <a:ext cx="8825657" cy="1915647"/>
          </a:xfrm>
        </p:spPr>
        <p:txBody>
          <a:bodyPr/>
          <a:lstStyle/>
          <a:p>
            <a:r>
              <a:rPr lang="en-US" dirty="0" smtClean="0"/>
              <a:t>CSE-442</a:t>
            </a:r>
            <a:r>
              <a:rPr lang="en-US" dirty="0"/>
              <a:t/>
            </a:r>
            <a:br>
              <a:rPr lang="en-US" dirty="0"/>
            </a:br>
            <a:r>
              <a:rPr lang="en-US" sz="3600" dirty="0" smtClean="0"/>
              <a:t>Microprocessor </a:t>
            </a:r>
            <a:r>
              <a:rPr lang="en-US" sz="3600" dirty="0"/>
              <a:t>And Microcontroller</a:t>
            </a:r>
            <a:r>
              <a:rPr lang="en-US" sz="3600" dirty="0" smtClean="0"/>
              <a:t>.</a:t>
            </a:r>
            <a:endParaRPr lang="en-US" sz="3600" dirty="0"/>
          </a:p>
        </p:txBody>
      </p:sp>
      <p:sp>
        <p:nvSpPr>
          <p:cNvPr id="3" name="Text Placeholder 2"/>
          <p:cNvSpPr>
            <a:spLocks noGrp="1"/>
          </p:cNvSpPr>
          <p:nvPr>
            <p:ph type="body" idx="1"/>
          </p:nvPr>
        </p:nvSpPr>
        <p:spPr>
          <a:xfrm>
            <a:off x="1154955" y="4195490"/>
            <a:ext cx="8825658" cy="860400"/>
          </a:xfrm>
        </p:spPr>
        <p:txBody>
          <a:bodyPr>
            <a:normAutofit/>
          </a:bodyPr>
          <a:lstStyle/>
          <a:p>
            <a:pPr algn="r"/>
            <a:r>
              <a:rPr lang="en-US" sz="2800" b="1" dirty="0"/>
              <a:t>Title: </a:t>
            </a:r>
            <a:r>
              <a:rPr lang="en-US" sz="2800" b="1" dirty="0" smtClean="0"/>
              <a:t>Morse </a:t>
            </a:r>
            <a:r>
              <a:rPr lang="en-US" sz="2800" b="1" dirty="0"/>
              <a:t>Code Decoder</a:t>
            </a:r>
          </a:p>
        </p:txBody>
      </p:sp>
    </p:spTree>
    <p:extLst>
      <p:ext uri="{BB962C8B-B14F-4D97-AF65-F5344CB8AC3E}">
        <p14:creationId xmlns:p14="http://schemas.microsoft.com/office/powerpoint/2010/main" val="2489878512"/>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239982"/>
          </a:xfrm>
        </p:spPr>
        <p:txBody>
          <a:bodyPr/>
          <a:lstStyle/>
          <a:p>
            <a:r>
              <a:rPr lang="en-US" dirty="0" smtClean="0"/>
              <a:t>Conclusion</a:t>
            </a:r>
            <a:endParaRPr lang="en-US" dirty="0"/>
          </a:p>
        </p:txBody>
      </p:sp>
      <p:sp>
        <p:nvSpPr>
          <p:cNvPr id="3" name="Text Placeholder 2"/>
          <p:cNvSpPr>
            <a:spLocks noGrp="1"/>
          </p:cNvSpPr>
          <p:nvPr>
            <p:ph type="body" sz="half" idx="2"/>
          </p:nvPr>
        </p:nvSpPr>
        <p:spPr>
          <a:xfrm>
            <a:off x="1154953" y="2216727"/>
            <a:ext cx="9416065" cy="2362200"/>
          </a:xfrm>
        </p:spPr>
        <p:txBody>
          <a:bodyPr>
            <a:normAutofit/>
          </a:bodyPr>
          <a:lstStyle/>
          <a:p>
            <a:pPr algn="just"/>
            <a:r>
              <a:rPr lang="en-US" sz="2000" dirty="0">
                <a:latin typeface="Times New Roman" panose="02020603050405020304" pitchFamily="18" charset="0"/>
                <a:cs typeface="Times New Roman" panose="02020603050405020304" pitchFamily="18" charset="0"/>
              </a:rPr>
              <a:t>Throughout this semester we learned about different types of microcontrollers. By doing this project we have learned how real life problem can be solved with the help of the microcontrollers. We also learned some simple simulations with the help of Arduino which may be helpful to our jobs or research.</a:t>
            </a:r>
          </a:p>
        </p:txBody>
      </p:sp>
    </p:spTree>
    <p:extLst>
      <p:ext uri="{BB962C8B-B14F-4D97-AF65-F5344CB8AC3E}">
        <p14:creationId xmlns:p14="http://schemas.microsoft.com/office/powerpoint/2010/main" val="1324963636"/>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618518"/>
            <a:ext cx="12191999" cy="1478570"/>
          </a:xfrm>
        </p:spPr>
        <p:txBody>
          <a:bodyPr>
            <a:normAutofit/>
          </a:bodyPr>
          <a:lstStyle/>
          <a:p>
            <a:r>
              <a:rPr lang="en-US" sz="4000" dirty="0" smtClean="0"/>
              <a:t>														Morse </a:t>
            </a:r>
            <a:r>
              <a:rPr lang="en-US" sz="4000" dirty="0"/>
              <a:t>Code </a:t>
            </a:r>
            <a:r>
              <a:rPr lang="en-US" sz="4000" dirty="0" smtClean="0"/>
              <a:t>Decoder</a:t>
            </a:r>
            <a:endParaRPr lang="en-US" sz="4000" dirty="0"/>
          </a:p>
        </p:txBody>
      </p:sp>
      <p:sp>
        <p:nvSpPr>
          <p:cNvPr id="5" name="Content Placeholder 4"/>
          <p:cNvSpPr>
            <a:spLocks noGrp="1"/>
          </p:cNvSpPr>
          <p:nvPr>
            <p:ph idx="1"/>
          </p:nvPr>
        </p:nvSpPr>
        <p:spPr>
          <a:xfrm>
            <a:off x="285190" y="1598324"/>
            <a:ext cx="11629719" cy="4608512"/>
          </a:xfrm>
        </p:spPr>
        <p:txBody>
          <a:bodyPr vert="horz" lIns="91440" tIns="45720" rIns="91440" bIns="45720" rtlCol="0" anchor="t">
            <a:normAutofit fontScale="85000" lnSpcReduction="20000"/>
          </a:bodyPr>
          <a:lstStyle/>
          <a:p>
            <a:r>
              <a:rPr lang="en-US" sz="2800" dirty="0" smtClean="0">
                <a:latin typeface="Times New Roman" panose="02020603050405020304" pitchFamily="18" charset="0"/>
                <a:cs typeface="Times New Roman" panose="02020603050405020304" pitchFamily="18" charset="0"/>
              </a:rPr>
              <a:t>Group </a:t>
            </a:r>
            <a:r>
              <a:rPr lang="en-US" sz="2800" dirty="0">
                <a:latin typeface="Times New Roman" panose="02020603050405020304" pitchFamily="18" charset="0"/>
                <a:cs typeface="Times New Roman" panose="02020603050405020304" pitchFamily="18" charset="0"/>
              </a:rPr>
              <a:t>members:</a:t>
            </a:r>
          </a:p>
          <a:p>
            <a:pPr lvl="1"/>
            <a:r>
              <a:rPr lang="en-US" sz="2400" dirty="0" smtClean="0">
                <a:latin typeface="Times New Roman" panose="02020603050405020304" pitchFamily="18" charset="0"/>
                <a:cs typeface="Times New Roman" panose="02020603050405020304" pitchFamily="18" charset="0"/>
              </a:rPr>
              <a:t>Armin </a:t>
            </a:r>
            <a:r>
              <a:rPr lang="en-US" sz="2400" dirty="0" err="1" smtClean="0">
                <a:latin typeface="Times New Roman" panose="02020603050405020304" pitchFamily="18" charset="0"/>
                <a:cs typeface="Times New Roman" panose="02020603050405020304" pitchFamily="18" charset="0"/>
              </a:rPr>
              <a:t>Haque</a:t>
            </a:r>
            <a:endParaRPr lang="en-US" sz="2400" dirty="0">
              <a:latin typeface="Times New Roman" panose="02020603050405020304" pitchFamily="18" charset="0"/>
              <a:cs typeface="Times New Roman" panose="02020603050405020304" pitchFamily="18" charset="0"/>
            </a:endParaRPr>
          </a:p>
          <a:p>
            <a:pPr lvl="2"/>
            <a:r>
              <a:rPr lang="en-US" sz="2000" dirty="0" smtClean="0">
                <a:latin typeface="Times New Roman" panose="02020603050405020304" pitchFamily="18" charset="0"/>
                <a:cs typeface="Times New Roman" panose="02020603050405020304" pitchFamily="18" charset="0"/>
              </a:rPr>
              <a:t>ID:2014-2-60-069</a:t>
            </a:r>
          </a:p>
          <a:p>
            <a:pPr lvl="1"/>
            <a:r>
              <a:rPr lang="en-US" sz="2400" dirty="0">
                <a:latin typeface="Times New Roman" panose="02020603050405020304" pitchFamily="18" charset="0"/>
                <a:cs typeface="Times New Roman" panose="02020603050405020304" pitchFamily="18" charset="0"/>
              </a:rPr>
              <a:t>S. M. Ruhul Kabir Howlader</a:t>
            </a:r>
          </a:p>
          <a:p>
            <a:pPr lvl="2"/>
            <a:r>
              <a:rPr lang="en-US" sz="2000" dirty="0" smtClean="0">
                <a:latin typeface="Times New Roman" panose="02020603050405020304" pitchFamily="18" charset="0"/>
                <a:cs typeface="Times New Roman" panose="02020603050405020304" pitchFamily="18" charset="0"/>
              </a:rPr>
              <a:t>ID:2014-2-60-089</a:t>
            </a:r>
            <a:endParaRPr lang="en-US" sz="2000" dirty="0">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Md. </a:t>
            </a:r>
            <a:r>
              <a:rPr lang="en-US" sz="2400" dirty="0" err="1" smtClean="0">
                <a:latin typeface="Times New Roman" panose="02020603050405020304" pitchFamily="18" charset="0"/>
                <a:cs typeface="Times New Roman" panose="02020603050405020304" pitchFamily="18" charset="0"/>
              </a:rPr>
              <a:t>Nuruddin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Qaisar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Bhuiyan</a:t>
            </a:r>
            <a:endParaRPr lang="en-US"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ID: </a:t>
            </a:r>
            <a:r>
              <a:rPr lang="en-US" sz="2000" dirty="0" smtClean="0">
                <a:latin typeface="Times New Roman" panose="02020603050405020304" pitchFamily="18" charset="0"/>
                <a:cs typeface="Times New Roman" panose="02020603050405020304" pitchFamily="18" charset="0"/>
              </a:rPr>
              <a:t>2014-1-60-069</a:t>
            </a:r>
          </a:p>
          <a:p>
            <a:pPr marL="914400" lvl="2" indent="0" algn="r">
              <a:buNone/>
            </a:pPr>
            <a:endParaRPr lang="en-US" sz="2800" dirty="0" smtClean="0">
              <a:latin typeface="Times New Roman" panose="02020603050405020304" pitchFamily="18" charset="0"/>
              <a:cs typeface="Times New Roman" panose="02020603050405020304" pitchFamily="18" charset="0"/>
            </a:endParaRPr>
          </a:p>
          <a:p>
            <a:pPr marL="914400" lvl="2" indent="0" algn="r">
              <a:buNone/>
            </a:pPr>
            <a:r>
              <a:rPr lang="en-US" sz="2800" dirty="0" smtClean="0">
                <a:latin typeface="Times New Roman" panose="02020603050405020304" pitchFamily="18" charset="0"/>
                <a:cs typeface="Times New Roman" panose="02020603050405020304" pitchFamily="18" charset="0"/>
              </a:rPr>
              <a:t>Submitted To,</a:t>
            </a:r>
          </a:p>
          <a:p>
            <a:pPr marL="914400" lvl="2" indent="0" algn="r">
              <a:buNone/>
            </a:pPr>
            <a:r>
              <a:rPr lang="en-US" sz="2800" dirty="0">
                <a:latin typeface="Times New Roman" panose="02020603050405020304" pitchFamily="18" charset="0"/>
                <a:cs typeface="Times New Roman" panose="02020603050405020304" pitchFamily="18" charset="0"/>
              </a:rPr>
              <a:t>Dr. </a:t>
            </a:r>
            <a:r>
              <a:rPr lang="en-US" sz="2800" dirty="0" err="1">
                <a:latin typeface="Times New Roman" panose="02020603050405020304" pitchFamily="18" charset="0"/>
                <a:cs typeface="Times New Roman" panose="02020603050405020304" pitchFamily="18" charset="0"/>
              </a:rPr>
              <a:t>Nawab</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Yousuf</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Ali</a:t>
            </a:r>
          </a:p>
          <a:p>
            <a:pPr marL="914400" lvl="2" indent="0" algn="r">
              <a:buNone/>
            </a:pPr>
            <a:r>
              <a:rPr lang="en-US" sz="2800" dirty="0" smtClean="0">
                <a:latin typeface="Times New Roman" panose="02020603050405020304" pitchFamily="18" charset="0"/>
                <a:cs typeface="Times New Roman" panose="02020603050405020304" pitchFamily="18" charset="0"/>
              </a:rPr>
              <a:t>Associate </a:t>
            </a:r>
            <a:r>
              <a:rPr lang="en-US" sz="2800" dirty="0">
                <a:latin typeface="Times New Roman" panose="02020603050405020304" pitchFamily="18" charset="0"/>
                <a:cs typeface="Times New Roman" panose="02020603050405020304" pitchFamily="18" charset="0"/>
              </a:rPr>
              <a:t>Professor</a:t>
            </a:r>
          </a:p>
          <a:p>
            <a:pPr marL="914400" lvl="2" indent="0" algn="r">
              <a:buNone/>
            </a:pPr>
            <a:r>
              <a:rPr lang="en-US" sz="2800" dirty="0">
                <a:latin typeface="Times New Roman" panose="02020603050405020304" pitchFamily="18" charset="0"/>
                <a:cs typeface="Times New Roman" panose="02020603050405020304" pitchFamily="18" charset="0"/>
              </a:rPr>
              <a:t>Department of Computer Science &amp; Engineering</a:t>
            </a:r>
          </a:p>
          <a:p>
            <a:pPr lvl="2"/>
            <a:endParaRPr lang="en-US" dirty="0">
              <a:latin typeface="TW Cen MT"/>
            </a:endParaRPr>
          </a:p>
        </p:txBody>
      </p:sp>
    </p:spTree>
    <p:extLst>
      <p:ext uri="{BB962C8B-B14F-4D97-AF65-F5344CB8AC3E}">
        <p14:creationId xmlns:p14="http://schemas.microsoft.com/office/powerpoint/2010/main" val="3856144342"/>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M</a:t>
            </a:r>
            <a:r>
              <a:rPr lang="en-US" dirty="0" smtClean="0"/>
              <a:t>orse Code</a:t>
            </a:r>
            <a:r>
              <a:rPr lang="en-US" dirty="0"/>
              <a:t>?</a:t>
            </a:r>
          </a:p>
        </p:txBody>
      </p:sp>
      <p:sp>
        <p:nvSpPr>
          <p:cNvPr id="4" name="Content Placeholder 3"/>
          <p:cNvSpPr>
            <a:spLocks noGrp="1"/>
          </p:cNvSpPr>
          <p:nvPr>
            <p:ph idx="1"/>
          </p:nvPr>
        </p:nvSpPr>
        <p:spPr>
          <a:xfrm>
            <a:off x="1141413" y="1763224"/>
            <a:ext cx="9906000" cy="4932851"/>
          </a:xfrm>
        </p:spPr>
        <p:txBody>
          <a:bodyPr vert="horz" lIns="91440" tIns="45720" rIns="91440" bIns="45720" rtlCol="0" anchor="t">
            <a:normAutofit/>
          </a:bodyPr>
          <a:lstStyle/>
          <a:p>
            <a:r>
              <a:rPr lang="en-US" sz="2400" b="1"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ransmitting </a:t>
            </a:r>
            <a:r>
              <a:rPr lang="en-US" sz="2400" dirty="0">
                <a:latin typeface="Times New Roman" panose="02020603050405020304" pitchFamily="18" charset="0"/>
                <a:cs typeface="Times New Roman" panose="02020603050405020304" pitchFamily="18" charset="0"/>
              </a:rPr>
              <a:t>text information via different medium.</a:t>
            </a:r>
          </a:p>
          <a:p>
            <a:r>
              <a:rPr lang="en-US" sz="2400" dirty="0">
                <a:solidFill>
                  <a:srgbClr val="FFFFFF"/>
                </a:solidFill>
                <a:latin typeface="Times New Roman" panose="02020603050405020304" pitchFamily="18" charset="0"/>
                <a:cs typeface="Times New Roman" panose="02020603050405020304" pitchFamily="18" charset="0"/>
              </a:rPr>
              <a:t>I</a:t>
            </a:r>
            <a:r>
              <a:rPr lang="en-US" sz="2400" dirty="0" smtClean="0">
                <a:solidFill>
                  <a:srgbClr val="FFFFFF"/>
                </a:solidFill>
                <a:latin typeface="Times New Roman" panose="02020603050405020304" pitchFamily="18" charset="0"/>
                <a:cs typeface="Times New Roman" panose="02020603050405020304" pitchFamily="18" charset="0"/>
              </a:rPr>
              <a:t>nvented by </a:t>
            </a:r>
            <a:r>
              <a:rPr lang="en-US" sz="2400" dirty="0">
                <a:latin typeface="Times New Roman" panose="02020603050405020304" pitchFamily="18" charset="0"/>
                <a:cs typeface="Times New Roman" panose="02020603050405020304" pitchFamily="18" charset="0"/>
              </a:rPr>
              <a:t>Samuel F. B. Morse.</a:t>
            </a:r>
          </a:p>
          <a:p>
            <a:r>
              <a:rPr lang="en-US" sz="2400" dirty="0">
                <a:latin typeface="Times New Roman" panose="02020603050405020304" pitchFamily="18" charset="0"/>
                <a:cs typeface="Times New Roman" panose="02020603050405020304" pitchFamily="18" charset="0"/>
              </a:rPr>
              <a:t>The most used medium for </a:t>
            </a:r>
            <a:r>
              <a:rPr lang="en-US" sz="2400" dirty="0" err="1">
                <a:latin typeface="Times New Roman" panose="02020603050405020304" pitchFamily="18" charset="0"/>
                <a:cs typeface="Times New Roman" panose="02020603050405020304" pitchFamily="18" charset="0"/>
              </a:rPr>
              <a:t>morse</a:t>
            </a:r>
            <a:r>
              <a:rPr lang="en-US" sz="2400" dirty="0">
                <a:latin typeface="Times New Roman" panose="02020603050405020304" pitchFamily="18" charset="0"/>
                <a:cs typeface="Times New Roman" panose="02020603050405020304" pitchFamily="18" charset="0"/>
              </a:rPr>
              <a:t> code is Electricity.</a:t>
            </a:r>
          </a:p>
          <a:p>
            <a:r>
              <a:rPr lang="en-US" sz="2400" dirty="0" smtClean="0">
                <a:latin typeface="Times New Roman" panose="02020603050405020304" pitchFamily="18" charset="0"/>
                <a:cs typeface="Times New Roman" panose="02020603050405020304" pitchFamily="18" charset="0"/>
              </a:rPr>
              <a:t>Morse </a:t>
            </a:r>
            <a:r>
              <a:rPr lang="en-US" sz="2400" dirty="0">
                <a:latin typeface="Times New Roman" panose="02020603050405020304" pitchFamily="18" charset="0"/>
                <a:cs typeface="Times New Roman" panose="02020603050405020304" pitchFamily="18" charset="0"/>
              </a:rPr>
              <a:t>code is less sensitive to poor signal conditions.</a:t>
            </a:r>
          </a:p>
          <a:p>
            <a:r>
              <a:rPr lang="en-US" sz="2400" dirty="0">
                <a:latin typeface="Times New Roman" panose="02020603050405020304" pitchFamily="18" charset="0"/>
                <a:cs typeface="Times New Roman" panose="02020603050405020304" pitchFamily="18" charset="0"/>
              </a:rPr>
              <a:t>Easy to establish.</a:t>
            </a:r>
          </a:p>
          <a:p>
            <a:r>
              <a:rPr lang="en-US" sz="2400" dirty="0">
                <a:latin typeface="Times New Roman" panose="02020603050405020304" pitchFamily="18" charset="0"/>
                <a:cs typeface="Times New Roman" panose="02020603050405020304" pitchFamily="18" charset="0"/>
              </a:rPr>
              <a:t>Very useful in times </a:t>
            </a:r>
            <a:r>
              <a:rPr lang="en-US" sz="2400" dirty="0" smtClean="0">
                <a:latin typeface="Times New Roman" panose="02020603050405020304" pitchFamily="18" charset="0"/>
                <a:cs typeface="Times New Roman" panose="02020603050405020304" pitchFamily="18" charset="0"/>
              </a:rPr>
              <a:t>emergency </a:t>
            </a:r>
            <a:r>
              <a:rPr lang="en-US" sz="2400" dirty="0">
                <a:latin typeface="Times New Roman" panose="02020603050405020304" pitchFamily="18" charset="0"/>
                <a:cs typeface="Times New Roman" panose="02020603050405020304" pitchFamily="18" charset="0"/>
              </a:rPr>
              <a:t>(Earthquake etc</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Input signal is a pattern of </a:t>
            </a:r>
          </a:p>
          <a:p>
            <a:pPr lvl="1"/>
            <a:r>
              <a:rPr lang="en-US" sz="2400" dirty="0">
                <a:latin typeface="Times New Roman" panose="02020603050405020304" pitchFamily="18" charset="0"/>
                <a:cs typeface="Times New Roman" panose="02020603050405020304" pitchFamily="18" charset="0"/>
              </a:rPr>
              <a:t>Dots (short pulse of duration 0.67 second) and </a:t>
            </a:r>
          </a:p>
          <a:p>
            <a:pPr lvl="1"/>
            <a:r>
              <a:rPr lang="en-US" sz="2400" dirty="0">
                <a:latin typeface="Times New Roman" panose="02020603050405020304" pitchFamily="18" charset="0"/>
                <a:cs typeface="Times New Roman" panose="02020603050405020304" pitchFamily="18" charset="0"/>
              </a:rPr>
              <a:t>Dashes (long pulse of duration greater than 0.67 second).</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105602"/>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50px-International_Morse_Code.svg.png"/>
          <p:cNvPicPr>
            <a:picLocks noChangeAspect="1"/>
          </p:cNvPicPr>
          <p:nvPr/>
        </p:nvPicPr>
        <p:blipFill>
          <a:blip r:embed="rId3"/>
          <a:stretch>
            <a:fillRect/>
          </a:stretch>
        </p:blipFill>
        <p:spPr>
          <a:xfrm>
            <a:off x="1925638" y="0"/>
            <a:ext cx="8174037" cy="6615407"/>
          </a:xfrm>
          <a:prstGeom prst="rect">
            <a:avLst/>
          </a:prstGeom>
        </p:spPr>
      </p:pic>
    </p:spTree>
    <p:extLst>
      <p:ext uri="{BB962C8B-B14F-4D97-AF65-F5344CB8AC3E}">
        <p14:creationId xmlns:p14="http://schemas.microsoft.com/office/powerpoint/2010/main" val="1306356072"/>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Morse Code Decoder</a:t>
            </a:r>
            <a:endParaRPr lang="en-US" dirty="0"/>
          </a:p>
        </p:txBody>
      </p:sp>
      <p:sp>
        <p:nvSpPr>
          <p:cNvPr id="3" name="Content Placeholder 2"/>
          <p:cNvSpPr>
            <a:spLocks noGrp="1"/>
          </p:cNvSpPr>
          <p:nvPr>
            <p:ph idx="1"/>
          </p:nvPr>
        </p:nvSpPr>
        <p:spPr>
          <a:xfrm>
            <a:off x="1141413" y="2249488"/>
            <a:ext cx="9906000" cy="4212421"/>
          </a:xfrm>
        </p:spPr>
        <p:txBody>
          <a:bodyPr vert="horz" lIns="91440" tIns="45720" rIns="91440" bIns="45720" rtlCol="0" anchor="t">
            <a:normAutofit/>
          </a:bodyPr>
          <a:lstStyle/>
          <a:p>
            <a:endParaRPr lang="en-US" dirty="0"/>
          </a:p>
          <a:p>
            <a:endParaRPr lang="en-US" dirty="0"/>
          </a:p>
          <a:p>
            <a:endParaRPr lang="en-US" dirty="0" smtClean="0"/>
          </a:p>
          <a:p>
            <a:endParaRPr lang="en-US" dirty="0"/>
          </a:p>
          <a:p>
            <a:endParaRPr lang="en-US" dirty="0"/>
          </a:p>
          <a:p>
            <a:endParaRPr lang="en-US" dirty="0" smtClean="0"/>
          </a:p>
          <a:p>
            <a:endParaRPr lang="en-US" dirty="0"/>
          </a:p>
          <a:p>
            <a:endParaRPr lang="en-US" dirty="0"/>
          </a:p>
          <a:p>
            <a:pPr lvl="6"/>
            <a:r>
              <a:rPr lang="en-US" sz="1800" dirty="0"/>
              <a:t>Fig: Ancient </a:t>
            </a:r>
            <a:r>
              <a:rPr lang="en-US" sz="1800" dirty="0" err="1"/>
              <a:t>morse</a:t>
            </a:r>
            <a:r>
              <a:rPr lang="en-US" sz="1800" dirty="0"/>
              <a:t> code transmitter.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5143" y="1707078"/>
            <a:ext cx="7076865" cy="3804825"/>
          </a:xfrm>
          <a:prstGeom prst="rect">
            <a:avLst/>
          </a:prstGeom>
        </p:spPr>
      </p:pic>
    </p:spTree>
    <p:extLst>
      <p:ext uri="{BB962C8B-B14F-4D97-AF65-F5344CB8AC3E}">
        <p14:creationId xmlns:p14="http://schemas.microsoft.com/office/powerpoint/2010/main" val="3126638079"/>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652388"/>
            <a:ext cx="9404723" cy="1400530"/>
          </a:xfrm>
        </p:spPr>
        <p:txBody>
          <a:bodyPr/>
          <a:lstStyle/>
          <a:p>
            <a:r>
              <a:rPr lang="en-US" sz="3600" dirty="0" smtClean="0"/>
              <a:t>Arduino Benefits In This Project</a:t>
            </a:r>
            <a:endParaRPr lang="en-US" sz="3600" dirty="0"/>
          </a:p>
        </p:txBody>
      </p:sp>
      <p:sp>
        <p:nvSpPr>
          <p:cNvPr id="3" name="Content Placeholder 2"/>
          <p:cNvSpPr>
            <a:spLocks noGrp="1"/>
          </p:cNvSpPr>
          <p:nvPr>
            <p:ph idx="1"/>
          </p:nvPr>
        </p:nvSpPr>
        <p:spPr/>
        <p:txBody>
          <a:bodyPr>
            <a:normAutofit/>
          </a:bodyPr>
          <a:lstStyle/>
          <a:p>
            <a:pPr algn="just">
              <a:buFont typeface="Courier New" pitchFamily="49" charset="0"/>
              <a:buChar char="o"/>
            </a:pPr>
            <a:r>
              <a:rPr lang="en-GB" sz="2400" dirty="0">
                <a:latin typeface="Times New Roman" panose="02020603050405020304" pitchFamily="18" charset="0"/>
                <a:cs typeface="Times New Roman" panose="02020603050405020304" pitchFamily="18" charset="0"/>
              </a:rPr>
              <a:t>Easy to use .</a:t>
            </a:r>
          </a:p>
          <a:p>
            <a:pPr algn="just">
              <a:buFont typeface="Courier New" pitchFamily="49" charset="0"/>
              <a:buChar char="o"/>
            </a:pPr>
            <a:r>
              <a:rPr lang="en-GB" sz="2400" dirty="0">
                <a:latin typeface="Times New Roman" panose="02020603050405020304" pitchFamily="18" charset="0"/>
                <a:cs typeface="Times New Roman" panose="02020603050405020304" pitchFamily="18" charset="0"/>
              </a:rPr>
              <a:t>Much  more Reliable .  </a:t>
            </a:r>
            <a:endParaRPr lang="en-GB" sz="2400" dirty="0" smtClean="0">
              <a:latin typeface="Times New Roman" panose="02020603050405020304" pitchFamily="18" charset="0"/>
              <a:cs typeface="Times New Roman" panose="02020603050405020304" pitchFamily="18" charset="0"/>
            </a:endParaRPr>
          </a:p>
          <a:p>
            <a:pPr algn="just">
              <a:buFont typeface="Courier New" pitchFamily="49" charset="0"/>
              <a:buChar char="o"/>
            </a:pPr>
            <a:r>
              <a:rPr lang="en-US" sz="2400" dirty="0">
                <a:latin typeface="Times New Roman" panose="02020603050405020304" pitchFamily="18" charset="0"/>
                <a:cs typeface="Times New Roman" panose="02020603050405020304" pitchFamily="18" charset="0"/>
              </a:rPr>
              <a:t>Debugging:-The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Environment provide easiest debugging environment which is cross-platform and is accepted by  every member of the family.</a:t>
            </a:r>
          </a:p>
        </p:txBody>
      </p:sp>
    </p:spTree>
    <p:extLst>
      <p:ext uri="{BB962C8B-B14F-4D97-AF65-F5344CB8AC3E}">
        <p14:creationId xmlns:p14="http://schemas.microsoft.com/office/powerpoint/2010/main" val="765332146"/>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latin typeface="Tw Cen MT"/>
              </a:rPr>
              <a:t>Circuit Diagram</a:t>
            </a:r>
            <a:endParaRPr lang="en-US" dirty="0">
              <a:solidFill>
                <a:srgbClr val="FFFFFF"/>
              </a:solidFill>
              <a:latin typeface="Tw Cen M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8574" y="1853248"/>
            <a:ext cx="7489607" cy="4195762"/>
          </a:xfrm>
        </p:spPr>
      </p:pic>
    </p:spTree>
    <p:extLst>
      <p:ext uri="{BB962C8B-B14F-4D97-AF65-F5344CB8AC3E}">
        <p14:creationId xmlns:p14="http://schemas.microsoft.com/office/powerpoint/2010/main" val="7271362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Result</a:t>
            </a:r>
            <a:endParaRPr lang="en-US" dirty="0"/>
          </a:p>
        </p:txBody>
      </p:sp>
      <p:pic>
        <p:nvPicPr>
          <p:cNvPr id="4" name="Content Placeholder 3"/>
          <p:cNvPicPr>
            <a:picLocks noGrp="1" noChangeAspect="1"/>
          </p:cNvPicPr>
          <p:nvPr>
            <p:ph idx="1"/>
          </p:nvPr>
        </p:nvPicPr>
        <p:blipFill>
          <a:blip r:embed="rId2"/>
          <a:stretch>
            <a:fillRect/>
          </a:stretch>
        </p:blipFill>
        <p:spPr>
          <a:xfrm>
            <a:off x="2170931" y="1548205"/>
            <a:ext cx="7541106" cy="4973192"/>
          </a:xfrm>
          <a:prstGeom prst="rect">
            <a:avLst/>
          </a:prstGeom>
        </p:spPr>
      </p:pic>
    </p:spTree>
    <p:extLst>
      <p:ext uri="{BB962C8B-B14F-4D97-AF65-F5344CB8AC3E}">
        <p14:creationId xmlns:p14="http://schemas.microsoft.com/office/powerpoint/2010/main" val="1730082114"/>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455" y="688245"/>
            <a:ext cx="9330398" cy="1736300"/>
          </a:xfrm>
        </p:spPr>
        <p:txBody>
          <a:bodyPr/>
          <a:lstStyle/>
          <a:p>
            <a:r>
              <a:rPr lang="en-US" dirty="0"/>
              <a:t>Limitations</a:t>
            </a:r>
            <a:endParaRPr lang="en-US" dirty="0">
              <a:latin typeface="Tw Cen MT"/>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Needs months of practice to send accurate </a:t>
            </a:r>
            <a:r>
              <a:rPr lang="en-US" dirty="0" err="1">
                <a:latin typeface="Times New Roman" panose="02020603050405020304" pitchFamily="18" charset="0"/>
                <a:cs typeface="Times New Roman" panose="02020603050405020304" pitchFamily="18" charset="0"/>
              </a:rPr>
              <a:t>morse</a:t>
            </a:r>
            <a:r>
              <a:rPr lang="en-US" dirty="0">
                <a:latin typeface="Times New Roman" panose="02020603050405020304" pitchFamily="18" charset="0"/>
                <a:cs typeface="Times New Roman" panose="02020603050405020304" pitchFamily="18" charset="0"/>
              </a:rPr>
              <a:t> code.</a:t>
            </a:r>
          </a:p>
          <a:p>
            <a:r>
              <a:rPr lang="en-US" dirty="0">
                <a:solidFill>
                  <a:srgbClr val="FFFFFF"/>
                </a:solidFill>
                <a:latin typeface="Times New Roman" panose="02020603050405020304" pitchFamily="18" charset="0"/>
                <a:cs typeface="Times New Roman" panose="02020603050405020304" pitchFamily="18" charset="0"/>
              </a:rPr>
              <a:t>Long distance transmission requires constant electricity.</a:t>
            </a:r>
          </a:p>
          <a:p>
            <a:r>
              <a:rPr lang="en-US" dirty="0">
                <a:solidFill>
                  <a:srgbClr val="FFFFFF"/>
                </a:solidFill>
                <a:latin typeface="Times New Roman" panose="02020603050405020304" pitchFamily="18" charset="0"/>
                <a:cs typeface="Times New Roman" panose="02020603050405020304" pitchFamily="18" charset="0"/>
              </a:rPr>
              <a:t>All other medium are used in short distance.</a:t>
            </a:r>
          </a:p>
          <a:p>
            <a:endParaRPr lang="en-US" dirty="0">
              <a:solidFill>
                <a:srgbClr val="FFFFFF"/>
              </a:solidFill>
              <a:latin typeface="Tw Cen MT"/>
            </a:endParaRPr>
          </a:p>
        </p:txBody>
      </p:sp>
    </p:spTree>
    <p:extLst>
      <p:ext uri="{BB962C8B-B14F-4D97-AF65-F5344CB8AC3E}">
        <p14:creationId xmlns:p14="http://schemas.microsoft.com/office/powerpoint/2010/main" val="1753277580"/>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248</TotalTime>
  <Words>241</Words>
  <Application>Microsoft Office PowerPoint</Application>
  <PresentationFormat>Widescreen</PresentationFormat>
  <Paragraphs>54</Paragraphs>
  <Slides>10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Century Gothic</vt:lpstr>
      <vt:lpstr>Courier New</vt:lpstr>
      <vt:lpstr>Times New Roman</vt:lpstr>
      <vt:lpstr>TW Cen MT</vt:lpstr>
      <vt:lpstr>TW Cen MT</vt:lpstr>
      <vt:lpstr>Wingdings 3</vt:lpstr>
      <vt:lpstr>Ion</vt:lpstr>
      <vt:lpstr>CSE-442 Microprocessor And Microcontroller.</vt:lpstr>
      <vt:lpstr>              Morse Code Decoder</vt:lpstr>
      <vt:lpstr>What is Morse Code?</vt:lpstr>
      <vt:lpstr>PowerPoint Presentation</vt:lpstr>
      <vt:lpstr>Morse Code Decoder</vt:lpstr>
      <vt:lpstr>Arduino Benefits In This Project</vt:lpstr>
      <vt:lpstr>Circuit Diagram</vt:lpstr>
      <vt:lpstr>Testing Result</vt:lpstr>
      <vt:lpstr>Limitations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345 (Digital LOgic design) Presentation</dc:title>
  <dc:creator>Ruhul Kabir</dc:creator>
  <cp:lastModifiedBy>S. M. Ruhul Kabir Howlader</cp:lastModifiedBy>
  <cp:revision>36</cp:revision>
  <dcterms:modified xsi:type="dcterms:W3CDTF">2017-12-06T08:02:24Z</dcterms:modified>
</cp:coreProperties>
</file>