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17/08/2023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E20B619-6EA3-85DC-6F07-6684A9CB51BE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71830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8235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934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8FBB032-F703-4F50-8275-B76B3E4215F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647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53286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8240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17/08/2023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4299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17/08/2023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606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17/08/2023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323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5450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7122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17/08/2023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712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Web Scrapping and Analysis of Customer Reviews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ABBF485-E85B-5B7F-B2F4-67131C719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0709" y="1781907"/>
            <a:ext cx="9750581" cy="153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9641388E-5229-8BD2-6518-2B17A1F97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91885" y="3926868"/>
            <a:ext cx="3897313" cy="289238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395790" y="179754"/>
            <a:ext cx="5788025" cy="6467475"/>
          </a:xfrm>
        </p:spPr>
        <p:txBody>
          <a:bodyPr>
            <a:normAutofit fontScale="47500" lnSpcReduction="2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sz="2900" b="0" i="0" dirty="0">
                <a:effectLst/>
                <a:latin typeface="+mj-lt"/>
                <a:cs typeface="Times New Roman" panose="02020603050405020304" pitchFamily="18" charset="0"/>
              </a:rPr>
              <a:t>We took the most critical reviews and performed </a:t>
            </a:r>
            <a:r>
              <a:rPr lang="en-US" sz="2900" b="1" i="0" dirty="0">
                <a:effectLst/>
                <a:latin typeface="+mj-lt"/>
                <a:cs typeface="Times New Roman" panose="02020603050405020304" pitchFamily="18" charset="0"/>
              </a:rPr>
              <a:t>topic-modelling</a:t>
            </a:r>
            <a:r>
              <a:rPr lang="en-US" sz="2900" b="0" i="0" dirty="0">
                <a:effectLst/>
                <a:latin typeface="+mj-lt"/>
                <a:cs typeface="Times New Roman" panose="02020603050405020304" pitchFamily="18" charset="0"/>
              </a:rPr>
              <a:t> to analyze what customers were criticizing the most about. These are some of the facets customers possibly had issues with:</a:t>
            </a:r>
          </a:p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900" b="1" i="0" dirty="0">
                <a:effectLst/>
                <a:latin typeface="+mj-lt"/>
                <a:cs typeface="Times New Roman" panose="02020603050405020304" pitchFamily="18" charset="0"/>
              </a:rPr>
              <a:t>Poor customer Service at Heathrow Airport</a:t>
            </a:r>
            <a:endParaRPr lang="en-US" sz="2900" b="0" i="0" dirty="0">
              <a:effectLst/>
              <a:latin typeface="+mj-lt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900" b="1" i="0" dirty="0">
                <a:effectLst/>
                <a:latin typeface="+mj-lt"/>
                <a:cs typeface="Times New Roman" panose="02020603050405020304" pitchFamily="18" charset="0"/>
              </a:rPr>
              <a:t>Poor service at business class.</a:t>
            </a:r>
            <a:endParaRPr lang="en-US" sz="2900" b="0" i="0" dirty="0">
              <a:effectLst/>
              <a:latin typeface="+mj-lt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900" b="1" i="0" dirty="0">
                <a:effectLst/>
                <a:latin typeface="+mj-lt"/>
                <a:cs typeface="Times New Roman" panose="02020603050405020304" pitchFamily="18" charset="0"/>
              </a:rPr>
              <a:t>Uncomfortable seats and Economy class issues</a:t>
            </a:r>
            <a:endParaRPr lang="en-US" sz="2900" b="0" i="0" dirty="0">
              <a:effectLst/>
              <a:latin typeface="+mj-lt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900" b="1" i="0" dirty="0">
                <a:effectLst/>
                <a:latin typeface="+mj-lt"/>
                <a:cs typeface="Times New Roman" panose="02020603050405020304" pitchFamily="18" charset="0"/>
              </a:rPr>
              <a:t>Staff behavior</a:t>
            </a:r>
            <a:endParaRPr lang="en-US" sz="2900" b="0" i="0" dirty="0">
              <a:effectLst/>
              <a:latin typeface="+mj-lt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900" b="1" i="0" dirty="0">
                <a:effectLst/>
                <a:latin typeface="+mj-lt"/>
                <a:cs typeface="Times New Roman" panose="02020603050405020304" pitchFamily="18" charset="0"/>
              </a:rPr>
              <a:t>Ticket related issues especially regarding refunds</a:t>
            </a:r>
            <a:endParaRPr lang="en-US" sz="2900" b="0" i="0" dirty="0">
              <a:effectLst/>
              <a:latin typeface="+mj-lt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900" b="1" i="0" dirty="0">
                <a:effectLst/>
                <a:latin typeface="+mj-lt"/>
                <a:cs typeface="Times New Roman" panose="02020603050405020304" pitchFamily="18" charset="0"/>
              </a:rPr>
              <a:t>Issues regarding food offered during in-flight meals</a:t>
            </a:r>
            <a:endParaRPr lang="en-US" sz="2900" b="0" i="0" dirty="0">
              <a:effectLst/>
              <a:latin typeface="+mj-lt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900" b="1" i="0" dirty="0">
                <a:effectLst/>
                <a:latin typeface="+mj-lt"/>
                <a:cs typeface="Times New Roman" panose="02020603050405020304" pitchFamily="18" charset="0"/>
              </a:rPr>
              <a:t>Issues regarding the airlines and the trip itself</a:t>
            </a:r>
            <a:endParaRPr lang="en-US" sz="2900" b="0" i="0" dirty="0">
              <a:effectLst/>
              <a:latin typeface="+mj-lt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900" b="1" i="0" dirty="0">
                <a:effectLst/>
                <a:latin typeface="+mj-lt"/>
                <a:cs typeface="Times New Roman" panose="02020603050405020304" pitchFamily="18" charset="0"/>
              </a:rPr>
              <a:t>Luggage and baggage issues</a:t>
            </a:r>
            <a:endParaRPr lang="en-US" sz="2900" b="0" i="0" dirty="0">
              <a:effectLst/>
              <a:latin typeface="+mj-lt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900" b="1" i="0" dirty="0">
                <a:effectLst/>
                <a:latin typeface="+mj-lt"/>
                <a:cs typeface="Times New Roman" panose="02020603050405020304" pitchFamily="18" charset="0"/>
              </a:rPr>
              <a:t>Check-in and airport experience</a:t>
            </a:r>
            <a:endParaRPr lang="en-US" sz="2900" b="0" i="0" dirty="0">
              <a:effectLst/>
              <a:latin typeface="+mj-lt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900" b="0" i="0" dirty="0">
                <a:effectLst/>
                <a:latin typeface="+mj-lt"/>
                <a:cs typeface="Times New Roman" panose="02020603050405020304" pitchFamily="18" charset="0"/>
              </a:rPr>
              <a:t>In summary, the worst flight reviews with ratings of 1 out of 5 seem to be driven by a combination of factors such as </a:t>
            </a:r>
            <a:r>
              <a:rPr lang="en-US" sz="2900" b="1" i="0" dirty="0">
                <a:solidFill>
                  <a:srgbClr val="C00000"/>
                </a:solidFill>
                <a:effectLst/>
                <a:latin typeface="+mj-lt"/>
                <a:cs typeface="Times New Roman" panose="02020603050405020304" pitchFamily="18" charset="0"/>
              </a:rPr>
              <a:t>poor customer service, uncomfortable seats, issues with business class services, dissatisfaction with meals, problems with ticketing and refunds, baggage-related concerns, and negative interactions with staff and the airport environment.</a:t>
            </a:r>
            <a:r>
              <a:rPr lang="en-US" sz="2900" b="0" i="0" dirty="0">
                <a:solidFill>
                  <a:srgbClr val="C00000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900" b="0" i="0" dirty="0">
                <a:effectLst/>
                <a:latin typeface="+mj-lt"/>
                <a:cs typeface="Times New Roman" panose="02020603050405020304" pitchFamily="18" charset="0"/>
              </a:rPr>
              <a:t>These topics provide valuable insights into the specific pain points that led to the low ratings in these reviews.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357143-69BF-5D79-CD33-8E20D1580F16}"/>
              </a:ext>
            </a:extLst>
          </p:cNvPr>
          <p:cNvSpPr txBox="1"/>
          <p:nvPr/>
        </p:nvSpPr>
        <p:spPr>
          <a:xfrm>
            <a:off x="261815" y="179754"/>
            <a:ext cx="4446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We performed a sentiment analysis on the reviews data using a pre-trained BERT model. 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8C822D8-405D-D49D-67FD-C109F84F38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702974"/>
            <a:ext cx="5259754" cy="32238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3D7C2A-1A87-8C5E-196F-627BD3B1CD33}"/>
              </a:ext>
            </a:extLst>
          </p:cNvPr>
          <p:cNvSpPr txBox="1"/>
          <p:nvPr/>
        </p:nvSpPr>
        <p:spPr>
          <a:xfrm>
            <a:off x="429845" y="4202882"/>
            <a:ext cx="20554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 see that 34.2% of the reviews have been rated 1 out of 5. The average rating of all the reviews is </a:t>
            </a:r>
            <a:r>
              <a:rPr lang="en-IN" b="1" dirty="0"/>
              <a:t>2.41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32</TotalTime>
  <Words>208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Schoolbook</vt:lpstr>
      <vt:lpstr>Wingdings 2</vt:lpstr>
      <vt:lpstr>View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Rhythm Dutta</cp:lastModifiedBy>
  <cp:revision>2</cp:revision>
  <dcterms:created xsi:type="dcterms:W3CDTF">2022-12-06T11:13:27Z</dcterms:created>
  <dcterms:modified xsi:type="dcterms:W3CDTF">2023-08-17T09:22:21Z</dcterms:modified>
</cp:coreProperties>
</file>