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  <p:sldId id="270" r:id="rId15"/>
    <p:sldId id="261" r:id="rId16"/>
    <p:sldId id="275" r:id="rId17"/>
    <p:sldId id="273" r:id="rId18"/>
    <p:sldId id="274" r:id="rId19"/>
    <p:sldId id="276" r:id="rId20"/>
    <p:sldId id="278" r:id="rId21"/>
    <p:sldId id="277" r:id="rId22"/>
    <p:sldId id="288" r:id="rId23"/>
    <p:sldId id="271" r:id="rId24"/>
    <p:sldId id="272" r:id="rId25"/>
    <p:sldId id="284" r:id="rId26"/>
    <p:sldId id="285" r:id="rId27"/>
    <p:sldId id="279" r:id="rId28"/>
    <p:sldId id="281" r:id="rId29"/>
    <p:sldId id="286" r:id="rId30"/>
    <p:sldId id="287" r:id="rId31"/>
    <p:sldId id="289" r:id="rId32"/>
    <p:sldId id="280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stax.com/en/cassandra/3.0/cassandra/tools/toolsCUtility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Architecture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51B50-FED7-41DA-80F3-A591C211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Bloom Filter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2593D-5975-4DCC-95EC-C6B86B0D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Probabilistic Data Structure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 off-heap memory</a:t>
            </a:r>
            <a:endParaRPr lang="en-US"/>
          </a:p>
          <a:p>
            <a:r>
              <a:rPr lang="en-US">
                <a:cs typeface="Calibri"/>
              </a:rPr>
              <a:t>Each SSTable has a bloom filter associated with it</a:t>
            </a:r>
          </a:p>
          <a:p>
            <a:r>
              <a:rPr lang="en-US">
                <a:cs typeface="Calibri"/>
              </a:rPr>
              <a:t>It can establish that a SSTable does not contain data</a:t>
            </a:r>
          </a:p>
          <a:p>
            <a:r>
              <a:rPr lang="en-US">
                <a:cs typeface="Calibri"/>
              </a:rPr>
              <a:t>It can also find the likelihood that partition data is stored in a SSTable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90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4C196-54CD-4F16-A5BB-DCE19FD8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Partition key Cache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274D78-1E12-44EB-ACA8-584B995F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stores a cache of the partition index </a:t>
            </a:r>
          </a:p>
          <a:p>
            <a:r>
              <a:rPr lang="en-US">
                <a:cs typeface="Calibri"/>
              </a:rPr>
              <a:t>in off-heap memory</a:t>
            </a:r>
          </a:p>
          <a:p>
            <a:r>
              <a:rPr lang="en-US">
                <a:cs typeface="Calibri"/>
              </a:rPr>
              <a:t>If a partition key is found in the key cache can go directly to the compression offset map to find the compressed block on disk that has the data</a:t>
            </a:r>
          </a:p>
          <a:p>
            <a:r>
              <a:rPr lang="en-US">
                <a:cs typeface="Calibri"/>
              </a:rPr>
              <a:t>Configurable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28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1B559-3E96-4FBB-A956-620B726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Partition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86ABE-F9F3-4AFC-805E-6A64C101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off-heap in-memory structure</a:t>
            </a:r>
          </a:p>
          <a:p>
            <a:r>
              <a:rPr lang="en-US">
                <a:cs typeface="Calibri"/>
              </a:rPr>
              <a:t>stores a sampling of the partition index</a:t>
            </a:r>
          </a:p>
          <a:p>
            <a:r>
              <a:rPr lang="en-US">
                <a:cs typeface="Calibri"/>
              </a:rPr>
              <a:t>sample frequency is changed using the index interval property in the table definition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Defaults to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45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BB3A0-5937-4578-BEB2-40C6B99A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5A37D-B96B-4A96-811F-6B162662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merging multiple </a:t>
            </a:r>
            <a:r>
              <a:rPr lang="en-US" dirty="0" err="1">
                <a:cs typeface="Calibri"/>
              </a:rPr>
              <a:t>SSTables</a:t>
            </a:r>
            <a:r>
              <a:rPr lang="en-US" dirty="0">
                <a:cs typeface="Calibri"/>
              </a:rPr>
              <a:t> into a single new one</a:t>
            </a:r>
          </a:p>
          <a:p>
            <a:r>
              <a:rPr lang="en-US" dirty="0" err="1">
                <a:cs typeface="Calibri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xmlns="" val="363393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8A9CC-3554-4E3F-A7D3-27B0C0F1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Compression offset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F0387-1AF9-442B-8737-E533CA1D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stores pointers to the exact location on disk</a:t>
            </a:r>
          </a:p>
          <a:p>
            <a:r>
              <a:rPr lang="en-US">
                <a:cs typeface="Calibri"/>
              </a:rPr>
              <a:t>stored in off-heap memory</a:t>
            </a:r>
          </a:p>
          <a:p>
            <a:r>
              <a:rPr lang="en-US">
                <a:cs typeface="Calibri"/>
              </a:rPr>
              <a:t>accessed by either the partition key cache or the partition index</a:t>
            </a:r>
            <a:endParaRPr lang="en-US"/>
          </a:p>
          <a:p>
            <a:r>
              <a:rPr lang="en-US">
                <a:cs typeface="Calibri"/>
              </a:rPr>
              <a:t>Compression is enabled by default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Having compression enabled makes the page cache more effective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87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74F6D5-D043-4185-BC25-9F1B4EBB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Configurations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74DC9D-DCA3-4F5D-AFD1-A018C8B3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commitlog_total_space_in_mb</a:t>
            </a:r>
          </a:p>
          <a:p>
            <a:r>
              <a:rPr lang="en-US" b="1">
                <a:cs typeface="Calibri"/>
              </a:rPr>
              <a:t>memtable_heap_space_in_mb</a:t>
            </a:r>
          </a:p>
          <a:p>
            <a:r>
              <a:rPr lang="en-US" b="1">
                <a:cs typeface="Calibri"/>
              </a:rPr>
              <a:t>memtable_cleanup_threshold</a:t>
            </a:r>
            <a:endParaRPr lang="en-US" b="1" dirty="0">
              <a:cs typeface="Calibri"/>
            </a:endParaRPr>
          </a:p>
          <a:p>
            <a:r>
              <a:rPr lang="en-US" b="1">
                <a:cs typeface="Calibri"/>
              </a:rPr>
              <a:t>index_summary_capacity_in_mb</a:t>
            </a:r>
          </a:p>
        </p:txBody>
      </p:sp>
    </p:spTree>
    <p:extLst>
      <p:ext uri="{BB962C8B-B14F-4D97-AF65-F5344CB8AC3E}">
        <p14:creationId xmlns:p14="http://schemas.microsoft.com/office/powerpoint/2010/main" xmlns="" val="332251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centers</a:t>
            </a:r>
            <a:r>
              <a:rPr lang="en-IN" dirty="0" smtClean="0"/>
              <a:t>, Racks and </a:t>
            </a:r>
            <a:r>
              <a:rPr lang="en-IN" dirty="0" err="1" smtClean="0"/>
              <a:t>Keyspaces</a:t>
            </a:r>
            <a:endParaRPr lang="en-IN" dirty="0"/>
          </a:p>
        </p:txBody>
      </p:sp>
      <p:pic>
        <p:nvPicPr>
          <p:cNvPr id="4" name="Content Placeholder 3" descr="Overview-of-a-physical-cross-data-centers-Cassandra-cluster-A-Cassandra-clus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2314" y="1825625"/>
            <a:ext cx="5387371" cy="43513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Keyspace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namespace that defines data replication on nodes</a:t>
            </a:r>
          </a:p>
          <a:p>
            <a:r>
              <a:rPr lang="en-IN" dirty="0" smtClean="0"/>
              <a:t>A cluster contains one </a:t>
            </a:r>
            <a:r>
              <a:rPr lang="en-IN" dirty="0" err="1" smtClean="0"/>
              <a:t>keyspace</a:t>
            </a:r>
            <a:r>
              <a:rPr lang="en-IN" dirty="0" smtClean="0"/>
              <a:t> per node</a:t>
            </a:r>
          </a:p>
          <a:p>
            <a:endParaRPr lang="en-IN" dirty="0" smtClean="0"/>
          </a:p>
          <a:p>
            <a:pPr>
              <a:buNone/>
            </a:pPr>
            <a:r>
              <a:rPr lang="en-IN" sz="1600" dirty="0" smtClean="0"/>
              <a:t>CREATE  KEYSPACE [IF NOT EXISTS] </a:t>
            </a:r>
            <a:r>
              <a:rPr lang="en-IN" sz="1600" dirty="0" err="1" smtClean="0"/>
              <a:t>keyspace_name</a:t>
            </a:r>
            <a:r>
              <a:rPr lang="en-IN" sz="1600" dirty="0" smtClean="0"/>
              <a:t> </a:t>
            </a:r>
          </a:p>
          <a:p>
            <a:pPr>
              <a:buNone/>
            </a:pPr>
            <a:r>
              <a:rPr lang="en-IN" sz="1600" dirty="0" smtClean="0"/>
              <a:t>   WITH REPLICATION = { </a:t>
            </a:r>
          </a:p>
          <a:p>
            <a:pPr>
              <a:buNone/>
            </a:pPr>
            <a:r>
              <a:rPr lang="en-IN" sz="1600" dirty="0" smtClean="0"/>
              <a:t>      'class' : '</a:t>
            </a:r>
            <a:r>
              <a:rPr lang="en-IN" sz="1600" dirty="0" err="1" smtClean="0"/>
              <a:t>SimpleStrategy</a:t>
            </a:r>
            <a:r>
              <a:rPr lang="en-IN" sz="1600" dirty="0" smtClean="0"/>
              <a:t>', '</a:t>
            </a:r>
            <a:r>
              <a:rPr lang="en-IN" sz="1600" dirty="0" err="1" smtClean="0"/>
              <a:t>replication_factor</a:t>
            </a:r>
            <a:r>
              <a:rPr lang="en-IN" sz="1600" dirty="0" smtClean="0"/>
              <a:t>' : N } </a:t>
            </a:r>
          </a:p>
          <a:p>
            <a:pPr>
              <a:buNone/>
            </a:pPr>
            <a:r>
              <a:rPr lang="en-IN" sz="1600" dirty="0" smtClean="0"/>
              <a:t>     | 'class' : '</a:t>
            </a:r>
            <a:r>
              <a:rPr lang="en-IN" sz="1600" dirty="0" err="1" smtClean="0"/>
              <a:t>NetworkTopologyStrategy</a:t>
            </a:r>
            <a:r>
              <a:rPr lang="en-IN" sz="1600" dirty="0" smtClean="0"/>
              <a:t>', </a:t>
            </a:r>
          </a:p>
          <a:p>
            <a:pPr>
              <a:buNone/>
            </a:pPr>
            <a:r>
              <a:rPr lang="en-IN" sz="1600" dirty="0" smtClean="0"/>
              <a:t>       'dc1_name' : N [, ...] </a:t>
            </a:r>
          </a:p>
          <a:p>
            <a:pPr>
              <a:buNone/>
            </a:pPr>
            <a:r>
              <a:rPr lang="en-IN" sz="1600" dirty="0" smtClean="0"/>
              <a:t>   }</a:t>
            </a:r>
          </a:p>
          <a:p>
            <a:pPr>
              <a:buNone/>
            </a:pPr>
            <a:r>
              <a:rPr lang="en-IN" sz="1600" dirty="0" smtClean="0"/>
              <a:t>   [AND DURABLE_WRITES =  </a:t>
            </a:r>
            <a:r>
              <a:rPr lang="en-IN" sz="1600" dirty="0" err="1" smtClean="0"/>
              <a:t>true|false</a:t>
            </a:r>
            <a:r>
              <a:rPr lang="en-IN" sz="1600" dirty="0" smtClean="0"/>
              <a:t>] ;</a:t>
            </a:r>
            <a:endParaRPr lang="en-IN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SimpleStrategy</a:t>
            </a:r>
            <a:r>
              <a:rPr lang="en-IN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 the same replication factor to the entire cluster</a:t>
            </a:r>
          </a:p>
          <a:p>
            <a:r>
              <a:rPr lang="en-IN" dirty="0" smtClean="0"/>
              <a:t>Generally used for Single Data </a:t>
            </a:r>
            <a:r>
              <a:rPr lang="en-IN" dirty="0" err="1" smtClean="0"/>
              <a:t>Center</a:t>
            </a:r>
            <a:endParaRPr lang="en-IN" dirty="0" smtClean="0"/>
          </a:p>
          <a:p>
            <a:r>
              <a:rPr lang="en-IN" dirty="0" smtClean="0"/>
              <a:t>places the first replica on a node determined by the </a:t>
            </a:r>
            <a:r>
              <a:rPr lang="en-IN" dirty="0" err="1" smtClean="0"/>
              <a:t>partitioner</a:t>
            </a:r>
            <a:endParaRPr lang="en-IN" dirty="0" smtClean="0"/>
          </a:p>
          <a:p>
            <a:r>
              <a:rPr lang="en-IN" dirty="0" smtClean="0"/>
              <a:t>Additional replicas are placed on the next nodes clockwise in the ring without considering topology (rack or </a:t>
            </a:r>
            <a:r>
              <a:rPr lang="en-IN" dirty="0" err="1" smtClean="0"/>
              <a:t>datacenter</a:t>
            </a:r>
            <a:r>
              <a:rPr lang="en-IN" dirty="0" smtClean="0"/>
              <a:t> location)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NetworkTopologyStrategy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for cluster deployed across multiple </a:t>
            </a:r>
            <a:r>
              <a:rPr lang="en-IN" dirty="0" err="1" smtClean="0"/>
              <a:t>datacenters</a:t>
            </a:r>
            <a:endParaRPr lang="en-IN" dirty="0" smtClean="0"/>
          </a:p>
          <a:p>
            <a:r>
              <a:rPr lang="en-IN" dirty="0" smtClean="0"/>
              <a:t>Specifies how many replicas you want in each data </a:t>
            </a:r>
            <a:r>
              <a:rPr lang="en-IN" dirty="0" err="1" smtClean="0"/>
              <a:t>center</a:t>
            </a:r>
            <a:endParaRPr lang="en-IN" dirty="0" smtClean="0"/>
          </a:p>
          <a:p>
            <a:r>
              <a:rPr lang="en-IN" dirty="0" smtClean="0"/>
              <a:t>places replicas in the same data </a:t>
            </a:r>
            <a:r>
              <a:rPr lang="en-IN" dirty="0" err="1" smtClean="0"/>
              <a:t>center</a:t>
            </a:r>
            <a:r>
              <a:rPr lang="en-IN" dirty="0" smtClean="0"/>
              <a:t> by walking the ring clockwise until reaching the first node in another rack</a:t>
            </a:r>
          </a:p>
          <a:p>
            <a:r>
              <a:rPr lang="en-IN" dirty="0" smtClean="0"/>
              <a:t>attempts to place replicas on distinct racks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6CDDB-661C-48CE-85BC-DEC2F855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Write Cycle</a:t>
            </a:r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F2D19CC1-59A3-48CE-A8FA-37854A9B5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7644" y="2075717"/>
            <a:ext cx="8613654" cy="36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5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Snitches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snitch determines which </a:t>
            </a:r>
            <a:r>
              <a:rPr lang="en-IN" dirty="0" err="1" smtClean="0"/>
              <a:t>datacenters</a:t>
            </a:r>
            <a:r>
              <a:rPr lang="en-IN" dirty="0" smtClean="0"/>
              <a:t> and racks nodes belong to</a:t>
            </a:r>
          </a:p>
          <a:p>
            <a:r>
              <a:rPr lang="en-IN" dirty="0" smtClean="0"/>
              <a:t>They inform Cassandra about the network topology so that requests are routed efficiently and allows Cassandra to distribute replicas by grouping machines into </a:t>
            </a:r>
            <a:r>
              <a:rPr lang="en-IN" dirty="0" err="1" smtClean="0"/>
              <a:t>datacenters</a:t>
            </a:r>
            <a:r>
              <a:rPr lang="en-IN" dirty="0" smtClean="0"/>
              <a:t> and racks</a:t>
            </a:r>
          </a:p>
          <a:p>
            <a:r>
              <a:rPr lang="en-IN" dirty="0" smtClean="0"/>
              <a:t>replication strategy places the replicas based on the information provided by the new snitch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Snitches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 smtClean="0"/>
              <a:t>SimpleSnitch</a:t>
            </a:r>
            <a:r>
              <a:rPr lang="en-IN" dirty="0" smtClean="0"/>
              <a:t> - The </a:t>
            </a:r>
            <a:r>
              <a:rPr lang="en-IN" dirty="0" err="1" smtClean="0"/>
              <a:t>SimpleSnitch</a:t>
            </a:r>
            <a:r>
              <a:rPr lang="en-IN" dirty="0" smtClean="0"/>
              <a:t> is used only for single-</a:t>
            </a:r>
            <a:r>
              <a:rPr lang="en-IN" dirty="0" err="1" smtClean="0"/>
              <a:t>datacenter</a:t>
            </a:r>
            <a:r>
              <a:rPr lang="en-IN" dirty="0" smtClean="0"/>
              <a:t> deployments.</a:t>
            </a:r>
          </a:p>
          <a:p>
            <a:r>
              <a:rPr lang="en-IN" dirty="0" err="1" smtClean="0"/>
              <a:t>RackInferringSnitch</a:t>
            </a:r>
            <a:r>
              <a:rPr lang="en-IN" dirty="0" smtClean="0"/>
              <a:t> - Determines the location of nodes by rack and </a:t>
            </a:r>
            <a:r>
              <a:rPr lang="en-IN" dirty="0" err="1" smtClean="0"/>
              <a:t>datacenter</a:t>
            </a:r>
            <a:r>
              <a:rPr lang="en-IN" dirty="0" smtClean="0"/>
              <a:t> corresponding to the IP addresses(assumed to be 3</a:t>
            </a:r>
            <a:r>
              <a:rPr lang="en-IN" baseline="30000" dirty="0" smtClean="0"/>
              <a:t>rd</a:t>
            </a:r>
            <a:r>
              <a:rPr lang="en-IN" dirty="0" smtClean="0"/>
              <a:t> and 2</a:t>
            </a:r>
            <a:r>
              <a:rPr lang="en-IN" baseline="30000" dirty="0" smtClean="0"/>
              <a:t>nd</a:t>
            </a:r>
            <a:r>
              <a:rPr lang="en-IN" dirty="0" smtClean="0"/>
              <a:t> octet of each node’s IP).</a:t>
            </a:r>
          </a:p>
          <a:p>
            <a:r>
              <a:rPr lang="en-IN" dirty="0" err="1" smtClean="0"/>
              <a:t>PropertyFileSnitch</a:t>
            </a:r>
            <a:r>
              <a:rPr lang="en-IN" dirty="0" smtClean="0"/>
              <a:t> - Determines the location of nodes by rack and </a:t>
            </a:r>
            <a:r>
              <a:rPr lang="en-IN" dirty="0" err="1" smtClean="0"/>
              <a:t>datacenter</a:t>
            </a:r>
            <a:r>
              <a:rPr lang="en-IN" dirty="0" smtClean="0"/>
              <a:t> </a:t>
            </a:r>
            <a:r>
              <a:rPr lang="en-IN" dirty="0" err="1" smtClean="0"/>
              <a:t>explicitely</a:t>
            </a:r>
            <a:r>
              <a:rPr lang="en-IN" dirty="0" smtClean="0"/>
              <a:t> configured in </a:t>
            </a:r>
            <a:r>
              <a:rPr lang="en-IN" i="1" dirty="0" err="1" smtClean="0"/>
              <a:t>cassandra-topology.properties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GossipingPropertyFileSnitch</a:t>
            </a:r>
            <a:r>
              <a:rPr lang="en-IN" dirty="0" smtClean="0"/>
              <a:t> - Automatically updates all nodes using gossip when adding new nodes and is recommended for production.</a:t>
            </a:r>
          </a:p>
          <a:p>
            <a:r>
              <a:rPr lang="en-IN" dirty="0" smtClean="0"/>
              <a:t>Ec2Snitch – For Amazon EC2 in a single region. Only private IPs are used. Loads region and availability zone information from EC2 API.</a:t>
            </a:r>
          </a:p>
          <a:p>
            <a:r>
              <a:rPr lang="en-IN" dirty="0" smtClean="0"/>
              <a:t>Ec2MultiRegionSnitch - Amazon EC2 deployments where the cluster spans multiple regions. Uses public IPs as </a:t>
            </a:r>
            <a:r>
              <a:rPr lang="en-IN" i="1" dirty="0" err="1" smtClean="0"/>
              <a:t>broadcast_address</a:t>
            </a:r>
            <a:r>
              <a:rPr lang="en-IN" dirty="0" smtClean="0"/>
              <a:t> to allow cross region connectivity.</a:t>
            </a:r>
          </a:p>
          <a:p>
            <a:r>
              <a:rPr lang="en-IN" dirty="0" err="1" smtClean="0"/>
              <a:t>GoogleCloudSnitch</a:t>
            </a:r>
            <a:r>
              <a:rPr lang="en-IN" dirty="0" smtClean="0"/>
              <a:t> - Use the </a:t>
            </a:r>
            <a:r>
              <a:rPr lang="en-IN" dirty="0" err="1" smtClean="0"/>
              <a:t>GoogleCloudSnitch</a:t>
            </a:r>
            <a:r>
              <a:rPr lang="en-IN" dirty="0" smtClean="0"/>
              <a:t> for Cassandra deployments on Google Cloud Platform across one or more regions.</a:t>
            </a:r>
          </a:p>
          <a:p>
            <a:r>
              <a:rPr lang="en-IN" dirty="0" err="1" smtClean="0"/>
              <a:t>CloudstackSnitch</a:t>
            </a:r>
            <a:r>
              <a:rPr lang="en-IN" dirty="0" smtClean="0"/>
              <a:t> - Use the </a:t>
            </a:r>
            <a:r>
              <a:rPr lang="en-IN" dirty="0" err="1" smtClean="0"/>
              <a:t>CloudstackSnitch</a:t>
            </a:r>
            <a:r>
              <a:rPr lang="en-IN" dirty="0" smtClean="0"/>
              <a:t> for Apache </a:t>
            </a:r>
            <a:r>
              <a:rPr lang="en-IN" dirty="0" err="1" smtClean="0"/>
              <a:t>Cloudstack</a:t>
            </a:r>
            <a:r>
              <a:rPr lang="en-IN" dirty="0" smtClean="0"/>
              <a:t> environments.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Datacenter</a:t>
            </a:r>
            <a:r>
              <a:rPr lang="en-IN" dirty="0" smtClean="0"/>
              <a:t> and nodes</a:t>
            </a:r>
            <a:endParaRPr lang="en-IN" dirty="0"/>
          </a:p>
        </p:txBody>
      </p:sp>
      <p:pic>
        <p:nvPicPr>
          <p:cNvPr id="4" name="Content Placeholder 3" descr="datacent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5913" y="2033027"/>
            <a:ext cx="10273606" cy="231689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3C8B4-D8EE-4B4D-A8B9-A7C21FD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CQL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4D8008-B421-4694-B539-48A6D8CC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Data Definition statements, to define and change how the data is stored (keyspaces and tables).</a:t>
            </a:r>
          </a:p>
          <a:p>
            <a:r>
              <a:rPr lang="en-US">
                <a:cs typeface="Calibri"/>
              </a:rPr>
              <a:t>Data Manipulation statements, for selecting, inserting and deleting data.</a:t>
            </a:r>
            <a:endParaRPr lang="en-US"/>
          </a:p>
          <a:p>
            <a:r>
              <a:rPr lang="en-US">
                <a:cs typeface="Calibri"/>
              </a:rPr>
              <a:t>Secondary Indexes statements.</a:t>
            </a:r>
            <a:endParaRPr lang="en-US"/>
          </a:p>
          <a:p>
            <a:r>
              <a:rPr lang="en-US">
                <a:cs typeface="Calibri"/>
              </a:rPr>
              <a:t>Materialized Views statements.</a:t>
            </a:r>
            <a:endParaRPr lang="en-US"/>
          </a:p>
          <a:p>
            <a:r>
              <a:rPr lang="en-US">
                <a:cs typeface="Calibri"/>
              </a:rPr>
              <a:t>Database Roles statements.</a:t>
            </a:r>
            <a:endParaRPr lang="en-US"/>
          </a:p>
          <a:p>
            <a:r>
              <a:rPr lang="en-US">
                <a:cs typeface="Calibri"/>
              </a:rPr>
              <a:t>Permissions statements.</a:t>
            </a:r>
            <a:endParaRPr lang="en-US"/>
          </a:p>
          <a:p>
            <a:r>
              <a:rPr lang="en-US">
                <a:cs typeface="Calibri"/>
              </a:rPr>
              <a:t>User-Defined Functions statements.</a:t>
            </a:r>
            <a:endParaRPr lang="en-US"/>
          </a:p>
          <a:p>
            <a:r>
              <a:rPr lang="en-US">
                <a:cs typeface="Calibri"/>
              </a:rPr>
              <a:t>User-Defined Types statements.</a:t>
            </a:r>
            <a:endParaRPr lang="en-US"/>
          </a:p>
          <a:p>
            <a:r>
              <a:rPr lang="en-US">
                <a:cs typeface="Calibri"/>
              </a:rPr>
              <a:t>Triggers statements.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50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CQL literals and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blob - hexadecimal defined as 0[</a:t>
            </a:r>
            <a:r>
              <a:rPr lang="en-IN" dirty="0" err="1" smtClean="0"/>
              <a:t>xX</a:t>
            </a:r>
            <a:r>
              <a:rPr lang="en-IN" dirty="0" smtClean="0"/>
              <a:t>](hex)+  ex: 0x0000000000000003</a:t>
            </a:r>
          </a:p>
          <a:p>
            <a:r>
              <a:rPr lang="en-IN" dirty="0" err="1" smtClean="0"/>
              <a:t>boolean</a:t>
            </a:r>
            <a:endParaRPr lang="en-IN" dirty="0" smtClean="0"/>
          </a:p>
          <a:p>
            <a:r>
              <a:rPr lang="en-IN" dirty="0" smtClean="0"/>
              <a:t>Decimal – integer, floats</a:t>
            </a:r>
          </a:p>
          <a:p>
            <a:r>
              <a:rPr lang="en-IN" dirty="0" smtClean="0"/>
              <a:t>Identifier - Names of tables, columns, types, and other objects are identifiers</a:t>
            </a:r>
          </a:p>
          <a:p>
            <a:r>
              <a:rPr lang="en-IN" dirty="0" smtClean="0"/>
              <a:t>Integer, </a:t>
            </a:r>
            <a:r>
              <a:rPr lang="en-IN" dirty="0" err="1" smtClean="0"/>
              <a:t>bigint</a:t>
            </a:r>
            <a:r>
              <a:rPr lang="en-IN" dirty="0" smtClean="0"/>
              <a:t>, counter, </a:t>
            </a:r>
            <a:r>
              <a:rPr lang="en-IN" dirty="0" err="1" smtClean="0"/>
              <a:t>smallint</a:t>
            </a:r>
            <a:r>
              <a:rPr lang="en-IN" dirty="0" smtClean="0"/>
              <a:t>, </a:t>
            </a:r>
            <a:r>
              <a:rPr lang="en-IN" dirty="0" err="1" smtClean="0"/>
              <a:t>tinyint</a:t>
            </a:r>
            <a:r>
              <a:rPr lang="en-IN" dirty="0" smtClean="0"/>
              <a:t>, </a:t>
            </a:r>
            <a:r>
              <a:rPr lang="en-IN" dirty="0" err="1" smtClean="0"/>
              <a:t>varint</a:t>
            </a:r>
            <a:endParaRPr lang="en-IN" dirty="0" smtClean="0"/>
          </a:p>
          <a:p>
            <a:r>
              <a:rPr lang="en-IN" dirty="0" smtClean="0"/>
              <a:t>frozen</a:t>
            </a:r>
          </a:p>
          <a:p>
            <a:r>
              <a:rPr lang="en-IN" dirty="0" smtClean="0"/>
              <a:t>String literal, text, </a:t>
            </a:r>
            <a:r>
              <a:rPr lang="en-IN" dirty="0" err="1" smtClean="0"/>
              <a:t>varchar</a:t>
            </a:r>
            <a:endParaRPr lang="en-IN" dirty="0" smtClean="0"/>
          </a:p>
          <a:p>
            <a:r>
              <a:rPr lang="en-IN" dirty="0" err="1" smtClean="0"/>
              <a:t>Uuid</a:t>
            </a:r>
            <a:r>
              <a:rPr lang="en-IN" dirty="0" smtClean="0"/>
              <a:t> – 32 hex digits</a:t>
            </a:r>
          </a:p>
          <a:p>
            <a:r>
              <a:rPr lang="en-IN" dirty="0" smtClean="0"/>
              <a:t>Date, time, timestamp</a:t>
            </a:r>
          </a:p>
          <a:p>
            <a:r>
              <a:rPr lang="en-IN" dirty="0" smtClean="0"/>
              <a:t>List, map, set, </a:t>
            </a:r>
            <a:r>
              <a:rPr lang="en-IN" dirty="0" err="1" smtClean="0"/>
              <a:t>tuple</a:t>
            </a:r>
            <a:r>
              <a:rPr lang="en-IN" dirty="0" smtClean="0"/>
              <a:t>(group of 2-3 fields)</a:t>
            </a:r>
          </a:p>
          <a:p>
            <a:r>
              <a:rPr lang="en-IN" dirty="0" err="1" smtClean="0"/>
              <a:t>Timeuuid</a:t>
            </a:r>
            <a:r>
              <a:rPr lang="en-IN" dirty="0" smtClean="0"/>
              <a:t> - Uses the time in 100 nanosecond intervals since 00:00:00.00 UTC (60 bits), a clock sequence number for prevention of duplicates (14 bits), plus the IEEE 801 MAC address (48 bits) to generate a unique identifier. Ex: d2177dd0-eaa2-11de-a572-001b779c76e3</a:t>
            </a:r>
          </a:p>
          <a:p>
            <a:r>
              <a:rPr lang="en-IN" dirty="0" smtClean="0"/>
              <a:t>Whitespace – inside string literals, otherwise ignore</a:t>
            </a:r>
          </a:p>
          <a:p>
            <a:r>
              <a:rPr lang="en-IN" dirty="0" smtClean="0"/>
              <a:t>Supports exponential notation - -2.6034345E+38</a:t>
            </a:r>
          </a:p>
          <a:p>
            <a:r>
              <a:rPr lang="en-IN" dirty="0" smtClean="0"/>
              <a:t>Comment - //, --, /**/</a:t>
            </a:r>
          </a:p>
          <a:p>
            <a:r>
              <a:rPr lang="en-IN" dirty="0" smtClean="0"/>
              <a:t>User defined type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CQL limits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Cells in a partition: ~2 billion (2</a:t>
            </a:r>
            <a:r>
              <a:rPr lang="en-IN" baseline="30000" dirty="0" smtClean="0"/>
              <a:t>31</a:t>
            </a:r>
            <a:r>
              <a:rPr lang="en-IN" dirty="0" smtClean="0"/>
              <a:t>); single column value size: 2 GB ( 1 MB is recommended)</a:t>
            </a:r>
          </a:p>
          <a:p>
            <a:r>
              <a:rPr lang="en-IN" dirty="0" smtClean="0"/>
              <a:t>Clustering column value, length of: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Key length: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Table / CF name length: 48 characters</a:t>
            </a:r>
          </a:p>
          <a:p>
            <a:r>
              <a:rPr lang="en-IN" dirty="0" err="1" smtClean="0"/>
              <a:t>Keyspace</a:t>
            </a:r>
            <a:r>
              <a:rPr lang="en-IN" dirty="0" smtClean="0"/>
              <a:t> name length: 48 characters</a:t>
            </a:r>
          </a:p>
          <a:p>
            <a:r>
              <a:rPr lang="en-IN" dirty="0" smtClean="0"/>
              <a:t>Query parameters in a query: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Statements in a batch: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Fields in a </a:t>
            </a:r>
            <a:r>
              <a:rPr lang="en-IN" dirty="0" err="1" smtClean="0"/>
              <a:t>tuple</a:t>
            </a:r>
            <a:r>
              <a:rPr lang="en-IN" dirty="0" smtClean="0"/>
              <a:t>: 32768 (2</a:t>
            </a:r>
            <a:r>
              <a:rPr lang="en-IN" baseline="30000" dirty="0" smtClean="0"/>
              <a:t>15</a:t>
            </a:r>
            <a:r>
              <a:rPr lang="en-IN" dirty="0" smtClean="0"/>
              <a:t>) (just a few fields, such as 2-10, are recommended)</a:t>
            </a:r>
          </a:p>
          <a:p>
            <a:r>
              <a:rPr lang="en-IN" dirty="0" smtClean="0"/>
              <a:t>Collection (List): collection limit: ~2 billion (2</a:t>
            </a:r>
            <a:r>
              <a:rPr lang="en-IN" baseline="30000" dirty="0" smtClean="0"/>
              <a:t>31</a:t>
            </a:r>
            <a:r>
              <a:rPr lang="en-IN" dirty="0" smtClean="0"/>
              <a:t>); values size: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Collection (Set): collection limit: ~2 billion (2</a:t>
            </a:r>
            <a:r>
              <a:rPr lang="en-IN" baseline="30000" dirty="0" smtClean="0"/>
              <a:t>31</a:t>
            </a:r>
            <a:r>
              <a:rPr lang="en-IN" dirty="0" smtClean="0"/>
              <a:t>); values size: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Collection (Map): collection limit: ~2 billion (2</a:t>
            </a:r>
            <a:r>
              <a:rPr lang="en-IN" baseline="30000" dirty="0" smtClean="0"/>
              <a:t>31</a:t>
            </a:r>
            <a:r>
              <a:rPr lang="en-IN" dirty="0" smtClean="0"/>
              <a:t>); number of keys: 65535 (2</a:t>
            </a:r>
            <a:r>
              <a:rPr lang="en-IN" baseline="30000" dirty="0" smtClean="0"/>
              <a:t>16</a:t>
            </a:r>
            <a:r>
              <a:rPr lang="en-IN" dirty="0" smtClean="0"/>
              <a:t>-1); values size: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Blob size: 2 GB ( less than 1 MB is recommended)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CQL shell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bin/</a:t>
            </a:r>
            <a:r>
              <a:rPr lang="en-IN" dirty="0" err="1" smtClean="0"/>
              <a:t>cqlsh</a:t>
            </a:r>
            <a:r>
              <a:rPr lang="en-IN" dirty="0" smtClean="0"/>
              <a:t> [</a:t>
            </a:r>
            <a:r>
              <a:rPr lang="en-IN" b="1" i="1" dirty="0" smtClean="0"/>
              <a:t>options</a:t>
            </a:r>
            <a:r>
              <a:rPr lang="en-IN" dirty="0" smtClean="0"/>
              <a:t>] [</a:t>
            </a:r>
            <a:r>
              <a:rPr lang="en-IN" b="1" i="1" dirty="0" smtClean="0"/>
              <a:t>host</a:t>
            </a:r>
            <a:r>
              <a:rPr lang="en-IN" dirty="0" smtClean="0"/>
              <a:t> [</a:t>
            </a:r>
            <a:r>
              <a:rPr lang="en-IN" b="1" i="1" dirty="0" smtClean="0"/>
              <a:t>port</a:t>
            </a:r>
            <a:r>
              <a:rPr lang="en-IN" dirty="0" smtClean="0"/>
              <a:t>]] – connecting to an IP</a:t>
            </a:r>
          </a:p>
          <a:p>
            <a:r>
              <a:rPr lang="en-IN" dirty="0" smtClean="0"/>
              <a:t>./</a:t>
            </a:r>
            <a:r>
              <a:rPr lang="en-IN" dirty="0" err="1" smtClean="0"/>
              <a:t>cqlsh</a:t>
            </a:r>
            <a:r>
              <a:rPr lang="en-IN" dirty="0" smtClean="0"/>
              <a:t> CQLSHRC="~/</a:t>
            </a:r>
            <a:r>
              <a:rPr lang="en-IN" b="1" i="1" dirty="0" err="1" smtClean="0"/>
              <a:t>directory_name</a:t>
            </a:r>
            <a:r>
              <a:rPr lang="en-IN" dirty="0" smtClean="0"/>
              <a:t>“ - Configuring </a:t>
            </a:r>
            <a:r>
              <a:rPr lang="en-IN" dirty="0" err="1" smtClean="0"/>
              <a:t>cqlsh</a:t>
            </a:r>
            <a:r>
              <a:rPr lang="en-IN" dirty="0" smtClean="0"/>
              <a:t> from a file</a:t>
            </a:r>
          </a:p>
          <a:p>
            <a:r>
              <a:rPr lang="en-IN" dirty="0" smtClean="0"/>
              <a:t>CAPTURE </a:t>
            </a:r>
            <a:r>
              <a:rPr lang="en-IN" b="1" dirty="0" err="1" smtClean="0"/>
              <a:t>CAPTURE</a:t>
            </a:r>
            <a:r>
              <a:rPr lang="en-IN" dirty="0" smtClean="0"/>
              <a:t> ['</a:t>
            </a:r>
            <a:r>
              <a:rPr lang="en-IN" b="1" i="1" dirty="0" err="1" smtClean="0"/>
              <a:t>file_name</a:t>
            </a:r>
            <a:r>
              <a:rPr lang="en-IN" dirty="0" smtClean="0"/>
              <a:t>' | </a:t>
            </a:r>
            <a:r>
              <a:rPr lang="en-IN" b="1" dirty="0" smtClean="0"/>
              <a:t>OFF</a:t>
            </a:r>
            <a:r>
              <a:rPr lang="en-IN" dirty="0" smtClean="0"/>
              <a:t>] - Appends the query results to a file in exponential notation format. Results do not appear in standard output; however error messages and </a:t>
            </a:r>
            <a:r>
              <a:rPr lang="en-IN" dirty="0" err="1" smtClean="0"/>
              <a:t>cqlsh</a:t>
            </a:r>
            <a:r>
              <a:rPr lang="en-IN" dirty="0" smtClean="0"/>
              <a:t> commands output displays in STDOUT.</a:t>
            </a:r>
          </a:p>
          <a:p>
            <a:r>
              <a:rPr lang="en-IN" dirty="0" smtClean="0"/>
              <a:t>CLEAR</a:t>
            </a:r>
          </a:p>
          <a:p>
            <a:r>
              <a:rPr lang="en-IN" b="1" dirty="0" smtClean="0"/>
              <a:t>CONSISTENCY</a:t>
            </a:r>
            <a:r>
              <a:rPr lang="en-IN" dirty="0" smtClean="0"/>
              <a:t> [</a:t>
            </a:r>
            <a:r>
              <a:rPr lang="en-IN" b="1" i="1" dirty="0" smtClean="0"/>
              <a:t>level</a:t>
            </a:r>
            <a:r>
              <a:rPr lang="en-IN" dirty="0" smtClean="0"/>
              <a:t>]</a:t>
            </a:r>
          </a:p>
          <a:p>
            <a:r>
              <a:rPr lang="en-IN" sz="1900" b="1" dirty="0" smtClean="0"/>
              <a:t>COPY</a:t>
            </a:r>
            <a:r>
              <a:rPr lang="en-IN" sz="1900" dirty="0" smtClean="0"/>
              <a:t> </a:t>
            </a:r>
            <a:r>
              <a:rPr lang="en-IN" sz="1900" b="1" i="1" dirty="0" err="1" smtClean="0"/>
              <a:t>table_name</a:t>
            </a:r>
            <a:r>
              <a:rPr lang="en-IN" sz="1900" dirty="0" smtClean="0"/>
              <a:t> [( </a:t>
            </a:r>
            <a:r>
              <a:rPr lang="en-IN" sz="1900" b="1" i="1" dirty="0" err="1" smtClean="0"/>
              <a:t>column_list</a:t>
            </a:r>
            <a:r>
              <a:rPr lang="en-IN" sz="1900" dirty="0" smtClean="0"/>
              <a:t> )] </a:t>
            </a:r>
          </a:p>
          <a:p>
            <a:pPr>
              <a:buNone/>
            </a:pPr>
            <a:r>
              <a:rPr lang="en-IN" sz="1900" dirty="0" smtClean="0"/>
              <a:t>	FROM '</a:t>
            </a:r>
            <a:r>
              <a:rPr lang="en-IN" sz="1900" dirty="0" err="1" smtClean="0"/>
              <a:t>file_name</a:t>
            </a:r>
            <a:r>
              <a:rPr lang="en-IN" sz="1900" dirty="0" smtClean="0"/>
              <a:t>'[, 'file2_name', ...] | STDIN</a:t>
            </a:r>
          </a:p>
          <a:p>
            <a:pPr>
              <a:buNone/>
            </a:pPr>
            <a:r>
              <a:rPr lang="en-IN" sz="1900" dirty="0" smtClean="0"/>
              <a:t>	[WITH option = 'value' [AND ...]]-  </a:t>
            </a:r>
            <a:r>
              <a:rPr lang="en-IN" dirty="0" smtClean="0"/>
              <a:t>CQL shell commands that import and export CSV (comma-separated values or delimited text files)</a:t>
            </a:r>
          </a:p>
          <a:p>
            <a:r>
              <a:rPr lang="en-IN" sz="1900" dirty="0" smtClean="0"/>
              <a:t>DESCRIBE [FULL]  SCHEMA  | CLUSTER </a:t>
            </a:r>
          </a:p>
          <a:p>
            <a:pPr>
              <a:buNone/>
            </a:pPr>
            <a:r>
              <a:rPr lang="en-IN" sz="1900" dirty="0" smtClean="0"/>
              <a:t>	| KEYSPACES | KEYSPACE </a:t>
            </a:r>
            <a:r>
              <a:rPr lang="en-IN" sz="1900" dirty="0" err="1" smtClean="0"/>
              <a:t>keyspace_name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TABLES | TABLE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table_name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TYPES | TYPE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udt_name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FUNCTIONS | FUNCTION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udf_name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AGGREGATES | AGGREGATE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uda_name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INDEX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index_name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MATERIALIZED VIEW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view_name</a:t>
            </a:r>
            <a:endParaRPr lang="en-IN" sz="19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nodetool</a:t>
            </a:r>
            <a:r>
              <a:rPr lang="en-IN" dirty="0" smtClean="0"/>
              <a:t> </a:t>
            </a:r>
            <a:r>
              <a:rPr lang="en-IN" dirty="0" smtClean="0"/>
              <a:t>– a few important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u="sng" dirty="0" err="1" smtClean="0"/>
              <a:t>r</a:t>
            </a:r>
            <a:r>
              <a:rPr lang="en-IN" u="sng" dirty="0" err="1" smtClean="0"/>
              <a:t>emovenode</a:t>
            </a:r>
            <a:r>
              <a:rPr lang="en-IN" dirty="0" smtClean="0"/>
              <a:t> : </a:t>
            </a:r>
            <a:r>
              <a:rPr lang="en-IN" dirty="0" smtClean="0"/>
              <a:t>Provides the status of current node removal, forces completion of pending removal, or removes the identified </a:t>
            </a:r>
            <a:r>
              <a:rPr lang="en-IN" dirty="0" smtClean="0"/>
              <a:t>node</a:t>
            </a:r>
          </a:p>
          <a:p>
            <a:r>
              <a:rPr lang="en-IN" u="sng" dirty="0" smtClean="0"/>
              <a:t>assassinate</a:t>
            </a:r>
            <a:r>
              <a:rPr lang="en-IN" dirty="0" smtClean="0"/>
              <a:t> : </a:t>
            </a:r>
            <a:r>
              <a:rPr lang="en-IN" dirty="0" smtClean="0"/>
              <a:t>Forcefully removes a dead node without re-replicating any </a:t>
            </a:r>
            <a:r>
              <a:rPr lang="en-IN" dirty="0" smtClean="0"/>
              <a:t>data. It is a last resort tool</a:t>
            </a:r>
          </a:p>
          <a:p>
            <a:r>
              <a:rPr lang="en-IN" u="sng" dirty="0" smtClean="0"/>
              <a:t>bootstrap</a:t>
            </a:r>
            <a:r>
              <a:rPr lang="en-IN" dirty="0" smtClean="0"/>
              <a:t> :</a:t>
            </a:r>
            <a:r>
              <a:rPr lang="en-IN" u="sng" dirty="0" smtClean="0"/>
              <a:t> </a:t>
            </a:r>
            <a:r>
              <a:rPr lang="en-IN" dirty="0" smtClean="0"/>
              <a:t>Manage a node’s bootstrap process</a:t>
            </a:r>
          </a:p>
          <a:p>
            <a:r>
              <a:rPr lang="en-IN" u="sng" dirty="0" smtClean="0"/>
              <a:t>drain</a:t>
            </a:r>
            <a:r>
              <a:rPr lang="en-IN" dirty="0" smtClean="0"/>
              <a:t> : </a:t>
            </a:r>
            <a:r>
              <a:rPr lang="en-IN" dirty="0" smtClean="0"/>
              <a:t>Flushes all </a:t>
            </a:r>
            <a:r>
              <a:rPr lang="en-IN" dirty="0" err="1" smtClean="0"/>
              <a:t>memtables</a:t>
            </a:r>
            <a:r>
              <a:rPr lang="en-IN" dirty="0" smtClean="0"/>
              <a:t> from the node to </a:t>
            </a:r>
            <a:r>
              <a:rPr lang="en-IN" dirty="0" err="1" smtClean="0"/>
              <a:t>SSTables</a:t>
            </a:r>
            <a:r>
              <a:rPr lang="en-IN" dirty="0" smtClean="0"/>
              <a:t> on </a:t>
            </a:r>
            <a:r>
              <a:rPr lang="en-IN" dirty="0" smtClean="0"/>
              <a:t>disk</a:t>
            </a:r>
          </a:p>
          <a:p>
            <a:r>
              <a:rPr lang="en-IN" u="sng" dirty="0" smtClean="0"/>
              <a:t>flush</a:t>
            </a:r>
            <a:r>
              <a:rPr lang="en-IN" dirty="0" smtClean="0"/>
              <a:t> : for specific </a:t>
            </a:r>
            <a:r>
              <a:rPr lang="en-IN" dirty="0" err="1" smtClean="0"/>
              <a:t>memtable</a:t>
            </a:r>
            <a:r>
              <a:rPr lang="en-IN" dirty="0" smtClean="0"/>
              <a:t> to </a:t>
            </a:r>
            <a:r>
              <a:rPr lang="en-IN" dirty="0" err="1" smtClean="0"/>
              <a:t>SSTables</a:t>
            </a:r>
            <a:r>
              <a:rPr lang="en-IN" dirty="0" smtClean="0"/>
              <a:t> on disk</a:t>
            </a:r>
            <a:endParaRPr lang="en-IN" u="sng" dirty="0" smtClean="0"/>
          </a:p>
          <a:p>
            <a:r>
              <a:rPr lang="en-IN" u="sng" dirty="0" err="1" smtClean="0"/>
              <a:t>gossipinfo</a:t>
            </a:r>
            <a:r>
              <a:rPr lang="en-IN" dirty="0" smtClean="0"/>
              <a:t> : </a:t>
            </a:r>
            <a:r>
              <a:rPr lang="en-IN" dirty="0" smtClean="0"/>
              <a:t>gossip information for the cluster</a:t>
            </a:r>
            <a:r>
              <a:rPr lang="en-IN" dirty="0" smtClean="0"/>
              <a:t>.</a:t>
            </a:r>
          </a:p>
          <a:p>
            <a:r>
              <a:rPr lang="en-IN" u="sng" dirty="0" smtClean="0"/>
              <a:t>info</a:t>
            </a:r>
            <a:r>
              <a:rPr lang="en-IN" dirty="0" smtClean="0"/>
              <a:t> : node info, uptime, load, cache.</a:t>
            </a:r>
          </a:p>
          <a:p>
            <a:r>
              <a:rPr lang="en-IN" u="sng" dirty="0" err="1" smtClean="0"/>
              <a:t>gcstats</a:t>
            </a:r>
            <a:r>
              <a:rPr lang="en-IN" dirty="0" smtClean="0"/>
              <a:t> : </a:t>
            </a:r>
            <a:r>
              <a:rPr lang="en-IN" dirty="0" smtClean="0"/>
              <a:t>garbage collection statistics that returns values based on all the garbage collection that has run since the last time </a:t>
            </a:r>
            <a:r>
              <a:rPr lang="en-IN" dirty="0" err="1" smtClean="0"/>
              <a:t>nodetool</a:t>
            </a:r>
            <a:r>
              <a:rPr lang="en-IN" dirty="0" smtClean="0"/>
              <a:t> </a:t>
            </a:r>
            <a:r>
              <a:rPr lang="en-IN" dirty="0" err="1" smtClean="0"/>
              <a:t>gcstats</a:t>
            </a:r>
            <a:r>
              <a:rPr lang="en-IN" dirty="0" smtClean="0"/>
              <a:t> was run</a:t>
            </a:r>
            <a:endParaRPr lang="en-IN" u="sng" dirty="0" smtClean="0"/>
          </a:p>
          <a:p>
            <a:r>
              <a:rPr lang="en-IN" u="sng" dirty="0" smtClean="0"/>
              <a:t>join</a:t>
            </a:r>
            <a:r>
              <a:rPr lang="en-IN" dirty="0" smtClean="0"/>
              <a:t> : </a:t>
            </a:r>
            <a:r>
              <a:rPr lang="en-IN" dirty="0" smtClean="0"/>
              <a:t>Causes the node to join the ring, assuming the node was initially </a:t>
            </a:r>
            <a:r>
              <a:rPr lang="en-IN" i="1" dirty="0" smtClean="0"/>
              <a:t>not</a:t>
            </a:r>
            <a:r>
              <a:rPr lang="en-IN" dirty="0" smtClean="0"/>
              <a:t> started in the ring using the </a:t>
            </a:r>
            <a:r>
              <a:rPr lang="en-IN" dirty="0" smtClean="0">
                <a:hlinkClick r:id="rId2" tooltip="You can start Cassandra 3.0 and 3.1 by adding them to the cassandra-env.sh file (package or tarball installations) or entering them at the command line in tarball installations."/>
              </a:rPr>
              <a:t>-</a:t>
            </a:r>
            <a:r>
              <a:rPr lang="en-IN" dirty="0" err="1" smtClean="0">
                <a:hlinkClick r:id="rId2" tooltip="You can start Cassandra 3.0 and 3.1 by adding them to the cassandra-env.sh file (package or tarball installations) or entering them at the command line in tarball installations."/>
              </a:rPr>
              <a:t>Djoin_ring</a:t>
            </a:r>
            <a:r>
              <a:rPr lang="en-IN" dirty="0" smtClean="0">
                <a:hlinkClick r:id="rId2" tooltip="You can start Cassandra 3.0 and 3.1 by adding them to the cassandra-env.sh file (package or tarball installations) or entering them at the command line in tarball installations."/>
              </a:rPr>
              <a:t>=false</a:t>
            </a:r>
            <a:r>
              <a:rPr lang="en-IN" dirty="0" smtClean="0"/>
              <a:t> </a:t>
            </a:r>
            <a:r>
              <a:rPr lang="en-IN" dirty="0" err="1" smtClean="0"/>
              <a:t>cassandra</a:t>
            </a:r>
            <a:r>
              <a:rPr lang="en-IN" dirty="0" smtClean="0"/>
              <a:t> utility option</a:t>
            </a:r>
            <a:endParaRPr lang="en-IN" dirty="0" smtClean="0"/>
          </a:p>
          <a:p>
            <a:r>
              <a:rPr lang="en-IN" u="sng" dirty="0" err="1" smtClean="0"/>
              <a:t>netstats</a:t>
            </a:r>
            <a:r>
              <a:rPr lang="en-IN" dirty="0" smtClean="0"/>
              <a:t> : </a:t>
            </a:r>
            <a:r>
              <a:rPr lang="en-IN" dirty="0" smtClean="0"/>
              <a:t>Provides network information about the host.</a:t>
            </a:r>
            <a:endParaRPr lang="en-IN" dirty="0" smtClean="0"/>
          </a:p>
          <a:p>
            <a:r>
              <a:rPr lang="en-IN" u="sng" dirty="0" smtClean="0"/>
              <a:t>refresh</a:t>
            </a:r>
            <a:r>
              <a:rPr lang="en-IN" dirty="0" smtClean="0"/>
              <a:t> : </a:t>
            </a:r>
            <a:r>
              <a:rPr lang="en-IN" dirty="0" smtClean="0"/>
              <a:t>Loads newly placed </a:t>
            </a:r>
            <a:r>
              <a:rPr lang="en-IN" dirty="0" err="1" smtClean="0"/>
              <a:t>SSTables</a:t>
            </a:r>
            <a:r>
              <a:rPr lang="en-IN" dirty="0" smtClean="0"/>
              <a:t> onto the system without a restart</a:t>
            </a:r>
            <a:r>
              <a:rPr lang="en-IN" dirty="0" smtClean="0"/>
              <a:t>.</a:t>
            </a:r>
          </a:p>
          <a:p>
            <a:r>
              <a:rPr lang="en-IN" u="sng" dirty="0" smtClean="0"/>
              <a:t>status</a:t>
            </a:r>
            <a:r>
              <a:rPr lang="en-IN" dirty="0" smtClean="0"/>
              <a:t> : </a:t>
            </a:r>
            <a:r>
              <a:rPr lang="en-IN" dirty="0" smtClean="0"/>
              <a:t>information about the cluster, such as the state, load, and IDs</a:t>
            </a:r>
            <a:r>
              <a:rPr lang="en-IN" dirty="0" smtClean="0"/>
              <a:t>.</a:t>
            </a:r>
          </a:p>
          <a:p>
            <a:r>
              <a:rPr lang="en-IN" u="sng" dirty="0" err="1" smtClean="0"/>
              <a:t>tablestats</a:t>
            </a:r>
            <a:r>
              <a:rPr lang="en-IN" dirty="0" smtClean="0"/>
              <a:t> : </a:t>
            </a:r>
            <a:r>
              <a:rPr lang="en-IN" dirty="0" smtClean="0"/>
              <a:t>statistics about one or more tables</a:t>
            </a:r>
            <a:r>
              <a:rPr lang="en-IN" dirty="0" smtClean="0"/>
              <a:t>.</a:t>
            </a:r>
            <a:endParaRPr lang="en-IN" u="sng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Achilles(A Java API)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BeanMapping</a:t>
            </a:r>
            <a:endParaRPr lang="en-IN" dirty="0"/>
          </a:p>
        </p:txBody>
      </p:sp>
      <p:pic>
        <p:nvPicPr>
          <p:cNvPr id="4" name="Content Placeholder 3" descr="Bean mapp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22644" y="0"/>
            <a:ext cx="6816057" cy="658417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8EC60-A685-44A2-958A-06A66558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Write Cycle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646681-C550-4DA5-93B3-F0A68BA0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Logging data in the commit log</a:t>
            </a:r>
          </a:p>
          <a:p>
            <a:r>
              <a:rPr lang="en-US">
                <a:cs typeface="Calibri"/>
              </a:rPr>
              <a:t>Writing data to the memtable</a:t>
            </a:r>
            <a:endParaRPr lang="en-US"/>
          </a:p>
          <a:p>
            <a:r>
              <a:rPr lang="en-US">
                <a:cs typeface="Calibri"/>
              </a:rPr>
              <a:t>Flushing data from the memtable</a:t>
            </a:r>
            <a:endParaRPr lang="en-US"/>
          </a:p>
          <a:p>
            <a:r>
              <a:rPr lang="en-US">
                <a:cs typeface="Calibri"/>
              </a:rPr>
              <a:t>Storing data on disk in SSTables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305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Type</a:t>
            </a:r>
            <a:endParaRPr lang="en-IN" dirty="0"/>
          </a:p>
        </p:txBody>
      </p:sp>
      <p:pic>
        <p:nvPicPr>
          <p:cNvPr id="4" name="Content Placeholder 3" descr="UserDefinedTyp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82713" y="0"/>
            <a:ext cx="5124184" cy="660064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pic>
        <p:nvPicPr>
          <p:cNvPr id="4" name="Content Placeholder 3" descr="select que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096" y="1853020"/>
            <a:ext cx="10129170" cy="3040256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  <a:endParaRPr lang="en-IN" dirty="0"/>
          </a:p>
        </p:txBody>
      </p:sp>
      <p:pic>
        <p:nvPicPr>
          <p:cNvPr id="4" name="Content Placeholder 3" descr="toronto-throughput-for-workload-r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7207" y="1600092"/>
            <a:ext cx="4381500" cy="2314575"/>
          </a:xfrm>
        </p:spPr>
      </p:pic>
      <p:sp>
        <p:nvSpPr>
          <p:cNvPr id="5" name="TextBox 4"/>
          <p:cNvSpPr txBox="1"/>
          <p:nvPr/>
        </p:nvSpPr>
        <p:spPr>
          <a:xfrm>
            <a:off x="1243913" y="4110682"/>
            <a:ext cx="36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Throughput for workload Read/Write</a:t>
            </a:r>
            <a:endParaRPr lang="en-IN" dirty="0"/>
          </a:p>
        </p:txBody>
      </p:sp>
      <p:pic>
        <p:nvPicPr>
          <p:cNvPr id="6" name="Picture 5" descr="toronto-throughput-for-workload-rw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6043" y="1626458"/>
            <a:ext cx="4528880" cy="2444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2120" y="4127157"/>
            <a:ext cx="419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Throughput for workload Read/Scan/Write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  <a:endParaRPr lang="en-IN" dirty="0"/>
          </a:p>
        </p:txBody>
      </p:sp>
      <p:pic>
        <p:nvPicPr>
          <p:cNvPr id="4" name="Content Placeholder 3" descr="toronto-read-latency-for-workload-r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4593" y="1885843"/>
            <a:ext cx="4324350" cy="2352675"/>
          </a:xfrm>
        </p:spPr>
      </p:pic>
      <p:pic>
        <p:nvPicPr>
          <p:cNvPr id="5" name="Picture 4" descr="toronto-write-latency-for-workload-r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8989" y="1838196"/>
            <a:ext cx="4276725" cy="2390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8054" y="4473147"/>
            <a:ext cx="376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Read latency for workload Read/Write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50443" y="4349579"/>
            <a:ext cx="38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Write latency for workload Read/Write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5BB18-A9B9-474F-9234-3315C8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Commit 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01C60-4885-4D6D-99BE-A84115BD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9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On disk</a:t>
            </a:r>
          </a:p>
          <a:p>
            <a:r>
              <a:rPr lang="en-US" sz="2000" dirty="0" err="1">
                <a:cs typeface="Calibri"/>
              </a:rPr>
              <a:t>Optimised</a:t>
            </a:r>
            <a:r>
              <a:rPr lang="en-US" sz="2000" dirty="0">
                <a:cs typeface="Calibri"/>
              </a:rPr>
              <a:t> for writing</a:t>
            </a:r>
          </a:p>
          <a:p>
            <a:r>
              <a:rPr lang="en-US" sz="2000" dirty="0">
                <a:cs typeface="Calibri"/>
              </a:rPr>
              <a:t>Used for Durability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90282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BEA9F-D1AC-4D1A-8999-F6D9FFE2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Memtables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8F678-3C0D-4E20-A005-49AE8181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memory</a:t>
            </a:r>
          </a:p>
          <a:p>
            <a:r>
              <a:rPr lang="en-US">
                <a:cs typeface="Calibri"/>
              </a:rPr>
              <a:t>Used for optimisation</a:t>
            </a:r>
          </a:p>
          <a:p>
            <a:r>
              <a:rPr lang="en-US">
                <a:cs typeface="Calibri"/>
              </a:rPr>
              <a:t>Configurable limit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77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C139B-EC0E-4507-92F3-D9AA3A4A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SSTables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976AF8-EA97-43E9-BF8A-F08D50E7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File of key value pairs, sorted by keys</a:t>
            </a:r>
          </a:p>
          <a:p>
            <a:r>
              <a:rPr lang="en-US">
                <a:cs typeface="Calibri"/>
              </a:rPr>
              <a:t>Immutable</a:t>
            </a:r>
          </a:p>
          <a:p>
            <a:r>
              <a:rPr lang="en-US">
                <a:cs typeface="Calibri"/>
              </a:rPr>
              <a:t>Stores data in Blocks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0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BFBC23-D6DC-4919-9859-3E04C7EF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 Cycle</a:t>
            </a:r>
            <a:endParaRPr lang="en-US"/>
          </a:p>
        </p:txBody>
      </p:sp>
      <p:pic>
        <p:nvPicPr>
          <p:cNvPr id="4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xmlns="" id="{5B3AFFA4-70CC-4674-9996-5A4D98D81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6378" y="1618517"/>
            <a:ext cx="11196187" cy="45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478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A96D8-446C-4966-BC4E-6A8F438E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 Cycle(SSTables)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CC7364B-0E58-4862-B36E-EE4EFAEEE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203" y="1701277"/>
            <a:ext cx="9992084" cy="46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178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3491C-76D4-462F-AE70-577DF657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 Cycle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B08F2C-D787-4BB8-9F98-E81FEBFB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/>
              </a:rPr>
              <a:t>Check the memtable</a:t>
            </a:r>
          </a:p>
          <a:p>
            <a:r>
              <a:rPr lang="en-US">
                <a:cs typeface="Calibri"/>
              </a:rPr>
              <a:t>Check row cache, if enabled</a:t>
            </a:r>
            <a:endParaRPr lang="en-US"/>
          </a:p>
          <a:p>
            <a:r>
              <a:rPr lang="en-US">
                <a:cs typeface="Calibri"/>
              </a:rPr>
              <a:t>Checks Bloom filter</a:t>
            </a:r>
            <a:endParaRPr lang="en-US"/>
          </a:p>
          <a:p>
            <a:r>
              <a:rPr lang="en-US">
                <a:cs typeface="Calibri"/>
              </a:rPr>
              <a:t>Checks partition key cache, if enabled</a:t>
            </a:r>
            <a:endParaRPr lang="en-US"/>
          </a:p>
          <a:p>
            <a:r>
              <a:rPr lang="en-US">
                <a:cs typeface="Calibri"/>
              </a:rPr>
              <a:t>Goes directly to the compression offset map if a partition key is found in the partition key cache, or checks the partition summary if not</a:t>
            </a:r>
            <a:endParaRPr lang="en-US"/>
          </a:p>
          <a:p>
            <a:r>
              <a:rPr lang="en-US">
                <a:cs typeface="Calibri"/>
              </a:rPr>
              <a:t>If the partition summary is checked, then the partition index is accessed</a:t>
            </a:r>
            <a:endParaRPr lang="en-US"/>
          </a:p>
          <a:p>
            <a:r>
              <a:rPr lang="en-US">
                <a:cs typeface="Calibri"/>
              </a:rPr>
              <a:t>Locates the data on disk using the compression offset map</a:t>
            </a:r>
            <a:endParaRPr lang="en-US"/>
          </a:p>
          <a:p>
            <a:r>
              <a:rPr lang="en-US">
                <a:cs typeface="Calibri"/>
              </a:rPr>
              <a:t>Fetches the data from the SSTable on disk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39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2108</TotalTime>
  <Words>1216</Words>
  <Application>Microsoft Office PowerPoint</Application>
  <PresentationFormat>Custom</PresentationFormat>
  <Paragraphs>177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Architecture</vt:lpstr>
      <vt:lpstr>Write Cycle</vt:lpstr>
      <vt:lpstr>Write Cycle</vt:lpstr>
      <vt:lpstr>Commit Log</vt:lpstr>
      <vt:lpstr>Memtables</vt:lpstr>
      <vt:lpstr>SSTables</vt:lpstr>
      <vt:lpstr>Read Cycle</vt:lpstr>
      <vt:lpstr>Read Cycle(SSTables)</vt:lpstr>
      <vt:lpstr>Read Cycle</vt:lpstr>
      <vt:lpstr>Bloom Filter</vt:lpstr>
      <vt:lpstr>Partition key Cache</vt:lpstr>
      <vt:lpstr>Partition Summary</vt:lpstr>
      <vt:lpstr>Compaction</vt:lpstr>
      <vt:lpstr>Compression offset map</vt:lpstr>
      <vt:lpstr>Configurations</vt:lpstr>
      <vt:lpstr>Data centers, Racks and Keyspaces</vt:lpstr>
      <vt:lpstr>Keyspace</vt:lpstr>
      <vt:lpstr>SimpleStrategy </vt:lpstr>
      <vt:lpstr>NetworkTopologyStrategy</vt:lpstr>
      <vt:lpstr>Snitches</vt:lpstr>
      <vt:lpstr>Snitches</vt:lpstr>
      <vt:lpstr>Datacenter and nodes</vt:lpstr>
      <vt:lpstr>CQL</vt:lpstr>
      <vt:lpstr>CQL literals and data types</vt:lpstr>
      <vt:lpstr>CQL limits</vt:lpstr>
      <vt:lpstr>CQL shell commands</vt:lpstr>
      <vt:lpstr>nodetool – a few important commands</vt:lpstr>
      <vt:lpstr>Achilles(A Java API)</vt:lpstr>
      <vt:lpstr>BeanMapping</vt:lpstr>
      <vt:lpstr>User Defined Type</vt:lpstr>
      <vt:lpstr>Data</vt:lpstr>
      <vt:lpstr>Performance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Rhythm R. Das - Global Markets</cp:lastModifiedBy>
  <cp:revision>253</cp:revision>
  <dcterms:created xsi:type="dcterms:W3CDTF">2013-07-15T20:26:40Z</dcterms:created>
  <dcterms:modified xsi:type="dcterms:W3CDTF">2018-08-17T12:27:59Z</dcterms:modified>
</cp:coreProperties>
</file>