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1185d7716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1185d7716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1185d771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1185d771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1185d763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a1185d763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8bd70e6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a8bd70e6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254ccd1f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254ccd1f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1185d763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a1185d763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1185d7716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1185d7716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8bd70e6a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a8bd70e6a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1185d7716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1185d7716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1185d7716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1185d7716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>
            <a:alpha val="36862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checkmarket.com/sample-size-calculator/#sample-size-margin-of-error-calculator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rhm-mis.nic.in/hmisreports/AHSReports.aspx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9"/>
            <a:ext cx="9144001" cy="174686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type="title"/>
          </p:nvPr>
        </p:nvSpPr>
        <p:spPr>
          <a:xfrm>
            <a:off x="1986915" y="335517"/>
            <a:ext cx="5170170" cy="994172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DS 250: Data Analysis and Visualization</a:t>
            </a:r>
            <a:endParaRPr sz="2000"/>
          </a:p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8650" y="2125979"/>
            <a:ext cx="7886700" cy="2506743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District Level Healthcare Planning</a:t>
            </a:r>
            <a:endParaRPr sz="3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&amp;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Pregnancy Outcome Prediction</a:t>
            </a:r>
            <a:endParaRPr sz="3200"/>
          </a:p>
        </p:txBody>
      </p:sp>
      <p:sp>
        <p:nvSpPr>
          <p:cNvPr id="37" name="Google Shape;37;p5"/>
          <p:cNvSpPr txBox="1"/>
          <p:nvPr/>
        </p:nvSpPr>
        <p:spPr>
          <a:xfrm>
            <a:off x="0" y="3718560"/>
            <a:ext cx="9144000" cy="10487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Akash Likhar - 11840110, Rhythm Gupta - 11840920, Shubham Arora - 11841080</a:t>
            </a:r>
            <a:endParaRPr/>
          </a:p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11/8/2020</a:t>
            </a:r>
            <a:endParaRPr/>
          </a:p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Project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 Age Marriage</a:t>
            </a:r>
            <a:endParaRPr/>
          </a:p>
        </p:txBody>
      </p:sp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49" y="1385975"/>
            <a:ext cx="7886702" cy="326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Under age conception</a:t>
            </a:r>
            <a:endParaRPr/>
          </a:p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2686050" y="1448788"/>
            <a:ext cx="1481100" cy="31839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11/9/2020</a:t>
            </a:r>
            <a:endParaRPr/>
          </a:p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Project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600" y="1333400"/>
            <a:ext cx="4770800" cy="34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 at first conception vs family planning</a:t>
            </a:r>
            <a:endParaRPr/>
          </a:p>
        </p:txBody>
      </p:sp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p16"/>
          <p:cNvPicPr preferRelativeResize="0"/>
          <p:nvPr/>
        </p:nvPicPr>
        <p:blipFill rotWithShape="1">
          <a:blip r:embed="rId3">
            <a:alphaModFix/>
          </a:blip>
          <a:srcRect b="0" l="0" r="0" t="8625"/>
          <a:stretch/>
        </p:blipFill>
        <p:spPr>
          <a:xfrm>
            <a:off x="628650" y="1336379"/>
            <a:ext cx="7886701" cy="3558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Age vs Awareness of HIV</a:t>
            </a:r>
            <a:endParaRPr/>
          </a:p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11/9/2020</a:t>
            </a:r>
            <a:endParaRPr/>
          </a:p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Project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72150"/>
            <a:ext cx="78867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Projecting to Larger Population</a:t>
            </a:r>
            <a:endParaRPr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Finding correct survey sample size</a:t>
            </a:r>
            <a:endParaRPr/>
          </a:p>
          <a:p>
            <a:pPr indent="-1524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Margin of error</a:t>
            </a:r>
            <a:endParaRPr/>
          </a:p>
          <a:p>
            <a:pPr indent="-1524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Confidence level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Margin of error for Haridwar district 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0.63% at confidence level of 99%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hlink"/>
                </a:solidFill>
                <a:hlinkClick r:id="rId3"/>
              </a:rPr>
              <a:t>Link to Calculator</a:t>
            </a:r>
            <a:endParaRPr sz="1900"/>
          </a:p>
        </p:txBody>
      </p:sp>
      <p:sp>
        <p:nvSpPr>
          <p:cNvPr id="157" name="Google Shape;15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11/8/2020</a:t>
            </a:r>
            <a:endParaRPr/>
          </a:p>
        </p:txBody>
      </p:sp>
      <p:sp>
        <p:nvSpPr>
          <p:cNvPr id="158" name="Google Shape;15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175" y="1369225"/>
            <a:ext cx="3144050" cy="28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Two models have been generated for predicting outcome of pregnancy: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800"/>
              <a:t>LinearSVC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800"/>
              <a:t>Logistic Regression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Since the dataset was very large (941131 rows), the models were trained on a fractional dataset (25000 rows) made from the initial dataset.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Both the models gave almost same accuracy, though Logistic Regression gave slightly higher accuracy.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Problem Faced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/>
              <a:t>Doing dimensionality reduction was one of the main problems we</a:t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faced during the project.</a:t>
            </a:r>
            <a:endParaRPr/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/>
              <a:t>Most of the columns in our dataset were categorical, hence using </a:t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PCA, though it worked for us, did not turn out to be a good idea.</a:t>
            </a:r>
            <a:endParaRPr/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/>
              <a:t>Data Cleaning was also a major problem because our data </a:t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contained a lot of NaN values and irrelevant columns. </a:t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after thorough analysis of each column of the dataset, we </a:t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were able to clean it.</a:t>
            </a:r>
            <a:endParaRPr/>
          </a:p>
        </p:txBody>
      </p:sp>
      <p:sp>
        <p:nvSpPr>
          <p:cNvPr id="174" name="Google Shape;174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11/8/2020</a:t>
            </a:r>
            <a:endParaRPr/>
          </a:p>
        </p:txBody>
      </p:sp>
      <p:sp>
        <p:nvSpPr>
          <p:cNvPr id="175" name="Google Shape;175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Project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Final Results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Scoring and ranking of each district and each region (Rural/Urban)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(Score calculated and rank of each district is present in Project Report)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Pregnancy outcome prediction has been done using two models (LinearSVC and Logistic Regression), both having accuracy more than 91%.</a:t>
            </a:r>
            <a:endParaRPr/>
          </a:p>
        </p:txBody>
      </p:sp>
      <p:sp>
        <p:nvSpPr>
          <p:cNvPr id="183" name="Google Shape;18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11/8/2020</a:t>
            </a:r>
            <a:endParaRPr/>
          </a:p>
        </p:txBody>
      </p:sp>
      <p:sp>
        <p:nvSpPr>
          <p:cNvPr id="184" name="Google Shape;18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Project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6457950" y="46148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Motivation/Objective</a:t>
            </a:r>
            <a:endParaRPr/>
          </a:p>
        </p:txBody>
      </p:sp>
      <p:pic>
        <p:nvPicPr>
          <p:cNvPr id="46" name="Google Shape;4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015" y="1707484"/>
            <a:ext cx="3525297" cy="1940239"/>
          </a:xfrm>
          <a:prstGeom prst="rect">
            <a:avLst/>
          </a:prstGeom>
          <a:solidFill>
            <a:srgbClr val="FBE4D4"/>
          </a:solidFill>
          <a:ln>
            <a:noFill/>
          </a:ln>
        </p:spPr>
      </p:pic>
      <p:sp>
        <p:nvSpPr>
          <p:cNvPr id="47" name="Google Shape;47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11/8/2020</a:t>
            </a:r>
            <a:endParaRPr/>
          </a:p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Project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0803" y="1731539"/>
            <a:ext cx="3468713" cy="191618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/>
          <p:nvPr/>
        </p:nvSpPr>
        <p:spPr>
          <a:xfrm>
            <a:off x="732015" y="3877340"/>
            <a:ext cx="35252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1)Present Healthcare Situation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4950803" y="3877340"/>
            <a:ext cx="34611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Maternal Facilities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Data Collection and Cleaning</a:t>
            </a:r>
            <a:endParaRPr/>
          </a:p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i="0" lang="en-US" u="none" strike="noStrike"/>
              <a:t>Source - </a:t>
            </a:r>
            <a:r>
              <a:rPr i="0" lang="en-US" u="sng" strike="noStrike">
                <a:solidFill>
                  <a:schemeClr val="hlink"/>
                </a:solidFill>
                <a:hlinkClick r:id="rId3"/>
              </a:rPr>
              <a:t>Health Management Information System - Ministry of Health and Family Welfare</a:t>
            </a:r>
            <a:endParaRPr i="0" u="sng" strike="noStrike"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i="0" lang="en-US" u="none" strike="noStrike"/>
              <a:t>Target State - Uttarakhand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i="0" lang="en-US" u="none" strike="noStrike"/>
              <a:t>Large file having 200+ columns 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i="0" lang="en-US" u="none" strike="noStrike"/>
              <a:t>Reduced the columns to 100 after thorough analysis of each column</a:t>
            </a:r>
            <a:endParaRPr i="0" u="none" strike="noStrike"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Separate cleaning was also done for pregnancy outcome prediction.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11/8/2020</a:t>
            </a:r>
            <a:endParaRPr/>
          </a:p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Project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Raw Data</a:t>
            </a:r>
            <a:endParaRPr/>
          </a:p>
        </p:txBody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16"/>
            <a:ext cx="7886700" cy="353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Data Cleaning - Steps</a:t>
            </a:r>
            <a:endParaRPr/>
          </a:p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Calculated count of NaN values in each column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Try to find cause of NaN value in each column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is applicable: </a:t>
            </a:r>
            <a:r>
              <a:rPr i="1" lang="en-US"/>
              <a:t>is_using_any_fp_method </a:t>
            </a:r>
            <a:r>
              <a:rPr lang="en-US"/>
              <a:t>&amp;</a:t>
            </a:r>
            <a:r>
              <a:rPr i="1" lang="en-US"/>
              <a:t> reason_for_not_using_fp_method</a:t>
            </a:r>
            <a:endParaRPr i="1" sz="1500"/>
          </a:p>
          <a:p>
            <a:pPr indent="-17145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not stated/not aware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others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Cleaning column one by one</a:t>
            </a:r>
            <a:endParaRPr/>
          </a:p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11/8/2020</a:t>
            </a:r>
            <a:endParaRPr/>
          </a:p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" name="Google Shape;7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893" y="3075900"/>
            <a:ext cx="7426206" cy="12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28650" y="240369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Clean Data</a:t>
            </a:r>
            <a:endParaRPr/>
          </a:p>
        </p:txBody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23"/>
            <a:ext cx="7886699" cy="3475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strike="noStrike"/>
              <a:t>A </a:t>
            </a:r>
            <a:r>
              <a:rPr lang="en-US" sz="2000"/>
              <a:t>CSV</a:t>
            </a:r>
            <a:r>
              <a:rPr b="0" i="0" lang="en-US" sz="2000" u="none" strike="noStrike"/>
              <a:t> file, initially having 940k+ rows and 200+ columns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strike="noStrike"/>
              <a:t>Some important information present in the dataset: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strike="noStrike"/>
              <a:t>How many children were born alive and how many have survived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strike="noStrike"/>
              <a:t>How many people are using birth control methods and whether they are modern methods or traditional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strike="noStrike"/>
              <a:t>Modern methods - tubectomy, vasectomy, copper-T, pills etc.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strike="noStrike"/>
              <a:t>Traditional methods - contraceptive herbs, periodic abstinence etc.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strike="noStrike"/>
              <a:t>Number of women currently pregnant and how many of them are willing to get pregnant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strike="noStrike"/>
              <a:t>How many of them are registered for Antenatal Care (ANC</a:t>
            </a:r>
            <a:r>
              <a:rPr b="0" i="0" lang="en-US" sz="1600" u="none" strike="noStrike"/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strike="noStrike"/>
              <a:t>Which type of organizations are being preferred by how many people for obtaining the birth control method which they are using</a:t>
            </a:r>
            <a:endParaRPr/>
          </a:p>
        </p:txBody>
      </p:sp>
      <p:sp>
        <p:nvSpPr>
          <p:cNvPr id="94" name="Google Shape;94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11/8/2020</a:t>
            </a:r>
            <a:endParaRPr/>
          </a:p>
        </p:txBody>
      </p:sp>
      <p:sp>
        <p:nvSpPr>
          <p:cNvPr id="95" name="Google Shape;95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Presentation</a:t>
            </a:r>
            <a:endParaRPr/>
          </a:p>
        </p:txBody>
      </p:sp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strike="noStrike"/>
              <a:t>Continued….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strike="noStrike"/>
              <a:t>How many people are aware about Reproductive Tract Infections (RTI), HIV and other dangers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strike="noStrike"/>
              <a:t>Qualification and occupation status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strike="noStrike"/>
              <a:t>Number of people who chew, smoke or(and) drink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strike="noStrike"/>
              <a:t>House structure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strike="noStrike"/>
              <a:t>How many people have access to clean drinking water, proper toilets, electricity, cooking facilities etc.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strike="noStrike"/>
              <a:t>How many people have basic electrical appliances and transport mediums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strike="noStrike"/>
              <a:t>How many females have counselled for menstrual hygiene</a:t>
            </a:r>
            <a:endParaRPr/>
          </a:p>
        </p:txBody>
      </p:sp>
      <p:sp>
        <p:nvSpPr>
          <p:cNvPr id="103" name="Google Shape;103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11/9/2020</a:t>
            </a:r>
            <a:endParaRPr/>
          </a:p>
        </p:txBody>
      </p:sp>
      <p:sp>
        <p:nvSpPr>
          <p:cNvPr id="104" name="Google Shape;104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Project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Uttrakhand Sample</a:t>
            </a:r>
            <a:endParaRPr/>
          </a:p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" name="Google Shape;11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25"/>
            <a:ext cx="4621999" cy="3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2675" y="1369225"/>
            <a:ext cx="4761324" cy="326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