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1db2893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1db2893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170f481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170f481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1d22e6b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1d22e6b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1d22e6b2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1d22e6b2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1d22e6b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1d22e6b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1d22e6b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1d22e6b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1d22e6b2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1d22e6b2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5fc5cb7d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5fc5cb7d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1d22e6a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1d22e6a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1d22e6a2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1d22e6a2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08900" y="1405900"/>
            <a:ext cx="5463000" cy="162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222"/>
              <a:t>CROWDFUNDING USING BLOCKCHAIN</a:t>
            </a:r>
            <a:endParaRPr sz="4222"/>
          </a:p>
        </p:txBody>
      </p:sp>
      <p:sp>
        <p:nvSpPr>
          <p:cNvPr id="135" name="Google Shape;135;p13"/>
          <p:cNvSpPr txBox="1"/>
          <p:nvPr/>
        </p:nvSpPr>
        <p:spPr>
          <a:xfrm>
            <a:off x="316000" y="3570175"/>
            <a:ext cx="3192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TEAM MEMBERS</a:t>
            </a:r>
            <a:br>
              <a:rPr lang="en">
                <a:solidFill>
                  <a:schemeClr val="lt1"/>
                </a:solidFill>
                <a:latin typeface="Lato"/>
                <a:ea typeface="Lato"/>
                <a:cs typeface="Lato"/>
                <a:sym typeface="Lato"/>
              </a:rPr>
            </a:br>
            <a:r>
              <a:rPr lang="en">
                <a:solidFill>
                  <a:schemeClr val="lt1"/>
                </a:solidFill>
                <a:latin typeface="Lato"/>
                <a:ea typeface="Lato"/>
                <a:cs typeface="Lato"/>
                <a:sym typeface="Lato"/>
              </a:rPr>
              <a:t>1. Anuj Arora (44814802718)</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2. Jatin Malhotra (41914802718)</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3. Rhythm Jayee (75114802718)</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136" name="Google Shape;136;p13"/>
          <p:cNvSpPr txBox="1"/>
          <p:nvPr/>
        </p:nvSpPr>
        <p:spPr>
          <a:xfrm>
            <a:off x="6716200" y="4233450"/>
            <a:ext cx="2255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GUIDE - Ms. Mini Agarwal</a:t>
            </a:r>
            <a:br>
              <a:rPr lang="en">
                <a:solidFill>
                  <a:schemeClr val="lt1"/>
                </a:solidFill>
                <a:latin typeface="Lato"/>
                <a:ea typeface="Lato"/>
                <a:cs typeface="Lato"/>
                <a:sym typeface="Lato"/>
              </a:rPr>
            </a:br>
            <a:r>
              <a:rPr lang="en">
                <a:solidFill>
                  <a:schemeClr val="lt1"/>
                </a:solidFill>
                <a:latin typeface="Lato"/>
                <a:ea typeface="Lato"/>
                <a:cs typeface="Lato"/>
                <a:sym typeface="Lato"/>
              </a:rPr>
              <a:t>CO-GUIDE - Ms. Anubha</a:t>
            </a:r>
            <a:endParaRPr>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93" name="Google Shape;193;p22"/>
          <p:cNvSpPr txBox="1"/>
          <p:nvPr>
            <p:ph idx="1" type="body"/>
          </p:nvPr>
        </p:nvSpPr>
        <p:spPr>
          <a:xfrm>
            <a:off x="1297500" y="980750"/>
            <a:ext cx="7038900" cy="349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602"/>
              <a:t>[1] Shuai Wang, Liwei Ouyang, Yong Yuan, “Blockchain-Enabled Smart Contracts: Architecture,Applications, and Future Trends” , IEEE Trans. on Sys. Man and Cybernetics, Feb 2019, 2168-2232.</a:t>
            </a:r>
            <a:endParaRPr sz="1602"/>
          </a:p>
          <a:p>
            <a:pPr indent="0" lvl="0" marL="0" rtl="0" algn="l">
              <a:lnSpc>
                <a:spcPct val="95000"/>
              </a:lnSpc>
              <a:spcBef>
                <a:spcPts val="1200"/>
              </a:spcBef>
              <a:spcAft>
                <a:spcPts val="0"/>
              </a:spcAft>
              <a:buSzPts val="1018"/>
              <a:buNone/>
            </a:pPr>
            <a:r>
              <a:rPr lang="en" sz="1602"/>
              <a:t>[2] Vitalik Buterin,“A Next-Generation Smart Contract and Decentralized Application Platform” [ Online].Available: https://github.com/ethereum/wiki/wiki/White-Paper</a:t>
            </a:r>
            <a:endParaRPr sz="1602"/>
          </a:p>
          <a:p>
            <a:pPr indent="0" lvl="0" marL="0" rtl="0" algn="l">
              <a:lnSpc>
                <a:spcPct val="95000"/>
              </a:lnSpc>
              <a:spcBef>
                <a:spcPts val="1200"/>
              </a:spcBef>
              <a:spcAft>
                <a:spcPts val="0"/>
              </a:spcAft>
              <a:buSzPts val="1018"/>
              <a:buNone/>
            </a:pPr>
            <a:r>
              <a:rPr lang="en" sz="1602"/>
              <a:t>[ 3] S. Nakamoto, “Bitcoin: a peer-to-peer electronic cash system”, [ Online]. Available:https://bitcoin.org/bitcoin.pdf.</a:t>
            </a:r>
            <a:endParaRPr sz="1602"/>
          </a:p>
          <a:p>
            <a:pPr indent="0" lvl="0" marL="0" rtl="0" algn="l">
              <a:lnSpc>
                <a:spcPct val="95000"/>
              </a:lnSpc>
              <a:spcBef>
                <a:spcPts val="1200"/>
              </a:spcBef>
              <a:spcAft>
                <a:spcPts val="0"/>
              </a:spcAft>
              <a:buSzPts val="1018"/>
              <a:buNone/>
            </a:pPr>
            <a:r>
              <a:rPr lang="en" sz="1602"/>
              <a:t>[ 4] Bhabendu Kumar Mohanta, Soumyashree S Panda, Debasish Jena, “An Overview of Smart Contract and Use Cases i n Blockchain Technology” , 2018 9th International Conference on Computing, Communication and Networking Technologies (ICCCNT), Oct 2018, 978-1-5386-4430-0.</a:t>
            </a:r>
            <a:endParaRPr sz="1602"/>
          </a:p>
          <a:p>
            <a:pPr indent="0" lvl="0" marL="0" rtl="0" algn="l">
              <a:lnSpc>
                <a:spcPct val="95000"/>
              </a:lnSpc>
              <a:spcBef>
                <a:spcPts val="1200"/>
              </a:spcBef>
              <a:spcAft>
                <a:spcPts val="0"/>
              </a:spcAft>
              <a:buSzPts val="1018"/>
              <a:buNone/>
            </a:pPr>
            <a:r>
              <a:t/>
            </a:r>
            <a:endParaRPr sz="1602"/>
          </a:p>
          <a:p>
            <a:pPr indent="0" lvl="0" marL="0" rtl="0" algn="l">
              <a:lnSpc>
                <a:spcPct val="95000"/>
              </a:lnSpc>
              <a:spcBef>
                <a:spcPts val="1200"/>
              </a:spcBef>
              <a:spcAft>
                <a:spcPts val="0"/>
              </a:spcAft>
              <a:buSzPts val="1018"/>
              <a:buNone/>
            </a:pPr>
            <a:r>
              <a:t/>
            </a:r>
            <a:endParaRPr sz="1502"/>
          </a:p>
          <a:p>
            <a:pPr indent="0" lvl="0" marL="0" rtl="0" algn="l">
              <a:lnSpc>
                <a:spcPct val="95000"/>
              </a:lnSpc>
              <a:spcBef>
                <a:spcPts val="1200"/>
              </a:spcBef>
              <a:spcAft>
                <a:spcPts val="1200"/>
              </a:spcAft>
              <a:buSzPts val="1018"/>
              <a:buNone/>
            </a:pPr>
            <a:r>
              <a:t/>
            </a:r>
            <a:endParaRPr sz="150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052550" y="1144150"/>
            <a:ext cx="7038900" cy="216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5200"/>
          </a:p>
          <a:p>
            <a:pPr indent="0" lvl="0" marL="0" rtl="0" algn="ctr">
              <a:spcBef>
                <a:spcPts val="0"/>
              </a:spcBef>
              <a:spcAft>
                <a:spcPts val="0"/>
              </a:spcAft>
              <a:buNone/>
            </a:pPr>
            <a:r>
              <a:rPr lang="en" sz="5200"/>
              <a:t>THANK YOU</a:t>
            </a:r>
            <a:endParaRPr sz="5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329750" y="597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2" name="Google Shape;142;p14"/>
          <p:cNvSpPr txBox="1"/>
          <p:nvPr>
            <p:ph idx="1" type="body"/>
          </p:nvPr>
        </p:nvSpPr>
        <p:spPr>
          <a:xfrm>
            <a:off x="1052550" y="1123150"/>
            <a:ext cx="7038900" cy="352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43" name="Google Shape;143;p14"/>
          <p:cNvPicPr preferRelativeResize="0"/>
          <p:nvPr/>
        </p:nvPicPr>
        <p:blipFill>
          <a:blip r:embed="rId3">
            <a:alphaModFix/>
          </a:blip>
          <a:stretch>
            <a:fillRect/>
          </a:stretch>
        </p:blipFill>
        <p:spPr>
          <a:xfrm>
            <a:off x="5541075" y="1388788"/>
            <a:ext cx="3354450" cy="2989523"/>
          </a:xfrm>
          <a:prstGeom prst="rect">
            <a:avLst/>
          </a:prstGeom>
          <a:noFill/>
          <a:ln>
            <a:noFill/>
          </a:ln>
        </p:spPr>
      </p:pic>
      <p:sp>
        <p:nvSpPr>
          <p:cNvPr id="144" name="Google Shape;144;p14"/>
          <p:cNvSpPr txBox="1"/>
          <p:nvPr/>
        </p:nvSpPr>
        <p:spPr>
          <a:xfrm>
            <a:off x="358350" y="1880250"/>
            <a:ext cx="4946700" cy="2398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lt1"/>
                </a:solidFill>
                <a:latin typeface="Lato"/>
                <a:ea typeface="Lato"/>
                <a:cs typeface="Lato"/>
                <a:sym typeface="Lato"/>
              </a:rPr>
              <a:t>The purpose of this project is to develop a decentralized Crowdfunding platform using ethereum blockchain technology which provides a better system to handle the flaws in the existing system of crowdfunding platforms like kickstarter, by protecting the interest of Contributors as well as Project manager.</a:t>
            </a:r>
            <a:br>
              <a:rPr lang="en" sz="1500">
                <a:solidFill>
                  <a:schemeClr val="lt1"/>
                </a:solidFill>
                <a:latin typeface="Lato"/>
                <a:ea typeface="Lato"/>
                <a:cs typeface="Lato"/>
                <a:sym typeface="Lato"/>
              </a:rPr>
            </a:br>
            <a:endParaRPr sz="15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50" name="Google Shape;150;p15"/>
          <p:cNvSpPr txBox="1"/>
          <p:nvPr>
            <p:ph idx="1" type="body"/>
          </p:nvPr>
        </p:nvSpPr>
        <p:spPr>
          <a:xfrm>
            <a:off x="1177600" y="1357475"/>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Crowd funding is an online cash raising technique that started as a path for the people to contribute limited quantity of money to enable innovative individuals to fund the venture. Using crowdfunding, people can put resources into pioneering businesses through a middle medium or platform. The issue with the current crowdfunding technique is that, third party medium don’t give the assurance of the money investor contributed and also the time spent on voting system by the </a:t>
            </a:r>
            <a:r>
              <a:rPr lang="en" sz="1600"/>
              <a:t>contributors</a:t>
            </a:r>
            <a:r>
              <a:rPr lang="en" sz="1600"/>
              <a:t> adds to the delay of the project.</a:t>
            </a:r>
            <a:endParaRPr sz="16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60882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56" name="Google Shape;156;p16"/>
          <p:cNvSpPr txBox="1"/>
          <p:nvPr/>
        </p:nvSpPr>
        <p:spPr>
          <a:xfrm>
            <a:off x="926275" y="1081250"/>
            <a:ext cx="5350500" cy="3540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SCOPE :</a:t>
            </a:r>
            <a:endParaRPr sz="1800">
              <a:solidFill>
                <a:schemeClr val="lt1"/>
              </a:solidFill>
              <a:latin typeface="Lato"/>
              <a:ea typeface="Lato"/>
              <a:cs typeface="Lato"/>
              <a:sym typeface="Lato"/>
            </a:endParaRPr>
          </a:p>
          <a:p>
            <a:pPr indent="0" lvl="0" marL="457200" rtl="0" algn="l">
              <a:spcBef>
                <a:spcPts val="0"/>
              </a:spcBef>
              <a:spcAft>
                <a:spcPts val="0"/>
              </a:spcAft>
              <a:buNone/>
            </a:pPr>
            <a:r>
              <a:t/>
            </a:r>
            <a:endParaRPr sz="1800">
              <a:solidFill>
                <a:schemeClr val="lt1"/>
              </a:solidFill>
              <a:latin typeface="Lato"/>
              <a:ea typeface="Lato"/>
              <a:cs typeface="Lato"/>
              <a:sym typeface="Lato"/>
            </a:endParaRPr>
          </a:p>
          <a:p>
            <a:pPr indent="-317500" lvl="0" marL="457200" rtl="0" algn="just">
              <a:spcBef>
                <a:spcPts val="0"/>
              </a:spcBef>
              <a:spcAft>
                <a:spcPts val="0"/>
              </a:spcAft>
              <a:buClr>
                <a:schemeClr val="lt1"/>
              </a:buClr>
              <a:buSzPts val="1400"/>
              <a:buFont typeface="Lato"/>
              <a:buAutoNum type="arabicPeriod"/>
            </a:pPr>
            <a:r>
              <a:rPr lang="en" u="sng">
                <a:solidFill>
                  <a:schemeClr val="lt1"/>
                </a:solidFill>
                <a:latin typeface="Lato"/>
                <a:ea typeface="Lato"/>
                <a:cs typeface="Lato"/>
                <a:sym typeface="Lato"/>
              </a:rPr>
              <a:t>D</a:t>
            </a:r>
            <a:r>
              <a:rPr lang="en" u="sng">
                <a:solidFill>
                  <a:schemeClr val="lt1"/>
                </a:solidFill>
                <a:latin typeface="Lato"/>
                <a:ea typeface="Lato"/>
                <a:cs typeface="Lato"/>
                <a:sym typeface="Lato"/>
              </a:rPr>
              <a:t>ecentralization </a:t>
            </a:r>
            <a:r>
              <a:rPr lang="en">
                <a:solidFill>
                  <a:schemeClr val="lt1"/>
                </a:solidFill>
                <a:latin typeface="Lato"/>
                <a:ea typeface="Lato"/>
                <a:cs typeface="Lato"/>
                <a:sym typeface="Lato"/>
              </a:rPr>
              <a:t>: N</a:t>
            </a:r>
            <a:r>
              <a:rPr lang="en">
                <a:solidFill>
                  <a:schemeClr val="lt1"/>
                </a:solidFill>
                <a:latin typeface="Lato"/>
                <a:ea typeface="Lato"/>
                <a:cs typeface="Lato"/>
                <a:sym typeface="Lato"/>
              </a:rPr>
              <a:t>o individual platform or group of platforms control the smart contracts which makes it transparent to everyone in the blockchain .</a:t>
            </a:r>
            <a:endParaRPr>
              <a:solidFill>
                <a:schemeClr val="lt1"/>
              </a:solidFill>
              <a:latin typeface="Lato"/>
              <a:ea typeface="Lato"/>
              <a:cs typeface="Lato"/>
              <a:sym typeface="Lato"/>
            </a:endParaRPr>
          </a:p>
          <a:p>
            <a:pPr indent="0" lvl="0" marL="914400" rtl="0" algn="just">
              <a:spcBef>
                <a:spcPts val="0"/>
              </a:spcBef>
              <a:spcAft>
                <a:spcPts val="0"/>
              </a:spcAft>
              <a:buNone/>
            </a:pPr>
            <a:r>
              <a:t/>
            </a:r>
            <a:endParaRPr>
              <a:solidFill>
                <a:schemeClr val="lt1"/>
              </a:solidFill>
              <a:latin typeface="Lato"/>
              <a:ea typeface="Lato"/>
              <a:cs typeface="Lato"/>
              <a:sym typeface="Lato"/>
            </a:endParaRPr>
          </a:p>
          <a:p>
            <a:pPr indent="-317500" lvl="0" marL="457200" rtl="0" algn="just">
              <a:spcBef>
                <a:spcPts val="0"/>
              </a:spcBef>
              <a:spcAft>
                <a:spcPts val="0"/>
              </a:spcAft>
              <a:buClr>
                <a:schemeClr val="lt1"/>
              </a:buClr>
              <a:buSzPts val="1400"/>
              <a:buFont typeface="Lato"/>
              <a:buAutoNum type="arabicPeriod"/>
            </a:pPr>
            <a:r>
              <a:rPr lang="en" u="sng">
                <a:solidFill>
                  <a:schemeClr val="lt1"/>
                </a:solidFill>
                <a:latin typeface="Lato"/>
                <a:ea typeface="Lato"/>
                <a:cs typeface="Lato"/>
                <a:sym typeface="Lato"/>
              </a:rPr>
              <a:t>P</a:t>
            </a:r>
            <a:r>
              <a:rPr lang="en" u="sng">
                <a:solidFill>
                  <a:schemeClr val="lt1"/>
                </a:solidFill>
                <a:latin typeface="Lato"/>
                <a:ea typeface="Lato"/>
                <a:cs typeface="Lato"/>
                <a:sym typeface="Lato"/>
              </a:rPr>
              <a:t>eer to Peer network </a:t>
            </a:r>
            <a:r>
              <a:rPr lang="en">
                <a:solidFill>
                  <a:schemeClr val="lt1"/>
                </a:solidFill>
                <a:latin typeface="Lato"/>
                <a:ea typeface="Lato"/>
                <a:cs typeface="Lato"/>
                <a:sym typeface="Lato"/>
              </a:rPr>
              <a:t>: </a:t>
            </a:r>
            <a:r>
              <a:rPr lang="en">
                <a:solidFill>
                  <a:schemeClr val="lt1"/>
                </a:solidFill>
                <a:latin typeface="Lato"/>
                <a:ea typeface="Lato"/>
                <a:cs typeface="Lato"/>
                <a:sym typeface="Lato"/>
              </a:rPr>
              <a:t> Follows to a protocol for inter-node communication and validate new block, so no one can alter any block without approval of more than 50 percent nodes in the blockchain which makes it secure and safe. </a:t>
            </a:r>
            <a:endParaRPr>
              <a:solidFill>
                <a:schemeClr val="lt1"/>
              </a:solidFill>
              <a:latin typeface="Lato"/>
              <a:ea typeface="Lato"/>
              <a:cs typeface="Lato"/>
              <a:sym typeface="Lato"/>
            </a:endParaRPr>
          </a:p>
          <a:p>
            <a:pPr indent="0" lvl="0" marL="914400" rtl="0" algn="just">
              <a:spcBef>
                <a:spcPts val="0"/>
              </a:spcBef>
              <a:spcAft>
                <a:spcPts val="0"/>
              </a:spcAft>
              <a:buNone/>
            </a:pPr>
            <a:r>
              <a:t/>
            </a:r>
            <a:endParaRPr>
              <a:solidFill>
                <a:schemeClr val="lt1"/>
              </a:solidFill>
              <a:latin typeface="Lato"/>
              <a:ea typeface="Lato"/>
              <a:cs typeface="Lato"/>
              <a:sym typeface="Lato"/>
            </a:endParaRPr>
          </a:p>
          <a:p>
            <a:pPr indent="-317500" lvl="0" marL="457200" rtl="0" algn="just">
              <a:spcBef>
                <a:spcPts val="0"/>
              </a:spcBef>
              <a:spcAft>
                <a:spcPts val="0"/>
              </a:spcAft>
              <a:buClr>
                <a:schemeClr val="lt1"/>
              </a:buClr>
              <a:buSzPts val="1400"/>
              <a:buFont typeface="Lato"/>
              <a:buAutoNum type="arabicPeriod"/>
            </a:pPr>
            <a:r>
              <a:rPr lang="en" u="sng">
                <a:solidFill>
                  <a:schemeClr val="lt1"/>
                </a:solidFill>
                <a:latin typeface="Lato"/>
                <a:ea typeface="Lato"/>
                <a:cs typeface="Lato"/>
                <a:sym typeface="Lato"/>
              </a:rPr>
              <a:t>Easy to Use :</a:t>
            </a:r>
            <a:r>
              <a:rPr lang="en">
                <a:solidFill>
                  <a:schemeClr val="lt1"/>
                </a:solidFill>
                <a:latin typeface="Lato"/>
                <a:ea typeface="Lato"/>
                <a:cs typeface="Lato"/>
                <a:sym typeface="Lato"/>
              </a:rPr>
              <a:t> Any one can create the project in the website with blockchain and any one who has internet connectivity can donate to the project. Contributors do not have to worry about the empty promises like the traditional crowdfunding.</a:t>
            </a:r>
            <a:endParaRPr>
              <a:solidFill>
                <a:schemeClr val="lt1"/>
              </a:solidFill>
              <a:latin typeface="Lato"/>
              <a:ea typeface="Lato"/>
              <a:cs typeface="Lato"/>
              <a:sym typeface="Lato"/>
            </a:endParaRPr>
          </a:p>
        </p:txBody>
      </p:sp>
      <p:pic>
        <p:nvPicPr>
          <p:cNvPr id="157" name="Google Shape;157;p16"/>
          <p:cNvPicPr preferRelativeResize="0"/>
          <p:nvPr/>
        </p:nvPicPr>
        <p:blipFill>
          <a:blip r:embed="rId3">
            <a:alphaModFix/>
          </a:blip>
          <a:stretch>
            <a:fillRect/>
          </a:stretch>
        </p:blipFill>
        <p:spPr>
          <a:xfrm>
            <a:off x="6451175" y="1808150"/>
            <a:ext cx="2496826" cy="225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073325" y="318800"/>
            <a:ext cx="5696100" cy="171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MOTIVATION :</a:t>
            </a:r>
            <a:endParaRPr sz="1800"/>
          </a:p>
          <a:p>
            <a:pPr indent="0" lvl="0" marL="457200" rtl="0" algn="l">
              <a:spcBef>
                <a:spcPts val="0"/>
              </a:spcBef>
              <a:spcAft>
                <a:spcPts val="0"/>
              </a:spcAft>
              <a:buNone/>
            </a:pPr>
            <a:r>
              <a:t/>
            </a:r>
            <a:endParaRPr sz="1800"/>
          </a:p>
          <a:p>
            <a:pPr indent="-330200" lvl="0" marL="457200" rtl="0" algn="l">
              <a:spcBef>
                <a:spcPts val="0"/>
              </a:spcBef>
              <a:spcAft>
                <a:spcPts val="0"/>
              </a:spcAft>
              <a:buSzPts val="1600"/>
              <a:buFont typeface="Lato"/>
              <a:buAutoNum type="arabicPeriod"/>
            </a:pPr>
            <a:r>
              <a:rPr lang="en" sz="1600">
                <a:latin typeface="Lato"/>
                <a:ea typeface="Lato"/>
                <a:cs typeface="Lato"/>
                <a:sym typeface="Lato"/>
              </a:rPr>
              <a:t>Frauds on </a:t>
            </a:r>
            <a:r>
              <a:rPr lang="en" sz="1600">
                <a:latin typeface="Lato"/>
                <a:ea typeface="Lato"/>
                <a:cs typeface="Lato"/>
                <a:sym typeface="Lato"/>
              </a:rPr>
              <a:t>crowdfunding</a:t>
            </a:r>
            <a:r>
              <a:rPr lang="en" sz="1600">
                <a:latin typeface="Lato"/>
                <a:ea typeface="Lato"/>
                <a:cs typeface="Lato"/>
                <a:sym typeface="Lato"/>
              </a:rPr>
              <a:t> platforms like kickstarter.</a:t>
            </a:r>
            <a:r>
              <a:rPr lang="en" sz="1600">
                <a:latin typeface="Lato"/>
                <a:ea typeface="Lato"/>
                <a:cs typeface="Lato"/>
                <a:sym typeface="Lato"/>
              </a:rPr>
              <a:t> </a:t>
            </a:r>
            <a:endParaRPr sz="1600">
              <a:latin typeface="Lato"/>
              <a:ea typeface="Lato"/>
              <a:cs typeface="Lato"/>
              <a:sym typeface="Lato"/>
            </a:endParaRPr>
          </a:p>
          <a:p>
            <a:pPr indent="0" lvl="0" marL="91440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AutoNum type="arabicPeriod"/>
            </a:pPr>
            <a:r>
              <a:rPr lang="en" sz="1600">
                <a:latin typeface="Lato"/>
                <a:ea typeface="Lato"/>
                <a:cs typeface="Lato"/>
                <a:sym typeface="Lato"/>
              </a:rPr>
              <a:t>D</a:t>
            </a:r>
            <a:r>
              <a:rPr lang="en" sz="1600">
                <a:latin typeface="Lato"/>
                <a:ea typeface="Lato"/>
                <a:cs typeface="Lato"/>
                <a:sym typeface="Lato"/>
              </a:rPr>
              <a:t>o not ensure that the promise will be met.</a:t>
            </a:r>
            <a:endParaRPr sz="1600">
              <a:latin typeface="Lato"/>
              <a:ea typeface="Lato"/>
              <a:cs typeface="Lato"/>
              <a:sym typeface="Lato"/>
            </a:endParaRPr>
          </a:p>
        </p:txBody>
      </p:sp>
      <p:sp>
        <p:nvSpPr>
          <p:cNvPr id="163" name="Google Shape;163;p17"/>
          <p:cNvSpPr txBox="1"/>
          <p:nvPr>
            <p:ph idx="1" type="body"/>
          </p:nvPr>
        </p:nvSpPr>
        <p:spPr>
          <a:xfrm>
            <a:off x="1020200" y="2072275"/>
            <a:ext cx="7757700" cy="235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CHALLENGES :</a:t>
            </a:r>
            <a:endParaRPr sz="1800"/>
          </a:p>
          <a:p>
            <a:pPr indent="-323850" lvl="0" marL="457200" rtl="0" algn="just">
              <a:spcBef>
                <a:spcPts val="0"/>
              </a:spcBef>
              <a:spcAft>
                <a:spcPts val="0"/>
              </a:spcAft>
              <a:buSzPts val="1500"/>
              <a:buAutoNum type="arabicPeriod"/>
            </a:pPr>
            <a:r>
              <a:rPr lang="en" sz="1400" u="sng"/>
              <a:t>Emerging Technology</a:t>
            </a:r>
            <a:r>
              <a:rPr lang="en" sz="1400"/>
              <a:t> :  </a:t>
            </a:r>
            <a:r>
              <a:rPr lang="en" sz="1400"/>
              <a:t>B</a:t>
            </a:r>
            <a:r>
              <a:rPr lang="en" sz="1400"/>
              <a:t>lockchain is still emerging technology which is in exploratory stage and there are many technical and legal issues.</a:t>
            </a:r>
            <a:endParaRPr sz="1400"/>
          </a:p>
          <a:p>
            <a:pPr indent="-317500" lvl="0" marL="457200" rtl="0" algn="just">
              <a:spcBef>
                <a:spcPts val="0"/>
              </a:spcBef>
              <a:spcAft>
                <a:spcPts val="0"/>
              </a:spcAft>
              <a:buSzPts val="1400"/>
              <a:buAutoNum type="arabicPeriod"/>
            </a:pPr>
            <a:r>
              <a:rPr lang="en" sz="1400" u="sng"/>
              <a:t>R</a:t>
            </a:r>
            <a:r>
              <a:rPr lang="en" sz="1400" u="sng"/>
              <a:t>oom for Improvement</a:t>
            </a:r>
            <a:r>
              <a:rPr lang="en" sz="1400"/>
              <a:t> : B</a:t>
            </a:r>
            <a:r>
              <a:rPr lang="en" sz="1400"/>
              <a:t>lockchain business and market influencers to work together and change the business, deploy blockchain technology in market, and introduce innovative ideas. </a:t>
            </a:r>
            <a:endParaRPr sz="1400"/>
          </a:p>
          <a:p>
            <a:pPr indent="-317500" lvl="0" marL="457200" rtl="0" algn="just">
              <a:spcBef>
                <a:spcPts val="0"/>
              </a:spcBef>
              <a:spcAft>
                <a:spcPts val="0"/>
              </a:spcAft>
              <a:buSzPts val="1400"/>
              <a:buAutoNum type="arabicPeriod"/>
            </a:pPr>
            <a:r>
              <a:rPr lang="en" sz="1400" u="sng"/>
              <a:t>Lack of </a:t>
            </a:r>
            <a:r>
              <a:rPr lang="en" sz="1400" u="sng"/>
              <a:t>Understanding of blockchain innovation</a:t>
            </a:r>
            <a:r>
              <a:rPr lang="en" sz="1400"/>
              <a:t> : Businesses </a:t>
            </a:r>
            <a:r>
              <a:rPr lang="en" sz="1400"/>
              <a:t>have to develop their understanding of blockchain innovation, it’s worth, its chances, and its dangers.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59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169" name="Google Shape;169;p18"/>
          <p:cNvSpPr txBox="1"/>
          <p:nvPr>
            <p:ph idx="1" type="body"/>
          </p:nvPr>
        </p:nvSpPr>
        <p:spPr>
          <a:xfrm>
            <a:off x="1073325" y="988325"/>
            <a:ext cx="7970100" cy="399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Blockchain : </a:t>
            </a:r>
            <a:endParaRPr sz="1800"/>
          </a:p>
          <a:p>
            <a:pPr indent="0" lvl="0" marL="457200" rtl="0" algn="l">
              <a:spcBef>
                <a:spcPts val="1200"/>
              </a:spcBef>
              <a:spcAft>
                <a:spcPts val="0"/>
              </a:spcAft>
              <a:buNone/>
            </a:pPr>
            <a:r>
              <a:rPr lang="en" sz="1500"/>
              <a:t>A blockchain is a growing </a:t>
            </a:r>
            <a:r>
              <a:rPr i="1" lang="en" sz="1500" u="sng"/>
              <a:t>sequence of blocks</a:t>
            </a:r>
            <a:r>
              <a:rPr lang="en" sz="1500"/>
              <a:t>, that are connected together using cryptography. Each block calculates the hash using some cryptographic method, a hash of previous block, a period stamp of when it is made. Blockchain doesn’t permit any alteration of the information in the block. Thus, blockchain solves the problem of spending more as there is no need of any central server or trusted authority.</a:t>
            </a:r>
            <a:endParaRPr sz="1500"/>
          </a:p>
          <a:p>
            <a:pPr indent="-342900" lvl="0" marL="457200" rtl="0" algn="l">
              <a:spcBef>
                <a:spcPts val="1200"/>
              </a:spcBef>
              <a:spcAft>
                <a:spcPts val="0"/>
              </a:spcAft>
              <a:buSzPts val="1800"/>
              <a:buChar char="●"/>
            </a:pPr>
            <a:r>
              <a:rPr lang="en" sz="1800"/>
              <a:t>Smart Contracts :</a:t>
            </a:r>
            <a:endParaRPr sz="1800"/>
          </a:p>
          <a:p>
            <a:pPr indent="0" lvl="0" marL="457200" rtl="0" algn="l">
              <a:spcBef>
                <a:spcPts val="1200"/>
              </a:spcBef>
              <a:spcAft>
                <a:spcPts val="1200"/>
              </a:spcAft>
              <a:buNone/>
            </a:pPr>
            <a:r>
              <a:rPr lang="en" sz="1500">
                <a:highlight>
                  <a:schemeClr val="dk1"/>
                </a:highlight>
              </a:rPr>
              <a:t>Smart contracts are </a:t>
            </a:r>
            <a:r>
              <a:rPr i="1" lang="en" sz="1500" u="sng">
                <a:highlight>
                  <a:schemeClr val="dk1"/>
                </a:highlight>
              </a:rPr>
              <a:t>simply programs stored on a blockchain</a:t>
            </a:r>
            <a:r>
              <a:rPr b="1" lang="en" sz="1500">
                <a:highlight>
                  <a:schemeClr val="dk1"/>
                </a:highlight>
              </a:rPr>
              <a:t> </a:t>
            </a:r>
            <a:r>
              <a:rPr lang="en" sz="1500">
                <a:highlight>
                  <a:schemeClr val="dk1"/>
                </a:highlight>
              </a:rPr>
              <a:t>that run when predetermined conditions are met. They typically are used to automate the execution of an agreement so that all participants can be immediately certain of the outcome, without any intermediary's involvement or time loss.</a:t>
            </a:r>
            <a:endParaRPr sz="2100">
              <a:highlight>
                <a:schemeClr val="dk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STACK</a:t>
            </a:r>
            <a:endParaRPr/>
          </a:p>
        </p:txBody>
      </p:sp>
      <p:sp>
        <p:nvSpPr>
          <p:cNvPr id="175" name="Google Shape;175;p19"/>
          <p:cNvSpPr txBox="1"/>
          <p:nvPr>
            <p:ph idx="1" type="body"/>
          </p:nvPr>
        </p:nvSpPr>
        <p:spPr>
          <a:xfrm>
            <a:off x="1155850" y="1144225"/>
            <a:ext cx="7038900" cy="3454500"/>
          </a:xfrm>
          <a:prstGeom prst="rect">
            <a:avLst/>
          </a:prstGeom>
        </p:spPr>
        <p:txBody>
          <a:bodyPr anchorCtr="0" anchor="t" bIns="91425" lIns="91425" spcFirstLastPara="1" rIns="91425" wrap="square" tIns="91425">
            <a:normAutofit lnSpcReduction="10000"/>
          </a:bodyPr>
          <a:lstStyle/>
          <a:p>
            <a:pPr indent="-330200" lvl="0" marL="457200" rtl="0" algn="just">
              <a:spcBef>
                <a:spcPts val="1000"/>
              </a:spcBef>
              <a:spcAft>
                <a:spcPts val="0"/>
              </a:spcAft>
              <a:buSzPts val="1600"/>
              <a:buAutoNum type="arabicPeriod"/>
            </a:pPr>
            <a:r>
              <a:rPr lang="en" sz="1600"/>
              <a:t>React.js - A Javascript library for building user interfaces for modern web applications.</a:t>
            </a:r>
            <a:endParaRPr sz="1600"/>
          </a:p>
          <a:p>
            <a:pPr indent="-330200" lvl="0" marL="457200" rtl="0" algn="just">
              <a:spcBef>
                <a:spcPts val="1200"/>
              </a:spcBef>
              <a:spcAft>
                <a:spcPts val="0"/>
              </a:spcAft>
              <a:buSzPts val="1600"/>
              <a:buAutoNum type="arabicPeriod"/>
            </a:pPr>
            <a:r>
              <a:rPr lang="en" sz="1600"/>
              <a:t>Node.js -  It  is a platform built on Chrome’s Javascript runtime for easily </a:t>
            </a:r>
            <a:r>
              <a:rPr lang="en" sz="1600"/>
              <a:t>building</a:t>
            </a:r>
            <a:r>
              <a:rPr lang="en" sz="1600"/>
              <a:t> fast and scalable network applications.</a:t>
            </a:r>
            <a:endParaRPr sz="1600"/>
          </a:p>
          <a:p>
            <a:pPr indent="-330200" lvl="0" marL="457200" rtl="0" algn="just">
              <a:spcBef>
                <a:spcPts val="1000"/>
              </a:spcBef>
              <a:spcAft>
                <a:spcPts val="0"/>
              </a:spcAft>
              <a:buSzPts val="1600"/>
              <a:buAutoNum type="arabicPeriod"/>
            </a:pPr>
            <a:r>
              <a:rPr lang="en" sz="1600"/>
              <a:t>Next.js - It is a React Based framework with server side rendering capability. It is very fast and SEO friendly.</a:t>
            </a:r>
            <a:endParaRPr sz="1600"/>
          </a:p>
          <a:p>
            <a:pPr indent="-330200" lvl="0" marL="457200" rtl="0" algn="just">
              <a:spcBef>
                <a:spcPts val="1000"/>
              </a:spcBef>
              <a:spcAft>
                <a:spcPts val="0"/>
              </a:spcAft>
              <a:buSzPts val="1600"/>
              <a:buAutoNum type="arabicPeriod"/>
            </a:pPr>
            <a:r>
              <a:rPr lang="en" sz="1600"/>
              <a:t>Solidity - It is a contract-oriented, high-level programming language for implementing smart contracts.</a:t>
            </a:r>
            <a:endParaRPr sz="1600"/>
          </a:p>
          <a:p>
            <a:pPr indent="-330200" lvl="0" marL="457200" rtl="0" algn="just">
              <a:spcBef>
                <a:spcPts val="1000"/>
              </a:spcBef>
              <a:spcAft>
                <a:spcPts val="1200"/>
              </a:spcAft>
              <a:buSzPts val="1600"/>
              <a:buAutoNum type="arabicPeriod"/>
            </a:pPr>
            <a:r>
              <a:rPr lang="en" sz="1600"/>
              <a:t>Ethereum - It is a decentralized, open-source blockchain with </a:t>
            </a:r>
            <a:r>
              <a:rPr lang="en" sz="1600"/>
              <a:t>smart contract functionality.Ether is the native cryptocurrency of the platform.</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068650" y="2738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(TRADITIONAL)</a:t>
            </a:r>
            <a:endParaRPr/>
          </a:p>
        </p:txBody>
      </p:sp>
      <p:pic>
        <p:nvPicPr>
          <p:cNvPr id="181" name="Google Shape;181;p20"/>
          <p:cNvPicPr preferRelativeResize="0"/>
          <p:nvPr/>
        </p:nvPicPr>
        <p:blipFill>
          <a:blip r:embed="rId3">
            <a:alphaModFix/>
          </a:blip>
          <a:stretch>
            <a:fillRect/>
          </a:stretch>
        </p:blipFill>
        <p:spPr>
          <a:xfrm>
            <a:off x="1297500" y="1024375"/>
            <a:ext cx="6581200" cy="381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052550" y="470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a:t>
            </a:r>
            <a:r>
              <a:rPr lang="en"/>
              <a:t>ARCHITECTURE</a:t>
            </a:r>
            <a:endParaRPr/>
          </a:p>
        </p:txBody>
      </p:sp>
      <p:pic>
        <p:nvPicPr>
          <p:cNvPr id="187" name="Google Shape;187;p21"/>
          <p:cNvPicPr preferRelativeResize="0"/>
          <p:nvPr/>
        </p:nvPicPr>
        <p:blipFill>
          <a:blip r:embed="rId3">
            <a:alphaModFix/>
          </a:blip>
          <a:stretch>
            <a:fillRect/>
          </a:stretch>
        </p:blipFill>
        <p:spPr>
          <a:xfrm>
            <a:off x="1144225" y="1114975"/>
            <a:ext cx="7038901" cy="3908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