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Slab"/>
      <p:regular r:id="rId15"/>
      <p:bold r:id="rId16"/>
    </p:embeddedFont>
    <p:embeddedFont>
      <p:font typeface="Source Sans Pr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SourceSansPr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Slab-regular.fntdata"/><Relationship Id="rId14" Type="http://schemas.openxmlformats.org/officeDocument/2006/relationships/slide" Target="slides/slide10.xml"/><Relationship Id="rId17" Type="http://schemas.openxmlformats.org/officeDocument/2006/relationships/font" Target="fonts/SourceSansPro-regular.fntdata"/><Relationship Id="rId16" Type="http://schemas.openxmlformats.org/officeDocument/2006/relationships/font" Target="fonts/RobotoSlab-bold.fntdata"/><Relationship Id="rId5" Type="http://schemas.openxmlformats.org/officeDocument/2006/relationships/slide" Target="slides/slide1.xml"/><Relationship Id="rId19" Type="http://schemas.openxmlformats.org/officeDocument/2006/relationships/font" Target="fonts/SourceSansPro-italic.fntdata"/><Relationship Id="rId6" Type="http://schemas.openxmlformats.org/officeDocument/2006/relationships/slide" Target="slides/slide2.xml"/><Relationship Id="rId18" Type="http://schemas.openxmlformats.org/officeDocument/2006/relationships/font" Target="fonts/SourceSansPr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lvl1pPr lvl="0">
              <a:spcBef>
                <a:spcPts val="0"/>
              </a:spcBef>
              <a:spcAft>
                <a:spcPts val="0"/>
              </a:spcAft>
              <a:buSzPts val="5800"/>
              <a:buNone/>
              <a:defRPr b="1" sz="5800"/>
            </a:lvl1pPr>
            <a:lvl2pPr lvl="1">
              <a:spcBef>
                <a:spcPts val="0"/>
              </a:spcBef>
              <a:spcAft>
                <a:spcPts val="0"/>
              </a:spcAft>
              <a:buSzPts val="5800"/>
              <a:buNone/>
              <a:defRPr b="1" sz="5800"/>
            </a:lvl2pPr>
            <a:lvl3pPr lvl="2">
              <a:spcBef>
                <a:spcPts val="0"/>
              </a:spcBef>
              <a:spcAft>
                <a:spcPts val="0"/>
              </a:spcAft>
              <a:buSzPts val="5800"/>
              <a:buNone/>
              <a:defRPr b="1" sz="5800"/>
            </a:lvl3pPr>
            <a:lvl4pPr lvl="3">
              <a:spcBef>
                <a:spcPts val="0"/>
              </a:spcBef>
              <a:spcAft>
                <a:spcPts val="0"/>
              </a:spcAft>
              <a:buSzPts val="5800"/>
              <a:buNone/>
              <a:defRPr b="1" sz="5800"/>
            </a:lvl4pPr>
            <a:lvl5pPr lvl="4">
              <a:spcBef>
                <a:spcPts val="0"/>
              </a:spcBef>
              <a:spcAft>
                <a:spcPts val="0"/>
              </a:spcAft>
              <a:buSzPts val="5800"/>
              <a:buNone/>
              <a:defRPr b="1" sz="5800"/>
            </a:lvl5pPr>
            <a:lvl6pPr lvl="5">
              <a:spcBef>
                <a:spcPts val="0"/>
              </a:spcBef>
              <a:spcAft>
                <a:spcPts val="0"/>
              </a:spcAft>
              <a:buSzPts val="5800"/>
              <a:buNone/>
              <a:defRPr b="1" sz="5800"/>
            </a:lvl6pPr>
            <a:lvl7pPr lvl="6">
              <a:spcBef>
                <a:spcPts val="0"/>
              </a:spcBef>
              <a:spcAft>
                <a:spcPts val="0"/>
              </a:spcAft>
              <a:buSzPts val="5800"/>
              <a:buNone/>
              <a:defRPr b="1" sz="5800"/>
            </a:lvl7pPr>
            <a:lvl8pPr lvl="7">
              <a:spcBef>
                <a:spcPts val="0"/>
              </a:spcBef>
              <a:spcAft>
                <a:spcPts val="0"/>
              </a:spcAft>
              <a:buSzPts val="5800"/>
              <a:buNone/>
              <a:defRPr b="1" sz="5800"/>
            </a:lvl8pPr>
            <a:lvl9pPr lvl="8">
              <a:spcBef>
                <a:spcPts val="0"/>
              </a:spcBef>
              <a:spcAft>
                <a:spcPts val="0"/>
              </a:spcAft>
              <a:buSzPts val="5800"/>
              <a:buNone/>
              <a:defRPr b="1" sz="5800"/>
            </a:lvl9pPr>
          </a:lstStyle>
          <a:p/>
        </p:txBody>
      </p:sp>
      <p:sp>
        <p:nvSpPr>
          <p:cNvPr id="11" name="Google Shape;11;p2"/>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3"/>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b="1" sz="4400"/>
            </a:lvl1pPr>
            <a:lvl2pPr lvl="1" rtl="0">
              <a:spcBef>
                <a:spcPts val="0"/>
              </a:spcBef>
              <a:spcAft>
                <a:spcPts val="0"/>
              </a:spcAft>
              <a:buSzPts val="4400"/>
              <a:buNone/>
              <a:defRPr b="1" sz="4400"/>
            </a:lvl2pPr>
            <a:lvl3pPr lvl="2" rtl="0">
              <a:spcBef>
                <a:spcPts val="0"/>
              </a:spcBef>
              <a:spcAft>
                <a:spcPts val="0"/>
              </a:spcAft>
              <a:buSzPts val="4400"/>
              <a:buNone/>
              <a:defRPr b="1" sz="4400"/>
            </a:lvl3pPr>
            <a:lvl4pPr lvl="3" rtl="0">
              <a:spcBef>
                <a:spcPts val="0"/>
              </a:spcBef>
              <a:spcAft>
                <a:spcPts val="0"/>
              </a:spcAft>
              <a:buSzPts val="4400"/>
              <a:buNone/>
              <a:defRPr b="1" sz="4400"/>
            </a:lvl4pPr>
            <a:lvl5pPr lvl="4" rtl="0">
              <a:spcBef>
                <a:spcPts val="0"/>
              </a:spcBef>
              <a:spcAft>
                <a:spcPts val="0"/>
              </a:spcAft>
              <a:buSzPts val="4400"/>
              <a:buNone/>
              <a:defRPr b="1" sz="4400"/>
            </a:lvl5pPr>
            <a:lvl6pPr lvl="5" rtl="0">
              <a:spcBef>
                <a:spcPts val="0"/>
              </a:spcBef>
              <a:spcAft>
                <a:spcPts val="0"/>
              </a:spcAft>
              <a:buSzPts val="4400"/>
              <a:buNone/>
              <a:defRPr b="1" sz="4400"/>
            </a:lvl6pPr>
            <a:lvl7pPr lvl="6" rtl="0">
              <a:spcBef>
                <a:spcPts val="0"/>
              </a:spcBef>
              <a:spcAft>
                <a:spcPts val="0"/>
              </a:spcAft>
              <a:buSzPts val="4400"/>
              <a:buNone/>
              <a:defRPr b="1" sz="4400"/>
            </a:lvl7pPr>
            <a:lvl8pPr lvl="7" rtl="0">
              <a:spcBef>
                <a:spcPts val="0"/>
              </a:spcBef>
              <a:spcAft>
                <a:spcPts val="0"/>
              </a:spcAft>
              <a:buSzPts val="4400"/>
              <a:buNone/>
              <a:defRPr b="1" sz="4400"/>
            </a:lvl8pPr>
            <a:lvl9pPr lvl="8" rtl="0">
              <a:spcBef>
                <a:spcPts val="0"/>
              </a:spcBef>
              <a:spcAft>
                <a:spcPts val="0"/>
              </a:spcAft>
              <a:buSzPts val="4400"/>
              <a:buNone/>
              <a:defRPr b="1" sz="4400"/>
            </a:lvl9pPr>
          </a:lstStyle>
          <a:p/>
        </p:txBody>
      </p:sp>
      <p:sp>
        <p:nvSpPr>
          <p:cNvPr id="28" name="Google Shape;28;p3"/>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31" name="Google Shape;31;p4"/>
          <p:cNvSpPr txBox="1"/>
          <p:nvPr>
            <p:ph idx="1" type="body"/>
          </p:nvPr>
        </p:nvSpPr>
        <p:spPr>
          <a:xfrm>
            <a:off x="1215300" y="1723650"/>
            <a:ext cx="6713400" cy="8199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chemeClr val="dk1"/>
              </a:buClr>
              <a:buSzPts val="3600"/>
              <a:buChar char="◎"/>
              <a:defRPr i="1" sz="3600"/>
            </a:lvl1pPr>
            <a:lvl2pPr indent="-457200" lvl="1" marL="914400" rtl="0" algn="ctr">
              <a:spcBef>
                <a:spcPts val="0"/>
              </a:spcBef>
              <a:spcAft>
                <a:spcPts val="0"/>
              </a:spcAft>
              <a:buClr>
                <a:schemeClr val="dk1"/>
              </a:buClr>
              <a:buSzPts val="3600"/>
              <a:buChar char="○"/>
              <a:defRPr i="1" sz="3600"/>
            </a:lvl2pPr>
            <a:lvl3pPr indent="-457200" lvl="2" marL="1371600" rtl="0" algn="ctr">
              <a:spcBef>
                <a:spcPts val="0"/>
              </a:spcBef>
              <a:spcAft>
                <a:spcPts val="0"/>
              </a:spcAft>
              <a:buClr>
                <a:schemeClr val="dk1"/>
              </a:buClr>
              <a:buSzPts val="3600"/>
              <a:buChar char="◉"/>
              <a:defRPr i="1" sz="3600"/>
            </a:lvl3pPr>
            <a:lvl4pPr indent="-457200" lvl="3" marL="1828800" rtl="0" algn="ctr">
              <a:spcBef>
                <a:spcPts val="0"/>
              </a:spcBef>
              <a:spcAft>
                <a:spcPts val="0"/>
              </a:spcAft>
              <a:buSzPts val="3600"/>
              <a:buChar char="●"/>
              <a:defRPr i="1" sz="3600"/>
            </a:lvl4pPr>
            <a:lvl5pPr indent="-457200" lvl="4" marL="2286000" rtl="0" algn="ctr">
              <a:spcBef>
                <a:spcPts val="0"/>
              </a:spcBef>
              <a:spcAft>
                <a:spcPts val="0"/>
              </a:spcAft>
              <a:buSzPts val="3600"/>
              <a:buChar char="○"/>
              <a:defRPr i="1" sz="3600"/>
            </a:lvl5pPr>
            <a:lvl6pPr indent="-457200" lvl="5" marL="2743200" rtl="0" algn="ctr">
              <a:spcBef>
                <a:spcPts val="0"/>
              </a:spcBef>
              <a:spcAft>
                <a:spcPts val="0"/>
              </a:spcAft>
              <a:buSzPts val="3600"/>
              <a:buChar char="■"/>
              <a:defRPr i="1" sz="3600"/>
            </a:lvl6pPr>
            <a:lvl7pPr indent="-457200" lvl="6" marL="3200400" rtl="0" algn="ctr">
              <a:spcBef>
                <a:spcPts val="0"/>
              </a:spcBef>
              <a:spcAft>
                <a:spcPts val="0"/>
              </a:spcAft>
              <a:buSzPts val="3600"/>
              <a:buChar char="●"/>
              <a:defRPr i="1" sz="3600"/>
            </a:lvl7pPr>
            <a:lvl8pPr indent="-457200" lvl="7" marL="3657600" rtl="0" algn="ctr">
              <a:spcBef>
                <a:spcPts val="0"/>
              </a:spcBef>
              <a:spcAft>
                <a:spcPts val="0"/>
              </a:spcAft>
              <a:buSzPts val="3600"/>
              <a:buChar char="○"/>
              <a:defRPr i="1" sz="3600"/>
            </a:lvl8pPr>
            <a:lvl9pPr indent="-457200" lvl="8" marL="4114800" algn="ctr">
              <a:spcBef>
                <a:spcPts val="0"/>
              </a:spcBef>
              <a:spcAft>
                <a:spcPts val="0"/>
              </a:spcAft>
              <a:buSzPts val="3600"/>
              <a:buChar char="■"/>
              <a:defRPr i="1" sz="3600"/>
            </a:lvl9pPr>
          </a:lstStyle>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chemeClr val="accent1"/>
                  </a:solidFill>
                  <a:latin typeface="Source Sans Pro"/>
                  <a:ea typeface="Source Sans Pro"/>
                  <a:cs typeface="Source Sans Pro"/>
                  <a:sym typeface="Source Sans Pro"/>
                </a:rPr>
                <a:t>“</a:t>
              </a:r>
              <a:endParaRPr b="1" sz="6000">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 name="Google Shape;36;p4"/>
          <p:cNvCxnSpPr>
            <a:endCxn id="34" idx="1"/>
          </p:cNvCxnSpPr>
          <p:nvPr/>
        </p:nvCxnSpPr>
        <p:spPr>
          <a:xfrm>
            <a:off x="3750511" y="390297"/>
            <a:ext cx="532200" cy="535500"/>
          </a:xfrm>
          <a:prstGeom prst="straightConnector1">
            <a:avLst/>
          </a:prstGeom>
          <a:noFill/>
          <a:ln cap="flat" cmpd="sng" w="9525">
            <a:solidFill>
              <a:srgbClr val="CFD8DC"/>
            </a:solidFill>
            <a:prstDash val="solid"/>
            <a:round/>
            <a:headEnd len="med" w="med" type="none"/>
            <a:tailEnd len="med" w="med" type="none"/>
          </a:ln>
        </p:spPr>
      </p:cxnSp>
      <p:cxnSp>
        <p:nvCxnSpPr>
          <p:cNvPr id="37" name="Google Shape;37;p4"/>
          <p:cNvCxnSpPr/>
          <p:nvPr/>
        </p:nvCxnSpPr>
        <p:spPr>
          <a:xfrm rot="10800000">
            <a:off x="4362902" y="436125"/>
            <a:ext cx="209100" cy="369600"/>
          </a:xfrm>
          <a:prstGeom prst="straightConnector1">
            <a:avLst/>
          </a:prstGeom>
          <a:noFill/>
          <a:ln cap="flat" cmpd="sng" w="9525">
            <a:solidFill>
              <a:srgbClr val="CFD8DC"/>
            </a:solidFill>
            <a:prstDash val="solid"/>
            <a:round/>
            <a:headEnd len="med" w="med" type="none"/>
            <a:tailEnd len="med" w="med" type="none"/>
          </a:ln>
        </p:spPr>
      </p:cxnSp>
      <p:cxnSp>
        <p:nvCxnSpPr>
          <p:cNvPr id="38" name="Google Shape;38;p4"/>
          <p:cNvCxnSpPr/>
          <p:nvPr/>
        </p:nvCxnSpPr>
        <p:spPr>
          <a:xfrm flipH="1" rot="10800000">
            <a:off x="4704510" y="351930"/>
            <a:ext cx="347100" cy="474600"/>
          </a:xfrm>
          <a:prstGeom prst="straightConnector1">
            <a:avLst/>
          </a:prstGeom>
          <a:noFill/>
          <a:ln cap="flat" cmpd="sng" w="9525">
            <a:solidFill>
              <a:srgbClr val="CFD8DC"/>
            </a:solidFill>
            <a:prstDash val="solid"/>
            <a:round/>
            <a:headEnd len="med" w="med" type="none"/>
            <a:tailEnd len="med" w="med" type="none"/>
          </a:ln>
        </p:spPr>
      </p:cxnSp>
      <p:sp>
        <p:nvSpPr>
          <p:cNvPr id="39" name="Google Shape;39;p4"/>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0" name="Shape 40"/>
        <p:cNvGrpSpPr/>
        <p:nvPr/>
      </p:nvGrpSpPr>
      <p:grpSpPr>
        <a:xfrm>
          <a:off x="0" y="0"/>
          <a:ext cx="0" cy="0"/>
          <a:chOff x="0" y="0"/>
          <a:chExt cx="0" cy="0"/>
        </a:xfrm>
      </p:grpSpPr>
      <p:sp>
        <p:nvSpPr>
          <p:cNvPr id="41" name="Google Shape;41;p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2" name="Google Shape;42;p5"/>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43" name="Google Shape;43;p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4" name="Shape 44"/>
        <p:cNvGrpSpPr/>
        <p:nvPr/>
      </p:nvGrpSpPr>
      <p:grpSpPr>
        <a:xfrm>
          <a:off x="0" y="0"/>
          <a:ext cx="0" cy="0"/>
          <a:chOff x="0" y="0"/>
          <a:chExt cx="0" cy="0"/>
        </a:xfrm>
      </p:grpSpPr>
      <p:sp>
        <p:nvSpPr>
          <p:cNvPr id="45" name="Google Shape;45;p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6" name="Google Shape;46;p6"/>
          <p:cNvSpPr txBox="1"/>
          <p:nvPr>
            <p:ph idx="1" type="body"/>
          </p:nvPr>
        </p:nvSpPr>
        <p:spPr>
          <a:xfrm>
            <a:off x="786137"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7" name="Google Shape;47;p6"/>
          <p:cNvSpPr txBox="1"/>
          <p:nvPr>
            <p:ph idx="2" type="body"/>
          </p:nvPr>
        </p:nvSpPr>
        <p:spPr>
          <a:xfrm>
            <a:off x="4682659"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8" name="Google Shape;48;p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9" name="Shape 49"/>
        <p:cNvGrpSpPr/>
        <p:nvPr/>
      </p:nvGrpSpPr>
      <p:grpSpPr>
        <a:xfrm>
          <a:off x="0" y="0"/>
          <a:ext cx="0" cy="0"/>
          <a:chOff x="0" y="0"/>
          <a:chExt cx="0" cy="0"/>
        </a:xfrm>
      </p:grpSpPr>
      <p:sp>
        <p:nvSpPr>
          <p:cNvPr id="50" name="Google Shape;50;p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51" name="Google Shape;51;p7"/>
          <p:cNvSpPr txBox="1"/>
          <p:nvPr>
            <p:ph idx="1" type="body"/>
          </p:nvPr>
        </p:nvSpPr>
        <p:spPr>
          <a:xfrm>
            <a:off x="786150"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2" name="Google Shape;52;p7"/>
          <p:cNvSpPr txBox="1"/>
          <p:nvPr>
            <p:ph idx="2" type="body"/>
          </p:nvPr>
        </p:nvSpPr>
        <p:spPr>
          <a:xfrm>
            <a:off x="3329992"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3" name="Google Shape;53;p7"/>
          <p:cNvSpPr txBox="1"/>
          <p:nvPr>
            <p:ph idx="3" type="body"/>
          </p:nvPr>
        </p:nvSpPr>
        <p:spPr>
          <a:xfrm>
            <a:off x="5873834"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4" name="Google Shape;54;p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7" name="Google Shape;57;p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9"/>
          <p:cNvSpPr txBox="1"/>
          <p:nvPr>
            <p:ph idx="1" type="body"/>
          </p:nvPr>
        </p:nvSpPr>
        <p:spPr>
          <a:xfrm>
            <a:off x="457200" y="4055343"/>
            <a:ext cx="8229600" cy="368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60" name="Google Shape;60;p9"/>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p:txBody>
      </p:sp>
      <p:sp>
        <p:nvSpPr>
          <p:cNvPr id="7" name="Google Shape;7;p1"/>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indent="-381000" lvl="1" marL="9144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indent="-381000" lvl="2" marL="13716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lvl="0" algn="r">
              <a:buNone/>
              <a:defRPr b="1" sz="1300">
                <a:solidFill>
                  <a:schemeClr val="accent1"/>
                </a:solidFill>
                <a:latin typeface="Source Sans Pro"/>
                <a:ea typeface="Source Sans Pro"/>
                <a:cs typeface="Source Sans Pro"/>
                <a:sym typeface="Source Sans Pro"/>
              </a:defRPr>
            </a:lvl1pPr>
            <a:lvl2pPr lvl="1" algn="r">
              <a:buNone/>
              <a:defRPr b="1" sz="1300">
                <a:solidFill>
                  <a:schemeClr val="accent1"/>
                </a:solidFill>
                <a:latin typeface="Source Sans Pro"/>
                <a:ea typeface="Source Sans Pro"/>
                <a:cs typeface="Source Sans Pro"/>
                <a:sym typeface="Source Sans Pro"/>
              </a:defRPr>
            </a:lvl2pPr>
            <a:lvl3pPr lvl="2" algn="r">
              <a:buNone/>
              <a:defRPr b="1" sz="1300">
                <a:solidFill>
                  <a:schemeClr val="accent1"/>
                </a:solidFill>
                <a:latin typeface="Source Sans Pro"/>
                <a:ea typeface="Source Sans Pro"/>
                <a:cs typeface="Source Sans Pro"/>
                <a:sym typeface="Source Sans Pro"/>
              </a:defRPr>
            </a:lvl3pPr>
            <a:lvl4pPr lvl="3" algn="r">
              <a:buNone/>
              <a:defRPr b="1" sz="1300">
                <a:solidFill>
                  <a:schemeClr val="accent1"/>
                </a:solidFill>
                <a:latin typeface="Source Sans Pro"/>
                <a:ea typeface="Source Sans Pro"/>
                <a:cs typeface="Source Sans Pro"/>
                <a:sym typeface="Source Sans Pro"/>
              </a:defRPr>
            </a:lvl4pPr>
            <a:lvl5pPr lvl="4" algn="r">
              <a:buNone/>
              <a:defRPr b="1" sz="1300">
                <a:solidFill>
                  <a:schemeClr val="accent1"/>
                </a:solidFill>
                <a:latin typeface="Source Sans Pro"/>
                <a:ea typeface="Source Sans Pro"/>
                <a:cs typeface="Source Sans Pro"/>
                <a:sym typeface="Source Sans Pro"/>
              </a:defRPr>
            </a:lvl5pPr>
            <a:lvl6pPr lvl="5" algn="r">
              <a:buNone/>
              <a:defRPr b="1" sz="1300">
                <a:solidFill>
                  <a:schemeClr val="accent1"/>
                </a:solidFill>
                <a:latin typeface="Source Sans Pro"/>
                <a:ea typeface="Source Sans Pro"/>
                <a:cs typeface="Source Sans Pro"/>
                <a:sym typeface="Source Sans Pro"/>
              </a:defRPr>
            </a:lvl6pPr>
            <a:lvl7pPr lvl="6" algn="r">
              <a:buNone/>
              <a:defRPr b="1" sz="1300">
                <a:solidFill>
                  <a:schemeClr val="accent1"/>
                </a:solidFill>
                <a:latin typeface="Source Sans Pro"/>
                <a:ea typeface="Source Sans Pro"/>
                <a:cs typeface="Source Sans Pro"/>
                <a:sym typeface="Source Sans Pro"/>
              </a:defRPr>
            </a:lvl7pPr>
            <a:lvl8pPr lvl="7" algn="r">
              <a:buNone/>
              <a:defRPr b="1" sz="1300">
                <a:solidFill>
                  <a:schemeClr val="accent1"/>
                </a:solidFill>
                <a:latin typeface="Source Sans Pro"/>
                <a:ea typeface="Source Sans Pro"/>
                <a:cs typeface="Source Sans Pro"/>
                <a:sym typeface="Source Sans Pro"/>
              </a:defRPr>
            </a:lvl8pPr>
            <a:lvl9pPr lvl="8" algn="r">
              <a:buNone/>
              <a:defRPr b="1" sz="1300">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7.jpg"/><Relationship Id="rId5"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ph type="ctrTitle"/>
          </p:nvPr>
        </p:nvSpPr>
        <p:spPr>
          <a:xfrm>
            <a:off x="586646" y="1857775"/>
            <a:ext cx="79707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100"/>
              <a:t>Italian Restaurants </a:t>
            </a:r>
            <a:endParaRPr sz="5100"/>
          </a:p>
          <a:p>
            <a:pPr indent="0" lvl="0" marL="0" rtl="0" algn="ctr">
              <a:spcBef>
                <a:spcPts val="0"/>
              </a:spcBef>
              <a:spcAft>
                <a:spcPts val="0"/>
              </a:spcAft>
              <a:buNone/>
            </a:pPr>
            <a:r>
              <a:rPr lang="en" sz="5100"/>
              <a:t>in Toronto</a:t>
            </a:r>
            <a:endParaRPr sz="4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p:nvPr/>
        </p:nvSpPr>
        <p:spPr>
          <a:xfrm>
            <a:off x="4738600" y="1668322"/>
            <a:ext cx="2877300" cy="28569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txBox="1"/>
          <p:nvPr>
            <p:ph type="title"/>
          </p:nvPr>
        </p:nvSpPr>
        <p:spPr>
          <a:xfrm>
            <a:off x="469275" y="367845"/>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700"/>
              <a:t>Conclusion</a:t>
            </a:r>
            <a:endParaRPr b="1" sz="3700"/>
          </a:p>
        </p:txBody>
      </p:sp>
      <p:cxnSp>
        <p:nvCxnSpPr>
          <p:cNvPr id="143" name="Google Shape;143;p21"/>
          <p:cNvCxnSpPr/>
          <p:nvPr/>
        </p:nvCxnSpPr>
        <p:spPr>
          <a:xfrm flipH="1" rot="10800000">
            <a:off x="6793191" y="367851"/>
            <a:ext cx="638700" cy="1419600"/>
          </a:xfrm>
          <a:prstGeom prst="straightConnector1">
            <a:avLst/>
          </a:prstGeom>
          <a:noFill/>
          <a:ln cap="flat" cmpd="sng" w="9525">
            <a:solidFill>
              <a:srgbClr val="CFD8DC"/>
            </a:solidFill>
            <a:prstDash val="solid"/>
            <a:round/>
            <a:headEnd len="med" w="med" type="none"/>
            <a:tailEnd len="med" w="med" type="none"/>
          </a:ln>
        </p:spPr>
      </p:cxnSp>
      <p:cxnSp>
        <p:nvCxnSpPr>
          <p:cNvPr id="144" name="Google Shape;144;p21"/>
          <p:cNvCxnSpPr/>
          <p:nvPr/>
        </p:nvCxnSpPr>
        <p:spPr>
          <a:xfrm flipH="1" rot="10800000">
            <a:off x="7194765" y="1515796"/>
            <a:ext cx="1377600" cy="570900"/>
          </a:xfrm>
          <a:prstGeom prst="straightConnector1">
            <a:avLst/>
          </a:prstGeom>
          <a:noFill/>
          <a:ln cap="flat" cmpd="sng" w="9525">
            <a:solidFill>
              <a:srgbClr val="CFD8DC"/>
            </a:solidFill>
            <a:prstDash val="solid"/>
            <a:round/>
            <a:headEnd len="med" w="med" type="none"/>
            <a:tailEnd len="med" w="med" type="none"/>
          </a:ln>
        </p:spPr>
      </p:cxnSp>
      <p:cxnSp>
        <p:nvCxnSpPr>
          <p:cNvPr id="145" name="Google Shape;145;p21"/>
          <p:cNvCxnSpPr/>
          <p:nvPr/>
        </p:nvCxnSpPr>
        <p:spPr>
          <a:xfrm flipH="1" rot="10800000">
            <a:off x="7068779" y="1169826"/>
            <a:ext cx="716400" cy="806100"/>
          </a:xfrm>
          <a:prstGeom prst="straightConnector1">
            <a:avLst/>
          </a:prstGeom>
          <a:noFill/>
          <a:ln cap="flat" cmpd="sng" w="9525">
            <a:solidFill>
              <a:srgbClr val="CFD8DC"/>
            </a:solidFill>
            <a:prstDash val="solid"/>
            <a:round/>
            <a:headEnd len="med" w="med" type="none"/>
            <a:tailEnd len="med" w="med" type="none"/>
          </a:ln>
        </p:spPr>
      </p:cxnSp>
      <p:sp>
        <p:nvSpPr>
          <p:cNvPr id="146" name="Google Shape;146;p2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7" name="Google Shape;147;p21"/>
          <p:cNvSpPr txBox="1"/>
          <p:nvPr/>
        </p:nvSpPr>
        <p:spPr>
          <a:xfrm>
            <a:off x="281700" y="1270525"/>
            <a:ext cx="8580600" cy="3652500"/>
          </a:xfrm>
          <a:prstGeom prst="rect">
            <a:avLst/>
          </a:prstGeom>
          <a:noFill/>
          <a:ln>
            <a:noFill/>
          </a:ln>
        </p:spPr>
        <p:txBody>
          <a:bodyPr anchorCtr="0" anchor="t" bIns="91425" lIns="91425" spcFirstLastPara="1" rIns="91425" wrap="square" tIns="91425">
            <a:normAutofit/>
          </a:bodyPr>
          <a:lstStyle/>
          <a:p>
            <a:pPr indent="-317500" lvl="0" marL="457200" rtl="0" algn="l">
              <a:lnSpc>
                <a:spcPct val="146000"/>
              </a:lnSpc>
              <a:spcBef>
                <a:spcPts val="1600"/>
              </a:spcBef>
              <a:spcAft>
                <a:spcPts val="0"/>
              </a:spcAft>
              <a:buClr>
                <a:srgbClr val="222222"/>
              </a:buClr>
              <a:buSzPts val="1400"/>
              <a:buFont typeface="Roboto Slab"/>
              <a:buChar char="●"/>
            </a:pPr>
            <a:r>
              <a:rPr lang="en">
                <a:solidFill>
                  <a:srgbClr val="222222"/>
                </a:solidFill>
                <a:latin typeface="Roboto Slab"/>
                <a:ea typeface="Roboto Slab"/>
                <a:cs typeface="Roboto Slab"/>
                <a:sym typeface="Roboto Slab"/>
              </a:rPr>
              <a:t>In conclusion, to end off this project, we had an opportunity on a business problem, and it was tackled in way that it was similar to how a genuine data scientist would do. </a:t>
            </a:r>
            <a:endParaRPr>
              <a:solidFill>
                <a:srgbClr val="222222"/>
              </a:solidFill>
              <a:latin typeface="Roboto Slab"/>
              <a:ea typeface="Roboto Slab"/>
              <a:cs typeface="Roboto Slab"/>
              <a:sym typeface="Roboto Slab"/>
            </a:endParaRPr>
          </a:p>
          <a:p>
            <a:pPr indent="-317500" lvl="0" marL="457200" rtl="0" algn="l">
              <a:lnSpc>
                <a:spcPct val="146000"/>
              </a:lnSpc>
              <a:spcBef>
                <a:spcPts val="0"/>
              </a:spcBef>
              <a:spcAft>
                <a:spcPts val="0"/>
              </a:spcAft>
              <a:buClr>
                <a:srgbClr val="222222"/>
              </a:buClr>
              <a:buSzPts val="1400"/>
              <a:buFont typeface="Roboto Slab"/>
              <a:buChar char="●"/>
            </a:pPr>
            <a:r>
              <a:rPr lang="en">
                <a:solidFill>
                  <a:srgbClr val="222222"/>
                </a:solidFill>
                <a:latin typeface="Roboto Slab"/>
                <a:ea typeface="Roboto Slab"/>
                <a:cs typeface="Roboto Slab"/>
                <a:sym typeface="Roboto Slab"/>
              </a:rPr>
              <a:t>We have utilized Foursquare API to investigate the settings in neighborhoods of Toronto, get great measure of data from Wikipedia which we scraped with the Beautifulsoup Web scraping Library. </a:t>
            </a:r>
            <a:endParaRPr>
              <a:solidFill>
                <a:srgbClr val="222222"/>
              </a:solidFill>
              <a:latin typeface="Roboto Slab"/>
              <a:ea typeface="Roboto Slab"/>
              <a:cs typeface="Roboto Slab"/>
              <a:sym typeface="Roboto Slab"/>
            </a:endParaRPr>
          </a:p>
          <a:p>
            <a:pPr indent="-317500" lvl="0" marL="457200" rtl="0" algn="l">
              <a:lnSpc>
                <a:spcPct val="146000"/>
              </a:lnSpc>
              <a:spcBef>
                <a:spcPts val="0"/>
              </a:spcBef>
              <a:spcAft>
                <a:spcPts val="0"/>
              </a:spcAft>
              <a:buClr>
                <a:srgbClr val="222222"/>
              </a:buClr>
              <a:buSzPts val="1400"/>
              <a:buFont typeface="Roboto Slab"/>
              <a:buChar char="●"/>
            </a:pPr>
            <a:r>
              <a:rPr lang="en">
                <a:solidFill>
                  <a:srgbClr val="222222"/>
                </a:solidFill>
                <a:latin typeface="Roboto Slab"/>
                <a:ea typeface="Roboto Slab"/>
                <a:cs typeface="Roboto Slab"/>
                <a:sym typeface="Roboto Slab"/>
              </a:rPr>
              <a:t>We also visualized utilizing different plots present in seaborn ,matplotlib libraries and created maps tagged with neighborhoods of city Toronto.</a:t>
            </a:r>
            <a:endParaRPr>
              <a:solidFill>
                <a:srgbClr val="222222"/>
              </a:solidFill>
              <a:latin typeface="Roboto Slab"/>
              <a:ea typeface="Roboto Slab"/>
              <a:cs typeface="Roboto Slab"/>
              <a:sym typeface="Roboto Slab"/>
            </a:endParaRPr>
          </a:p>
          <a:p>
            <a:pPr indent="-317500" lvl="0" marL="457200" rtl="0" algn="l">
              <a:lnSpc>
                <a:spcPct val="146000"/>
              </a:lnSpc>
              <a:spcBef>
                <a:spcPts val="0"/>
              </a:spcBef>
              <a:spcAft>
                <a:spcPts val="0"/>
              </a:spcAft>
              <a:buClr>
                <a:srgbClr val="222222"/>
              </a:buClr>
              <a:buSzPts val="1400"/>
              <a:buFont typeface="Roboto Slab"/>
              <a:buChar char="●"/>
            </a:pPr>
            <a:r>
              <a:rPr lang="en">
                <a:solidFill>
                  <a:srgbClr val="222222"/>
                </a:solidFill>
                <a:latin typeface="Roboto Slab"/>
                <a:ea typeface="Roboto Slab"/>
                <a:cs typeface="Roboto Slab"/>
                <a:sym typeface="Roboto Slab"/>
              </a:rPr>
              <a:t>Ideally, the task performed in this capstone project acts as an initial direction to tackle more complex real-life problems using data-science.</a:t>
            </a:r>
            <a:endParaRPr>
              <a:solidFill>
                <a:srgbClr val="222222"/>
              </a:solidFill>
              <a:latin typeface="Roboto Slab"/>
              <a:ea typeface="Roboto Slab"/>
              <a:cs typeface="Roboto Slab"/>
              <a:sym typeface="Roboto Slab"/>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3"/>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400"/>
              <a:t>Introduction</a:t>
            </a:r>
            <a:endParaRPr b="1" sz="3400"/>
          </a:p>
        </p:txBody>
      </p:sp>
      <p:sp>
        <p:nvSpPr>
          <p:cNvPr id="76" name="Google Shape;76;p1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7" name="Google Shape;77;p13"/>
          <p:cNvSpPr txBox="1"/>
          <p:nvPr/>
        </p:nvSpPr>
        <p:spPr>
          <a:xfrm>
            <a:off x="475350" y="1316350"/>
            <a:ext cx="7800600" cy="33864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222222"/>
              </a:buClr>
              <a:buSzPts val="1400"/>
              <a:buFont typeface="Roboto Slab"/>
              <a:buChar char="●"/>
            </a:pPr>
            <a:r>
              <a:rPr lang="en">
                <a:solidFill>
                  <a:srgbClr val="222222"/>
                </a:solidFill>
                <a:latin typeface="Roboto Slab"/>
                <a:ea typeface="Roboto Slab"/>
                <a:cs typeface="Roboto Slab"/>
                <a:sym typeface="Roboto Slab"/>
              </a:rPr>
              <a:t>Toronto is well known for its great food. The objective of this project is to use Foursquare location data and regional clustering of venue information to determine what might be the best neighborhoods in Toronto to open a Italian restaurant. </a:t>
            </a:r>
            <a:endParaRPr>
              <a:solidFill>
                <a:srgbClr val="222222"/>
              </a:solidFill>
              <a:latin typeface="Roboto Slab"/>
              <a:ea typeface="Roboto Slab"/>
              <a:cs typeface="Roboto Slab"/>
              <a:sym typeface="Roboto Slab"/>
            </a:endParaRPr>
          </a:p>
          <a:p>
            <a:pPr indent="0" lvl="0" marL="0" rtl="0" algn="l">
              <a:spcBef>
                <a:spcPts val="0"/>
              </a:spcBef>
              <a:spcAft>
                <a:spcPts val="0"/>
              </a:spcAft>
              <a:buNone/>
            </a:pPr>
            <a:r>
              <a:t/>
            </a:r>
            <a:endParaRPr>
              <a:solidFill>
                <a:srgbClr val="222222"/>
              </a:solidFill>
              <a:latin typeface="Roboto Slab"/>
              <a:ea typeface="Roboto Slab"/>
              <a:cs typeface="Roboto Slab"/>
              <a:sym typeface="Roboto Slab"/>
            </a:endParaRPr>
          </a:p>
          <a:p>
            <a:pPr indent="0" lvl="0" marL="0" rtl="0" algn="l">
              <a:spcBef>
                <a:spcPts val="0"/>
              </a:spcBef>
              <a:spcAft>
                <a:spcPts val="0"/>
              </a:spcAft>
              <a:buNone/>
            </a:pPr>
            <a:r>
              <a:t/>
            </a:r>
            <a:endParaRPr>
              <a:solidFill>
                <a:srgbClr val="222222"/>
              </a:solidFill>
              <a:latin typeface="Roboto Slab"/>
              <a:ea typeface="Roboto Slab"/>
              <a:cs typeface="Roboto Slab"/>
              <a:sym typeface="Roboto Slab"/>
            </a:endParaRPr>
          </a:p>
          <a:p>
            <a:pPr indent="-323850" lvl="0" marL="457200" rtl="0" algn="l">
              <a:spcBef>
                <a:spcPts val="0"/>
              </a:spcBef>
              <a:spcAft>
                <a:spcPts val="0"/>
              </a:spcAft>
              <a:buClr>
                <a:srgbClr val="222222"/>
              </a:buClr>
              <a:buSzPts val="1500"/>
              <a:buFont typeface="Roboto Slab"/>
              <a:buChar char="●"/>
            </a:pPr>
            <a:r>
              <a:rPr lang="en" sz="1300">
                <a:solidFill>
                  <a:srgbClr val="222222"/>
                </a:solidFill>
                <a:latin typeface="Roboto Slab"/>
                <a:ea typeface="Roboto Slab"/>
                <a:cs typeface="Roboto Slab"/>
                <a:sym typeface="Roboto Slab"/>
              </a:rPr>
              <a:t>Pizza and Pasta are one of the most bought dishes in Toronto originating from Italy. Toronto being the fourth largest home to Italians with a population over 500k, there are huge opportunities and favorable target audience to open a new Italian restaurant.</a:t>
            </a:r>
            <a:endParaRPr sz="1300">
              <a:solidFill>
                <a:srgbClr val="222222"/>
              </a:solidFill>
              <a:latin typeface="Roboto Slab"/>
              <a:ea typeface="Roboto Slab"/>
              <a:cs typeface="Roboto Slab"/>
              <a:sym typeface="Roboto Slab"/>
            </a:endParaRPr>
          </a:p>
          <a:p>
            <a:pPr indent="0" lvl="0" marL="0" rtl="0" algn="l">
              <a:spcBef>
                <a:spcPts val="0"/>
              </a:spcBef>
              <a:spcAft>
                <a:spcPts val="0"/>
              </a:spcAft>
              <a:buNone/>
            </a:pPr>
            <a:r>
              <a:t/>
            </a:r>
            <a:endParaRPr sz="1300">
              <a:solidFill>
                <a:srgbClr val="222222"/>
              </a:solidFill>
              <a:latin typeface="Roboto Slab"/>
              <a:ea typeface="Roboto Slab"/>
              <a:cs typeface="Roboto Slab"/>
              <a:sym typeface="Roboto Slab"/>
            </a:endParaRPr>
          </a:p>
          <a:p>
            <a:pPr indent="0" lvl="0" marL="0" rtl="0" algn="l">
              <a:spcBef>
                <a:spcPts val="0"/>
              </a:spcBef>
              <a:spcAft>
                <a:spcPts val="0"/>
              </a:spcAft>
              <a:buNone/>
            </a:pPr>
            <a:r>
              <a:t/>
            </a:r>
            <a:endParaRPr sz="1300">
              <a:solidFill>
                <a:srgbClr val="222222"/>
              </a:solidFill>
              <a:latin typeface="Roboto Slab"/>
              <a:ea typeface="Roboto Slab"/>
              <a:cs typeface="Roboto Slab"/>
              <a:sym typeface="Roboto Slab"/>
            </a:endParaRPr>
          </a:p>
          <a:p>
            <a:pPr indent="-323850" lvl="0" marL="457200" rtl="0" algn="l">
              <a:spcBef>
                <a:spcPts val="0"/>
              </a:spcBef>
              <a:spcAft>
                <a:spcPts val="0"/>
              </a:spcAft>
              <a:buClr>
                <a:srgbClr val="222222"/>
              </a:buClr>
              <a:buSzPts val="1500"/>
              <a:buFont typeface="Roboto Slab"/>
              <a:buChar char="●"/>
            </a:pPr>
            <a:r>
              <a:rPr lang="en">
                <a:solidFill>
                  <a:srgbClr val="222222"/>
                </a:solidFill>
                <a:latin typeface="Roboto Slab"/>
                <a:ea typeface="Roboto Slab"/>
                <a:cs typeface="Roboto Slab"/>
                <a:sym typeface="Roboto Slab"/>
              </a:rPr>
              <a:t>Through this project we will find the most suitable location for an entrepreneur to open a new Italian restaurant in Toronto, Canada. It will also people who want to shift to other neighborhoods and prefer Italian food as their daily prioritized needs</a:t>
            </a:r>
            <a:endParaRPr sz="1500">
              <a:solidFill>
                <a:srgbClr val="222222"/>
              </a:solidFill>
              <a:latin typeface="Roboto Slab"/>
              <a:ea typeface="Roboto Slab"/>
              <a:cs typeface="Roboto Slab"/>
              <a:sym typeface="Roboto Slab"/>
            </a:endParaRPr>
          </a:p>
          <a:p>
            <a:pPr indent="0" lvl="0" marL="0" rtl="0" algn="l">
              <a:spcBef>
                <a:spcPts val="0"/>
              </a:spcBef>
              <a:spcAft>
                <a:spcPts val="0"/>
              </a:spcAft>
              <a:buNone/>
            </a:pPr>
            <a:r>
              <a:t/>
            </a:r>
            <a:endParaRPr>
              <a:solidFill>
                <a:srgbClr val="222222"/>
              </a:solidFill>
              <a:latin typeface="Roboto Slab"/>
              <a:ea typeface="Roboto Slab"/>
              <a:cs typeface="Roboto Slab"/>
              <a:sym typeface="Roboto Slab"/>
            </a:endParaRPr>
          </a:p>
          <a:p>
            <a:pPr indent="0" lvl="0" marL="0" rtl="0" algn="l">
              <a:spcBef>
                <a:spcPts val="0"/>
              </a:spcBef>
              <a:spcAft>
                <a:spcPts val="0"/>
              </a:spcAft>
              <a:buNone/>
            </a:pPr>
            <a:r>
              <a:t/>
            </a:r>
            <a:endParaRPr>
              <a:solidFill>
                <a:srgbClr val="222222"/>
              </a:solidFill>
              <a:latin typeface="Roboto Slab"/>
              <a:ea typeface="Roboto Slab"/>
              <a:cs typeface="Roboto Slab"/>
              <a:sym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1" name="Shape 81"/>
        <p:cNvGrpSpPr/>
        <p:nvPr/>
      </p:nvGrpSpPr>
      <p:grpSpPr>
        <a:xfrm>
          <a:off x="0" y="0"/>
          <a:ext cx="0" cy="0"/>
          <a:chOff x="0" y="0"/>
          <a:chExt cx="0" cy="0"/>
        </a:xfrm>
      </p:grpSpPr>
      <p:sp>
        <p:nvSpPr>
          <p:cNvPr id="82" name="Google Shape;82;p14"/>
          <p:cNvSpPr/>
          <p:nvPr/>
        </p:nvSpPr>
        <p:spPr>
          <a:xfrm>
            <a:off x="5880381" y="2562025"/>
            <a:ext cx="1381800" cy="13656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txBox="1"/>
          <p:nvPr>
            <p:ph idx="4294967295" type="subTitle"/>
          </p:nvPr>
        </p:nvSpPr>
        <p:spPr>
          <a:xfrm>
            <a:off x="585050" y="1027413"/>
            <a:ext cx="5642100" cy="784800"/>
          </a:xfrm>
          <a:prstGeom prst="rect">
            <a:avLst/>
          </a:prstGeom>
        </p:spPr>
        <p:txBody>
          <a:bodyPr anchorCtr="0" anchor="t" bIns="91425" lIns="91425" spcFirstLastPara="1" rIns="91425" wrap="square" tIns="91425">
            <a:noAutofit/>
          </a:bodyPr>
          <a:lstStyle/>
          <a:p>
            <a:pPr indent="0" lvl="0" marL="0" rtl="0" algn="l">
              <a:lnSpc>
                <a:spcPct val="146000"/>
              </a:lnSpc>
              <a:spcBef>
                <a:spcPts val="1500"/>
              </a:spcBef>
              <a:spcAft>
                <a:spcPts val="0"/>
              </a:spcAft>
              <a:buNone/>
            </a:pPr>
            <a:r>
              <a:rPr lang="en" sz="1400">
                <a:solidFill>
                  <a:srgbClr val="222222"/>
                </a:solidFill>
                <a:latin typeface="Roboto Slab"/>
                <a:ea typeface="Roboto Slab"/>
                <a:cs typeface="Roboto Slab"/>
                <a:sym typeface="Roboto Slab"/>
              </a:rPr>
              <a:t>The data required to carry out the analysis will be a combination of CSV file containing data information collected from multiple </a:t>
            </a:r>
            <a:r>
              <a:rPr lang="en" sz="1500">
                <a:solidFill>
                  <a:srgbClr val="222222"/>
                </a:solidFill>
                <a:latin typeface="Roboto Slab"/>
                <a:ea typeface="Roboto Slab"/>
                <a:cs typeface="Roboto Slab"/>
                <a:sym typeface="Roboto Slab"/>
              </a:rPr>
              <a:t>sources.</a:t>
            </a:r>
            <a:r>
              <a:rPr lang="en" sz="1400">
                <a:solidFill>
                  <a:srgbClr val="222222"/>
                </a:solidFill>
                <a:latin typeface="Roboto Slab"/>
                <a:ea typeface="Roboto Slab"/>
                <a:cs typeface="Roboto Slab"/>
                <a:sym typeface="Roboto Slab"/>
              </a:rPr>
              <a:t>They are</a:t>
            </a:r>
            <a:r>
              <a:rPr lang="en" sz="1300">
                <a:solidFill>
                  <a:srgbClr val="222222"/>
                </a:solidFill>
                <a:latin typeface="Roboto Slab"/>
                <a:ea typeface="Roboto Slab"/>
                <a:cs typeface="Roboto Slab"/>
                <a:sym typeface="Roboto Slab"/>
              </a:rPr>
              <a:t> </a:t>
            </a:r>
            <a:r>
              <a:rPr lang="en" sz="1400">
                <a:solidFill>
                  <a:srgbClr val="222222"/>
                </a:solidFill>
                <a:latin typeface="Roboto Slab"/>
                <a:ea typeface="Roboto Slab"/>
                <a:cs typeface="Roboto Slab"/>
                <a:sym typeface="Roboto Slab"/>
              </a:rPr>
              <a:t>mentioned as follows:-</a:t>
            </a:r>
            <a:endParaRPr sz="1400">
              <a:solidFill>
                <a:srgbClr val="222222"/>
              </a:solidFill>
              <a:latin typeface="Roboto Slab"/>
              <a:ea typeface="Roboto Slab"/>
              <a:cs typeface="Roboto Slab"/>
              <a:sym typeface="Roboto Slab"/>
            </a:endParaRPr>
          </a:p>
          <a:p>
            <a:pPr indent="-317500" lvl="0" marL="457200" rtl="0" algn="l">
              <a:lnSpc>
                <a:spcPct val="115000"/>
              </a:lnSpc>
              <a:spcBef>
                <a:spcPts val="1500"/>
              </a:spcBef>
              <a:spcAft>
                <a:spcPts val="0"/>
              </a:spcAft>
              <a:buClr>
                <a:srgbClr val="000000"/>
              </a:buClr>
              <a:buSzPts val="1400"/>
              <a:buFont typeface="Roboto Slab"/>
              <a:buChar char="●"/>
            </a:pPr>
            <a:r>
              <a:rPr lang="en" sz="1400">
                <a:solidFill>
                  <a:srgbClr val="222222"/>
                </a:solidFill>
                <a:latin typeface="Roboto Slab"/>
                <a:ea typeface="Roboto Slab"/>
                <a:cs typeface="Roboto Slab"/>
                <a:sym typeface="Roboto Slab"/>
              </a:rPr>
              <a:t>The list of postal codes with their respective borough and neighbourhoods were collected from Wikipedia</a:t>
            </a:r>
            <a:endParaRPr sz="1400">
              <a:solidFill>
                <a:srgbClr val="222222"/>
              </a:solidFill>
              <a:latin typeface="Roboto Slab"/>
              <a:ea typeface="Roboto Slab"/>
              <a:cs typeface="Roboto Slab"/>
              <a:sym typeface="Roboto Slab"/>
            </a:endParaRPr>
          </a:p>
          <a:p>
            <a:pPr indent="-317500" lvl="0" marL="457200" rtl="0" algn="l">
              <a:lnSpc>
                <a:spcPct val="115000"/>
              </a:lnSpc>
              <a:spcBef>
                <a:spcPts val="0"/>
              </a:spcBef>
              <a:spcAft>
                <a:spcPts val="0"/>
              </a:spcAft>
              <a:buClr>
                <a:srgbClr val="000000"/>
              </a:buClr>
              <a:buSzPts val="1400"/>
              <a:buFont typeface="Roboto Slab"/>
              <a:buChar char="●"/>
            </a:pPr>
            <a:r>
              <a:rPr lang="en" sz="1400">
                <a:solidFill>
                  <a:srgbClr val="222222"/>
                </a:solidFill>
                <a:latin typeface="Roboto Slab"/>
                <a:ea typeface="Roboto Slab"/>
                <a:cs typeface="Roboto Slab"/>
                <a:sym typeface="Roboto Slab"/>
              </a:rPr>
              <a:t>The corresponding geographical location were obtained from geocoder package and the given link(https://cocl.us/Geospatial_data).</a:t>
            </a:r>
            <a:endParaRPr sz="1400">
              <a:solidFill>
                <a:srgbClr val="222222"/>
              </a:solidFill>
              <a:latin typeface="Roboto Slab"/>
              <a:ea typeface="Roboto Slab"/>
              <a:cs typeface="Roboto Slab"/>
              <a:sym typeface="Roboto Slab"/>
            </a:endParaRPr>
          </a:p>
          <a:p>
            <a:pPr indent="-317500" lvl="0" marL="457200" rtl="0" algn="l">
              <a:lnSpc>
                <a:spcPct val="115000"/>
              </a:lnSpc>
              <a:spcBef>
                <a:spcPts val="0"/>
              </a:spcBef>
              <a:spcAft>
                <a:spcPts val="0"/>
              </a:spcAft>
              <a:buClr>
                <a:srgbClr val="000000"/>
              </a:buClr>
              <a:buSzPts val="1400"/>
              <a:buFont typeface="Roboto Slab"/>
              <a:buChar char="●"/>
            </a:pPr>
            <a:r>
              <a:rPr lang="en" sz="1400">
                <a:solidFill>
                  <a:srgbClr val="222222"/>
                </a:solidFill>
                <a:latin typeface="Roboto Slab"/>
                <a:ea typeface="Roboto Slab"/>
                <a:cs typeface="Roboto Slab"/>
                <a:sym typeface="Roboto Slab"/>
              </a:rPr>
              <a:t>At last, The venues present in each neighbourhood which consisted of italian restaurants and pizza places were fetched from Foursquare API.Their geopgraphical locations were also included in it.</a:t>
            </a:r>
            <a:endParaRPr sz="1400">
              <a:solidFill>
                <a:srgbClr val="222222"/>
              </a:solidFill>
              <a:latin typeface="Roboto Slab"/>
              <a:ea typeface="Roboto Slab"/>
              <a:cs typeface="Roboto Slab"/>
              <a:sym typeface="Roboto Slab"/>
            </a:endParaRPr>
          </a:p>
          <a:p>
            <a:pPr indent="0" lvl="0" marL="0" rtl="0" algn="l">
              <a:spcBef>
                <a:spcPts val="1200"/>
              </a:spcBef>
              <a:spcAft>
                <a:spcPts val="0"/>
              </a:spcAft>
              <a:buNone/>
            </a:pPr>
            <a:r>
              <a:t/>
            </a:r>
            <a:endParaRPr sz="1400">
              <a:latin typeface="Roboto Slab"/>
              <a:ea typeface="Roboto Slab"/>
              <a:cs typeface="Roboto Slab"/>
              <a:sym typeface="Roboto Slab"/>
            </a:endParaRPr>
          </a:p>
        </p:txBody>
      </p:sp>
      <p:cxnSp>
        <p:nvCxnSpPr>
          <p:cNvPr id="84" name="Google Shape;84;p14"/>
          <p:cNvCxnSpPr/>
          <p:nvPr/>
        </p:nvCxnSpPr>
        <p:spPr>
          <a:xfrm>
            <a:off x="6694986" y="3933625"/>
            <a:ext cx="214500" cy="856800"/>
          </a:xfrm>
          <a:prstGeom prst="straightConnector1">
            <a:avLst/>
          </a:prstGeom>
          <a:noFill/>
          <a:ln cap="flat" cmpd="sng" w="9525">
            <a:solidFill>
              <a:srgbClr val="CFD8DC"/>
            </a:solidFill>
            <a:prstDash val="solid"/>
            <a:round/>
            <a:headEnd len="med" w="med" type="none"/>
            <a:tailEnd len="med" w="med" type="none"/>
          </a:ln>
        </p:spPr>
      </p:cxnSp>
      <p:cxnSp>
        <p:nvCxnSpPr>
          <p:cNvPr id="85" name="Google Shape;85;p14"/>
          <p:cNvCxnSpPr/>
          <p:nvPr/>
        </p:nvCxnSpPr>
        <p:spPr>
          <a:xfrm>
            <a:off x="7059842" y="3727574"/>
            <a:ext cx="394200" cy="525600"/>
          </a:xfrm>
          <a:prstGeom prst="straightConnector1">
            <a:avLst/>
          </a:prstGeom>
          <a:noFill/>
          <a:ln cap="flat" cmpd="sng" w="9525">
            <a:solidFill>
              <a:srgbClr val="CFD8DC"/>
            </a:solidFill>
            <a:prstDash val="solid"/>
            <a:round/>
            <a:headEnd len="med" w="med" type="none"/>
            <a:tailEnd len="med" w="med" type="none"/>
          </a:ln>
        </p:spPr>
      </p:cxnSp>
      <p:cxnSp>
        <p:nvCxnSpPr>
          <p:cNvPr id="86" name="Google Shape;86;p14"/>
          <p:cNvCxnSpPr/>
          <p:nvPr/>
        </p:nvCxnSpPr>
        <p:spPr>
          <a:xfrm>
            <a:off x="7224089" y="3501963"/>
            <a:ext cx="752400" cy="464100"/>
          </a:xfrm>
          <a:prstGeom prst="straightConnector1">
            <a:avLst/>
          </a:prstGeom>
          <a:noFill/>
          <a:ln cap="flat" cmpd="sng" w="9525">
            <a:solidFill>
              <a:srgbClr val="CFD8DC"/>
            </a:solidFill>
            <a:prstDash val="solid"/>
            <a:round/>
            <a:headEnd len="med" w="med" type="none"/>
            <a:tailEnd len="med" w="med" type="none"/>
          </a:ln>
        </p:spPr>
      </p:cxnSp>
      <p:sp>
        <p:nvSpPr>
          <p:cNvPr id="87" name="Google Shape;87;p1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8" name="Google Shape;88;p14"/>
          <p:cNvSpPr txBox="1"/>
          <p:nvPr/>
        </p:nvSpPr>
        <p:spPr>
          <a:xfrm>
            <a:off x="585050" y="511875"/>
            <a:ext cx="6996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rgbClr val="0091EA"/>
                </a:solidFill>
                <a:latin typeface="Roboto Slab"/>
                <a:ea typeface="Roboto Slab"/>
                <a:cs typeface="Roboto Slab"/>
                <a:sym typeface="Roboto Slab"/>
              </a:rPr>
              <a:t>Data Overview</a:t>
            </a:r>
            <a:endParaRPr sz="3500">
              <a:solidFill>
                <a:srgbClr val="0091EA"/>
              </a:solidFill>
              <a:latin typeface="Roboto Slab"/>
              <a:ea typeface="Roboto Slab"/>
              <a:cs typeface="Roboto Slab"/>
              <a:sym typeface="Roboto Sla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5"/>
          <p:cNvSpPr txBox="1"/>
          <p:nvPr>
            <p:ph type="ctrTitle"/>
          </p:nvPr>
        </p:nvSpPr>
        <p:spPr>
          <a:xfrm>
            <a:off x="510025" y="243419"/>
            <a:ext cx="58326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6000">
              <a:solidFill>
                <a:schemeClr val="accent4"/>
              </a:solidFill>
            </a:endParaRPr>
          </a:p>
          <a:p>
            <a:pPr indent="0" lvl="0" marL="0" rtl="0" algn="l">
              <a:spcBef>
                <a:spcPts val="0"/>
              </a:spcBef>
              <a:spcAft>
                <a:spcPts val="0"/>
              </a:spcAft>
              <a:buNone/>
            </a:pPr>
            <a:r>
              <a:rPr lang="en" sz="3400"/>
              <a:t>Methodology</a:t>
            </a:r>
            <a:endParaRPr sz="3400"/>
          </a:p>
        </p:txBody>
      </p:sp>
      <p:sp>
        <p:nvSpPr>
          <p:cNvPr id="94" name="Google Shape;94;p15"/>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5" name="Google Shape;95;p15"/>
          <p:cNvSpPr txBox="1"/>
          <p:nvPr/>
        </p:nvSpPr>
        <p:spPr>
          <a:xfrm>
            <a:off x="609400" y="1511350"/>
            <a:ext cx="7203300" cy="9852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222222"/>
              </a:buClr>
              <a:buSzPts val="1300"/>
              <a:buFont typeface="Roboto Slab"/>
              <a:buChar char="●"/>
            </a:pPr>
            <a:r>
              <a:rPr lang="en" sz="1300">
                <a:solidFill>
                  <a:srgbClr val="222222"/>
                </a:solidFill>
                <a:latin typeface="Roboto Slab"/>
                <a:ea typeface="Roboto Slab"/>
                <a:cs typeface="Roboto Slab"/>
                <a:sym typeface="Roboto Slab"/>
              </a:rPr>
              <a:t>First we will need extract data from all the data sources.</a:t>
            </a:r>
            <a:endParaRPr sz="1300">
              <a:solidFill>
                <a:srgbClr val="222222"/>
              </a:solidFill>
              <a:latin typeface="Roboto Slab"/>
              <a:ea typeface="Roboto Slab"/>
              <a:cs typeface="Roboto Slab"/>
              <a:sym typeface="Roboto Slab"/>
            </a:endParaRPr>
          </a:p>
          <a:p>
            <a:pPr indent="0" lvl="0" marL="0" rtl="0" algn="l">
              <a:spcBef>
                <a:spcPts val="0"/>
              </a:spcBef>
              <a:spcAft>
                <a:spcPts val="0"/>
              </a:spcAft>
              <a:buNone/>
            </a:pPr>
            <a:r>
              <a:t/>
            </a:r>
            <a:endParaRPr sz="1300">
              <a:solidFill>
                <a:srgbClr val="222222"/>
              </a:solidFill>
              <a:latin typeface="Roboto Slab"/>
              <a:ea typeface="Roboto Slab"/>
              <a:cs typeface="Roboto Slab"/>
              <a:sym typeface="Roboto Slab"/>
            </a:endParaRPr>
          </a:p>
          <a:p>
            <a:pPr indent="-311150" lvl="0" marL="457200" rtl="0" algn="l">
              <a:spcBef>
                <a:spcPts val="0"/>
              </a:spcBef>
              <a:spcAft>
                <a:spcPts val="0"/>
              </a:spcAft>
              <a:buClr>
                <a:srgbClr val="222222"/>
              </a:buClr>
              <a:buSzPts val="1300"/>
              <a:buFont typeface="Roboto Slab"/>
              <a:buChar char="●"/>
            </a:pPr>
            <a:r>
              <a:rPr lang="en" sz="1300">
                <a:solidFill>
                  <a:srgbClr val="222222"/>
                </a:solidFill>
                <a:latin typeface="Roboto Slab"/>
                <a:ea typeface="Roboto Slab"/>
                <a:cs typeface="Roboto Slab"/>
                <a:sym typeface="Roboto Slab"/>
              </a:rPr>
              <a:t>Then we’ll merge all data from different sources to create a dataframe that is used for our purpose to </a:t>
            </a:r>
            <a:r>
              <a:rPr lang="en" sz="1300">
                <a:solidFill>
                  <a:srgbClr val="222222"/>
                </a:solidFill>
                <a:latin typeface="Roboto Slab"/>
                <a:ea typeface="Roboto Slab"/>
                <a:cs typeface="Roboto Slab"/>
                <a:sym typeface="Roboto Slab"/>
              </a:rPr>
              <a:t>achieve</a:t>
            </a:r>
            <a:r>
              <a:rPr lang="en" sz="1300">
                <a:solidFill>
                  <a:srgbClr val="222222"/>
                </a:solidFill>
                <a:latin typeface="Roboto Slab"/>
                <a:ea typeface="Roboto Slab"/>
                <a:cs typeface="Roboto Slab"/>
                <a:sym typeface="Roboto Slab"/>
              </a:rPr>
              <a:t> the task</a:t>
            </a:r>
            <a:endParaRPr sz="1300">
              <a:solidFill>
                <a:srgbClr val="222222"/>
              </a:solidFill>
              <a:latin typeface="Roboto Slab"/>
              <a:ea typeface="Roboto Slab"/>
              <a:cs typeface="Roboto Slab"/>
              <a:sym typeface="Roboto Slab"/>
            </a:endParaRPr>
          </a:p>
        </p:txBody>
      </p:sp>
      <p:pic>
        <p:nvPicPr>
          <p:cNvPr id="96" name="Google Shape;96;p15"/>
          <p:cNvPicPr preferRelativeResize="0"/>
          <p:nvPr/>
        </p:nvPicPr>
        <p:blipFill>
          <a:blip r:embed="rId3">
            <a:alphaModFix/>
          </a:blip>
          <a:stretch>
            <a:fillRect/>
          </a:stretch>
        </p:blipFill>
        <p:spPr>
          <a:xfrm>
            <a:off x="670350" y="2710725"/>
            <a:ext cx="7509951" cy="1896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02" name="Google Shape;102;p16"/>
          <p:cNvPicPr preferRelativeResize="0"/>
          <p:nvPr/>
        </p:nvPicPr>
        <p:blipFill>
          <a:blip r:embed="rId3">
            <a:alphaModFix/>
          </a:blip>
          <a:stretch>
            <a:fillRect/>
          </a:stretch>
        </p:blipFill>
        <p:spPr>
          <a:xfrm>
            <a:off x="536275" y="240351"/>
            <a:ext cx="7784875" cy="1999150"/>
          </a:xfrm>
          <a:prstGeom prst="rect">
            <a:avLst/>
          </a:prstGeom>
          <a:noFill/>
          <a:ln>
            <a:noFill/>
          </a:ln>
        </p:spPr>
      </p:pic>
      <p:pic>
        <p:nvPicPr>
          <p:cNvPr id="103" name="Google Shape;103;p16"/>
          <p:cNvPicPr preferRelativeResize="0"/>
          <p:nvPr/>
        </p:nvPicPr>
        <p:blipFill>
          <a:blip r:embed="rId4">
            <a:alphaModFix/>
          </a:blip>
          <a:stretch>
            <a:fillRect/>
          </a:stretch>
        </p:blipFill>
        <p:spPr>
          <a:xfrm>
            <a:off x="1346088" y="2324825"/>
            <a:ext cx="6451824" cy="2606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786150" y="559095"/>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500"/>
              <a:t>Analysis</a:t>
            </a:r>
            <a:endParaRPr b="1" sz="3500"/>
          </a:p>
        </p:txBody>
      </p:sp>
      <p:sp>
        <p:nvSpPr>
          <p:cNvPr id="109" name="Google Shape;109;p17"/>
          <p:cNvSpPr txBox="1"/>
          <p:nvPr>
            <p:ph idx="1" type="body"/>
          </p:nvPr>
        </p:nvSpPr>
        <p:spPr>
          <a:xfrm>
            <a:off x="786150" y="1493275"/>
            <a:ext cx="7571700" cy="35736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Clr>
                <a:srgbClr val="222222"/>
              </a:buClr>
              <a:buSzPts val="1400"/>
              <a:buFont typeface="Roboto Slab"/>
              <a:buChar char="◎"/>
            </a:pPr>
            <a:r>
              <a:rPr lang="en" sz="1400">
                <a:solidFill>
                  <a:srgbClr val="222222"/>
                </a:solidFill>
                <a:latin typeface="Roboto Slab"/>
                <a:ea typeface="Roboto Slab"/>
                <a:cs typeface="Roboto Slab"/>
                <a:sym typeface="Roboto Slab"/>
              </a:rPr>
              <a:t>After all the relevant data was collected ,Grouping of data was done on venue dataframe to know the number of italian places present in each neighborhood and stored in a dataframe.</a:t>
            </a:r>
            <a:endParaRPr sz="1400">
              <a:solidFill>
                <a:srgbClr val="222222"/>
              </a:solidFill>
              <a:latin typeface="Roboto Slab"/>
              <a:ea typeface="Roboto Slab"/>
              <a:cs typeface="Roboto Slab"/>
              <a:sym typeface="Roboto Slab"/>
            </a:endParaRPr>
          </a:p>
          <a:p>
            <a:pPr indent="0" lvl="0" marL="0" rtl="0" algn="l">
              <a:spcBef>
                <a:spcPts val="600"/>
              </a:spcBef>
              <a:spcAft>
                <a:spcPts val="0"/>
              </a:spcAft>
              <a:buNone/>
            </a:pPr>
            <a:r>
              <a:t/>
            </a:r>
            <a:endParaRPr sz="1400">
              <a:solidFill>
                <a:srgbClr val="222222"/>
              </a:solidFill>
              <a:latin typeface="Roboto Slab"/>
              <a:ea typeface="Roboto Slab"/>
              <a:cs typeface="Roboto Slab"/>
              <a:sym typeface="Roboto Slab"/>
            </a:endParaRPr>
          </a:p>
          <a:p>
            <a:pPr indent="-317500" lvl="0" marL="457200" rtl="0" algn="l">
              <a:spcBef>
                <a:spcPts val="600"/>
              </a:spcBef>
              <a:spcAft>
                <a:spcPts val="0"/>
              </a:spcAft>
              <a:buClr>
                <a:srgbClr val="222222"/>
              </a:buClr>
              <a:buSzPts val="1400"/>
              <a:buFont typeface="Roboto Slab"/>
              <a:buChar char="◎"/>
            </a:pPr>
            <a:r>
              <a:rPr lang="en" sz="1400">
                <a:solidFill>
                  <a:srgbClr val="222222"/>
                </a:solidFill>
                <a:latin typeface="Roboto Slab"/>
                <a:ea typeface="Roboto Slab"/>
                <a:cs typeface="Roboto Slab"/>
                <a:sym typeface="Roboto Slab"/>
              </a:rPr>
              <a:t>The other analysis performed was grouping venues based on Boroughs in which they were present.</a:t>
            </a:r>
            <a:endParaRPr sz="1400">
              <a:solidFill>
                <a:srgbClr val="222222"/>
              </a:solidFill>
              <a:latin typeface="Roboto Slab"/>
              <a:ea typeface="Roboto Slab"/>
              <a:cs typeface="Roboto Slab"/>
              <a:sym typeface="Roboto Slab"/>
            </a:endParaRPr>
          </a:p>
          <a:p>
            <a:pPr indent="0" lvl="0" marL="0" rtl="0" algn="l">
              <a:spcBef>
                <a:spcPts val="600"/>
              </a:spcBef>
              <a:spcAft>
                <a:spcPts val="0"/>
              </a:spcAft>
              <a:buNone/>
            </a:pPr>
            <a:r>
              <a:t/>
            </a:r>
            <a:endParaRPr sz="1400">
              <a:solidFill>
                <a:srgbClr val="222222"/>
              </a:solidFill>
              <a:latin typeface="Roboto Slab"/>
              <a:ea typeface="Roboto Slab"/>
              <a:cs typeface="Roboto Slab"/>
              <a:sym typeface="Roboto Slab"/>
            </a:endParaRPr>
          </a:p>
          <a:p>
            <a:pPr indent="-317500" lvl="0" marL="457200" rtl="0" algn="l">
              <a:spcBef>
                <a:spcPts val="600"/>
              </a:spcBef>
              <a:spcAft>
                <a:spcPts val="0"/>
              </a:spcAft>
              <a:buClr>
                <a:srgbClr val="222222"/>
              </a:buClr>
              <a:buSzPts val="1400"/>
              <a:buFont typeface="Roboto Slab"/>
              <a:buChar char="◎"/>
            </a:pPr>
            <a:r>
              <a:rPr lang="en" sz="1400">
                <a:solidFill>
                  <a:srgbClr val="222222"/>
                </a:solidFill>
                <a:latin typeface="Roboto Slab"/>
                <a:ea typeface="Roboto Slab"/>
                <a:cs typeface="Roboto Slab"/>
                <a:sym typeface="Roboto Slab"/>
              </a:rPr>
              <a:t>Pie chart representing proportion of italian restaurants in percentage for all boroughs in toronto city.</a:t>
            </a:r>
            <a:endParaRPr sz="1400">
              <a:solidFill>
                <a:srgbClr val="222222"/>
              </a:solidFill>
              <a:latin typeface="Roboto Slab"/>
              <a:ea typeface="Roboto Slab"/>
              <a:cs typeface="Roboto Slab"/>
              <a:sym typeface="Roboto Slab"/>
            </a:endParaRPr>
          </a:p>
        </p:txBody>
      </p:sp>
      <p:sp>
        <p:nvSpPr>
          <p:cNvPr id="110" name="Google Shape;110;p1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p:nvPr/>
        </p:nvSpPr>
        <p:spPr>
          <a:xfrm>
            <a:off x="5725650" y="909615"/>
            <a:ext cx="1875600" cy="18528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6" name="Google Shape;116;p18"/>
          <p:cNvCxnSpPr/>
          <p:nvPr/>
        </p:nvCxnSpPr>
        <p:spPr>
          <a:xfrm flipH="1" rot="10800000">
            <a:off x="6805299" y="540952"/>
            <a:ext cx="143700" cy="377100"/>
          </a:xfrm>
          <a:prstGeom prst="straightConnector1">
            <a:avLst/>
          </a:prstGeom>
          <a:noFill/>
          <a:ln cap="flat" cmpd="sng" w="9525">
            <a:solidFill>
              <a:srgbClr val="CFD8DC"/>
            </a:solidFill>
            <a:prstDash val="solid"/>
            <a:round/>
            <a:headEnd len="med" w="med" type="none"/>
            <a:tailEnd len="med" w="med" type="none"/>
          </a:ln>
        </p:spPr>
      </p:cxnSp>
      <p:cxnSp>
        <p:nvCxnSpPr>
          <p:cNvPr id="117" name="Google Shape;117;p18"/>
          <p:cNvCxnSpPr/>
          <p:nvPr/>
        </p:nvCxnSpPr>
        <p:spPr>
          <a:xfrm flipH="1">
            <a:off x="7451750" y="1182125"/>
            <a:ext cx="337200" cy="131100"/>
          </a:xfrm>
          <a:prstGeom prst="straightConnector1">
            <a:avLst/>
          </a:prstGeom>
          <a:noFill/>
          <a:ln cap="flat" cmpd="sng" w="9525">
            <a:solidFill>
              <a:srgbClr val="CFD8DC"/>
            </a:solidFill>
            <a:prstDash val="solid"/>
            <a:round/>
            <a:headEnd len="med" w="med" type="none"/>
            <a:tailEnd len="med" w="med" type="none"/>
          </a:ln>
        </p:spPr>
      </p:cxnSp>
      <p:cxnSp>
        <p:nvCxnSpPr>
          <p:cNvPr id="118" name="Google Shape;118;p18"/>
          <p:cNvCxnSpPr>
            <a:endCxn id="115" idx="6"/>
          </p:cNvCxnSpPr>
          <p:nvPr/>
        </p:nvCxnSpPr>
        <p:spPr>
          <a:xfrm rot="10800000">
            <a:off x="7601250" y="1836015"/>
            <a:ext cx="998100" cy="98100"/>
          </a:xfrm>
          <a:prstGeom prst="straightConnector1">
            <a:avLst/>
          </a:prstGeom>
          <a:noFill/>
          <a:ln cap="flat" cmpd="sng" w="9525">
            <a:solidFill>
              <a:srgbClr val="CFD8DC"/>
            </a:solidFill>
            <a:prstDash val="solid"/>
            <a:round/>
            <a:headEnd len="med" w="med" type="none"/>
            <a:tailEnd len="med" w="med" type="none"/>
          </a:ln>
        </p:spPr>
      </p:cxnSp>
      <p:sp>
        <p:nvSpPr>
          <p:cNvPr id="119" name="Google Shape;119;p18"/>
          <p:cNvSpPr/>
          <p:nvPr/>
        </p:nvSpPr>
        <p:spPr>
          <a:xfrm>
            <a:off x="5875408" y="1057537"/>
            <a:ext cx="1576200" cy="15567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1" name="Google Shape;121;p18"/>
          <p:cNvPicPr preferRelativeResize="0"/>
          <p:nvPr/>
        </p:nvPicPr>
        <p:blipFill>
          <a:blip r:embed="rId3">
            <a:alphaModFix/>
          </a:blip>
          <a:stretch>
            <a:fillRect/>
          </a:stretch>
        </p:blipFill>
        <p:spPr>
          <a:xfrm>
            <a:off x="1078725" y="223375"/>
            <a:ext cx="2746951" cy="2294025"/>
          </a:xfrm>
          <a:prstGeom prst="rect">
            <a:avLst/>
          </a:prstGeom>
          <a:noFill/>
          <a:ln>
            <a:noFill/>
          </a:ln>
        </p:spPr>
      </p:pic>
      <p:pic>
        <p:nvPicPr>
          <p:cNvPr id="122" name="Google Shape;122;p18"/>
          <p:cNvPicPr preferRelativeResize="0"/>
          <p:nvPr/>
        </p:nvPicPr>
        <p:blipFill>
          <a:blip r:embed="rId4">
            <a:alphaModFix/>
          </a:blip>
          <a:stretch>
            <a:fillRect/>
          </a:stretch>
        </p:blipFill>
        <p:spPr>
          <a:xfrm>
            <a:off x="5383425" y="294350"/>
            <a:ext cx="2405525" cy="2294028"/>
          </a:xfrm>
          <a:prstGeom prst="rect">
            <a:avLst/>
          </a:prstGeom>
          <a:noFill/>
          <a:ln>
            <a:noFill/>
          </a:ln>
        </p:spPr>
      </p:pic>
      <p:pic>
        <p:nvPicPr>
          <p:cNvPr id="123" name="Google Shape;123;p18"/>
          <p:cNvPicPr preferRelativeResize="0"/>
          <p:nvPr/>
        </p:nvPicPr>
        <p:blipFill>
          <a:blip r:embed="rId5">
            <a:alphaModFix/>
          </a:blip>
          <a:stretch>
            <a:fillRect/>
          </a:stretch>
        </p:blipFill>
        <p:spPr>
          <a:xfrm>
            <a:off x="2605737" y="2762425"/>
            <a:ext cx="3932525" cy="2170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9" name="Google Shape;129;p19"/>
          <p:cNvPicPr preferRelativeResize="0"/>
          <p:nvPr/>
        </p:nvPicPr>
        <p:blipFill>
          <a:blip r:embed="rId3">
            <a:alphaModFix/>
          </a:blip>
          <a:stretch>
            <a:fillRect/>
          </a:stretch>
        </p:blipFill>
        <p:spPr>
          <a:xfrm>
            <a:off x="530250" y="420550"/>
            <a:ext cx="8210169" cy="4445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5" name="Google Shape;135;p20"/>
          <p:cNvSpPr txBox="1"/>
          <p:nvPr/>
        </p:nvSpPr>
        <p:spPr>
          <a:xfrm>
            <a:off x="828825" y="284925"/>
            <a:ext cx="300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rgbClr val="0091EA"/>
                </a:solidFill>
                <a:latin typeface="Roboto Slab"/>
                <a:ea typeface="Roboto Slab"/>
                <a:cs typeface="Roboto Slab"/>
                <a:sym typeface="Roboto Slab"/>
              </a:rPr>
              <a:t>Discussion</a:t>
            </a:r>
            <a:endParaRPr sz="3600">
              <a:solidFill>
                <a:srgbClr val="0091EA"/>
              </a:solidFill>
              <a:latin typeface="Roboto Slab"/>
              <a:ea typeface="Roboto Slab"/>
              <a:cs typeface="Roboto Slab"/>
              <a:sym typeface="Roboto Slab"/>
            </a:endParaRPr>
          </a:p>
        </p:txBody>
      </p:sp>
      <p:sp>
        <p:nvSpPr>
          <p:cNvPr id="136" name="Google Shape;136;p20"/>
          <p:cNvSpPr txBox="1"/>
          <p:nvPr/>
        </p:nvSpPr>
        <p:spPr>
          <a:xfrm>
            <a:off x="621625" y="1023825"/>
            <a:ext cx="7490100" cy="35865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222222"/>
              </a:buClr>
              <a:buSzPts val="1300"/>
              <a:buFont typeface="Roboto Slab"/>
              <a:buChar char="●"/>
            </a:pPr>
            <a:r>
              <a:rPr lang="en" sz="1300">
                <a:solidFill>
                  <a:srgbClr val="222222"/>
                </a:solidFill>
                <a:latin typeface="Roboto Slab"/>
                <a:ea typeface="Roboto Slab"/>
                <a:cs typeface="Roboto Slab"/>
                <a:sym typeface="Roboto Slab"/>
              </a:rPr>
              <a:t>Most of italian restaurants are present in cluster 3(green) as those neighborhoods have a high number of variety for italian cuisines and an average of 47 different places to go per neighborhood. So we can suggest neighborhoods like Adelaide, Richmond, underground city etc present in Downtown to people who prefer italian food on a regular basis and are fond of pizzas.</a:t>
            </a:r>
            <a:endParaRPr sz="1300">
              <a:solidFill>
                <a:srgbClr val="222222"/>
              </a:solidFill>
              <a:latin typeface="Roboto Slab"/>
              <a:ea typeface="Roboto Slab"/>
              <a:cs typeface="Roboto Slab"/>
              <a:sym typeface="Roboto Slab"/>
            </a:endParaRPr>
          </a:p>
          <a:p>
            <a:pPr indent="0" lvl="0" marL="0" rtl="0" algn="l">
              <a:spcBef>
                <a:spcPts val="0"/>
              </a:spcBef>
              <a:spcAft>
                <a:spcPts val="0"/>
              </a:spcAft>
              <a:buNone/>
            </a:pPr>
            <a:r>
              <a:t/>
            </a:r>
            <a:endParaRPr sz="1300">
              <a:solidFill>
                <a:srgbClr val="222222"/>
              </a:solidFill>
              <a:latin typeface="Roboto Slab"/>
              <a:ea typeface="Roboto Slab"/>
              <a:cs typeface="Roboto Slab"/>
              <a:sym typeface="Roboto Slab"/>
            </a:endParaRPr>
          </a:p>
          <a:p>
            <a:pPr indent="0" lvl="0" marL="0" rtl="0" algn="l">
              <a:spcBef>
                <a:spcPts val="0"/>
              </a:spcBef>
              <a:spcAft>
                <a:spcPts val="0"/>
              </a:spcAft>
              <a:buNone/>
            </a:pPr>
            <a:r>
              <a:t/>
            </a:r>
            <a:endParaRPr sz="1300">
              <a:solidFill>
                <a:srgbClr val="222222"/>
              </a:solidFill>
              <a:latin typeface="Roboto Slab"/>
              <a:ea typeface="Roboto Slab"/>
              <a:cs typeface="Roboto Slab"/>
              <a:sym typeface="Roboto Slab"/>
            </a:endParaRPr>
          </a:p>
          <a:p>
            <a:pPr indent="-311150" lvl="0" marL="457200" rtl="0" algn="l">
              <a:spcBef>
                <a:spcPts val="0"/>
              </a:spcBef>
              <a:spcAft>
                <a:spcPts val="0"/>
              </a:spcAft>
              <a:buClr>
                <a:srgbClr val="222222"/>
              </a:buClr>
              <a:buSzPts val="1300"/>
              <a:buFont typeface="Roboto Slab"/>
              <a:buChar char="●"/>
            </a:pPr>
            <a:r>
              <a:rPr lang="en" sz="1300">
                <a:solidFill>
                  <a:srgbClr val="222222"/>
                </a:solidFill>
                <a:latin typeface="Roboto Slab"/>
                <a:ea typeface="Roboto Slab"/>
                <a:cs typeface="Roboto Slab"/>
                <a:sym typeface="Roboto Slab"/>
              </a:rPr>
              <a:t>As per business perspective, business officials and entrepreneurs can select a wide variety of neighborhoods from north york,Scarborough ,Etobichoke belonging to cluster 1(red) to open an italian restaurant as these have very few number of places.So there is a high chance for restaurant to be a success and satisfying people needs in that area as they have very few options to enjoy a italian delicacy.</a:t>
            </a:r>
            <a:endParaRPr sz="1300">
              <a:solidFill>
                <a:srgbClr val="222222"/>
              </a:solidFill>
              <a:latin typeface="Roboto Slab"/>
              <a:ea typeface="Roboto Slab"/>
              <a:cs typeface="Roboto Slab"/>
              <a:sym typeface="Roboto Slab"/>
            </a:endParaRPr>
          </a:p>
          <a:p>
            <a:pPr indent="0" lvl="0" marL="0" rtl="0" algn="l">
              <a:spcBef>
                <a:spcPts val="0"/>
              </a:spcBef>
              <a:spcAft>
                <a:spcPts val="0"/>
              </a:spcAft>
              <a:buNone/>
            </a:pPr>
            <a:r>
              <a:t/>
            </a:r>
            <a:endParaRPr sz="1300">
              <a:solidFill>
                <a:srgbClr val="222222"/>
              </a:solidFill>
              <a:latin typeface="Roboto Slab"/>
              <a:ea typeface="Roboto Slab"/>
              <a:cs typeface="Roboto Slab"/>
              <a:sym typeface="Roboto Slab"/>
            </a:endParaRPr>
          </a:p>
          <a:p>
            <a:pPr indent="0" lvl="0" marL="0" rtl="0" algn="l">
              <a:spcBef>
                <a:spcPts val="0"/>
              </a:spcBef>
              <a:spcAft>
                <a:spcPts val="0"/>
              </a:spcAft>
              <a:buNone/>
            </a:pPr>
            <a:r>
              <a:t/>
            </a:r>
            <a:endParaRPr sz="1300">
              <a:solidFill>
                <a:srgbClr val="222222"/>
              </a:solidFill>
              <a:latin typeface="Roboto Slab"/>
              <a:ea typeface="Roboto Slab"/>
              <a:cs typeface="Roboto Slab"/>
              <a:sym typeface="Roboto Slab"/>
            </a:endParaRPr>
          </a:p>
          <a:p>
            <a:pPr indent="-311150" lvl="0" marL="457200" rtl="0" algn="l">
              <a:spcBef>
                <a:spcPts val="0"/>
              </a:spcBef>
              <a:spcAft>
                <a:spcPts val="0"/>
              </a:spcAft>
              <a:buClr>
                <a:srgbClr val="222222"/>
              </a:buClr>
              <a:buSzPts val="1300"/>
              <a:buFont typeface="Roboto Slab"/>
              <a:buChar char="●"/>
            </a:pPr>
            <a:r>
              <a:rPr lang="en" sz="1300">
                <a:solidFill>
                  <a:srgbClr val="222222"/>
                </a:solidFill>
                <a:latin typeface="Roboto Slab"/>
                <a:ea typeface="Roboto Slab"/>
                <a:cs typeface="Roboto Slab"/>
                <a:sym typeface="Roboto Slab"/>
              </a:rPr>
              <a:t>Cluster 2(purple) contains a moderate amount of italian places at an average of 27 per neighborhood.It is a moderately competetive region and one can think of starting a new italian restaurant if they are confident enough about their dishes and menu.</a:t>
            </a:r>
            <a:endParaRPr sz="1500">
              <a:solidFill>
                <a:srgbClr val="222222"/>
              </a:solidFill>
              <a:latin typeface="Roboto Slab"/>
              <a:ea typeface="Roboto Slab"/>
              <a:cs typeface="Roboto Slab"/>
              <a:sym typeface="Roboto Slab"/>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