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80" r:id="rId4"/>
    <p:sldId id="260" r:id="rId5"/>
    <p:sldId id="261" r:id="rId6"/>
    <p:sldId id="262" r:id="rId7"/>
    <p:sldId id="263" r:id="rId8"/>
    <p:sldId id="264" r:id="rId9"/>
    <p:sldId id="266" r:id="rId10"/>
    <p:sldId id="268" r:id="rId11"/>
    <p:sldId id="267" r:id="rId12"/>
    <p:sldId id="269" r:id="rId13"/>
    <p:sldId id="270" r:id="rId14"/>
    <p:sldId id="271" r:id="rId15"/>
    <p:sldId id="285" r:id="rId16"/>
    <p:sldId id="286" r:id="rId17"/>
    <p:sldId id="287" r:id="rId18"/>
    <p:sldId id="288" r:id="rId19"/>
    <p:sldId id="289" r:id="rId20"/>
    <p:sldId id="290" r:id="rId21"/>
    <p:sldId id="281" r:id="rId22"/>
    <p:sldId id="282" r:id="rId23"/>
    <p:sldId id="283" r:id="rId24"/>
    <p:sldId id="284" r:id="rId25"/>
    <p:sldId id="276" r:id="rId26"/>
    <p:sldId id="278" r:id="rId27"/>
    <p:sldId id="279"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jb3RgnvOPhbm5TStVUU5haCd6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6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035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95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610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16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953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940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295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808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81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E591CAB4-4771-A63F-DB3D-49278BFD34A9}"/>
            </a:ext>
          </a:extLst>
        </p:cNvPr>
        <p:cNvGrpSpPr/>
        <p:nvPr/>
      </p:nvGrpSpPr>
      <p:grpSpPr>
        <a:xfrm>
          <a:off x="0" y="0"/>
          <a:ext cx="0" cy="0"/>
          <a:chOff x="0" y="0"/>
          <a:chExt cx="0" cy="0"/>
        </a:xfrm>
      </p:grpSpPr>
      <p:sp>
        <p:nvSpPr>
          <p:cNvPr id="74" name="Google Shape;74;p4:notes">
            <a:extLst>
              <a:ext uri="{FF2B5EF4-FFF2-40B4-BE49-F238E27FC236}">
                <a16:creationId xmlns:a16="http://schemas.microsoft.com/office/drawing/2014/main" id="{44B83EB0-851E-3953-2CDB-03C2017FC0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4:notes">
            <a:extLst>
              <a:ext uri="{FF2B5EF4-FFF2-40B4-BE49-F238E27FC236}">
                <a16:creationId xmlns:a16="http://schemas.microsoft.com/office/drawing/2014/main" id="{3A72CAB9-4DE5-04D0-2E95-53393AEBAA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f6a0e256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15f6a0e2566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9"/>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9"/>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9"/>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87187" y="67935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AIML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  Obesity</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2000" b="1" u="sng" dirty="0">
                <a:solidFill>
                  <a:schemeClr val="dk1"/>
                </a:solidFill>
                <a:latin typeface="Montserrat"/>
                <a:ea typeface="Montserrat"/>
                <a:cs typeface="Montserrat"/>
                <a:sym typeface="Montserrat"/>
              </a:rPr>
              <a:t>Team Members</a:t>
            </a:r>
            <a:br>
              <a:rPr lang="en-GB" sz="2000" b="1" u="sng" dirty="0">
                <a:solidFill>
                  <a:schemeClr val="dk1"/>
                </a:solidFill>
                <a:latin typeface="Montserrat"/>
                <a:ea typeface="Montserrat"/>
                <a:cs typeface="Montserrat"/>
                <a:sym typeface="Montserrat"/>
              </a:rPr>
            </a:br>
            <a:br>
              <a:rPr lang="en-GB" sz="2000" b="1" u="sng" dirty="0">
                <a:solidFill>
                  <a:schemeClr val="dk1"/>
                </a:solidFill>
                <a:latin typeface="Montserrat"/>
                <a:ea typeface="Montserrat"/>
                <a:cs typeface="Montserrat"/>
                <a:sym typeface="Montserrat"/>
              </a:rPr>
            </a:br>
            <a:br>
              <a:rPr lang="en-GB" sz="2000" b="1" u="sng" dirty="0">
                <a:solidFill>
                  <a:schemeClr val="dk1"/>
                </a:solidFill>
                <a:latin typeface="Montserrat"/>
                <a:ea typeface="Montserrat"/>
                <a:cs typeface="Montserrat"/>
                <a:sym typeface="Montserrat"/>
              </a:rPr>
            </a:br>
            <a:br>
              <a:rPr lang="en-GB" sz="2000" b="1" u="sng" dirty="0">
                <a:solidFill>
                  <a:schemeClr val="dk1"/>
                </a:solidFill>
                <a:latin typeface="Montserrat"/>
                <a:ea typeface="Montserrat"/>
                <a:cs typeface="Montserrat"/>
                <a:sym typeface="Montserrat"/>
              </a:rPr>
            </a:br>
            <a:endParaRPr lang="en-GB" sz="3600" b="1" dirty="0">
              <a:solidFill>
                <a:schemeClr val="lt1"/>
              </a:solidFill>
              <a:latin typeface="Open Sans"/>
              <a:ea typeface="Open Sans"/>
              <a:cs typeface="Open Sans"/>
              <a:sym typeface="Open Sans"/>
            </a:endParaRPr>
          </a:p>
        </p:txBody>
      </p:sp>
      <p:graphicFrame>
        <p:nvGraphicFramePr>
          <p:cNvPr id="2" name="Table 1">
            <a:extLst>
              <a:ext uri="{FF2B5EF4-FFF2-40B4-BE49-F238E27FC236}">
                <a16:creationId xmlns:a16="http://schemas.microsoft.com/office/drawing/2014/main" id="{4DAAB9C1-B91F-8F1E-7A04-D359909F6F3F}"/>
              </a:ext>
            </a:extLst>
          </p:cNvPr>
          <p:cNvGraphicFramePr>
            <a:graphicFrameLocks noGrp="1"/>
          </p:cNvGraphicFramePr>
          <p:nvPr>
            <p:extLst>
              <p:ext uri="{D42A27DB-BD31-4B8C-83A1-F6EECF244321}">
                <p14:modId xmlns:p14="http://schemas.microsoft.com/office/powerpoint/2010/main" val="2164159658"/>
              </p:ext>
            </p:extLst>
          </p:nvPr>
        </p:nvGraphicFramePr>
        <p:xfrm>
          <a:off x="2158830" y="3199150"/>
          <a:ext cx="6096000" cy="1480418"/>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275628212"/>
                    </a:ext>
                  </a:extLst>
                </a:gridCol>
                <a:gridCol w="3048000">
                  <a:extLst>
                    <a:ext uri="{9D8B030D-6E8A-4147-A177-3AD203B41FA5}">
                      <a16:colId xmlns:a16="http://schemas.microsoft.com/office/drawing/2014/main" val="873378752"/>
                    </a:ext>
                  </a:extLst>
                </a:gridCol>
              </a:tblGrid>
              <a:tr h="367898">
                <a:tc>
                  <a:txBody>
                    <a:bodyPr/>
                    <a:lstStyle/>
                    <a:p>
                      <a:r>
                        <a:rPr lang="en-IN" sz="1800" b="1" u="none" strike="noStrike" cap="none" dirty="0">
                          <a:solidFill>
                            <a:schemeClr val="lt1"/>
                          </a:solidFill>
                          <a:sym typeface="Arial"/>
                        </a:rPr>
                        <a:t>Anmol Singla</a:t>
                      </a:r>
                      <a:endParaRPr lang="en-IN" sz="1800" b="1" i="0" u="none" strike="noStrike" cap="none" dirty="0">
                        <a:solidFill>
                          <a:schemeClr val="lt1"/>
                        </a:solidFill>
                        <a:latin typeface="Open Sans"/>
                        <a:ea typeface="Open Sans"/>
                        <a:cs typeface="Open Sans"/>
                        <a:sym typeface="Arial"/>
                      </a:endParaRPr>
                    </a:p>
                  </a:txBody>
                  <a:tcPr/>
                </a:tc>
                <a:tc>
                  <a:txBody>
                    <a:bodyPr/>
                    <a:lstStyle/>
                    <a:p>
                      <a:r>
                        <a:rPr lang="en-IN" sz="1800" b="1" u="none" strike="noStrike" cap="none" dirty="0">
                          <a:solidFill>
                            <a:schemeClr val="lt1"/>
                          </a:solidFill>
                          <a:sym typeface="Arial"/>
                        </a:rPr>
                        <a:t>2210990129</a:t>
                      </a:r>
                      <a:endParaRPr lang="en-IN" sz="1800" b="1" i="0" u="none" strike="noStrike" cap="none" dirty="0">
                        <a:solidFill>
                          <a:schemeClr val="lt1"/>
                        </a:solidFill>
                        <a:latin typeface="Open Sans"/>
                        <a:ea typeface="Open Sans"/>
                        <a:cs typeface="Open Sans"/>
                        <a:sym typeface="Arial"/>
                      </a:endParaRPr>
                    </a:p>
                  </a:txBody>
                  <a:tcPr/>
                </a:tc>
                <a:extLst>
                  <a:ext uri="{0D108BD9-81ED-4DB2-BD59-A6C34878D82A}">
                    <a16:rowId xmlns:a16="http://schemas.microsoft.com/office/drawing/2014/main" val="2018642840"/>
                  </a:ext>
                </a:extLst>
              </a:tr>
              <a:tr h="370840">
                <a:tc>
                  <a:txBody>
                    <a:bodyPr/>
                    <a:lstStyle/>
                    <a:p>
                      <a:r>
                        <a:rPr lang="en-IN" sz="1800" b="1" u="none" strike="noStrike" cap="none" dirty="0">
                          <a:solidFill>
                            <a:schemeClr val="lt1"/>
                          </a:solidFill>
                          <a:sym typeface="Arial"/>
                        </a:rPr>
                        <a:t>Ansh Khurana</a:t>
                      </a:r>
                      <a:endParaRPr lang="en-IN" sz="1800" b="1" i="0" u="none" strike="noStrike" cap="none" dirty="0">
                        <a:solidFill>
                          <a:schemeClr val="lt1"/>
                        </a:solidFill>
                        <a:latin typeface="Open Sans"/>
                        <a:ea typeface="Open Sans"/>
                        <a:cs typeface="Open Sans"/>
                        <a:sym typeface="Arial"/>
                      </a:endParaRPr>
                    </a:p>
                  </a:txBody>
                  <a:tcPr/>
                </a:tc>
                <a:tc>
                  <a:txBody>
                    <a:bodyPr/>
                    <a:lstStyle/>
                    <a:p>
                      <a:r>
                        <a:rPr lang="en-IN" sz="1800" b="1" u="none" strike="noStrike" cap="none" dirty="0">
                          <a:solidFill>
                            <a:schemeClr val="lt1"/>
                          </a:solidFill>
                          <a:sym typeface="Arial"/>
                        </a:rPr>
                        <a:t>2210990136</a:t>
                      </a:r>
                      <a:endParaRPr lang="en-IN" sz="1800" b="1" i="0" u="none" strike="noStrike" cap="none" dirty="0">
                        <a:solidFill>
                          <a:schemeClr val="lt1"/>
                        </a:solidFill>
                        <a:latin typeface="Open Sans"/>
                        <a:ea typeface="Open Sans"/>
                        <a:cs typeface="Open Sans"/>
                        <a:sym typeface="Arial"/>
                      </a:endParaRPr>
                    </a:p>
                  </a:txBody>
                  <a:tcPr/>
                </a:tc>
                <a:extLst>
                  <a:ext uri="{0D108BD9-81ED-4DB2-BD59-A6C34878D82A}">
                    <a16:rowId xmlns:a16="http://schemas.microsoft.com/office/drawing/2014/main" val="274806807"/>
                  </a:ext>
                </a:extLst>
              </a:tr>
              <a:tr h="370840">
                <a:tc>
                  <a:txBody>
                    <a:bodyPr/>
                    <a:lstStyle/>
                    <a:p>
                      <a:r>
                        <a:rPr lang="en-IN" sz="1800" b="1" u="none" strike="noStrike" cap="none" dirty="0">
                          <a:solidFill>
                            <a:schemeClr val="lt1"/>
                          </a:solidFill>
                          <a:sym typeface="Arial"/>
                        </a:rPr>
                        <a:t>Rhythm</a:t>
                      </a:r>
                      <a:endParaRPr lang="en-IN" sz="1800" b="1" i="0" u="none" strike="noStrike" cap="none" dirty="0">
                        <a:solidFill>
                          <a:schemeClr val="lt1"/>
                        </a:solidFill>
                        <a:latin typeface="Open Sans"/>
                        <a:ea typeface="Open Sans"/>
                        <a:cs typeface="Open Sans"/>
                        <a:sym typeface="Arial"/>
                      </a:endParaRPr>
                    </a:p>
                  </a:txBody>
                  <a:tcPr/>
                </a:tc>
                <a:tc>
                  <a:txBody>
                    <a:bodyPr/>
                    <a:lstStyle/>
                    <a:p>
                      <a:r>
                        <a:rPr lang="en-IN" sz="1800" b="1" u="none" strike="noStrike" cap="none" dirty="0">
                          <a:solidFill>
                            <a:schemeClr val="lt1"/>
                          </a:solidFill>
                          <a:sym typeface="Arial"/>
                        </a:rPr>
                        <a:t>2210990722</a:t>
                      </a:r>
                      <a:endParaRPr lang="en-IN" sz="1800" b="1" i="0" u="none" strike="noStrike" cap="none" dirty="0">
                        <a:solidFill>
                          <a:schemeClr val="lt1"/>
                        </a:solidFill>
                        <a:latin typeface="Open Sans"/>
                        <a:ea typeface="Open Sans"/>
                        <a:cs typeface="Open Sans"/>
                        <a:sym typeface="Arial"/>
                      </a:endParaRPr>
                    </a:p>
                  </a:txBody>
                  <a:tcPr/>
                </a:tc>
                <a:extLst>
                  <a:ext uri="{0D108BD9-81ED-4DB2-BD59-A6C34878D82A}">
                    <a16:rowId xmlns:a16="http://schemas.microsoft.com/office/drawing/2014/main" val="1791156861"/>
                  </a:ext>
                </a:extLst>
              </a:tr>
              <a:tr h="370840">
                <a:tc>
                  <a:txBody>
                    <a:bodyPr/>
                    <a:lstStyle/>
                    <a:p>
                      <a:r>
                        <a:rPr lang="en-IN" sz="1800" b="1" u="none" strike="noStrike" cap="none">
                          <a:solidFill>
                            <a:schemeClr val="lt1"/>
                          </a:solidFill>
                          <a:sym typeface="Arial"/>
                        </a:rPr>
                        <a:t>Rohan Kapoor</a:t>
                      </a:r>
                      <a:endParaRPr lang="en-IN" sz="1800" b="1" i="0" u="none" strike="noStrike" cap="none" dirty="0">
                        <a:solidFill>
                          <a:schemeClr val="lt1"/>
                        </a:solidFill>
                        <a:latin typeface="Open Sans"/>
                        <a:ea typeface="Open Sans"/>
                        <a:cs typeface="Open Sans"/>
                        <a:sym typeface="Arial"/>
                      </a:endParaRPr>
                    </a:p>
                  </a:txBody>
                  <a:tcPr/>
                </a:tc>
                <a:tc>
                  <a:txBody>
                    <a:bodyPr/>
                    <a:lstStyle/>
                    <a:p>
                      <a:r>
                        <a:rPr lang="en-IN" sz="1800" b="1" u="none" strike="noStrike" cap="none">
                          <a:solidFill>
                            <a:schemeClr val="lt1"/>
                          </a:solidFill>
                          <a:sym typeface="Arial"/>
                        </a:rPr>
                        <a:t>2210990738</a:t>
                      </a:r>
                      <a:endParaRPr lang="en-IN" sz="1800" b="1" i="0" u="none" strike="noStrike" cap="none" dirty="0">
                        <a:solidFill>
                          <a:schemeClr val="lt1"/>
                        </a:solidFill>
                        <a:latin typeface="Open Sans"/>
                        <a:ea typeface="Open Sans"/>
                        <a:cs typeface="Open Sans"/>
                        <a:sym typeface="Arial"/>
                      </a:endParaRPr>
                    </a:p>
                  </a:txBody>
                  <a:tcPr/>
                </a:tc>
                <a:extLst>
                  <a:ext uri="{0D108BD9-81ED-4DB2-BD59-A6C34878D82A}">
                    <a16:rowId xmlns:a16="http://schemas.microsoft.com/office/drawing/2014/main" val="301199855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values in age</a:t>
            </a:r>
            <a:endParaRPr dirty="0"/>
          </a:p>
        </p:txBody>
      </p:sp>
      <p:sp>
        <p:nvSpPr>
          <p:cNvPr id="137" name="Google Shape;137;p22"/>
          <p:cNvSpPr txBox="1">
            <a:spLocks noGrp="1"/>
          </p:cNvSpPr>
          <p:nvPr>
            <p:ph type="body" idx="1"/>
          </p:nvPr>
        </p:nvSpPr>
        <p:spPr>
          <a:xfrm>
            <a:off x="311700" y="1652549"/>
            <a:ext cx="4260300" cy="2425257"/>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080"/>
              <a:buFont typeface="Arial"/>
              <a:buChar char="•"/>
            </a:pPr>
            <a:r>
              <a:rPr lang="en-US" sz="1200" b="1" dirty="0">
                <a:solidFill>
                  <a:schemeClr val="accent2"/>
                </a:solidFill>
                <a:latin typeface="Calibri"/>
                <a:ea typeface="Calibri"/>
                <a:cs typeface="Calibri"/>
                <a:sym typeface="Calibri"/>
              </a:rPr>
              <a:t>The 'Count' values (200, 150, 100, 50) represent the frequency or number of occurrences of certain data points.</a:t>
            </a:r>
          </a:p>
          <a:p>
            <a:pPr marL="457200" lvl="0" indent="-342900" algn="l" rtl="0">
              <a:lnSpc>
                <a:spcPct val="115000"/>
              </a:lnSpc>
              <a:spcBef>
                <a:spcPts val="0"/>
              </a:spcBef>
              <a:spcAft>
                <a:spcPts val="0"/>
              </a:spcAft>
              <a:buClr>
                <a:schemeClr val="accent2"/>
              </a:buClr>
              <a:buSzPts val="1080"/>
              <a:buFont typeface="Arial"/>
              <a:buChar char="•"/>
            </a:pPr>
            <a:r>
              <a:rPr lang="en-US" sz="1200" b="1" dirty="0">
                <a:solidFill>
                  <a:schemeClr val="accent2"/>
                </a:solidFill>
                <a:latin typeface="Calibri"/>
                <a:ea typeface="Calibri"/>
                <a:cs typeface="Calibri"/>
                <a:sym typeface="Calibri"/>
              </a:rPr>
              <a:t>The 'Distribution of values in Age' (0, 15, 20, 25, 30…) are age categories with their corresponding counts.</a:t>
            </a:r>
          </a:p>
          <a:p>
            <a:pPr marL="457200" lvl="0" indent="-342900" algn="l" rtl="0">
              <a:lnSpc>
                <a:spcPct val="115000"/>
              </a:lnSpc>
              <a:spcBef>
                <a:spcPts val="0"/>
              </a:spcBef>
              <a:spcAft>
                <a:spcPts val="0"/>
              </a:spcAft>
              <a:buClr>
                <a:schemeClr val="accent2"/>
              </a:buClr>
              <a:buSzPts val="1080"/>
              <a:buFont typeface="Arial"/>
              <a:buChar char="•"/>
            </a:pPr>
            <a:r>
              <a:rPr lang="en-US" sz="1200" b="1" dirty="0">
                <a:solidFill>
                  <a:schemeClr val="accent2"/>
                </a:solidFill>
                <a:latin typeface="Calibri"/>
                <a:ea typeface="Calibri"/>
                <a:cs typeface="Calibri"/>
                <a:sym typeface="Calibri"/>
              </a:rPr>
              <a:t>'mean' and 'median' are statistical measures.</a:t>
            </a:r>
          </a:p>
        </p:txBody>
      </p:sp>
      <p:pic>
        <p:nvPicPr>
          <p:cNvPr id="4" name="Picture 3">
            <a:extLst>
              <a:ext uri="{FF2B5EF4-FFF2-40B4-BE49-F238E27FC236}">
                <a16:creationId xmlns:a16="http://schemas.microsoft.com/office/drawing/2014/main" id="{D947DD8D-DC6D-7936-FDD9-480BEEF5CF6E}"/>
              </a:ext>
            </a:extLst>
          </p:cNvPr>
          <p:cNvPicPr>
            <a:picLocks noChangeAspect="1"/>
          </p:cNvPicPr>
          <p:nvPr/>
        </p:nvPicPr>
        <p:blipFill>
          <a:blip r:embed="rId3"/>
          <a:stretch>
            <a:fillRect/>
          </a:stretch>
        </p:blipFill>
        <p:spPr>
          <a:xfrm>
            <a:off x="4745633" y="1233970"/>
            <a:ext cx="4086667" cy="32624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values in height</a:t>
            </a:r>
            <a:endParaRPr dirty="0"/>
          </a:p>
        </p:txBody>
      </p:sp>
      <p:sp>
        <p:nvSpPr>
          <p:cNvPr id="131" name="Google Shape;131;p21"/>
          <p:cNvSpPr/>
          <p:nvPr/>
        </p:nvSpPr>
        <p:spPr>
          <a:xfrm>
            <a:off x="5067233" y="1879273"/>
            <a:ext cx="3333333" cy="1384954"/>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sym typeface="Calibri"/>
              </a:rPr>
              <a:t>The distribution of heights follows a right-skewed pattern with a long tail on the right side.</a:t>
            </a:r>
          </a:p>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sym typeface="Calibri"/>
              </a:rPr>
              <a:t>The median is slightly higher than the mean.</a:t>
            </a:r>
          </a:p>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sym typeface="Calibri"/>
              </a:rPr>
              <a:t>The data has a range of 180 units (from 1.5 to 2.0), with a majority of the values concentrated around 1.6 to 1.8.</a:t>
            </a:r>
          </a:p>
        </p:txBody>
      </p:sp>
      <p:pic>
        <p:nvPicPr>
          <p:cNvPr id="4" name="Picture 3">
            <a:extLst>
              <a:ext uri="{FF2B5EF4-FFF2-40B4-BE49-F238E27FC236}">
                <a16:creationId xmlns:a16="http://schemas.microsoft.com/office/drawing/2014/main" id="{D54F4871-4D91-D07B-1C70-A982FFAF670C}"/>
              </a:ext>
            </a:extLst>
          </p:cNvPr>
          <p:cNvPicPr>
            <a:picLocks noChangeAspect="1"/>
          </p:cNvPicPr>
          <p:nvPr/>
        </p:nvPicPr>
        <p:blipFill>
          <a:blip r:embed="rId3"/>
          <a:stretch>
            <a:fillRect/>
          </a:stretch>
        </p:blipFill>
        <p:spPr>
          <a:xfrm>
            <a:off x="382038" y="1091639"/>
            <a:ext cx="4268645" cy="33358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380731"/>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values in weight</a:t>
            </a:r>
            <a:endParaRPr dirty="0"/>
          </a:p>
        </p:txBody>
      </p:sp>
      <p:sp>
        <p:nvSpPr>
          <p:cNvPr id="146" name="Google Shape;146;p23"/>
          <p:cNvSpPr/>
          <p:nvPr/>
        </p:nvSpPr>
        <p:spPr>
          <a:xfrm>
            <a:off x="311700" y="2308706"/>
            <a:ext cx="3307963" cy="830956"/>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24"/>
              <a:buFont typeface="Arial"/>
              <a:buChar char="•"/>
            </a:pPr>
            <a:r>
              <a:rPr lang="en-US" sz="1200" b="1" i="0" u="none" strike="noStrike" cap="none" dirty="0">
                <a:solidFill>
                  <a:srgbClr val="212121"/>
                </a:solidFill>
                <a:latin typeface="Calibri"/>
                <a:ea typeface="Calibri"/>
                <a:cs typeface="Calibri"/>
                <a:sym typeface="Calibri"/>
              </a:rPr>
              <a:t>The median lies between 100 and 120.</a:t>
            </a:r>
          </a:p>
          <a:p>
            <a:pPr marL="171450" marR="0" lvl="0" indent="-171450" algn="l" rtl="0">
              <a:lnSpc>
                <a:spcPct val="100000"/>
              </a:lnSpc>
              <a:spcBef>
                <a:spcPts val="0"/>
              </a:spcBef>
              <a:spcAft>
                <a:spcPts val="0"/>
              </a:spcAft>
              <a:buClr>
                <a:srgbClr val="000000"/>
              </a:buClr>
              <a:buSzPts val="1224"/>
              <a:buFont typeface="Arial"/>
              <a:buChar char="•"/>
            </a:pPr>
            <a:r>
              <a:rPr lang="en-US" sz="1200" b="1" i="0" u="none" strike="noStrike" cap="none" dirty="0">
                <a:solidFill>
                  <a:srgbClr val="212121"/>
                </a:solidFill>
                <a:latin typeface="Calibri"/>
                <a:ea typeface="Calibri"/>
                <a:cs typeface="Calibri"/>
                <a:sym typeface="Calibri"/>
              </a:rPr>
              <a:t>The weight distribution is slightly right-skewed, with more values towards the lower end but a few extremely high values.</a:t>
            </a:r>
          </a:p>
        </p:txBody>
      </p:sp>
      <p:pic>
        <p:nvPicPr>
          <p:cNvPr id="3" name="Picture 2">
            <a:extLst>
              <a:ext uri="{FF2B5EF4-FFF2-40B4-BE49-F238E27FC236}">
                <a16:creationId xmlns:a16="http://schemas.microsoft.com/office/drawing/2014/main" id="{D8212BB4-1491-9677-8BA9-9B110E3E2DC1}"/>
              </a:ext>
            </a:extLst>
          </p:cNvPr>
          <p:cNvPicPr>
            <a:picLocks noChangeAspect="1"/>
          </p:cNvPicPr>
          <p:nvPr/>
        </p:nvPicPr>
        <p:blipFill rotWithShape="1">
          <a:blip r:embed="rId3"/>
          <a:srcRect t="1064"/>
          <a:stretch/>
        </p:blipFill>
        <p:spPr>
          <a:xfrm>
            <a:off x="4066221" y="1201373"/>
            <a:ext cx="4507551" cy="35613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Arial"/>
                <a:ea typeface="Arial"/>
                <a:cs typeface="Arial"/>
                <a:sym typeface="Arial"/>
              </a:rPr>
              <a:t>Correlation between height and weight</a:t>
            </a:r>
            <a:endParaRPr dirty="0"/>
          </a:p>
        </p:txBody>
      </p:sp>
      <p:sp>
        <p:nvSpPr>
          <p:cNvPr id="154" name="Google Shape;154;p24"/>
          <p:cNvSpPr/>
          <p:nvPr/>
        </p:nvSpPr>
        <p:spPr>
          <a:xfrm>
            <a:off x="5382321" y="1602274"/>
            <a:ext cx="3306279" cy="1938952"/>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1" i="0" u="none" strike="noStrike" cap="none" dirty="0">
                <a:solidFill>
                  <a:srgbClr val="212121"/>
                </a:solidFill>
                <a:latin typeface="Calibri"/>
                <a:ea typeface="Calibri"/>
                <a:cs typeface="Calibri"/>
                <a:sym typeface="Calibri"/>
              </a:rPr>
              <a:t>There seems to be a positive correlation between height and weight, meaning taller individuals tend to weigh more.</a:t>
            </a:r>
          </a:p>
          <a:p>
            <a:pPr marL="171450" marR="0" lvl="0" indent="-171450" algn="l" rtl="0">
              <a:lnSpc>
                <a:spcPct val="100000"/>
              </a:lnSpc>
              <a:spcBef>
                <a:spcPts val="0"/>
              </a:spcBef>
              <a:spcAft>
                <a:spcPts val="0"/>
              </a:spcAft>
              <a:buClr>
                <a:srgbClr val="000000"/>
              </a:buClr>
              <a:buSzPts val="1200"/>
              <a:buFont typeface="Arial"/>
              <a:buChar char="•"/>
            </a:pPr>
            <a:r>
              <a:rPr lang="en-US" sz="1200" b="1" i="0" u="none" strike="noStrike" cap="none" dirty="0">
                <a:solidFill>
                  <a:srgbClr val="212121"/>
                </a:solidFill>
                <a:latin typeface="Calibri"/>
                <a:ea typeface="Calibri"/>
                <a:cs typeface="Calibri"/>
                <a:sym typeface="Calibri"/>
              </a:rPr>
              <a:t>The correlation increases by 0.1 for every 20 cm increase in height.</a:t>
            </a:r>
          </a:p>
          <a:p>
            <a:pPr marL="171450" marR="0" lvl="0" indent="-171450" algn="l" rtl="0">
              <a:lnSpc>
                <a:spcPct val="100000"/>
              </a:lnSpc>
              <a:spcBef>
                <a:spcPts val="0"/>
              </a:spcBef>
              <a:spcAft>
                <a:spcPts val="0"/>
              </a:spcAft>
              <a:buClr>
                <a:srgbClr val="000000"/>
              </a:buClr>
              <a:buSzPts val="1200"/>
              <a:buFont typeface="Arial"/>
              <a:buChar char="•"/>
            </a:pPr>
            <a:r>
              <a:rPr lang="en-US" sz="1200" b="1" i="0" u="none" strike="noStrike" cap="none" dirty="0">
                <a:solidFill>
                  <a:srgbClr val="212121"/>
                </a:solidFill>
                <a:latin typeface="Calibri"/>
                <a:ea typeface="Calibri"/>
                <a:cs typeface="Calibri"/>
                <a:sym typeface="Calibri"/>
              </a:rPr>
              <a:t>The weight ranges from 80 kg to 160 kg, suggesting a significant variation.</a:t>
            </a:r>
          </a:p>
          <a:p>
            <a:pPr marL="171450" marR="0" lvl="0" indent="-171450" algn="l" rtl="0">
              <a:lnSpc>
                <a:spcPct val="100000"/>
              </a:lnSpc>
              <a:spcBef>
                <a:spcPts val="0"/>
              </a:spcBef>
              <a:spcAft>
                <a:spcPts val="0"/>
              </a:spcAft>
              <a:buClr>
                <a:srgbClr val="000000"/>
              </a:buClr>
              <a:buSzPts val="1200"/>
              <a:buFont typeface="Arial"/>
              <a:buChar char="•"/>
            </a:pPr>
            <a:r>
              <a:rPr lang="en-US" sz="1200" b="1" i="0" u="none" strike="noStrike" cap="none" dirty="0">
                <a:solidFill>
                  <a:srgbClr val="212121"/>
                </a:solidFill>
                <a:latin typeface="Calibri"/>
                <a:ea typeface="Calibri"/>
                <a:cs typeface="Calibri"/>
                <a:sym typeface="Calibri"/>
              </a:rPr>
              <a:t>The correlation values range from 1.5 to 2.0, indicating a strong relationship between height and weight.</a:t>
            </a:r>
            <a:endParaRPr lang="en-IN" dirty="0"/>
          </a:p>
        </p:txBody>
      </p:sp>
      <p:pic>
        <p:nvPicPr>
          <p:cNvPr id="3" name="Picture 2">
            <a:extLst>
              <a:ext uri="{FF2B5EF4-FFF2-40B4-BE49-F238E27FC236}">
                <a16:creationId xmlns:a16="http://schemas.microsoft.com/office/drawing/2014/main" id="{6DD72A45-A67E-6146-7F79-F631F6AEE005}"/>
              </a:ext>
            </a:extLst>
          </p:cNvPr>
          <p:cNvPicPr>
            <a:picLocks noChangeAspect="1"/>
          </p:cNvPicPr>
          <p:nvPr/>
        </p:nvPicPr>
        <p:blipFill>
          <a:blip r:embed="rId3"/>
          <a:stretch>
            <a:fillRect/>
          </a:stretch>
        </p:blipFill>
        <p:spPr>
          <a:xfrm>
            <a:off x="455400" y="1085689"/>
            <a:ext cx="4708632" cy="3680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Number of items in family history column</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533484" y="1922669"/>
            <a:ext cx="3306279" cy="1015622"/>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rPr>
              <a:t>A total of 964 individuals have a family history of overweight, as indicated by the sum of the category counts.</a:t>
            </a:r>
          </a:p>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rPr>
              <a:t>The data is categorized as yes or no.</a:t>
            </a:r>
          </a:p>
          <a:p>
            <a:pPr marL="171450" marR="0" lvl="0" indent="-171450" algn="l" rtl="0">
              <a:lnSpc>
                <a:spcPct val="100000"/>
              </a:lnSpc>
              <a:spcBef>
                <a:spcPts val="0"/>
              </a:spcBef>
              <a:spcAft>
                <a:spcPts val="0"/>
              </a:spcAft>
              <a:buClr>
                <a:srgbClr val="000000"/>
              </a:buClr>
              <a:buSzPts val="1200"/>
              <a:buFont typeface="Arial"/>
              <a:buChar char="•"/>
            </a:pPr>
            <a:endParaRPr lang="en-US" sz="1200" b="1" i="0" u="none" strike="noStrike" cap="none" dirty="0">
              <a:solidFill>
                <a:srgbClr val="21212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E64DA2A-6BEB-1F64-00D2-B32F2A016E45}"/>
              </a:ext>
            </a:extLst>
          </p:cNvPr>
          <p:cNvPicPr>
            <a:picLocks noChangeAspect="1"/>
          </p:cNvPicPr>
          <p:nvPr/>
        </p:nvPicPr>
        <p:blipFill>
          <a:blip r:embed="rId3"/>
          <a:stretch>
            <a:fillRect/>
          </a:stretch>
        </p:blipFill>
        <p:spPr>
          <a:xfrm>
            <a:off x="4408168" y="1357888"/>
            <a:ext cx="4096793" cy="30685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Number of items in FAVC column</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5372987" y="2100872"/>
            <a:ext cx="3306279" cy="1384954"/>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A There are two categories in the FAVC (Freeze All Viable Cells) system.</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The first category has approximately 953 items.</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The second category has a significantly lower number of items compared to the first category.</a:t>
            </a:r>
          </a:p>
        </p:txBody>
      </p:sp>
      <p:pic>
        <p:nvPicPr>
          <p:cNvPr id="4" name="Picture 3">
            <a:extLst>
              <a:ext uri="{FF2B5EF4-FFF2-40B4-BE49-F238E27FC236}">
                <a16:creationId xmlns:a16="http://schemas.microsoft.com/office/drawing/2014/main" id="{B4FCFA70-24CF-88A5-FA24-8B32AFE74B55}"/>
              </a:ext>
            </a:extLst>
          </p:cNvPr>
          <p:cNvPicPr>
            <a:picLocks noChangeAspect="1"/>
          </p:cNvPicPr>
          <p:nvPr/>
        </p:nvPicPr>
        <p:blipFill>
          <a:blip r:embed="rId3"/>
          <a:stretch>
            <a:fillRect/>
          </a:stretch>
        </p:blipFill>
        <p:spPr>
          <a:xfrm>
            <a:off x="464734" y="1362319"/>
            <a:ext cx="4251385" cy="3336156"/>
          </a:xfrm>
          <a:prstGeom prst="rect">
            <a:avLst/>
          </a:prstGeom>
        </p:spPr>
      </p:pic>
    </p:spTree>
    <p:extLst>
      <p:ext uri="{BB962C8B-B14F-4D97-AF65-F5344CB8AC3E}">
        <p14:creationId xmlns:p14="http://schemas.microsoft.com/office/powerpoint/2010/main" val="167590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values in FCVC</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255429" y="2121974"/>
            <a:ext cx="3306279" cy="1569620"/>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The mean and median of the FCVC values are not explicitly provided in the graph, but they appear to be around 2.50 and 2.75, given the distribution of the data points.</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The distribution of values is not uniform, as there are more data points towards the higher end of the FCVC scale and fewer towards the lower end.</a:t>
            </a:r>
          </a:p>
        </p:txBody>
      </p:sp>
      <p:pic>
        <p:nvPicPr>
          <p:cNvPr id="3" name="Picture 2">
            <a:extLst>
              <a:ext uri="{FF2B5EF4-FFF2-40B4-BE49-F238E27FC236}">
                <a16:creationId xmlns:a16="http://schemas.microsoft.com/office/drawing/2014/main" id="{BFB05E58-18AF-3F98-ECEE-5B5FF22D5583}"/>
              </a:ext>
            </a:extLst>
          </p:cNvPr>
          <p:cNvPicPr>
            <a:picLocks noChangeAspect="1"/>
          </p:cNvPicPr>
          <p:nvPr/>
        </p:nvPicPr>
        <p:blipFill>
          <a:blip r:embed="rId3"/>
          <a:stretch>
            <a:fillRect/>
          </a:stretch>
        </p:blipFill>
        <p:spPr>
          <a:xfrm>
            <a:off x="3720905" y="1017725"/>
            <a:ext cx="4970718" cy="3941569"/>
          </a:xfrm>
          <a:prstGeom prst="rect">
            <a:avLst/>
          </a:prstGeom>
        </p:spPr>
      </p:pic>
    </p:spTree>
    <p:extLst>
      <p:ext uri="{BB962C8B-B14F-4D97-AF65-F5344CB8AC3E}">
        <p14:creationId xmlns:p14="http://schemas.microsoft.com/office/powerpoint/2010/main" val="238594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values in CH2O</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5407099" y="2044601"/>
            <a:ext cx="3306279" cy="1384954"/>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The data represents the count and distribution of values in CH2O, which seems to be a chemical compound. The distribution shows a range from 0 to 3.00 with varying frequency.</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Both the mean and median lie between 2.00 and 2.25, very close to each other.</a:t>
            </a:r>
          </a:p>
        </p:txBody>
      </p:sp>
      <p:pic>
        <p:nvPicPr>
          <p:cNvPr id="4" name="Picture 3">
            <a:extLst>
              <a:ext uri="{FF2B5EF4-FFF2-40B4-BE49-F238E27FC236}">
                <a16:creationId xmlns:a16="http://schemas.microsoft.com/office/drawing/2014/main" id="{6520058E-D0D8-4910-3C45-813C8656C5D0}"/>
              </a:ext>
            </a:extLst>
          </p:cNvPr>
          <p:cNvPicPr>
            <a:picLocks noChangeAspect="1"/>
          </p:cNvPicPr>
          <p:nvPr/>
        </p:nvPicPr>
        <p:blipFill>
          <a:blip r:embed="rId3"/>
          <a:stretch>
            <a:fillRect/>
          </a:stretch>
        </p:blipFill>
        <p:spPr>
          <a:xfrm>
            <a:off x="515213" y="1146303"/>
            <a:ext cx="4535089" cy="3598771"/>
          </a:xfrm>
          <a:prstGeom prst="rect">
            <a:avLst/>
          </a:prstGeom>
        </p:spPr>
      </p:pic>
    </p:spTree>
    <p:extLst>
      <p:ext uri="{BB962C8B-B14F-4D97-AF65-F5344CB8AC3E}">
        <p14:creationId xmlns:p14="http://schemas.microsoft.com/office/powerpoint/2010/main" val="340818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values in FAF</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311700" y="2417395"/>
            <a:ext cx="3306279" cy="646290"/>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The distribution of FAF values has a mean of approximately 0.75 and a median of 1, indicating a slight positive skew.</a:t>
            </a:r>
          </a:p>
        </p:txBody>
      </p:sp>
      <p:pic>
        <p:nvPicPr>
          <p:cNvPr id="3" name="Picture 2">
            <a:extLst>
              <a:ext uri="{FF2B5EF4-FFF2-40B4-BE49-F238E27FC236}">
                <a16:creationId xmlns:a16="http://schemas.microsoft.com/office/drawing/2014/main" id="{7091047A-F17A-7532-03B5-2D652C434C0D}"/>
              </a:ext>
            </a:extLst>
          </p:cNvPr>
          <p:cNvPicPr>
            <a:picLocks noChangeAspect="1"/>
          </p:cNvPicPr>
          <p:nvPr/>
        </p:nvPicPr>
        <p:blipFill>
          <a:blip r:embed="rId3"/>
          <a:stretch>
            <a:fillRect/>
          </a:stretch>
        </p:blipFill>
        <p:spPr>
          <a:xfrm>
            <a:off x="3807799" y="1017802"/>
            <a:ext cx="4942305" cy="3939922"/>
          </a:xfrm>
          <a:prstGeom prst="rect">
            <a:avLst/>
          </a:prstGeom>
        </p:spPr>
      </p:pic>
    </p:spTree>
    <p:extLst>
      <p:ext uri="{BB962C8B-B14F-4D97-AF65-F5344CB8AC3E}">
        <p14:creationId xmlns:p14="http://schemas.microsoft.com/office/powerpoint/2010/main" val="404851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Distribution of values in TUE</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5460475" y="2107905"/>
            <a:ext cx="3306279" cy="1200288"/>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The values in TUE are slightly skewed to the left, as the median is greater than the mean.</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The minimum value of TUE is 0, and the maximum value is 2.0. This indicates that the range of TUE is 2.0.</a:t>
            </a:r>
          </a:p>
          <a:p>
            <a:pPr algn="l"/>
            <a:endParaRPr lang="en-US" sz="1200" b="1" dirty="0">
              <a:solidFill>
                <a:srgbClr val="212121"/>
              </a:solidFill>
              <a:latin typeface="Calibri"/>
              <a:ea typeface="Calibri"/>
              <a:cs typeface="Calibri"/>
            </a:endParaRPr>
          </a:p>
        </p:txBody>
      </p:sp>
      <p:pic>
        <p:nvPicPr>
          <p:cNvPr id="4" name="Picture 3">
            <a:extLst>
              <a:ext uri="{FF2B5EF4-FFF2-40B4-BE49-F238E27FC236}">
                <a16:creationId xmlns:a16="http://schemas.microsoft.com/office/drawing/2014/main" id="{C7C7F667-FEF6-243E-78DF-B70374471D26}"/>
              </a:ext>
            </a:extLst>
          </p:cNvPr>
          <p:cNvPicPr>
            <a:picLocks noChangeAspect="1"/>
          </p:cNvPicPr>
          <p:nvPr/>
        </p:nvPicPr>
        <p:blipFill>
          <a:blip r:embed="rId3"/>
          <a:stretch>
            <a:fillRect/>
          </a:stretch>
        </p:blipFill>
        <p:spPr>
          <a:xfrm>
            <a:off x="311700" y="1085125"/>
            <a:ext cx="4812302" cy="3840326"/>
          </a:xfrm>
          <a:prstGeom prst="rect">
            <a:avLst/>
          </a:prstGeom>
        </p:spPr>
      </p:pic>
    </p:spTree>
    <p:extLst>
      <p:ext uri="{BB962C8B-B14F-4D97-AF65-F5344CB8AC3E}">
        <p14:creationId xmlns:p14="http://schemas.microsoft.com/office/powerpoint/2010/main" val="150679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p:nvPr/>
        </p:nvSpPr>
        <p:spPr>
          <a:xfrm>
            <a:off x="2332434" y="210012"/>
            <a:ext cx="4572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GB" sz="3600" b="1" i="0" u="none" strike="noStrike" cap="none">
                <a:solidFill>
                  <a:srgbClr val="CC0000"/>
                </a:solidFill>
                <a:latin typeface="Montserrat"/>
                <a:ea typeface="Montserrat"/>
                <a:cs typeface="Montserrat"/>
                <a:sym typeface="Montserrat"/>
              </a:rPr>
              <a:t> CONTENT</a:t>
            </a: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964400" y="926275"/>
            <a:ext cx="7308000" cy="3933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Problem Statement</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Objective</a:t>
            </a:r>
            <a:endParaRPr sz="1800" b="1" i="0" u="none" strike="noStrike" cap="none">
              <a:solidFill>
                <a:schemeClr val="lt1"/>
              </a:solidFill>
              <a:latin typeface="Open Sans"/>
              <a:ea typeface="Open Sans"/>
              <a:cs typeface="Open Sans"/>
              <a:sym typeface="Open Sans"/>
            </a:endParaRPr>
          </a:p>
          <a:p>
            <a:pPr marL="285750" marR="0" lvl="0" indent="-285750" algn="l" rtl="0">
              <a:lnSpc>
                <a:spcPct val="150000"/>
              </a:lnSpc>
              <a:spcBef>
                <a:spcPts val="0"/>
              </a:spcBef>
              <a:spcAft>
                <a:spcPts val="0"/>
              </a:spcAft>
              <a:buClr>
                <a:schemeClr val="lt1"/>
              </a:buClr>
              <a:buSzPts val="1800"/>
              <a:buFont typeface="Open Sans"/>
              <a:buChar char="⮚"/>
            </a:pPr>
            <a:r>
              <a:rPr lang="en-GB" sz="1800" b="1" i="0" u="none" strike="noStrike" cap="none">
                <a:solidFill>
                  <a:schemeClr val="lt1"/>
                </a:solidFill>
                <a:latin typeface="Open Sans"/>
                <a:ea typeface="Open Sans"/>
                <a:cs typeface="Open Sans"/>
                <a:sym typeface="Open Sans"/>
              </a:rPr>
              <a:t>Tools Used</a:t>
            </a:r>
            <a:endParaRPr sz="1800" b="1" i="0" u="none" strike="noStrike" cap="none">
              <a:solidFill>
                <a:schemeClr val="lt1"/>
              </a:solidFill>
              <a:latin typeface="Open Sans"/>
              <a:ea typeface="Open Sans"/>
              <a:cs typeface="Open Sans"/>
              <a:sym typeface="Open Sans"/>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Data Summary</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Exploratory Data Analysis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Challenges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Recommendations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Conclusions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a:solidFill>
                  <a:schemeClr val="lt1"/>
                </a:solidFill>
                <a:latin typeface="Open Sans"/>
                <a:ea typeface="Open Sans"/>
                <a:cs typeface="Open Sans"/>
                <a:sym typeface="Open Sans"/>
              </a:rPr>
              <a:t>Q &amp; 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Number of items in each CALC category</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410174" y="2192312"/>
            <a:ext cx="3306279" cy="1384954"/>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There are 719.0 items in the first "CALC" category, which is the highest among all categories.</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The second category has no items, as indicated by the value "0.“</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The terms "Sometimes" and "Frequently" are mentioned.</a:t>
            </a:r>
          </a:p>
        </p:txBody>
      </p:sp>
      <p:pic>
        <p:nvPicPr>
          <p:cNvPr id="3" name="Picture 2">
            <a:extLst>
              <a:ext uri="{FF2B5EF4-FFF2-40B4-BE49-F238E27FC236}">
                <a16:creationId xmlns:a16="http://schemas.microsoft.com/office/drawing/2014/main" id="{D7AD51AE-F82A-DA2B-ADF3-E9FC11E93BBA}"/>
              </a:ext>
            </a:extLst>
          </p:cNvPr>
          <p:cNvPicPr>
            <a:picLocks noChangeAspect="1"/>
          </p:cNvPicPr>
          <p:nvPr/>
        </p:nvPicPr>
        <p:blipFill>
          <a:blip r:embed="rId3"/>
          <a:stretch>
            <a:fillRect/>
          </a:stretch>
        </p:blipFill>
        <p:spPr>
          <a:xfrm>
            <a:off x="3977117" y="1247913"/>
            <a:ext cx="4435363" cy="3515760"/>
          </a:xfrm>
          <a:prstGeom prst="rect">
            <a:avLst/>
          </a:prstGeom>
        </p:spPr>
      </p:pic>
    </p:spTree>
    <p:extLst>
      <p:ext uri="{BB962C8B-B14F-4D97-AF65-F5344CB8AC3E}">
        <p14:creationId xmlns:p14="http://schemas.microsoft.com/office/powerpoint/2010/main" val="204064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ML MODEL 1 : LOGISTIC REGRESSION</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477213" y="1570977"/>
            <a:ext cx="3306279" cy="249295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rPr>
              <a:t>Logistic regression is a statistical method used to model the relationship between one or more independent variables and a binary outcome, predicting the probability of occurrence of an event.</a:t>
            </a:r>
          </a:p>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rPr>
              <a:t>It is performed to classify observations into one of two or more discrete categories based on input features.</a:t>
            </a:r>
          </a:p>
          <a:p>
            <a:pPr marL="171450" marR="0" lvl="0" indent="-171450" algn="l" rtl="0">
              <a:lnSpc>
                <a:spcPct val="100000"/>
              </a:lnSpc>
              <a:spcBef>
                <a:spcPts val="0"/>
              </a:spcBef>
              <a:spcAft>
                <a:spcPts val="0"/>
              </a:spcAft>
              <a:buClr>
                <a:srgbClr val="000000"/>
              </a:buClr>
              <a:buSzPts val="1200"/>
              <a:buFont typeface="Arial"/>
              <a:buChar char="•"/>
            </a:pPr>
            <a:r>
              <a:rPr lang="en-US" sz="1200" b="1" dirty="0">
                <a:solidFill>
                  <a:srgbClr val="212121"/>
                </a:solidFill>
                <a:latin typeface="Calibri"/>
                <a:ea typeface="Calibri"/>
                <a:cs typeface="Calibri"/>
              </a:rPr>
              <a:t>Logistic regression tells us about the likelihood of an event occurring based on the values of the independent variables and provides probabilities associated with each class label.</a:t>
            </a:r>
            <a:endParaRPr lang="en-US" sz="1200" b="1" dirty="0">
              <a:solidFill>
                <a:srgbClr val="21212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3A648A1C-3E58-0D34-48DB-735BF429F979}"/>
              </a:ext>
            </a:extLst>
          </p:cNvPr>
          <p:cNvPicPr>
            <a:picLocks noChangeAspect="1"/>
          </p:cNvPicPr>
          <p:nvPr/>
        </p:nvPicPr>
        <p:blipFill>
          <a:blip r:embed="rId3"/>
          <a:stretch>
            <a:fillRect/>
          </a:stretch>
        </p:blipFill>
        <p:spPr>
          <a:xfrm>
            <a:off x="4085514" y="1266092"/>
            <a:ext cx="4571468" cy="3297326"/>
          </a:xfrm>
          <a:prstGeom prst="rect">
            <a:avLst/>
          </a:prstGeom>
        </p:spPr>
      </p:pic>
    </p:spTree>
    <p:extLst>
      <p:ext uri="{BB962C8B-B14F-4D97-AF65-F5344CB8AC3E}">
        <p14:creationId xmlns:p14="http://schemas.microsoft.com/office/powerpoint/2010/main" val="241250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ML MODEL 2 : RANDOM FOREST CLASSIFIER</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223995" y="1655383"/>
            <a:ext cx="3306279" cy="2492950"/>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Random Forest Classifier is an ensemble learning method that constructs multiple decision trees during training and outputs the mode of the classes (classification) or mean prediction (regression) of the individual trees.</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It is performed to improve the predictive accuracy and control overfitting by averaging the predictions of multiple decision trees.</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It tells us about the importance of different features in predicting the target variable and provides insights into the relationships between features and the target.</a:t>
            </a:r>
          </a:p>
          <a:p>
            <a:pPr marL="171450" marR="0" lvl="0" indent="-171450" algn="l" rtl="0">
              <a:lnSpc>
                <a:spcPct val="100000"/>
              </a:lnSpc>
              <a:spcBef>
                <a:spcPts val="0"/>
              </a:spcBef>
              <a:spcAft>
                <a:spcPts val="0"/>
              </a:spcAft>
              <a:buClr>
                <a:srgbClr val="000000"/>
              </a:buClr>
              <a:buSzPts val="1200"/>
              <a:buFont typeface="Arial"/>
              <a:buChar char="•"/>
            </a:pPr>
            <a:endParaRPr lang="en-US" sz="1200" b="1" dirty="0">
              <a:solidFill>
                <a:srgbClr val="21212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0B9A0C90-04D7-8548-8607-EB83EBE58B3B}"/>
              </a:ext>
            </a:extLst>
          </p:cNvPr>
          <p:cNvPicPr>
            <a:picLocks noChangeAspect="1"/>
          </p:cNvPicPr>
          <p:nvPr/>
        </p:nvPicPr>
        <p:blipFill>
          <a:blip r:embed="rId3"/>
          <a:stretch>
            <a:fillRect/>
          </a:stretch>
        </p:blipFill>
        <p:spPr>
          <a:xfrm>
            <a:off x="4023359" y="1182497"/>
            <a:ext cx="4411544" cy="3326478"/>
          </a:xfrm>
          <a:prstGeom prst="rect">
            <a:avLst/>
          </a:prstGeom>
        </p:spPr>
      </p:pic>
    </p:spTree>
    <p:extLst>
      <p:ext uri="{BB962C8B-B14F-4D97-AF65-F5344CB8AC3E}">
        <p14:creationId xmlns:p14="http://schemas.microsoft.com/office/powerpoint/2010/main" val="4011127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ML MODEL 3 : SUPPORT VECTOR MACHINE</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491282" y="1774958"/>
            <a:ext cx="3306279" cy="1938952"/>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SVM (Support Vector Machine) is a supervised machine learning algorithm used for classification and regression tasks.</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It is performed to find the hyperplane that best separates different classes in the feature space.</a:t>
            </a:r>
          </a:p>
          <a:p>
            <a:pPr marL="171450" indent="-171450" algn="l">
              <a:buFont typeface="Arial" panose="020B0604020202020204" pitchFamily="34" charset="0"/>
              <a:buChar char="•"/>
            </a:pPr>
            <a:r>
              <a:rPr lang="en-US" sz="1200" b="1" dirty="0">
                <a:solidFill>
                  <a:srgbClr val="212121"/>
                </a:solidFill>
                <a:latin typeface="Calibri"/>
                <a:ea typeface="Calibri"/>
                <a:cs typeface="Calibri"/>
              </a:rPr>
              <a:t>SVM tells us about the data by identifying the optimal decision boundary that maximizes the margin between classes, providing effective classification and generalization performance.</a:t>
            </a:r>
            <a:endParaRPr lang="en-US" sz="1200" b="1" dirty="0">
              <a:solidFill>
                <a:srgbClr val="21212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16224EAB-0E58-9ED3-3D8E-A1C6B9239FB1}"/>
              </a:ext>
            </a:extLst>
          </p:cNvPr>
          <p:cNvPicPr>
            <a:picLocks noChangeAspect="1"/>
          </p:cNvPicPr>
          <p:nvPr/>
        </p:nvPicPr>
        <p:blipFill>
          <a:blip r:embed="rId3"/>
          <a:stretch>
            <a:fillRect/>
          </a:stretch>
        </p:blipFill>
        <p:spPr>
          <a:xfrm>
            <a:off x="3929518" y="1456006"/>
            <a:ext cx="4902782" cy="2807877"/>
          </a:xfrm>
          <a:prstGeom prst="rect">
            <a:avLst/>
          </a:prstGeom>
        </p:spPr>
      </p:pic>
    </p:spTree>
    <p:extLst>
      <p:ext uri="{BB962C8B-B14F-4D97-AF65-F5344CB8AC3E}">
        <p14:creationId xmlns:p14="http://schemas.microsoft.com/office/powerpoint/2010/main" val="2058086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ML MODEL 4 : DECISION TREE</a:t>
            </a:r>
            <a:endParaRPr dirty="0"/>
          </a:p>
        </p:txBody>
      </p:sp>
      <p:sp>
        <p:nvSpPr>
          <p:cNvPr id="6" name="Google Shape;154;p24">
            <a:extLst>
              <a:ext uri="{FF2B5EF4-FFF2-40B4-BE49-F238E27FC236}">
                <a16:creationId xmlns:a16="http://schemas.microsoft.com/office/drawing/2014/main" id="{659CD7DF-16D2-150E-3172-2E105415FA81}"/>
              </a:ext>
            </a:extLst>
          </p:cNvPr>
          <p:cNvSpPr/>
          <p:nvPr/>
        </p:nvSpPr>
        <p:spPr>
          <a:xfrm>
            <a:off x="311700" y="1627247"/>
            <a:ext cx="3306279" cy="2308284"/>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200" b="1" dirty="0">
                <a:solidFill>
                  <a:srgbClr val="212121"/>
                </a:solidFill>
                <a:latin typeface="Calibri"/>
                <a:ea typeface="Calibri"/>
                <a:cs typeface="Calibri"/>
              </a:rPr>
              <a:t>Decision Tree is a predictive modeling technique that recursively splits the dataset into subsets based on the value of input features to make decisions.</a:t>
            </a:r>
          </a:p>
          <a:p>
            <a:pPr marL="171450" indent="-171450" algn="l">
              <a:buFont typeface="Arial" panose="020B0604020202020204" pitchFamily="34" charset="0"/>
              <a:buChar char="•"/>
            </a:pPr>
            <a:endParaRPr lang="en-US" sz="1200" b="1" dirty="0">
              <a:solidFill>
                <a:srgbClr val="212121"/>
              </a:solidFill>
              <a:latin typeface="Calibri"/>
              <a:ea typeface="Calibri"/>
              <a:cs typeface="Calibri"/>
            </a:endParaRPr>
          </a:p>
          <a:p>
            <a:pPr marL="171450" indent="-171450" algn="l">
              <a:buFont typeface="Arial" panose="020B0604020202020204" pitchFamily="34" charset="0"/>
              <a:buChar char="•"/>
            </a:pPr>
            <a:r>
              <a:rPr lang="en-US" sz="1200" b="1" dirty="0">
                <a:solidFill>
                  <a:srgbClr val="212121"/>
                </a:solidFill>
                <a:latin typeface="Calibri"/>
                <a:ea typeface="Calibri"/>
                <a:cs typeface="Calibri"/>
              </a:rPr>
              <a:t>Performed for: Classification and regression tasks, as it's versatile and interpretable.</a:t>
            </a:r>
          </a:p>
          <a:p>
            <a:pPr marL="171450" indent="-171450" algn="l">
              <a:buFont typeface="Arial" panose="020B0604020202020204" pitchFamily="34" charset="0"/>
              <a:buChar char="•"/>
            </a:pPr>
            <a:endParaRPr lang="en-US" sz="1200" b="1" dirty="0">
              <a:solidFill>
                <a:srgbClr val="212121"/>
              </a:solidFill>
              <a:latin typeface="Calibri"/>
              <a:ea typeface="Calibri"/>
              <a:cs typeface="Calibri"/>
            </a:endParaRPr>
          </a:p>
          <a:p>
            <a:pPr marL="171450" indent="-171450" algn="l">
              <a:buFont typeface="Arial" panose="020B0604020202020204" pitchFamily="34" charset="0"/>
              <a:buChar char="•"/>
            </a:pPr>
            <a:r>
              <a:rPr lang="en-US" sz="1200" b="1" dirty="0">
                <a:solidFill>
                  <a:srgbClr val="212121"/>
                </a:solidFill>
                <a:latin typeface="Calibri"/>
                <a:ea typeface="Calibri"/>
                <a:cs typeface="Calibri"/>
              </a:rPr>
              <a:t>Tells us about the data: Reveals the most significant variables, their relationships, and the decision-making process, aiding in understanding and predicting outcomes.</a:t>
            </a:r>
            <a:endParaRPr lang="en-US" sz="1200" b="1" dirty="0">
              <a:solidFill>
                <a:srgbClr val="21212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16224EAB-0E58-9ED3-3D8E-A1C6B9239FB1}"/>
              </a:ext>
            </a:extLst>
          </p:cNvPr>
          <p:cNvPicPr>
            <a:picLocks noChangeAspect="1"/>
          </p:cNvPicPr>
          <p:nvPr/>
        </p:nvPicPr>
        <p:blipFill>
          <a:blip r:embed="rId3"/>
          <a:stretch>
            <a:fillRect/>
          </a:stretch>
        </p:blipFill>
        <p:spPr>
          <a:xfrm>
            <a:off x="3929518" y="1456006"/>
            <a:ext cx="4902782" cy="2807877"/>
          </a:xfrm>
          <a:prstGeom prst="rect">
            <a:avLst/>
          </a:prstGeom>
        </p:spPr>
      </p:pic>
    </p:spTree>
    <p:extLst>
      <p:ext uri="{BB962C8B-B14F-4D97-AF65-F5344CB8AC3E}">
        <p14:creationId xmlns:p14="http://schemas.microsoft.com/office/powerpoint/2010/main" val="1594902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solidFill>
                  <a:schemeClr val="dk1"/>
                </a:solidFill>
                <a:latin typeface="Arial"/>
                <a:ea typeface="Arial"/>
                <a:cs typeface="Arial"/>
                <a:sym typeface="Arial"/>
              </a:rPr>
              <a:t>Challenges</a:t>
            </a:r>
            <a:br>
              <a:rPr lang="en-GB" dirty="0"/>
            </a:br>
            <a:endParaRPr dirty="0"/>
          </a:p>
        </p:txBody>
      </p:sp>
      <p:sp>
        <p:nvSpPr>
          <p:cNvPr id="196" name="Google Shape;196;p30"/>
          <p:cNvSpPr txBox="1">
            <a:spLocks noGrp="1"/>
          </p:cNvSpPr>
          <p:nvPr>
            <p:ph type="body" idx="1"/>
          </p:nvPr>
        </p:nvSpPr>
        <p:spPr>
          <a:xfrm>
            <a:off x="1832383" y="1076814"/>
            <a:ext cx="5479233" cy="3146353"/>
          </a:xfrm>
          <a:prstGeom prst="rect">
            <a:avLst/>
          </a:prstGeom>
          <a:noFill/>
          <a:ln>
            <a:noFill/>
          </a:ln>
        </p:spPr>
        <p:txBody>
          <a:bodyPr spcFirstLastPara="1" wrap="square" lIns="91425" tIns="91425" rIns="91425" bIns="91425" anchor="t" anchorCtr="0">
            <a:noAutofit/>
          </a:bodyPr>
          <a:lstStyle/>
          <a:p>
            <a:pPr marL="114300" lvl="0" indent="0" algn="l" rtl="0">
              <a:lnSpc>
                <a:spcPct val="150000"/>
              </a:lnSpc>
              <a:spcBef>
                <a:spcPts val="0"/>
              </a:spcBef>
              <a:spcAft>
                <a:spcPts val="0"/>
              </a:spcAft>
              <a:buClr>
                <a:srgbClr val="212121"/>
              </a:buClr>
              <a:buSzPts val="1800"/>
              <a:buNone/>
            </a:pPr>
            <a:r>
              <a:rPr lang="en-GB" sz="1300" b="1" dirty="0">
                <a:solidFill>
                  <a:srgbClr val="212121"/>
                </a:solidFill>
                <a:latin typeface="Calibri"/>
                <a:ea typeface="Calibri"/>
                <a:cs typeface="Calibri"/>
                <a:sym typeface="Calibri"/>
              </a:rPr>
              <a:t>The following challenges were faced:</a:t>
            </a:r>
          </a:p>
          <a:p>
            <a:pPr marL="457200" lvl="0" indent="-342900" algn="l" rtl="0">
              <a:lnSpc>
                <a:spcPct val="150000"/>
              </a:lnSpc>
              <a:spcBef>
                <a:spcPts val="0"/>
              </a:spcBef>
              <a:spcAft>
                <a:spcPts val="0"/>
              </a:spcAft>
              <a:buClr>
                <a:srgbClr val="212121"/>
              </a:buClr>
              <a:buSzPts val="1800"/>
              <a:buFont typeface="Calibri"/>
              <a:buChar char="●"/>
            </a:pPr>
            <a:r>
              <a:rPr lang="en-US" sz="1300" b="1" dirty="0">
                <a:solidFill>
                  <a:srgbClr val="212121"/>
                </a:solidFill>
                <a:latin typeface="Calibri"/>
                <a:ea typeface="Calibri"/>
                <a:cs typeface="Calibri"/>
                <a:sym typeface="Calibri"/>
              </a:rPr>
              <a:t>Selecting the most suitable type of graph to effectively represent the data.</a:t>
            </a:r>
          </a:p>
          <a:p>
            <a:pPr marL="457200" lvl="0" indent="-342900" algn="l" rtl="0">
              <a:lnSpc>
                <a:spcPct val="150000"/>
              </a:lnSpc>
              <a:spcBef>
                <a:spcPts val="0"/>
              </a:spcBef>
              <a:spcAft>
                <a:spcPts val="0"/>
              </a:spcAft>
              <a:buClr>
                <a:srgbClr val="212121"/>
              </a:buClr>
              <a:buSzPts val="1800"/>
              <a:buFont typeface="Calibri"/>
              <a:buChar char="●"/>
            </a:pPr>
            <a:r>
              <a:rPr lang="en-US" sz="1300" b="1" dirty="0">
                <a:solidFill>
                  <a:schemeClr val="accent2"/>
                </a:solidFill>
                <a:latin typeface="Calibri"/>
                <a:ea typeface="Calibri"/>
                <a:cs typeface="Calibri"/>
                <a:sym typeface="Calibri"/>
              </a:rPr>
              <a:t>Adding informative labels and annotations to make the graphs more understandable.</a:t>
            </a:r>
            <a:endParaRPr lang="en-US" sz="1300" dirty="0"/>
          </a:p>
          <a:p>
            <a:pPr marL="457200" lvl="0" indent="-342900" algn="l" rtl="0">
              <a:lnSpc>
                <a:spcPct val="150000"/>
              </a:lnSpc>
              <a:spcBef>
                <a:spcPts val="0"/>
              </a:spcBef>
              <a:spcAft>
                <a:spcPts val="0"/>
              </a:spcAft>
              <a:buClr>
                <a:schemeClr val="accent2"/>
              </a:buClr>
              <a:buSzPts val="1800"/>
              <a:buFont typeface="Calibri"/>
              <a:buChar char="●"/>
            </a:pPr>
            <a:r>
              <a:rPr lang="en-US" sz="1300" b="1" dirty="0">
                <a:solidFill>
                  <a:schemeClr val="accent2"/>
                </a:solidFill>
                <a:latin typeface="Calibri"/>
                <a:ea typeface="Calibri"/>
                <a:cs typeface="Calibri"/>
                <a:sym typeface="Calibri"/>
              </a:rPr>
              <a:t>Managing large volumes of data can lead to performance issues or overcrowded graphs.</a:t>
            </a:r>
          </a:p>
          <a:p>
            <a:pPr marL="457200" lvl="0" indent="-342900" algn="l" rtl="0">
              <a:lnSpc>
                <a:spcPct val="150000"/>
              </a:lnSpc>
              <a:spcBef>
                <a:spcPts val="0"/>
              </a:spcBef>
              <a:spcAft>
                <a:spcPts val="0"/>
              </a:spcAft>
              <a:buClr>
                <a:schemeClr val="accent2"/>
              </a:buClr>
              <a:buSzPts val="1800"/>
              <a:buFont typeface="Calibri"/>
              <a:buChar char="●"/>
            </a:pPr>
            <a:r>
              <a:rPr lang="en-US" sz="1300" b="1" dirty="0">
                <a:solidFill>
                  <a:schemeClr val="accent2"/>
                </a:solidFill>
                <a:latin typeface="Calibri"/>
                <a:ea typeface="Calibri"/>
                <a:cs typeface="Calibri"/>
                <a:sym typeface="Calibri"/>
              </a:rPr>
              <a:t>Identifying the most relevant features from a large pool of variables can be challenging.</a:t>
            </a:r>
          </a:p>
          <a:p>
            <a:pPr marL="457200" lvl="0" indent="-342900" algn="l" rtl="0">
              <a:lnSpc>
                <a:spcPct val="150000"/>
              </a:lnSpc>
              <a:spcBef>
                <a:spcPts val="0"/>
              </a:spcBef>
              <a:spcAft>
                <a:spcPts val="0"/>
              </a:spcAft>
              <a:buClr>
                <a:schemeClr val="accent2"/>
              </a:buClr>
              <a:buSzPts val="1800"/>
              <a:buFont typeface="Calibri"/>
              <a:buChar char="●"/>
            </a:pPr>
            <a:r>
              <a:rPr lang="en-US" sz="1300" b="1" dirty="0">
                <a:solidFill>
                  <a:schemeClr val="accent2"/>
                </a:solidFill>
                <a:latin typeface="Calibri"/>
                <a:ea typeface="Calibri"/>
                <a:cs typeface="Calibri"/>
              </a:rPr>
              <a:t>Ensuring fairness, accountability, and transparency in model development and deployment is essential to mitigate biases and potential harm.</a:t>
            </a:r>
            <a:endParaRPr sz="1300" b="1" dirty="0">
              <a:solidFill>
                <a:schemeClr val="accent2"/>
              </a:solidFill>
              <a:latin typeface="Calibri"/>
              <a:ea typeface="Calibri"/>
              <a:cs typeface="Calibri"/>
              <a:sym typeface="Calibri"/>
            </a:endParaRPr>
          </a:p>
          <a:p>
            <a:pPr marL="114300" lvl="0" indent="0" algn="l" rtl="0">
              <a:lnSpc>
                <a:spcPct val="115000"/>
              </a:lnSpc>
              <a:spcBef>
                <a:spcPts val="0"/>
              </a:spcBef>
              <a:spcAft>
                <a:spcPts val="0"/>
              </a:spcAft>
              <a:buClr>
                <a:schemeClr val="accent2"/>
              </a:buClr>
              <a:buSzPts val="1674"/>
              <a:buNone/>
            </a:pPr>
            <a:endParaRPr b="1" dirty="0">
              <a:solidFill>
                <a:schemeClr val="accent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a:solidFill>
                  <a:schemeClr val="dk1"/>
                </a:solidFill>
                <a:latin typeface="Arial"/>
                <a:ea typeface="Arial"/>
                <a:cs typeface="Arial"/>
                <a:sym typeface="Arial"/>
              </a:rPr>
              <a:t>Conclusions</a:t>
            </a:r>
            <a:br>
              <a:rPr lang="en-GB"/>
            </a:br>
            <a:endParaRPr/>
          </a:p>
        </p:txBody>
      </p:sp>
      <p:sp>
        <p:nvSpPr>
          <p:cNvPr id="208" name="Google Shape;208;p32"/>
          <p:cNvSpPr txBox="1">
            <a:spLocks noGrp="1"/>
          </p:cNvSpPr>
          <p:nvPr>
            <p:ph type="body" idx="1"/>
          </p:nvPr>
        </p:nvSpPr>
        <p:spPr>
          <a:xfrm>
            <a:off x="244793" y="1182212"/>
            <a:ext cx="8207832"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accent2"/>
              </a:buClr>
              <a:buSzPts val="1800"/>
              <a:buFont typeface="Arial"/>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714749" y="2285400"/>
            <a:ext cx="2021681"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600" b="1">
                <a:latin typeface="Calibri"/>
                <a:ea typeface="Calibri"/>
                <a:cs typeface="Calibri"/>
                <a:sym typeface="Calibri"/>
              </a:rPr>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DD6B6C34-AB1A-6E2A-2492-BD7183241C0E}"/>
            </a:ext>
          </a:extLst>
        </p:cNvPr>
        <p:cNvGrpSpPr/>
        <p:nvPr/>
      </p:nvGrpSpPr>
      <p:grpSpPr>
        <a:xfrm>
          <a:off x="0" y="0"/>
          <a:ext cx="0" cy="0"/>
          <a:chOff x="0" y="0"/>
          <a:chExt cx="0" cy="0"/>
        </a:xfrm>
      </p:grpSpPr>
      <p:sp>
        <p:nvSpPr>
          <p:cNvPr id="77" name="Google Shape;77;p4">
            <a:extLst>
              <a:ext uri="{FF2B5EF4-FFF2-40B4-BE49-F238E27FC236}">
                <a16:creationId xmlns:a16="http://schemas.microsoft.com/office/drawing/2014/main" id="{BF33F2F6-4F02-2BF5-F9E5-3686985A053A}"/>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PROBLEM STATEMENT</a:t>
            </a:r>
            <a:endParaRPr dirty="0"/>
          </a:p>
        </p:txBody>
      </p:sp>
      <p:sp>
        <p:nvSpPr>
          <p:cNvPr id="2" name="TextBox 1">
            <a:extLst>
              <a:ext uri="{FF2B5EF4-FFF2-40B4-BE49-F238E27FC236}">
                <a16:creationId xmlns:a16="http://schemas.microsoft.com/office/drawing/2014/main" id="{4E64B5B4-DDFA-4900-0526-7794C1105FC2}"/>
              </a:ext>
            </a:extLst>
          </p:cNvPr>
          <p:cNvSpPr txBox="1"/>
          <p:nvPr/>
        </p:nvSpPr>
        <p:spPr>
          <a:xfrm>
            <a:off x="311700" y="1486076"/>
            <a:ext cx="8520600" cy="3046988"/>
          </a:xfrm>
          <a:prstGeom prst="rect">
            <a:avLst/>
          </a:prstGeom>
          <a:noFill/>
        </p:spPr>
        <p:txBody>
          <a:bodyPr wrap="square" rtlCol="0">
            <a:spAutoFit/>
          </a:bodyPr>
          <a:lstStyle/>
          <a:p>
            <a:pPr algn="just"/>
            <a:r>
              <a:rPr lang="en-US" sz="2400" b="1" dirty="0">
                <a:solidFill>
                  <a:srgbClr val="0D1117"/>
                </a:solidFill>
                <a:highlight>
                  <a:srgbClr val="FFFFFF"/>
                </a:highlight>
                <a:latin typeface="Calibri"/>
                <a:ea typeface="Calibri"/>
                <a:cs typeface="Calibri"/>
              </a:rPr>
              <a:t>Developing a precise predictive model for classifying individuals into various obesity levels based on lifestyle factors like age, gender, diet, physical activity, technology usage, and transportation. This model aims to enable early identification of at-risk individuals and provide insights for personalized intervention strategies, ultimately contributing to effective public health initiatives combating obesity and promoting healthier lifestyles.</a:t>
            </a:r>
            <a:endParaRPr lang="en-IN" sz="2400" dirty="0"/>
          </a:p>
        </p:txBody>
      </p:sp>
    </p:spTree>
    <p:extLst>
      <p:ext uri="{BB962C8B-B14F-4D97-AF65-F5344CB8AC3E}">
        <p14:creationId xmlns:p14="http://schemas.microsoft.com/office/powerpoint/2010/main" val="186669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OBJECTIVE</a:t>
            </a:r>
            <a:endParaRPr dirty="0"/>
          </a:p>
        </p:txBody>
      </p:sp>
      <p:sp>
        <p:nvSpPr>
          <p:cNvPr id="2" name="TextBox 1">
            <a:extLst>
              <a:ext uri="{FF2B5EF4-FFF2-40B4-BE49-F238E27FC236}">
                <a16:creationId xmlns:a16="http://schemas.microsoft.com/office/drawing/2014/main" id="{6AA901AE-D838-285E-43ED-4F62549E0A78}"/>
              </a:ext>
            </a:extLst>
          </p:cNvPr>
          <p:cNvSpPr txBox="1"/>
          <p:nvPr/>
        </p:nvSpPr>
        <p:spPr>
          <a:xfrm>
            <a:off x="311700" y="912823"/>
            <a:ext cx="8520600" cy="3785652"/>
          </a:xfrm>
          <a:prstGeom prst="rect">
            <a:avLst/>
          </a:prstGeom>
          <a:noFill/>
        </p:spPr>
        <p:txBody>
          <a:bodyPr wrap="square" rtlCol="0">
            <a:spAutoFit/>
          </a:bodyPr>
          <a:lstStyle/>
          <a:p>
            <a:pPr algn="just"/>
            <a:r>
              <a:rPr lang="en-US" sz="1600" b="1" dirty="0">
                <a:solidFill>
                  <a:srgbClr val="0D1117"/>
                </a:solidFill>
                <a:highlight>
                  <a:srgbClr val="FFFFFF"/>
                </a:highlight>
                <a:latin typeface="Calibri"/>
                <a:ea typeface="Calibri"/>
                <a:cs typeface="Calibri"/>
              </a:rPr>
              <a:t>The objective of the project is to develop a predictive model for estimating obesity levels based on lifestyle factors. This involves conducting exploratory data analysis (EDA), data preprocessing, and cleaning on a comprehensive dataset containing information such as age, gender, dietary habits, physical activity levels, technology usage, and transportation modes.</a:t>
            </a:r>
          </a:p>
          <a:p>
            <a:pPr algn="just"/>
            <a:endParaRPr lang="en-US" sz="1600" b="1" dirty="0">
              <a:solidFill>
                <a:srgbClr val="0D1117"/>
              </a:solidFill>
              <a:highlight>
                <a:srgbClr val="FFFFFF"/>
              </a:highlight>
              <a:latin typeface="Calibri"/>
              <a:ea typeface="Calibri"/>
              <a:cs typeface="Calibri"/>
            </a:endParaRPr>
          </a:p>
          <a:p>
            <a:pPr algn="just"/>
            <a:r>
              <a:rPr lang="en-US" sz="1600" b="1" dirty="0">
                <a:solidFill>
                  <a:srgbClr val="0D1117"/>
                </a:solidFill>
                <a:highlight>
                  <a:srgbClr val="FFFFFF"/>
                </a:highlight>
                <a:latin typeface="Calibri"/>
                <a:ea typeface="Calibri"/>
                <a:cs typeface="Calibri"/>
              </a:rPr>
              <a:t>Using Python libraries including Pandas, NumPy, and Scikit-learn, the project aims to preprocess the data, handle missing values, and ensure data quality. Additionally, advanced data visualization techniques using libraries like </a:t>
            </a:r>
            <a:r>
              <a:rPr lang="en-US" sz="1600" b="1" dirty="0" err="1">
                <a:solidFill>
                  <a:srgbClr val="0D1117"/>
                </a:solidFill>
                <a:highlight>
                  <a:srgbClr val="FFFFFF"/>
                </a:highlight>
                <a:latin typeface="Calibri"/>
                <a:ea typeface="Calibri"/>
                <a:cs typeface="Calibri"/>
              </a:rPr>
              <a:t>Plotly</a:t>
            </a:r>
            <a:r>
              <a:rPr lang="en-US" sz="1600" b="1" dirty="0">
                <a:solidFill>
                  <a:srgbClr val="0D1117"/>
                </a:solidFill>
                <a:highlight>
                  <a:srgbClr val="FFFFFF"/>
                </a:highlight>
                <a:latin typeface="Calibri"/>
                <a:ea typeface="Calibri"/>
                <a:cs typeface="Calibri"/>
              </a:rPr>
              <a:t> will be applied to gain meaningful insights from the dataset.</a:t>
            </a:r>
          </a:p>
          <a:p>
            <a:pPr algn="just"/>
            <a:endParaRPr lang="en-US" sz="1600" b="1" dirty="0">
              <a:solidFill>
                <a:srgbClr val="0D1117"/>
              </a:solidFill>
              <a:highlight>
                <a:srgbClr val="FFFFFF"/>
              </a:highlight>
              <a:latin typeface="Calibri"/>
              <a:ea typeface="Calibri"/>
              <a:cs typeface="Calibri"/>
            </a:endParaRPr>
          </a:p>
          <a:p>
            <a:pPr algn="just"/>
            <a:r>
              <a:rPr lang="en-US" sz="1600" b="1" dirty="0">
                <a:solidFill>
                  <a:srgbClr val="0D1117"/>
                </a:solidFill>
                <a:highlight>
                  <a:srgbClr val="FFFFFF"/>
                </a:highlight>
                <a:latin typeface="Calibri"/>
                <a:ea typeface="Calibri"/>
                <a:cs typeface="Calibri"/>
              </a:rPr>
              <a:t>By visualizing key features such as lifestyle factors, demographic information, and health indicators, the project seeks to uncover patterns, trends, and relationships within the data that can inform the development of a predictive model for classifying individuals into different obesity levels. This model will facilitate early identification of at-risk individuals and provide insights for personalized intervention strategies, contributing to public health initiatives aimed at combating obesity and promoting healthier lifestyles.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15f6a0e2566_1_4"/>
          <p:cNvSpPr txBox="1">
            <a:spLocks noGrp="1"/>
          </p:cNvSpPr>
          <p:nvPr>
            <p:ph type="title"/>
          </p:nvPr>
        </p:nvSpPr>
        <p:spPr>
          <a:xfrm>
            <a:off x="254550" y="34501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Tools Used</a:t>
            </a:r>
            <a:endParaRPr sz="2400" b="1" dirty="0"/>
          </a:p>
        </p:txBody>
      </p:sp>
      <p:sp>
        <p:nvSpPr>
          <p:cNvPr id="84" name="Google Shape;84;g15f6a0e2566_1_4"/>
          <p:cNvSpPr txBox="1">
            <a:spLocks noGrp="1"/>
          </p:cNvSpPr>
          <p:nvPr>
            <p:ph type="body" idx="1"/>
          </p:nvPr>
        </p:nvSpPr>
        <p:spPr>
          <a:xfrm>
            <a:off x="311700" y="1853600"/>
            <a:ext cx="8520600" cy="1436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274"/>
              <a:buChar char="●"/>
            </a:pPr>
            <a:r>
              <a:rPr lang="en-US" sz="1400" b="1" dirty="0" err="1">
                <a:solidFill>
                  <a:srgbClr val="000000"/>
                </a:solidFill>
                <a:highlight>
                  <a:srgbClr val="FFFFFF"/>
                </a:highlight>
                <a:latin typeface="Calibri"/>
                <a:ea typeface="Calibri"/>
                <a:cs typeface="Calibri"/>
                <a:sym typeface="Calibri"/>
              </a:rPr>
              <a:t>Jupyter</a:t>
            </a:r>
            <a:r>
              <a:rPr lang="en-US" sz="1400" b="1" dirty="0">
                <a:solidFill>
                  <a:srgbClr val="000000"/>
                </a:solidFill>
                <a:highlight>
                  <a:srgbClr val="FFFFFF"/>
                </a:highlight>
                <a:latin typeface="Calibri"/>
                <a:ea typeface="Calibri"/>
                <a:cs typeface="Calibri"/>
                <a:sym typeface="Calibri"/>
              </a:rPr>
              <a:t> Notebook is used as IDE.</a:t>
            </a:r>
          </a:p>
          <a:p>
            <a:pPr marL="457200" lvl="0" indent="-317500" algn="l" rtl="0">
              <a:lnSpc>
                <a:spcPct val="115000"/>
              </a:lnSpc>
              <a:spcBef>
                <a:spcPts val="0"/>
              </a:spcBef>
              <a:spcAft>
                <a:spcPts val="0"/>
              </a:spcAft>
              <a:buClr>
                <a:srgbClr val="000000"/>
              </a:buClr>
              <a:buSzPts val="1274"/>
              <a:buChar char="●"/>
            </a:pPr>
            <a:r>
              <a:rPr lang="en-US" sz="1400" b="1" dirty="0" err="1">
                <a:solidFill>
                  <a:srgbClr val="000000"/>
                </a:solidFill>
                <a:highlight>
                  <a:srgbClr val="FFFFFF"/>
                </a:highlight>
                <a:latin typeface="Calibri"/>
                <a:ea typeface="Calibri"/>
                <a:cs typeface="Calibri"/>
                <a:sym typeface="Calibri"/>
              </a:rPr>
              <a:t>Numpy</a:t>
            </a:r>
            <a:r>
              <a:rPr lang="en-US" sz="1400" b="1" dirty="0">
                <a:solidFill>
                  <a:srgbClr val="000000"/>
                </a:solidFill>
                <a:highlight>
                  <a:srgbClr val="FFFFFF"/>
                </a:highlight>
                <a:latin typeface="Calibri"/>
                <a:ea typeface="Calibri"/>
                <a:cs typeface="Calibri"/>
                <a:sym typeface="Calibri"/>
              </a:rPr>
              <a:t> is used for numerical computation of the dataset.</a:t>
            </a:r>
          </a:p>
          <a:p>
            <a:pPr marL="457200" lvl="0" indent="-317500" algn="l" rtl="0">
              <a:lnSpc>
                <a:spcPct val="115000"/>
              </a:lnSpc>
              <a:spcBef>
                <a:spcPts val="0"/>
              </a:spcBef>
              <a:spcAft>
                <a:spcPts val="0"/>
              </a:spcAft>
              <a:buClr>
                <a:srgbClr val="000000"/>
              </a:buClr>
              <a:buSzPts val="1274"/>
              <a:buChar char="●"/>
            </a:pPr>
            <a:r>
              <a:rPr lang="en-US" sz="1400" b="1" dirty="0">
                <a:solidFill>
                  <a:srgbClr val="000000"/>
                </a:solidFill>
                <a:highlight>
                  <a:srgbClr val="FFFFFF"/>
                </a:highlight>
                <a:latin typeface="Calibri"/>
                <a:ea typeface="Calibri"/>
                <a:cs typeface="Calibri"/>
                <a:sym typeface="Calibri"/>
              </a:rPr>
              <a:t>Pandas is used for exploratory data analysis.</a:t>
            </a:r>
          </a:p>
          <a:p>
            <a:pPr marL="457200" lvl="0" indent="-317500" algn="l" rtl="0">
              <a:lnSpc>
                <a:spcPct val="115000"/>
              </a:lnSpc>
              <a:spcBef>
                <a:spcPts val="0"/>
              </a:spcBef>
              <a:spcAft>
                <a:spcPts val="0"/>
              </a:spcAft>
              <a:buClr>
                <a:srgbClr val="000000"/>
              </a:buClr>
              <a:buSzPts val="1274"/>
              <a:buChar char="●"/>
            </a:pPr>
            <a:r>
              <a:rPr lang="en-US" sz="1400" b="1" dirty="0" err="1">
                <a:solidFill>
                  <a:srgbClr val="000000"/>
                </a:solidFill>
                <a:highlight>
                  <a:srgbClr val="FFFFFF"/>
                </a:highlight>
                <a:latin typeface="Calibri"/>
                <a:ea typeface="Calibri"/>
                <a:cs typeface="Calibri"/>
                <a:sym typeface="Calibri"/>
              </a:rPr>
              <a:t>Matplot</a:t>
            </a:r>
            <a:r>
              <a:rPr lang="en-US" sz="1400" b="1" dirty="0">
                <a:solidFill>
                  <a:srgbClr val="000000"/>
                </a:solidFill>
                <a:highlight>
                  <a:srgbClr val="FFFFFF"/>
                </a:highlight>
                <a:latin typeface="Calibri"/>
                <a:ea typeface="Calibri"/>
                <a:cs typeface="Calibri"/>
                <a:sym typeface="Calibri"/>
              </a:rPr>
              <a:t> and Seaborn are used for visualization of the dataset. </a:t>
            </a:r>
          </a:p>
          <a:p>
            <a:pPr marL="457200" lvl="0" indent="-317500" algn="l" rtl="0">
              <a:lnSpc>
                <a:spcPct val="115000"/>
              </a:lnSpc>
              <a:spcBef>
                <a:spcPts val="0"/>
              </a:spcBef>
              <a:spcAft>
                <a:spcPts val="0"/>
              </a:spcAft>
              <a:buClr>
                <a:srgbClr val="000000"/>
              </a:buClr>
              <a:buSzPts val="1274"/>
              <a:buChar char="●"/>
            </a:pPr>
            <a:r>
              <a:rPr lang="en-US" sz="1400" b="1" dirty="0">
                <a:solidFill>
                  <a:srgbClr val="000000"/>
                </a:solidFill>
                <a:highlight>
                  <a:srgbClr val="FFFFFF"/>
                </a:highlight>
                <a:latin typeface="Calibri"/>
                <a:ea typeface="Calibri"/>
                <a:cs typeface="Calibri"/>
                <a:sym typeface="Calibri"/>
              </a:rPr>
              <a:t>GitHub is used as the version control system.</a:t>
            </a:r>
          </a:p>
          <a:p>
            <a:pPr marL="0" lvl="0" indent="0" algn="l" rtl="0">
              <a:lnSpc>
                <a:spcPct val="115000"/>
              </a:lnSpc>
              <a:spcBef>
                <a:spcPts val="1200"/>
              </a:spcBef>
              <a:spcAft>
                <a:spcPts val="0"/>
              </a:spcAft>
              <a:buSzPts val="1800"/>
              <a:buNone/>
            </a:pPr>
            <a:endParaRPr sz="1900" dirty="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DATA SUMMARY</a:t>
            </a:r>
            <a:endParaRPr dirty="0"/>
          </a:p>
        </p:txBody>
      </p:sp>
      <p:cxnSp>
        <p:nvCxnSpPr>
          <p:cNvPr id="91" name="Google Shape;91;p5"/>
          <p:cNvCxnSpPr/>
          <p:nvPr/>
        </p:nvCxnSpPr>
        <p:spPr>
          <a:xfrm rot="10800000" flipH="1">
            <a:off x="5234585" y="1786041"/>
            <a:ext cx="928800" cy="551700"/>
          </a:xfrm>
          <a:prstGeom prst="bentConnector3">
            <a:avLst>
              <a:gd name="adj1" fmla="val 50000"/>
            </a:avLst>
          </a:prstGeom>
          <a:noFill/>
          <a:ln w="43175" cap="flat" cmpd="sng">
            <a:solidFill>
              <a:srgbClr val="5E7177"/>
            </a:solidFill>
            <a:prstDash val="solid"/>
            <a:round/>
            <a:headEnd type="none" w="sm" len="sm"/>
            <a:tailEnd type="triangle" w="med" len="med"/>
          </a:ln>
        </p:spPr>
      </p:cxnSp>
      <p:cxnSp>
        <p:nvCxnSpPr>
          <p:cNvPr id="92" name="Google Shape;92;p5"/>
          <p:cNvCxnSpPr/>
          <p:nvPr/>
        </p:nvCxnSpPr>
        <p:spPr>
          <a:xfrm rot="10800000">
            <a:off x="2819400" y="2651134"/>
            <a:ext cx="1066800" cy="941700"/>
          </a:xfrm>
          <a:prstGeom prst="bentConnector3">
            <a:avLst>
              <a:gd name="adj1" fmla="val 48660"/>
            </a:avLst>
          </a:prstGeom>
          <a:noFill/>
          <a:ln w="43175" cap="flat" cmpd="sng">
            <a:solidFill>
              <a:srgbClr val="5E7177"/>
            </a:solidFill>
            <a:prstDash val="solid"/>
            <a:round/>
            <a:headEnd type="none" w="sm" len="sm"/>
            <a:tailEnd type="triangle" w="med" len="med"/>
          </a:ln>
        </p:spPr>
      </p:cxnSp>
      <p:sp>
        <p:nvSpPr>
          <p:cNvPr id="93" name="Google Shape;93;p5"/>
          <p:cNvSpPr/>
          <p:nvPr/>
        </p:nvSpPr>
        <p:spPr>
          <a:xfrm>
            <a:off x="1126330" y="2300214"/>
            <a:ext cx="2332429" cy="22159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sng" strike="noStrike" cap="none" dirty="0">
                <a:solidFill>
                  <a:schemeClr val="dk1"/>
                </a:solidFill>
                <a:latin typeface="Calibri"/>
                <a:ea typeface="Calibri"/>
                <a:cs typeface="Calibri"/>
                <a:sym typeface="Calibri"/>
              </a:rPr>
              <a:t>Numerical Data</a:t>
            </a:r>
            <a:endParaRPr dirty="0"/>
          </a:p>
          <a:p>
            <a:pPr marL="0" marR="0" lvl="0" indent="0" algn="l" rtl="0">
              <a:lnSpc>
                <a:spcPct val="100000"/>
              </a:lnSpc>
              <a:spcBef>
                <a:spcPts val="0"/>
              </a:spcBef>
              <a:spcAft>
                <a:spcPts val="0"/>
              </a:spcAft>
              <a:buClr>
                <a:srgbClr val="000000"/>
              </a:buClr>
              <a:buSzPts val="1600"/>
              <a:buFont typeface="Arial"/>
              <a:buNone/>
            </a:pPr>
            <a:endParaRPr lang="en-IN" sz="1600" b="0" i="0" u="sng" strike="noStrike" cap="none" dirty="0">
              <a:solidFill>
                <a:schemeClr val="accent2"/>
              </a:solidFill>
              <a:latin typeface="Calibri"/>
              <a:ea typeface="Calibri"/>
              <a:cs typeface="Calibri"/>
              <a:sym typeface="Calibri"/>
            </a:endParaRP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Age</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Height</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Weight</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FCVC</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NCP</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CH2O</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FAF</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TUE</a:t>
            </a:r>
          </a:p>
          <a:p>
            <a:pPr marL="342900" marR="0" lvl="0" indent="-342900" algn="l" rtl="0">
              <a:lnSpc>
                <a:spcPct val="100000"/>
              </a:lnSpc>
              <a:spcBef>
                <a:spcPts val="0"/>
              </a:spcBef>
              <a:spcAft>
                <a:spcPts val="0"/>
              </a:spcAft>
              <a:buFont typeface="+mj-lt"/>
              <a:buAutoNum type="arabicPeriod"/>
            </a:pPr>
            <a:endParaRPr lang="en-IN" sz="1200" b="1" dirty="0">
              <a:solidFill>
                <a:schemeClr val="accent2"/>
              </a:solidFill>
              <a:latin typeface="Calibri"/>
              <a:ea typeface="Calibri"/>
              <a:cs typeface="Calibri"/>
            </a:endParaRPr>
          </a:p>
        </p:txBody>
      </p:sp>
      <p:pic>
        <p:nvPicPr>
          <p:cNvPr id="96" name="Google Shape;96;p5" descr="Release notes"/>
          <p:cNvPicPr preferRelativeResize="0"/>
          <p:nvPr/>
        </p:nvPicPr>
        <p:blipFill rotWithShape="1">
          <a:blip r:embed="rId3">
            <a:alphaModFix/>
          </a:blip>
          <a:srcRect/>
          <a:stretch/>
        </p:blipFill>
        <p:spPr>
          <a:xfrm>
            <a:off x="3564731" y="1967776"/>
            <a:ext cx="2014538" cy="2014538"/>
          </a:xfrm>
          <a:prstGeom prst="rect">
            <a:avLst/>
          </a:prstGeom>
          <a:noFill/>
          <a:ln>
            <a:noFill/>
          </a:ln>
        </p:spPr>
      </p:pic>
      <p:sp>
        <p:nvSpPr>
          <p:cNvPr id="2" name="Google Shape;93;p5">
            <a:extLst>
              <a:ext uri="{FF2B5EF4-FFF2-40B4-BE49-F238E27FC236}">
                <a16:creationId xmlns:a16="http://schemas.microsoft.com/office/drawing/2014/main" id="{3495DF2A-55DB-C278-C92E-EF06554699C5}"/>
              </a:ext>
            </a:extLst>
          </p:cNvPr>
          <p:cNvSpPr/>
          <p:nvPr/>
        </p:nvSpPr>
        <p:spPr>
          <a:xfrm>
            <a:off x="6420623" y="1343687"/>
            <a:ext cx="2332429" cy="23390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sng" strike="noStrike" cap="none" dirty="0">
                <a:solidFill>
                  <a:schemeClr val="dk1"/>
                </a:solidFill>
                <a:latin typeface="Calibri"/>
                <a:ea typeface="Calibri"/>
                <a:cs typeface="Calibri"/>
                <a:sym typeface="Calibri"/>
              </a:rPr>
              <a:t>Categorical Data</a:t>
            </a:r>
            <a:endParaRPr dirty="0"/>
          </a:p>
          <a:p>
            <a:pPr marR="0" lvl="0" algn="l" rtl="0">
              <a:lnSpc>
                <a:spcPct val="100000"/>
              </a:lnSpc>
              <a:spcBef>
                <a:spcPts val="0"/>
              </a:spcBef>
              <a:spcAft>
                <a:spcPts val="0"/>
              </a:spcAft>
            </a:pPr>
            <a:endParaRPr lang="en-IN" sz="1200" b="1" dirty="0">
              <a:solidFill>
                <a:schemeClr val="accent2"/>
              </a:solidFill>
              <a:latin typeface="Calibri"/>
              <a:ea typeface="Calibri"/>
              <a:cs typeface="Calibri"/>
            </a:endParaRP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Gender</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CALC</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SCC</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Smoke</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Family History</a:t>
            </a: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CAEC</a:t>
            </a:r>
          </a:p>
          <a:p>
            <a:pPr marL="342900" marR="0" lvl="0" indent="-342900" algn="l" rtl="0">
              <a:lnSpc>
                <a:spcPct val="100000"/>
              </a:lnSpc>
              <a:spcBef>
                <a:spcPts val="0"/>
              </a:spcBef>
              <a:spcAft>
                <a:spcPts val="0"/>
              </a:spcAft>
              <a:buFont typeface="+mj-lt"/>
              <a:buAutoNum type="arabicPeriod"/>
            </a:pPr>
            <a:r>
              <a:rPr lang="en-IN" sz="1200" b="1" dirty="0" err="1">
                <a:solidFill>
                  <a:schemeClr val="accent2"/>
                </a:solidFill>
                <a:latin typeface="Calibri"/>
                <a:ea typeface="Calibri"/>
                <a:cs typeface="Calibri"/>
              </a:rPr>
              <a:t>Mtrans</a:t>
            </a:r>
            <a:endParaRPr lang="en-IN" sz="1200" b="1" dirty="0">
              <a:solidFill>
                <a:schemeClr val="accent2"/>
              </a:solidFill>
              <a:latin typeface="Calibri"/>
              <a:ea typeface="Calibri"/>
              <a:cs typeface="Calibri"/>
            </a:endParaRPr>
          </a:p>
          <a:p>
            <a:pPr marL="342900" marR="0" lvl="0" indent="-342900" algn="l" rtl="0">
              <a:lnSpc>
                <a:spcPct val="100000"/>
              </a:lnSpc>
              <a:spcBef>
                <a:spcPts val="0"/>
              </a:spcBef>
              <a:spcAft>
                <a:spcPts val="0"/>
              </a:spcAft>
              <a:buFont typeface="+mj-lt"/>
              <a:buAutoNum type="arabicPeriod"/>
            </a:pPr>
            <a:r>
              <a:rPr lang="en-IN" sz="1200" b="1" dirty="0">
                <a:solidFill>
                  <a:schemeClr val="accent2"/>
                </a:solidFill>
                <a:latin typeface="Calibri"/>
                <a:ea typeface="Calibri"/>
                <a:cs typeface="Calibri"/>
              </a:rPr>
              <a:t>Obesity Type</a:t>
            </a:r>
          </a:p>
          <a:p>
            <a:pPr marL="342900" marR="0" lvl="0" indent="-342900" algn="l" rtl="0">
              <a:lnSpc>
                <a:spcPct val="100000"/>
              </a:lnSpc>
              <a:spcBef>
                <a:spcPts val="0"/>
              </a:spcBef>
              <a:spcAft>
                <a:spcPts val="0"/>
              </a:spcAft>
              <a:buFont typeface="+mj-lt"/>
              <a:buAutoNum type="arabicPeriod"/>
            </a:pPr>
            <a:endParaRPr lang="en-IN" sz="1200" b="1" dirty="0">
              <a:solidFill>
                <a:schemeClr val="accent2"/>
              </a:solidFill>
              <a:latin typeface="Calibri"/>
              <a:ea typeface="Calibri"/>
              <a:cs typeface="Calibri"/>
            </a:endParaRPr>
          </a:p>
          <a:p>
            <a:pPr marL="342900" marR="0" lvl="0" indent="-342900" algn="l" rtl="0">
              <a:lnSpc>
                <a:spcPct val="100000"/>
              </a:lnSpc>
              <a:spcBef>
                <a:spcPts val="0"/>
              </a:spcBef>
              <a:spcAft>
                <a:spcPts val="0"/>
              </a:spcAft>
              <a:buFont typeface="+mj-lt"/>
              <a:buAutoNum type="arabicPeriod"/>
            </a:pPr>
            <a:endParaRPr lang="en-IN" sz="1200" b="1" dirty="0">
              <a:solidFill>
                <a:schemeClr val="accent2"/>
              </a:solidFill>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t>DATA SUMMARY</a:t>
            </a:r>
            <a:endParaRPr sz="2400" dirty="0"/>
          </a:p>
        </p:txBody>
      </p:sp>
      <p:sp>
        <p:nvSpPr>
          <p:cNvPr id="104" name="Google Shape;104;p6"/>
          <p:cNvSpPr/>
          <p:nvPr/>
        </p:nvSpPr>
        <p:spPr>
          <a:xfrm>
            <a:off x="257175" y="966532"/>
            <a:ext cx="8575125" cy="304658"/>
          </a:xfrm>
          <a:prstGeom prst="rect">
            <a:avLst/>
          </a:prstGeom>
          <a:noFill/>
          <a:ln>
            <a:noFill/>
          </a:ln>
        </p:spPr>
        <p:txBody>
          <a:bodyPr spcFirstLastPara="1" wrap="square" lIns="91425" tIns="45700" rIns="91425" bIns="45700" anchor="t" anchorCtr="0">
            <a:spAutoFit/>
          </a:bodyPr>
          <a:lstStyle/>
          <a:p>
            <a:pPr marL="114300" marR="0" lvl="0" algn="ctr" rtl="0">
              <a:lnSpc>
                <a:spcPct val="115000"/>
              </a:lnSpc>
              <a:spcBef>
                <a:spcPts val="0"/>
              </a:spcBef>
              <a:spcAft>
                <a:spcPts val="0"/>
              </a:spcAft>
              <a:buClr>
                <a:schemeClr val="accent2"/>
              </a:buClr>
              <a:buSzPts val="924"/>
            </a:pPr>
            <a:r>
              <a:rPr lang="en-GB" sz="1200" b="1" i="0" u="none" strike="noStrike" cap="none" dirty="0">
                <a:solidFill>
                  <a:srgbClr val="000000"/>
                </a:solidFill>
                <a:latin typeface="Calibri"/>
                <a:ea typeface="Calibri"/>
                <a:cs typeface="Calibri"/>
                <a:sym typeface="Calibri"/>
              </a:rPr>
              <a:t>This is the dataset. The first five rows of the dataset are depicted below.</a:t>
            </a:r>
            <a:endParaRPr dirty="0"/>
          </a:p>
        </p:txBody>
      </p:sp>
      <p:pic>
        <p:nvPicPr>
          <p:cNvPr id="4" name="Picture 3">
            <a:extLst>
              <a:ext uri="{FF2B5EF4-FFF2-40B4-BE49-F238E27FC236}">
                <a16:creationId xmlns:a16="http://schemas.microsoft.com/office/drawing/2014/main" id="{F483588D-B4FC-49C8-577C-DDEE4721A505}"/>
              </a:ext>
            </a:extLst>
          </p:cNvPr>
          <p:cNvPicPr>
            <a:picLocks noChangeAspect="1"/>
          </p:cNvPicPr>
          <p:nvPr/>
        </p:nvPicPr>
        <p:blipFill>
          <a:blip r:embed="rId3"/>
          <a:stretch>
            <a:fillRect/>
          </a:stretch>
        </p:blipFill>
        <p:spPr>
          <a:xfrm>
            <a:off x="264208" y="1792697"/>
            <a:ext cx="8575126" cy="21958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b="1" dirty="0"/>
              <a:t>FEATURES</a:t>
            </a:r>
            <a:endParaRPr sz="2400" dirty="0"/>
          </a:p>
        </p:txBody>
      </p:sp>
      <p:graphicFrame>
        <p:nvGraphicFramePr>
          <p:cNvPr id="2" name="Table 1">
            <a:extLst>
              <a:ext uri="{FF2B5EF4-FFF2-40B4-BE49-F238E27FC236}">
                <a16:creationId xmlns:a16="http://schemas.microsoft.com/office/drawing/2014/main" id="{3191C017-325A-F078-9781-8F23737AC9FE}"/>
              </a:ext>
            </a:extLst>
          </p:cNvPr>
          <p:cNvGraphicFramePr>
            <a:graphicFrameLocks noGrp="1"/>
          </p:cNvGraphicFramePr>
          <p:nvPr>
            <p:extLst>
              <p:ext uri="{D42A27DB-BD31-4B8C-83A1-F6EECF244321}">
                <p14:modId xmlns:p14="http://schemas.microsoft.com/office/powerpoint/2010/main" val="1318964993"/>
              </p:ext>
            </p:extLst>
          </p:nvPr>
        </p:nvGraphicFramePr>
        <p:xfrm>
          <a:off x="1524000" y="1200931"/>
          <a:ext cx="6096000" cy="33375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4151704933"/>
                    </a:ext>
                  </a:extLst>
                </a:gridCol>
                <a:gridCol w="3048000">
                  <a:extLst>
                    <a:ext uri="{9D8B030D-6E8A-4147-A177-3AD203B41FA5}">
                      <a16:colId xmlns:a16="http://schemas.microsoft.com/office/drawing/2014/main" val="3048843115"/>
                    </a:ext>
                  </a:extLst>
                </a:gridCol>
              </a:tblGrid>
              <a:tr h="370840">
                <a:tc>
                  <a:txBody>
                    <a:bodyPr/>
                    <a:lstStyle/>
                    <a:p>
                      <a:pPr algn="ctr"/>
                      <a:r>
                        <a:rPr lang="en-IN" sz="1400" b="1" i="0" u="none" strike="noStrike" cap="none" dirty="0">
                          <a:solidFill>
                            <a:schemeClr val="accent2"/>
                          </a:solidFill>
                          <a:latin typeface="Calibri"/>
                          <a:ea typeface="Calibri"/>
                          <a:cs typeface="Calibri"/>
                          <a:sym typeface="Arial"/>
                        </a:rPr>
                        <a:t>Age</a:t>
                      </a:r>
                    </a:p>
                  </a:txBody>
                  <a:tcPr/>
                </a:tc>
                <a:tc>
                  <a:txBody>
                    <a:bodyPr/>
                    <a:lstStyle/>
                    <a:p>
                      <a:pPr algn="ctr"/>
                      <a:r>
                        <a:rPr lang="en-IN" sz="1400" b="1" i="0" u="none" strike="noStrike" cap="none" dirty="0">
                          <a:solidFill>
                            <a:schemeClr val="accent2"/>
                          </a:solidFill>
                          <a:latin typeface="Calibri"/>
                          <a:ea typeface="Calibri"/>
                          <a:cs typeface="Calibri"/>
                          <a:sym typeface="Arial"/>
                        </a:rPr>
                        <a:t>CH2O</a:t>
                      </a:r>
                    </a:p>
                  </a:txBody>
                  <a:tcPr/>
                </a:tc>
                <a:extLst>
                  <a:ext uri="{0D108BD9-81ED-4DB2-BD59-A6C34878D82A}">
                    <a16:rowId xmlns:a16="http://schemas.microsoft.com/office/drawing/2014/main" val="2912178454"/>
                  </a:ext>
                </a:extLst>
              </a:tr>
              <a:tr h="370840">
                <a:tc>
                  <a:txBody>
                    <a:bodyPr/>
                    <a:lstStyle/>
                    <a:p>
                      <a:pPr algn="ctr"/>
                      <a:r>
                        <a:rPr lang="en-IN" sz="1400" b="1" i="0" u="none" strike="noStrike" cap="none" dirty="0">
                          <a:solidFill>
                            <a:schemeClr val="accent2"/>
                          </a:solidFill>
                          <a:latin typeface="Calibri"/>
                          <a:ea typeface="Calibri"/>
                          <a:cs typeface="Calibri"/>
                          <a:sym typeface="Arial"/>
                        </a:rPr>
                        <a:t>Gender</a:t>
                      </a:r>
                    </a:p>
                  </a:txBody>
                  <a:tcPr/>
                </a:tc>
                <a:tc>
                  <a:txBody>
                    <a:bodyPr/>
                    <a:lstStyle/>
                    <a:p>
                      <a:pPr algn="ctr"/>
                      <a:r>
                        <a:rPr lang="en-IN" sz="1400" b="1" i="0" u="none" strike="noStrike" cap="none" dirty="0">
                          <a:solidFill>
                            <a:schemeClr val="accent2"/>
                          </a:solidFill>
                          <a:latin typeface="Calibri"/>
                          <a:ea typeface="Calibri"/>
                          <a:cs typeface="Calibri"/>
                          <a:sym typeface="Arial"/>
                        </a:rPr>
                        <a:t>Family History</a:t>
                      </a:r>
                    </a:p>
                  </a:txBody>
                  <a:tcPr/>
                </a:tc>
                <a:extLst>
                  <a:ext uri="{0D108BD9-81ED-4DB2-BD59-A6C34878D82A}">
                    <a16:rowId xmlns:a16="http://schemas.microsoft.com/office/drawing/2014/main" val="4222716372"/>
                  </a:ext>
                </a:extLst>
              </a:tr>
              <a:tr h="370840">
                <a:tc>
                  <a:txBody>
                    <a:bodyPr/>
                    <a:lstStyle/>
                    <a:p>
                      <a:pPr algn="ctr"/>
                      <a:r>
                        <a:rPr lang="en-IN" sz="1400" b="1" i="0" u="none" strike="noStrike" cap="none" dirty="0">
                          <a:solidFill>
                            <a:schemeClr val="accent2"/>
                          </a:solidFill>
                          <a:latin typeface="Calibri"/>
                          <a:ea typeface="Calibri"/>
                          <a:cs typeface="Calibri"/>
                          <a:sym typeface="Arial"/>
                        </a:rPr>
                        <a:t>Height</a:t>
                      </a:r>
                    </a:p>
                  </a:txBody>
                  <a:tcPr/>
                </a:tc>
                <a:tc>
                  <a:txBody>
                    <a:bodyPr/>
                    <a:lstStyle/>
                    <a:p>
                      <a:pPr algn="ctr"/>
                      <a:r>
                        <a:rPr lang="en-IN" sz="1400" b="1" i="0" u="none" strike="noStrike" cap="none" dirty="0">
                          <a:solidFill>
                            <a:schemeClr val="accent2"/>
                          </a:solidFill>
                          <a:latin typeface="Calibri"/>
                          <a:ea typeface="Calibri"/>
                          <a:cs typeface="Calibri"/>
                          <a:sym typeface="Arial"/>
                        </a:rPr>
                        <a:t>FAF</a:t>
                      </a:r>
                    </a:p>
                  </a:txBody>
                  <a:tcPr/>
                </a:tc>
                <a:extLst>
                  <a:ext uri="{0D108BD9-81ED-4DB2-BD59-A6C34878D82A}">
                    <a16:rowId xmlns:a16="http://schemas.microsoft.com/office/drawing/2014/main" val="2632730136"/>
                  </a:ext>
                </a:extLst>
              </a:tr>
              <a:tr h="370840">
                <a:tc>
                  <a:txBody>
                    <a:bodyPr/>
                    <a:lstStyle/>
                    <a:p>
                      <a:pPr algn="ctr"/>
                      <a:r>
                        <a:rPr lang="en-IN" sz="1400" b="1" i="0" u="none" strike="noStrike" cap="none" dirty="0">
                          <a:solidFill>
                            <a:schemeClr val="accent2"/>
                          </a:solidFill>
                          <a:latin typeface="Calibri"/>
                          <a:ea typeface="Calibri"/>
                          <a:cs typeface="Calibri"/>
                          <a:sym typeface="Arial"/>
                        </a:rPr>
                        <a:t>Weight</a:t>
                      </a:r>
                    </a:p>
                  </a:txBody>
                  <a:tcPr/>
                </a:tc>
                <a:tc>
                  <a:txBody>
                    <a:bodyPr/>
                    <a:lstStyle/>
                    <a:p>
                      <a:pPr algn="ctr"/>
                      <a:r>
                        <a:rPr lang="en-IN" sz="1400" b="1" i="0" u="none" strike="noStrike" cap="none" dirty="0">
                          <a:solidFill>
                            <a:schemeClr val="accent2"/>
                          </a:solidFill>
                          <a:latin typeface="Calibri"/>
                          <a:ea typeface="Calibri"/>
                          <a:cs typeface="Calibri"/>
                          <a:sym typeface="Arial"/>
                        </a:rPr>
                        <a:t>TUE</a:t>
                      </a:r>
                    </a:p>
                  </a:txBody>
                  <a:tcPr/>
                </a:tc>
                <a:extLst>
                  <a:ext uri="{0D108BD9-81ED-4DB2-BD59-A6C34878D82A}">
                    <a16:rowId xmlns:a16="http://schemas.microsoft.com/office/drawing/2014/main" val="2009424762"/>
                  </a:ext>
                </a:extLst>
              </a:tr>
              <a:tr h="370840">
                <a:tc>
                  <a:txBody>
                    <a:bodyPr/>
                    <a:lstStyle/>
                    <a:p>
                      <a:pPr algn="ctr"/>
                      <a:r>
                        <a:rPr lang="en-IN" sz="1400" b="1" i="0" u="none" strike="noStrike" cap="none" dirty="0">
                          <a:solidFill>
                            <a:schemeClr val="accent2"/>
                          </a:solidFill>
                          <a:latin typeface="Calibri"/>
                          <a:ea typeface="Calibri"/>
                          <a:cs typeface="Calibri"/>
                          <a:sym typeface="Arial"/>
                        </a:rPr>
                        <a:t>CALC</a:t>
                      </a:r>
                    </a:p>
                  </a:txBody>
                  <a:tcPr/>
                </a:tc>
                <a:tc>
                  <a:txBody>
                    <a:bodyPr/>
                    <a:lstStyle/>
                    <a:p>
                      <a:pPr algn="ctr"/>
                      <a:r>
                        <a:rPr lang="en-IN" sz="1400" b="1" i="0" u="none" strike="noStrike" cap="none" dirty="0">
                          <a:solidFill>
                            <a:schemeClr val="accent2"/>
                          </a:solidFill>
                          <a:latin typeface="Calibri"/>
                          <a:ea typeface="Calibri"/>
                          <a:cs typeface="Calibri"/>
                          <a:sym typeface="Arial"/>
                        </a:rPr>
                        <a:t>CAEC</a:t>
                      </a:r>
                    </a:p>
                  </a:txBody>
                  <a:tcPr/>
                </a:tc>
                <a:extLst>
                  <a:ext uri="{0D108BD9-81ED-4DB2-BD59-A6C34878D82A}">
                    <a16:rowId xmlns:a16="http://schemas.microsoft.com/office/drawing/2014/main" val="2493459779"/>
                  </a:ext>
                </a:extLst>
              </a:tr>
              <a:tr h="370840">
                <a:tc>
                  <a:txBody>
                    <a:bodyPr/>
                    <a:lstStyle/>
                    <a:p>
                      <a:pPr algn="ctr"/>
                      <a:r>
                        <a:rPr lang="en-IN" sz="1400" b="1" i="0" u="none" strike="noStrike" cap="none" dirty="0">
                          <a:solidFill>
                            <a:schemeClr val="accent2"/>
                          </a:solidFill>
                          <a:latin typeface="Calibri"/>
                          <a:ea typeface="Calibri"/>
                          <a:cs typeface="Calibri"/>
                          <a:sym typeface="Arial"/>
                        </a:rPr>
                        <a:t>FAVC</a:t>
                      </a:r>
                    </a:p>
                  </a:txBody>
                  <a:tcPr/>
                </a:tc>
                <a:tc>
                  <a:txBody>
                    <a:bodyPr/>
                    <a:lstStyle/>
                    <a:p>
                      <a:pPr algn="ctr"/>
                      <a:r>
                        <a:rPr lang="en-IN" sz="1400" b="1" i="0" u="none" strike="noStrike" cap="none" dirty="0">
                          <a:solidFill>
                            <a:schemeClr val="accent2"/>
                          </a:solidFill>
                          <a:latin typeface="Calibri"/>
                          <a:ea typeface="Calibri"/>
                          <a:cs typeface="Calibri"/>
                          <a:sym typeface="Arial"/>
                        </a:rPr>
                        <a:t>MTRANS</a:t>
                      </a:r>
                    </a:p>
                  </a:txBody>
                  <a:tcPr/>
                </a:tc>
                <a:extLst>
                  <a:ext uri="{0D108BD9-81ED-4DB2-BD59-A6C34878D82A}">
                    <a16:rowId xmlns:a16="http://schemas.microsoft.com/office/drawing/2014/main" val="3662819666"/>
                  </a:ext>
                </a:extLst>
              </a:tr>
              <a:tr h="370840">
                <a:tc>
                  <a:txBody>
                    <a:bodyPr/>
                    <a:lstStyle/>
                    <a:p>
                      <a:pPr algn="ctr"/>
                      <a:r>
                        <a:rPr lang="en-IN" sz="1400" b="1" i="0" u="none" strike="noStrike" cap="none" dirty="0">
                          <a:solidFill>
                            <a:schemeClr val="accent2"/>
                          </a:solidFill>
                          <a:latin typeface="Calibri"/>
                          <a:ea typeface="Calibri"/>
                          <a:cs typeface="Calibri"/>
                          <a:sym typeface="Arial"/>
                        </a:rPr>
                        <a:t>FCVC</a:t>
                      </a:r>
                    </a:p>
                  </a:txBody>
                  <a:tcPr/>
                </a:tc>
                <a:tc>
                  <a:txBody>
                    <a:bodyPr/>
                    <a:lstStyle/>
                    <a:p>
                      <a:pPr algn="ctr"/>
                      <a:r>
                        <a:rPr lang="en-IN" sz="1400" b="1" i="0" u="none" strike="noStrike" cap="none" dirty="0">
                          <a:solidFill>
                            <a:schemeClr val="accent2"/>
                          </a:solidFill>
                          <a:latin typeface="Calibri"/>
                          <a:ea typeface="Calibri"/>
                          <a:cs typeface="Calibri"/>
                          <a:sym typeface="Arial"/>
                        </a:rPr>
                        <a:t>Obesity Type</a:t>
                      </a:r>
                    </a:p>
                  </a:txBody>
                  <a:tcPr/>
                </a:tc>
                <a:extLst>
                  <a:ext uri="{0D108BD9-81ED-4DB2-BD59-A6C34878D82A}">
                    <a16:rowId xmlns:a16="http://schemas.microsoft.com/office/drawing/2014/main" val="1275874795"/>
                  </a:ext>
                </a:extLst>
              </a:tr>
              <a:tr h="370840">
                <a:tc>
                  <a:txBody>
                    <a:bodyPr/>
                    <a:lstStyle/>
                    <a:p>
                      <a:pPr algn="ctr"/>
                      <a:r>
                        <a:rPr lang="en-IN" sz="1400" b="1" i="0" u="none" strike="noStrike" cap="none" dirty="0">
                          <a:solidFill>
                            <a:schemeClr val="accent2"/>
                          </a:solidFill>
                          <a:latin typeface="Calibri"/>
                          <a:ea typeface="Calibri"/>
                          <a:cs typeface="Calibri"/>
                          <a:sym typeface="Arial"/>
                        </a:rPr>
                        <a:t>NLP</a:t>
                      </a:r>
                    </a:p>
                  </a:txBody>
                  <a:tcPr/>
                </a:tc>
                <a:tc>
                  <a:txBody>
                    <a:bodyPr/>
                    <a:lstStyle/>
                    <a:p>
                      <a:pPr algn="ctr"/>
                      <a:r>
                        <a:rPr lang="en-IN" sz="1400" b="1" i="0" u="none" strike="noStrike" cap="none" dirty="0">
                          <a:solidFill>
                            <a:schemeClr val="accent2"/>
                          </a:solidFill>
                          <a:latin typeface="Calibri"/>
                          <a:ea typeface="Calibri"/>
                          <a:cs typeface="Calibri"/>
                          <a:sym typeface="Arial"/>
                        </a:rPr>
                        <a:t>Smoke</a:t>
                      </a:r>
                    </a:p>
                  </a:txBody>
                  <a:tcPr/>
                </a:tc>
                <a:extLst>
                  <a:ext uri="{0D108BD9-81ED-4DB2-BD59-A6C34878D82A}">
                    <a16:rowId xmlns:a16="http://schemas.microsoft.com/office/drawing/2014/main" val="2629321399"/>
                  </a:ext>
                </a:extLst>
              </a:tr>
              <a:tr h="370840">
                <a:tc>
                  <a:txBody>
                    <a:bodyPr/>
                    <a:lstStyle/>
                    <a:p>
                      <a:pPr algn="ctr"/>
                      <a:r>
                        <a:rPr lang="en-IN" sz="1400" b="1" i="0" u="none" strike="noStrike" cap="none" dirty="0">
                          <a:solidFill>
                            <a:schemeClr val="accent2"/>
                          </a:solidFill>
                          <a:latin typeface="Calibri"/>
                          <a:ea typeface="Calibri"/>
                          <a:cs typeface="Calibri"/>
                          <a:sym typeface="Arial"/>
                        </a:rPr>
                        <a:t>SCC</a:t>
                      </a:r>
                    </a:p>
                  </a:txBody>
                  <a:tcPr/>
                </a:tc>
                <a:tc>
                  <a:txBody>
                    <a:bodyPr/>
                    <a:lstStyle/>
                    <a:p>
                      <a:pPr algn="ctr"/>
                      <a:endParaRPr lang="en-IN" sz="1400" b="1" i="0" u="none" strike="noStrike" cap="none" dirty="0">
                        <a:solidFill>
                          <a:schemeClr val="accent2"/>
                        </a:solidFill>
                        <a:latin typeface="Calibri"/>
                        <a:ea typeface="Calibri"/>
                        <a:cs typeface="Calibri"/>
                        <a:sym typeface="Arial"/>
                      </a:endParaRPr>
                    </a:p>
                  </a:txBody>
                  <a:tcPr/>
                </a:tc>
                <a:extLst>
                  <a:ext uri="{0D108BD9-81ED-4DB2-BD59-A6C34878D82A}">
                    <a16:rowId xmlns:a16="http://schemas.microsoft.com/office/drawing/2014/main" val="17340042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311700" y="345013"/>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b="1" dirty="0"/>
              <a:t>Number of items in each gender category</a:t>
            </a:r>
            <a:endParaRPr dirty="0"/>
          </a:p>
        </p:txBody>
      </p:sp>
      <p:sp>
        <p:nvSpPr>
          <p:cNvPr id="122" name="Google Shape;122;p8"/>
          <p:cNvSpPr txBox="1">
            <a:spLocks noGrp="1"/>
          </p:cNvSpPr>
          <p:nvPr>
            <p:ph type="body" idx="1"/>
          </p:nvPr>
        </p:nvSpPr>
        <p:spPr>
          <a:xfrm>
            <a:off x="4572000" y="1645111"/>
            <a:ext cx="4279795" cy="2216471"/>
          </a:xfrm>
          <a:prstGeom prst="rect">
            <a:avLst/>
          </a:prstGeom>
          <a:noFill/>
          <a:ln>
            <a:noFill/>
          </a:ln>
        </p:spPr>
        <p:txBody>
          <a:bodyPr spcFirstLastPara="1" wrap="square" lIns="91425" tIns="91425" rIns="91425" bIns="91425" anchor="t" anchorCtr="0">
            <a:noAutofit/>
          </a:bodyPr>
          <a:lstStyle/>
          <a:p>
            <a:pPr marL="263335" indent="-171450">
              <a:buClr>
                <a:schemeClr val="accent2"/>
              </a:buClr>
              <a:buSzPts val="1200"/>
            </a:pPr>
            <a:r>
              <a:rPr lang="en-US" sz="1200" b="1" dirty="0">
                <a:solidFill>
                  <a:schemeClr val="accent2"/>
                </a:solidFill>
                <a:latin typeface="Calibri"/>
                <a:ea typeface="Calibri"/>
                <a:cs typeface="Calibri"/>
              </a:rPr>
              <a:t>The graph displays the number of items in each gender category, with a range of items from 0 to 500.</a:t>
            </a:r>
          </a:p>
          <a:p>
            <a:pPr marL="263335" indent="-171450">
              <a:buClr>
                <a:schemeClr val="accent2"/>
              </a:buClr>
              <a:buSzPts val="1200"/>
            </a:pPr>
            <a:r>
              <a:rPr lang="en-US" sz="1200" b="1" dirty="0">
                <a:solidFill>
                  <a:schemeClr val="accent2"/>
                </a:solidFill>
                <a:latin typeface="Calibri"/>
                <a:ea typeface="Calibri"/>
                <a:cs typeface="Calibri"/>
              </a:rPr>
              <a:t>The two gender categories are Male and Female.</a:t>
            </a:r>
          </a:p>
          <a:p>
            <a:pPr marL="263335" indent="-171450">
              <a:buClr>
                <a:schemeClr val="accent2"/>
              </a:buClr>
              <a:buSzPts val="1200"/>
            </a:pPr>
            <a:r>
              <a:rPr lang="en-US" sz="1200" b="1" dirty="0">
                <a:solidFill>
                  <a:schemeClr val="accent2"/>
                </a:solidFill>
                <a:latin typeface="Calibri"/>
                <a:ea typeface="Calibri"/>
                <a:cs typeface="Calibri"/>
              </a:rPr>
              <a:t>The Male category has a higher count than the Female category for all data points.</a:t>
            </a:r>
          </a:p>
          <a:p>
            <a:pPr marL="263335" indent="-171450">
              <a:buClr>
                <a:schemeClr val="accent2"/>
              </a:buClr>
              <a:buSzPts val="1200"/>
            </a:pPr>
            <a:r>
              <a:rPr lang="en-US" sz="1200" b="1" dirty="0">
                <a:solidFill>
                  <a:schemeClr val="accent2"/>
                </a:solidFill>
                <a:latin typeface="Calibri"/>
                <a:ea typeface="Calibri"/>
                <a:cs typeface="Calibri"/>
              </a:rPr>
              <a:t>The highest count is for the Male category, with 491 items.</a:t>
            </a:r>
          </a:p>
          <a:p>
            <a:pPr marL="263335" indent="-171450">
              <a:buClr>
                <a:schemeClr val="accent2"/>
              </a:buClr>
              <a:buSzPts val="1200"/>
            </a:pPr>
            <a:r>
              <a:rPr lang="en-US" sz="1200" b="1" dirty="0">
                <a:solidFill>
                  <a:schemeClr val="accent2"/>
                </a:solidFill>
                <a:latin typeface="Calibri"/>
                <a:ea typeface="Calibri"/>
                <a:cs typeface="Calibri"/>
              </a:rPr>
              <a:t>The count for the Female category is 481.</a:t>
            </a:r>
            <a:endParaRPr sz="1200" dirty="0">
              <a:solidFill>
                <a:schemeClr val="accent2"/>
              </a:solidFill>
            </a:endParaRPr>
          </a:p>
          <a:p>
            <a:pPr marL="457200" lvl="0" indent="-228600" algn="l" rtl="0">
              <a:lnSpc>
                <a:spcPct val="115000"/>
              </a:lnSpc>
              <a:spcBef>
                <a:spcPts val="0"/>
              </a:spcBef>
              <a:spcAft>
                <a:spcPts val="0"/>
              </a:spcAft>
              <a:buClr>
                <a:schemeClr val="accent2"/>
              </a:buClr>
              <a:buSzPts val="1800"/>
              <a:buNone/>
            </a:pPr>
            <a:endParaRPr sz="1200" dirty="0">
              <a:solidFill>
                <a:schemeClr val="accent2"/>
              </a:solidFill>
            </a:endParaRPr>
          </a:p>
        </p:txBody>
      </p:sp>
      <p:pic>
        <p:nvPicPr>
          <p:cNvPr id="6" name="Picture 5">
            <a:extLst>
              <a:ext uri="{FF2B5EF4-FFF2-40B4-BE49-F238E27FC236}">
                <a16:creationId xmlns:a16="http://schemas.microsoft.com/office/drawing/2014/main" id="{3BD2F9B5-50E2-B150-3F2D-1A0E9B9DBCD2}"/>
              </a:ext>
            </a:extLst>
          </p:cNvPr>
          <p:cNvPicPr>
            <a:picLocks noChangeAspect="1"/>
          </p:cNvPicPr>
          <p:nvPr/>
        </p:nvPicPr>
        <p:blipFill>
          <a:blip r:embed="rId3"/>
          <a:stretch>
            <a:fillRect/>
          </a:stretch>
        </p:blipFill>
        <p:spPr>
          <a:xfrm>
            <a:off x="359160" y="1084111"/>
            <a:ext cx="4212840" cy="334897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1448</Words>
  <Application>Microsoft Office PowerPoint</Application>
  <PresentationFormat>On-screen Show (16:9)</PresentationFormat>
  <Paragraphs>146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Noto Sans Symbols</vt:lpstr>
      <vt:lpstr>Montserrat</vt:lpstr>
      <vt:lpstr>Open Sans</vt:lpstr>
      <vt:lpstr>Simple Light</vt:lpstr>
      <vt:lpstr>AIML PROJECT   Obesity  Team Members    </vt:lpstr>
      <vt:lpstr>PowerPoint Presentation</vt:lpstr>
      <vt:lpstr>PROBLEM STATEMENT</vt:lpstr>
      <vt:lpstr>OBJECTIVE</vt:lpstr>
      <vt:lpstr>Tools Used</vt:lpstr>
      <vt:lpstr>DATA SUMMARY</vt:lpstr>
      <vt:lpstr>DATA SUMMARY</vt:lpstr>
      <vt:lpstr>FEATURES</vt:lpstr>
      <vt:lpstr>Number of items in each gender category</vt:lpstr>
      <vt:lpstr>Distribution of values in age</vt:lpstr>
      <vt:lpstr>Distribution of values in height</vt:lpstr>
      <vt:lpstr>Distribution of values in weight</vt:lpstr>
      <vt:lpstr>Correlation between height and weight</vt:lpstr>
      <vt:lpstr>Number of items in family history column</vt:lpstr>
      <vt:lpstr>Number of items in FAVC column</vt:lpstr>
      <vt:lpstr>Distribution of values in FCVC</vt:lpstr>
      <vt:lpstr>Distribution of values in CH2O</vt:lpstr>
      <vt:lpstr>Distribution of values in FAF</vt:lpstr>
      <vt:lpstr>Distribution of values in TUE</vt:lpstr>
      <vt:lpstr>Number of items in each CALC category</vt:lpstr>
      <vt:lpstr>ML MODEL 1 : LOGISTIC REGRESSION</vt:lpstr>
      <vt:lpstr>ML MODEL 2 : RANDOM FOREST CLASSIFIER</vt:lpstr>
      <vt:lpstr>ML MODEL 3 : SUPPORT VECTOR MACHINE</vt:lpstr>
      <vt:lpstr>ML MODEL 4 : DECISION TREE</vt:lpstr>
      <vt:lpstr>Challenges </vt:lpstr>
      <vt:lpstr>Conclusions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Airbnb Analysis  Team Members Nitin Kumar Padigela Tauseef Taufiq Manasa Kanakamedala Mohd Talib</dc:title>
  <dc:creator>Anushka Gupta</dc:creator>
  <cp:lastModifiedBy>Anushka Gupta</cp:lastModifiedBy>
  <cp:revision>10</cp:revision>
  <dcterms:modified xsi:type="dcterms:W3CDTF">2024-05-12T08:45:51Z</dcterms:modified>
</cp:coreProperties>
</file>