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268" r:id="rId2"/>
    <p:sldId id="282" r:id="rId3"/>
    <p:sldId id="283" r:id="rId4"/>
    <p:sldId id="280" r:id="rId5"/>
    <p:sldId id="281" r:id="rId6"/>
    <p:sldId id="272" r:id="rId7"/>
    <p:sldId id="274" r:id="rId8"/>
    <p:sldId id="285" r:id="rId9"/>
    <p:sldId id="275" r:id="rId10"/>
    <p:sldId id="286" r:id="rId11"/>
    <p:sldId id="287" r:id="rId12"/>
    <p:sldId id="288" r:id="rId13"/>
    <p:sldId id="289" r:id="rId14"/>
    <p:sldId id="290" r:id="rId15"/>
    <p:sldId id="291" r:id="rId16"/>
    <p:sldId id="277" r:id="rId17"/>
    <p:sldId id="278" r:id="rId18"/>
    <p:sldId id="279"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A93F0-140E-4380-8637-EC815A2D659B}" v="32" dt="2023-05-03T12:40:31.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p:cViewPr varScale="1">
        <p:scale>
          <a:sx n="75" d="100"/>
          <a:sy n="75" d="100"/>
        </p:scale>
        <p:origin x="1762" y="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FB763F-6639-32D6-11BC-E3E32CEF44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10F4720-D2EF-15EC-76EC-234846DCF3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3AF7A-6D1B-4557-902F-DDD01A77FCFB}" type="datetimeFigureOut">
              <a:rPr lang="en-IN" smtClean="0"/>
              <a:t>23-05-2023</a:t>
            </a:fld>
            <a:endParaRPr lang="en-IN"/>
          </a:p>
        </p:txBody>
      </p:sp>
      <p:sp>
        <p:nvSpPr>
          <p:cNvPr id="4" name="Footer Placeholder 3">
            <a:extLst>
              <a:ext uri="{FF2B5EF4-FFF2-40B4-BE49-F238E27FC236}">
                <a16:creationId xmlns:a16="http://schemas.microsoft.com/office/drawing/2014/main" id="{25C43440-D876-6F4B-4C67-7657D8033D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716A7BC-CFFC-6414-1A14-888276DB19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ED150-C833-4EB0-9781-33329F5DE53D}" type="slidenum">
              <a:rPr lang="en-IN" smtClean="0"/>
              <a:t>‹#›</a:t>
            </a:fld>
            <a:endParaRPr lang="en-IN"/>
          </a:p>
        </p:txBody>
      </p:sp>
    </p:spTree>
    <p:extLst>
      <p:ext uri="{BB962C8B-B14F-4D97-AF65-F5344CB8AC3E}">
        <p14:creationId xmlns:p14="http://schemas.microsoft.com/office/powerpoint/2010/main" val="2531163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885A2-8D12-4981-8B6D-685973ACDBF0}" type="datetimeFigureOut">
              <a:rPr lang="en-IN" smtClean="0"/>
              <a:t>23-05-2023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9D78A-35E4-44AA-8C28-ADA647A3EADB}" type="slidenum">
              <a:rPr lang="en-IN" smtClean="0"/>
              <a:t>‹#›</a:t>
            </a:fld>
            <a:endParaRPr lang="en-IN"/>
          </a:p>
        </p:txBody>
      </p:sp>
    </p:spTree>
    <p:extLst>
      <p:ext uri="{BB962C8B-B14F-4D97-AF65-F5344CB8AC3E}">
        <p14:creationId xmlns:p14="http://schemas.microsoft.com/office/powerpoint/2010/main" val="25692611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0D4ECD15-505F-492B-8D8A-5D05189E7393}" type="datetime1">
              <a:rPr lang="en-US" smtClean="0"/>
              <a:t>5/23/2023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6FC4B1B-7011-4FCF-A43F-26EE3B87306D}" type="datetime1">
              <a:rPr lang="en-US" smtClean="0"/>
              <a:t>5/23/2023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1DE13BF-8C74-4148-91E4-3269E1EB6E50}" type="datetime1">
              <a:rPr lang="en-US" smtClean="0"/>
              <a:t>5/23/2023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BEAF0C14-3D4C-48F4-B4DE-A38EB9F0A433}" type="datetime1">
              <a:rPr lang="en-US" smtClean="0"/>
              <a:t>5/23/2023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hf sldNum="0" hdr="0" ftr="0" dt="0"/>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about.google/?utm_source=google-IN&amp;utm_medium=referral&amp;utm_campaign=hp-footer&amp;fg=1" TargetMode="External"/><Relationship Id="rId7" Type="http://schemas.openxmlformats.org/officeDocument/2006/relationships/hyperlink" Target="https://www.google.co.in/intl/en/about/products" TargetMode="External"/><Relationship Id="rId2" Type="http://schemas.openxmlformats.org/officeDocument/2006/relationships/hyperlink" Target="https://mail.google.com/mail/?tab=rm&amp;ogbl" TargetMode="External"/><Relationship Id="rId1" Type="http://schemas.openxmlformats.org/officeDocument/2006/relationships/slideLayout" Target="../slideLayouts/slideLayout1.xml"/><Relationship Id="rId6" Type="http://schemas.openxmlformats.org/officeDocument/2006/relationships/hyperlink" Target="https://www.google.co.in/imghp?hl=en&amp;ogbl" TargetMode="External"/><Relationship Id="rId5" Type="http://schemas.openxmlformats.org/officeDocument/2006/relationships/hyperlink" Target="https://google.com/search/howsearchworks/?fg=1" TargetMode="External"/><Relationship Id="rId4" Type="http://schemas.openxmlformats.org/officeDocument/2006/relationships/hyperlink" Target="https://policies.google.com/privacy?hl=en-IN&amp;fg=1"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97185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907704" y="2420888"/>
            <a:ext cx="4752528" cy="2954655"/>
          </a:xfrm>
          <a:prstGeom prst="rect">
            <a:avLst/>
          </a:prstGeom>
          <a:solidFill>
            <a:schemeClr val="accent6">
              <a:lumMod val="60000"/>
              <a:lumOff val="40000"/>
            </a:schemeClr>
          </a:solid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Presented by:-</a:t>
            </a:r>
          </a:p>
          <a:p>
            <a:pPr algn="just"/>
            <a:r>
              <a:rPr lang="en-US" sz="2400" b="1" u="sng" dirty="0">
                <a:latin typeface="Times New Roman" panose="02020603050405020304" pitchFamily="18" charset="0"/>
                <a:cs typeface="Times New Roman" panose="02020603050405020304" pitchFamily="18" charset="0"/>
              </a:rPr>
              <a:t>G27,Team15</a:t>
            </a:r>
          </a:p>
          <a:p>
            <a:pPr algn="just"/>
            <a:r>
              <a:rPr lang="en-US" sz="2000" dirty="0" err="1">
                <a:latin typeface="Times New Roman" panose="02020603050405020304" pitchFamily="18" charset="0"/>
                <a:cs typeface="Times New Roman" panose="02020603050405020304" pitchFamily="18" charset="0"/>
              </a:rPr>
              <a:t>Ravneet</a:t>
            </a:r>
            <a:r>
              <a:rPr lang="en-US" sz="2000" dirty="0">
                <a:latin typeface="Times New Roman" panose="02020603050405020304" pitchFamily="18" charset="0"/>
                <a:cs typeface="Times New Roman" panose="02020603050405020304" pitchFamily="18" charset="0"/>
              </a:rPr>
              <a:t> Kaur- 2210990720</a:t>
            </a:r>
          </a:p>
          <a:p>
            <a:pPr algn="just"/>
            <a:r>
              <a:rPr lang="en-US" sz="2000" dirty="0">
                <a:latin typeface="Times New Roman" panose="02020603050405020304" pitchFamily="18" charset="0"/>
                <a:cs typeface="Times New Roman" panose="02020603050405020304" pitchFamily="18" charset="0"/>
              </a:rPr>
              <a:t>Rhythm- 2210990721     (</a:t>
            </a:r>
            <a:r>
              <a:rPr lang="en-US" b="1" dirty="0">
                <a:latin typeface="Times New Roman" panose="02020603050405020304" pitchFamily="18" charset="0"/>
                <a:cs typeface="Times New Roman" panose="02020603050405020304" pitchFamily="18" charset="0"/>
              </a:rPr>
              <a:t>TEAM LEADER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Rhythm </a:t>
            </a:r>
            <a:r>
              <a:rPr lang="en-US" sz="2000" dirty="0" err="1">
                <a:latin typeface="Times New Roman" panose="02020603050405020304" pitchFamily="18" charset="0"/>
                <a:cs typeface="Times New Roman" panose="02020603050405020304" pitchFamily="18" charset="0"/>
              </a:rPr>
              <a:t>Trehan</a:t>
            </a:r>
            <a:r>
              <a:rPr lang="en-US" sz="2000" dirty="0">
                <a:latin typeface="Times New Roman" panose="02020603050405020304" pitchFamily="18" charset="0"/>
                <a:cs typeface="Times New Roman" panose="02020603050405020304" pitchFamily="18" charset="0"/>
              </a:rPr>
              <a:t>- 2210990722</a:t>
            </a:r>
          </a:p>
          <a:p>
            <a:pPr algn="just"/>
            <a:r>
              <a:rPr lang="en-US" sz="2000" dirty="0" err="1">
                <a:latin typeface="Times New Roman" panose="02020603050405020304" pitchFamily="18" charset="0"/>
                <a:cs typeface="Times New Roman" panose="02020603050405020304" pitchFamily="18" charset="0"/>
              </a:rPr>
              <a:t>Ridum</a:t>
            </a:r>
            <a:r>
              <a:rPr lang="en-US" sz="2000" dirty="0">
                <a:latin typeface="Times New Roman" panose="02020603050405020304" pitchFamily="18" charset="0"/>
                <a:cs typeface="Times New Roman" panose="02020603050405020304" pitchFamily="18" charset="0"/>
              </a:rPr>
              <a:t> Sharma- 2210990723</a:t>
            </a:r>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itchFamily="18" charset="0"/>
              </a:rPr>
              <a:t>Faculty Coordinator:</a:t>
            </a:r>
          </a:p>
          <a:p>
            <a:pPr algn="just"/>
            <a:r>
              <a:rPr lang="en-US" sz="2000" b="1" dirty="0">
                <a:latin typeface="Times New Roman" panose="02020603050405020304" pitchFamily="18" charset="0"/>
                <a:cs typeface="Times New Roman" pitchFamily="18" charset="0"/>
              </a:rPr>
              <a:t>Dr. Mandeep Kaur</a:t>
            </a: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875-CF47-A9B1-3A11-0EFC8E625585}"/>
              </a:ext>
            </a:extLst>
          </p:cNvPr>
          <p:cNvSpPr>
            <a:spLocks noGrp="1"/>
          </p:cNvSpPr>
          <p:nvPr>
            <p:ph type="ctrTitle"/>
          </p:nvPr>
        </p:nvSpPr>
        <p:spPr>
          <a:xfrm>
            <a:off x="0" y="0"/>
            <a:ext cx="5486400" cy="914400"/>
          </a:xfrm>
        </p:spPr>
        <p:txBody>
          <a:bodyPr/>
          <a:lstStyle/>
          <a:p>
            <a:r>
              <a:rPr lang="en-US" dirty="0"/>
              <a:t> </a:t>
            </a:r>
            <a:endParaRPr lang="en-IN" dirty="0"/>
          </a:p>
        </p:txBody>
      </p:sp>
      <p:sp>
        <p:nvSpPr>
          <p:cNvPr id="3" name="Subtitle 2">
            <a:extLst>
              <a:ext uri="{FF2B5EF4-FFF2-40B4-BE49-F238E27FC236}">
                <a16:creationId xmlns:a16="http://schemas.microsoft.com/office/drawing/2014/main" id="{4B011FC2-B417-5F28-CAC1-2B9B31C4BB17}"/>
              </a:ext>
            </a:extLst>
          </p:cNvPr>
          <p:cNvSpPr>
            <a:spLocks noGrp="1"/>
          </p:cNvSpPr>
          <p:nvPr>
            <p:ph type="subTitle" idx="1"/>
          </p:nvPr>
        </p:nvSpPr>
        <p:spPr>
          <a:xfrm>
            <a:off x="0" y="836712"/>
            <a:ext cx="9143999" cy="5832648"/>
          </a:xfrm>
        </p:spPr>
        <p:txBody>
          <a:bodyPr/>
          <a:lstStyle/>
          <a:p>
            <a:pPr marL="457200" indent="-457200" algn="l">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Screenshots Of  Html code snippets</a:t>
            </a:r>
          </a:p>
          <a:p>
            <a:pPr marL="457200" indent="-457200" algn="l">
              <a:buFont typeface="Arial" panose="020B0604020202020204" pitchFamily="34" charset="0"/>
              <a:buChar char="•"/>
            </a:pPr>
            <a:endParaRPr lang="en-US" sz="2100" dirty="0">
              <a:solidFill>
                <a:schemeClr val="tx1"/>
              </a:solidFill>
              <a:latin typeface="Times New Roman" panose="02020603050405020304" pitchFamily="18" charset="0"/>
              <a:cs typeface="Times New Roman" panose="02020603050405020304" pitchFamily="18" charset="0"/>
            </a:endParaRPr>
          </a:p>
          <a:p>
            <a:pPr algn="l"/>
            <a:endParaRPr lang="en-IN" sz="21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5A7652-A97B-3053-D06F-5392DF6FE2E7}"/>
              </a:ext>
            </a:extLst>
          </p:cNvPr>
          <p:cNvPicPr>
            <a:picLocks noChangeAspect="1"/>
          </p:cNvPicPr>
          <p:nvPr/>
        </p:nvPicPr>
        <p:blipFill>
          <a:blip r:embed="rId2"/>
          <a:stretch>
            <a:fillRect/>
          </a:stretch>
        </p:blipFill>
        <p:spPr>
          <a:xfrm>
            <a:off x="215516" y="1484784"/>
            <a:ext cx="8676964" cy="5040560"/>
          </a:xfrm>
          <a:prstGeom prst="rect">
            <a:avLst/>
          </a:prstGeom>
          <a:ln w="28575">
            <a:solidFill>
              <a:schemeClr val="tx1"/>
            </a:solidFill>
          </a:ln>
        </p:spPr>
      </p:pic>
    </p:spTree>
    <p:extLst>
      <p:ext uri="{BB962C8B-B14F-4D97-AF65-F5344CB8AC3E}">
        <p14:creationId xmlns:p14="http://schemas.microsoft.com/office/powerpoint/2010/main" val="3168796341"/>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4DEC-B5B6-AB3D-5BBB-3A393FE8DAAC}"/>
              </a:ext>
            </a:extLst>
          </p:cNvPr>
          <p:cNvSpPr>
            <a:spLocks noGrp="1"/>
          </p:cNvSpPr>
          <p:nvPr>
            <p:ph type="title"/>
          </p:nvPr>
        </p:nvSpPr>
        <p:spPr/>
        <p:txBody>
          <a:bodyPr/>
          <a:lstStyle/>
          <a:p>
            <a:r>
              <a:rPr lang="en-US" dirty="0"/>
              <a:t> </a:t>
            </a:r>
            <a:endParaRPr lang="en-IN" dirty="0"/>
          </a:p>
        </p:txBody>
      </p:sp>
      <p:pic>
        <p:nvPicPr>
          <p:cNvPr id="4" name="Content Placeholder 3">
            <a:extLst>
              <a:ext uri="{FF2B5EF4-FFF2-40B4-BE49-F238E27FC236}">
                <a16:creationId xmlns:a16="http://schemas.microsoft.com/office/drawing/2014/main" id="{D349407F-4BBC-0C14-420D-1B55B4BE7996}"/>
              </a:ext>
            </a:extLst>
          </p:cNvPr>
          <p:cNvPicPr>
            <a:picLocks noGrp="1" noChangeAspect="1"/>
          </p:cNvPicPr>
          <p:nvPr>
            <p:ph idx="1"/>
          </p:nvPr>
        </p:nvPicPr>
        <p:blipFill>
          <a:blip r:embed="rId2"/>
          <a:stretch>
            <a:fillRect/>
          </a:stretch>
        </p:blipFill>
        <p:spPr>
          <a:xfrm>
            <a:off x="539552" y="1124744"/>
            <a:ext cx="8136904" cy="5400600"/>
          </a:xfrm>
          <a:prstGeom prst="rect">
            <a:avLst/>
          </a:prstGeom>
          <a:ln w="28575"/>
        </p:spPr>
      </p:pic>
    </p:spTree>
    <p:extLst>
      <p:ext uri="{BB962C8B-B14F-4D97-AF65-F5344CB8AC3E}">
        <p14:creationId xmlns:p14="http://schemas.microsoft.com/office/powerpoint/2010/main" val="3087771592"/>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CA55-2755-760E-19E4-F67ABAF937C8}"/>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8C8241E-4690-3485-0FDD-6E3279AF87E5}"/>
              </a:ext>
            </a:extLst>
          </p:cNvPr>
          <p:cNvSpPr>
            <a:spLocks noGrp="1"/>
          </p:cNvSpPr>
          <p:nvPr>
            <p:ph idx="1"/>
          </p:nvPr>
        </p:nvSpPr>
        <p:spPr>
          <a:xfrm>
            <a:off x="323528" y="980728"/>
            <a:ext cx="8229600" cy="4525963"/>
          </a:xfrm>
        </p:spPr>
        <p:txBody>
          <a:bodyPr/>
          <a:lstStyle/>
          <a:p>
            <a:r>
              <a:rPr lang="en-US" dirty="0"/>
              <a:t>Screenshots Of CSS code snippets</a:t>
            </a:r>
          </a:p>
          <a:p>
            <a:endParaRPr lang="en-IN" dirty="0"/>
          </a:p>
        </p:txBody>
      </p:sp>
      <p:pic>
        <p:nvPicPr>
          <p:cNvPr id="4" name="Picture 3">
            <a:extLst>
              <a:ext uri="{FF2B5EF4-FFF2-40B4-BE49-F238E27FC236}">
                <a16:creationId xmlns:a16="http://schemas.microsoft.com/office/drawing/2014/main" id="{D5A02560-31FC-A815-B5F3-A72293EECB1D}"/>
              </a:ext>
            </a:extLst>
          </p:cNvPr>
          <p:cNvPicPr>
            <a:picLocks noChangeAspect="1"/>
          </p:cNvPicPr>
          <p:nvPr/>
        </p:nvPicPr>
        <p:blipFill>
          <a:blip r:embed="rId2"/>
          <a:stretch>
            <a:fillRect/>
          </a:stretch>
        </p:blipFill>
        <p:spPr>
          <a:xfrm>
            <a:off x="215516" y="1484784"/>
            <a:ext cx="8712968" cy="5029338"/>
          </a:xfrm>
          <a:prstGeom prst="rect">
            <a:avLst/>
          </a:prstGeom>
          <a:ln w="28575">
            <a:solidFill>
              <a:schemeClr val="tx1"/>
            </a:solidFill>
          </a:ln>
        </p:spPr>
      </p:pic>
    </p:spTree>
    <p:extLst>
      <p:ext uri="{BB962C8B-B14F-4D97-AF65-F5344CB8AC3E}">
        <p14:creationId xmlns:p14="http://schemas.microsoft.com/office/powerpoint/2010/main" val="60820797"/>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3A06-7289-664E-524E-A5C5869CC8D1}"/>
              </a:ext>
            </a:extLst>
          </p:cNvPr>
          <p:cNvSpPr>
            <a:spLocks noGrp="1"/>
          </p:cNvSpPr>
          <p:nvPr>
            <p:ph type="title"/>
          </p:nvPr>
        </p:nvSpPr>
        <p:spPr/>
        <p:txBody>
          <a:bodyPr/>
          <a:lstStyle/>
          <a:p>
            <a:r>
              <a:rPr lang="en-US" dirty="0"/>
              <a:t> </a:t>
            </a:r>
            <a:endParaRPr lang="en-IN" dirty="0"/>
          </a:p>
        </p:txBody>
      </p:sp>
      <p:pic>
        <p:nvPicPr>
          <p:cNvPr id="4" name="Content Placeholder 3">
            <a:extLst>
              <a:ext uri="{FF2B5EF4-FFF2-40B4-BE49-F238E27FC236}">
                <a16:creationId xmlns:a16="http://schemas.microsoft.com/office/drawing/2014/main" id="{CE8711D1-2FB1-92AD-BAAA-9F2BFCD4A729}"/>
              </a:ext>
            </a:extLst>
          </p:cNvPr>
          <p:cNvPicPr>
            <a:picLocks noGrp="1" noChangeAspect="1"/>
          </p:cNvPicPr>
          <p:nvPr>
            <p:ph idx="1"/>
          </p:nvPr>
        </p:nvPicPr>
        <p:blipFill>
          <a:blip r:embed="rId2"/>
          <a:stretch>
            <a:fillRect/>
          </a:stretch>
        </p:blipFill>
        <p:spPr>
          <a:xfrm>
            <a:off x="251520" y="981075"/>
            <a:ext cx="8640960" cy="5184229"/>
          </a:xfrm>
          <a:prstGeom prst="rect">
            <a:avLst/>
          </a:prstGeom>
          <a:ln w="28575"/>
        </p:spPr>
      </p:pic>
    </p:spTree>
    <p:extLst>
      <p:ext uri="{BB962C8B-B14F-4D97-AF65-F5344CB8AC3E}">
        <p14:creationId xmlns:p14="http://schemas.microsoft.com/office/powerpoint/2010/main" val="2104656902"/>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28AB-C3C6-D72E-FC7E-BE6BB49F20C8}"/>
              </a:ext>
            </a:extLst>
          </p:cNvPr>
          <p:cNvSpPr>
            <a:spLocks noGrp="1"/>
          </p:cNvSpPr>
          <p:nvPr>
            <p:ph type="ctrTitle"/>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19DF65A7-8AE1-DD44-1A4D-5514D934DFBF}"/>
              </a:ext>
            </a:extLst>
          </p:cNvPr>
          <p:cNvPicPr>
            <a:picLocks noChangeAspect="1"/>
          </p:cNvPicPr>
          <p:nvPr/>
        </p:nvPicPr>
        <p:blipFill>
          <a:blip r:embed="rId2"/>
          <a:stretch>
            <a:fillRect/>
          </a:stretch>
        </p:blipFill>
        <p:spPr>
          <a:xfrm>
            <a:off x="215516" y="991700"/>
            <a:ext cx="8712968" cy="5104300"/>
          </a:xfrm>
          <a:prstGeom prst="rect">
            <a:avLst/>
          </a:prstGeom>
        </p:spPr>
      </p:pic>
      <p:sp>
        <p:nvSpPr>
          <p:cNvPr id="3" name="Subtitle 2">
            <a:extLst>
              <a:ext uri="{FF2B5EF4-FFF2-40B4-BE49-F238E27FC236}">
                <a16:creationId xmlns:a16="http://schemas.microsoft.com/office/drawing/2014/main" id="{D82A5EB1-08D1-4654-88AC-F6EE1FCDBE66}"/>
              </a:ext>
            </a:extLst>
          </p:cNvPr>
          <p:cNvSpPr>
            <a:spLocks noGrp="1"/>
          </p:cNvSpPr>
          <p:nvPr>
            <p:ph type="subTitle" idx="1"/>
          </p:nvPr>
        </p:nvSpPr>
        <p:spPr/>
        <p:txBody>
          <a:bodyPr/>
          <a:lstStyle/>
          <a:p>
            <a:pPr algn="l"/>
            <a:r>
              <a:rPr lang="en-US" dirty="0"/>
              <a:t> </a:t>
            </a:r>
            <a:endParaRPr lang="en-IN" dirty="0"/>
          </a:p>
        </p:txBody>
      </p:sp>
    </p:spTree>
    <p:extLst>
      <p:ext uri="{BB962C8B-B14F-4D97-AF65-F5344CB8AC3E}">
        <p14:creationId xmlns:p14="http://schemas.microsoft.com/office/powerpoint/2010/main" val="3880722892"/>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B1A1-164B-D811-A424-1A60C31AE034}"/>
              </a:ext>
            </a:extLst>
          </p:cNvPr>
          <p:cNvSpPr>
            <a:spLocks noGrp="1"/>
          </p:cNvSpPr>
          <p:nvPr>
            <p:ph type="title"/>
          </p:nvPr>
        </p:nvSpPr>
        <p:spPr/>
        <p:txBody>
          <a:bodyPr/>
          <a:lstStyle/>
          <a:p>
            <a:r>
              <a:rPr lang="en-US" dirty="0"/>
              <a:t> </a:t>
            </a:r>
            <a:endParaRPr lang="en-IN" dirty="0"/>
          </a:p>
        </p:txBody>
      </p:sp>
      <p:pic>
        <p:nvPicPr>
          <p:cNvPr id="4" name="Content Placeholder 3">
            <a:extLst>
              <a:ext uri="{FF2B5EF4-FFF2-40B4-BE49-F238E27FC236}">
                <a16:creationId xmlns:a16="http://schemas.microsoft.com/office/drawing/2014/main" id="{FF8A8F61-2C73-B2C7-5436-6C9D6EA5128B}"/>
              </a:ext>
            </a:extLst>
          </p:cNvPr>
          <p:cNvPicPr>
            <a:picLocks noGrp="1" noChangeAspect="1"/>
          </p:cNvPicPr>
          <p:nvPr>
            <p:ph idx="1"/>
          </p:nvPr>
        </p:nvPicPr>
        <p:blipFill>
          <a:blip r:embed="rId2"/>
          <a:stretch>
            <a:fillRect/>
          </a:stretch>
        </p:blipFill>
        <p:spPr>
          <a:xfrm>
            <a:off x="395536" y="1124744"/>
            <a:ext cx="8136903" cy="4937720"/>
          </a:xfrm>
          <a:prstGeom prst="rect">
            <a:avLst/>
          </a:prstGeom>
          <a:ln w="28575"/>
        </p:spPr>
      </p:pic>
    </p:spTree>
    <p:extLst>
      <p:ext uri="{BB962C8B-B14F-4D97-AF65-F5344CB8AC3E}">
        <p14:creationId xmlns:p14="http://schemas.microsoft.com/office/powerpoint/2010/main" val="3123677006"/>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586814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Bonus Features</a:t>
            </a:r>
          </a:p>
        </p:txBody>
      </p:sp>
      <p:sp>
        <p:nvSpPr>
          <p:cNvPr id="3" name="Title 2">
            <a:extLst>
              <a:ext uri="{FF2B5EF4-FFF2-40B4-BE49-F238E27FC236}">
                <a16:creationId xmlns:a16="http://schemas.microsoft.com/office/drawing/2014/main" id="{D076FE6F-EDD6-DEF7-235D-561134D113BF}"/>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3713F905-396D-CE2C-F67E-EB31C2F6292B}"/>
              </a:ext>
            </a:extLst>
          </p:cNvPr>
          <p:cNvSpPr>
            <a:spLocks noGrp="1"/>
          </p:cNvSpPr>
          <p:nvPr>
            <p:ph type="subTitle" idx="1"/>
          </p:nvPr>
        </p:nvSpPr>
        <p:spPr>
          <a:xfrm>
            <a:off x="467544" y="1412776"/>
            <a:ext cx="8153400" cy="4724400"/>
          </a:xfrm>
        </p:spPr>
        <p:txBody>
          <a:bodyPr/>
          <a:lstStyle/>
          <a:p>
            <a:pPr algn="just"/>
            <a:r>
              <a:rPr lang="en-IN" sz="2200" b="1" dirty="0">
                <a:solidFill>
                  <a:schemeClr val="tx1"/>
                </a:solidFill>
                <a:latin typeface="Times New Roman" panose="02020603050405020304" pitchFamily="18" charset="0"/>
                <a:cs typeface="Times New Roman" panose="02020603050405020304" pitchFamily="18" charset="0"/>
              </a:rPr>
              <a:t>Our Html </a:t>
            </a:r>
            <a:r>
              <a:rPr lang="en-IN" sz="2200" b="1" dirty="0" err="1">
                <a:solidFill>
                  <a:schemeClr val="tx1"/>
                </a:solidFill>
                <a:latin typeface="Times New Roman" panose="02020603050405020304" pitchFamily="18" charset="0"/>
                <a:cs typeface="Times New Roman" panose="02020603050405020304" pitchFamily="18" charset="0"/>
              </a:rPr>
              <a:t>Css</a:t>
            </a:r>
            <a:r>
              <a:rPr lang="en-IN" sz="2200" b="1" dirty="0">
                <a:solidFill>
                  <a:schemeClr val="tx1"/>
                </a:solidFill>
                <a:latin typeface="Times New Roman" panose="02020603050405020304" pitchFamily="18" charset="0"/>
                <a:cs typeface="Times New Roman" panose="02020603050405020304" pitchFamily="18" charset="0"/>
              </a:rPr>
              <a:t> project is an exact replica of Google Search Engine. It provides various innovative and distinct features which a search engine should provide it’s users. We have included Google search mic which provides user a better user experience(UX) and gives relevant information about the things needed by the user. The user interface(UI) created attracts the user which make using experience more creative and innovative. Our project provides Google workspace option which is Gmail to it’s user where they can arrange their works and meetings and get direct access to their works and mails.</a:t>
            </a:r>
          </a:p>
          <a:p>
            <a:pPr algn="just"/>
            <a:r>
              <a:rPr lang="en-IN" sz="2200" b="1" dirty="0">
                <a:solidFill>
                  <a:schemeClr val="tx1"/>
                </a:solidFill>
                <a:latin typeface="Times New Roman" panose="02020603050405020304" pitchFamily="18" charset="0"/>
                <a:cs typeface="Times New Roman" panose="02020603050405020304" pitchFamily="18" charset="0"/>
              </a:rPr>
              <a:t>So these are some distinct and innovative features we provide in our project.</a:t>
            </a:r>
          </a:p>
        </p:txBody>
      </p:sp>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586814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Conclusion</a:t>
            </a:r>
          </a:p>
        </p:txBody>
      </p:sp>
      <p:sp>
        <p:nvSpPr>
          <p:cNvPr id="3" name="Title 2">
            <a:extLst>
              <a:ext uri="{FF2B5EF4-FFF2-40B4-BE49-F238E27FC236}">
                <a16:creationId xmlns:a16="http://schemas.microsoft.com/office/drawing/2014/main" id="{27AE955C-4EC1-EDC5-0D24-DB04973D91BC}"/>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9803BA20-96AD-A071-AD69-3895F51AF2B7}"/>
              </a:ext>
            </a:extLst>
          </p:cNvPr>
          <p:cNvSpPr>
            <a:spLocks noGrp="1"/>
          </p:cNvSpPr>
          <p:nvPr>
            <p:ph type="subTitle" idx="1"/>
          </p:nvPr>
        </p:nvSpPr>
        <p:spPr>
          <a:xfrm>
            <a:off x="395536" y="1484784"/>
            <a:ext cx="8153400" cy="4724400"/>
          </a:xfrm>
        </p:spPr>
        <p:txBody>
          <a:bodyPr/>
          <a:lstStyle/>
          <a:p>
            <a:pPr marL="342900" indent="-342900" algn="just">
              <a:buFont typeface="Arial" panose="020B0604020202020204" pitchFamily="34" charset="0"/>
              <a:buChar char="•"/>
            </a:pPr>
            <a:r>
              <a:rPr lang="en-US" sz="2100" i="0" dirty="0">
                <a:solidFill>
                  <a:schemeClr val="tx1"/>
                </a:solidFill>
                <a:effectLst/>
                <a:latin typeface="Times New Roman" panose="02020603050405020304" pitchFamily="18" charset="0"/>
                <a:cs typeface="Times New Roman" panose="02020603050405020304" pitchFamily="18" charset="0"/>
              </a:rPr>
              <a:t>Google's search engine interface is built using HTML and CSS.</a:t>
            </a:r>
          </a:p>
          <a:p>
            <a:pPr marL="342900" indent="-342900" algn="just">
              <a:buFont typeface="Arial" panose="020B0604020202020204" pitchFamily="34" charset="0"/>
              <a:buChar char="•"/>
            </a:pPr>
            <a:r>
              <a:rPr lang="en-US" sz="2100" i="0" dirty="0">
                <a:solidFill>
                  <a:schemeClr val="tx1"/>
                </a:solidFill>
                <a:effectLst/>
                <a:latin typeface="Times New Roman" panose="02020603050405020304" pitchFamily="18" charset="0"/>
                <a:cs typeface="Times New Roman" panose="02020603050405020304" pitchFamily="18" charset="0"/>
              </a:rPr>
              <a:t>HTML is used to create the structure and content of the search engine page, while CSS is used to style and layout the page.</a:t>
            </a:r>
          </a:p>
          <a:p>
            <a:pPr marL="342900" indent="-342900"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In Google search engine we used </a:t>
            </a:r>
            <a:r>
              <a:rPr lang="en-US" sz="2100" i="0" dirty="0">
                <a:solidFill>
                  <a:schemeClr val="tx1"/>
                </a:solidFill>
                <a:effectLst/>
                <a:latin typeface="Times New Roman" panose="02020603050405020304" pitchFamily="18" charset="0"/>
                <a:cs typeface="Times New Roman" panose="02020603050405020304" pitchFamily="18" charset="0"/>
              </a:rPr>
              <a:t>a variety of HTML and CSS techniques to create its search engine, including responsive design, cross-browser compatibility, and efficient use of code to optimize page load times.</a:t>
            </a:r>
          </a:p>
          <a:p>
            <a:pPr marL="342900" indent="-342900"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By using HTML’s useful elements and CSS’s design and layout capabilities we created this google search engine.</a:t>
            </a:r>
          </a:p>
          <a:p>
            <a:pPr marL="342900" indent="-342900"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Additionally, HTML and CSS are easy to learn and widely used technologies that allowed us to create this search engine rapidly and productively.</a:t>
            </a:r>
            <a:endParaRPr lang="en-IN" sz="21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586814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References/Links used</a:t>
            </a:r>
          </a:p>
        </p:txBody>
      </p:sp>
      <p:sp>
        <p:nvSpPr>
          <p:cNvPr id="3" name="Title 2">
            <a:extLst>
              <a:ext uri="{FF2B5EF4-FFF2-40B4-BE49-F238E27FC236}">
                <a16:creationId xmlns:a16="http://schemas.microsoft.com/office/drawing/2014/main" id="{9FF52C0E-037C-3D1E-A948-D879F4A8101A}"/>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61DD9AC8-461E-52CE-208E-91A3C46FEB2E}"/>
              </a:ext>
            </a:extLst>
          </p:cNvPr>
          <p:cNvSpPr>
            <a:spLocks noGrp="1"/>
          </p:cNvSpPr>
          <p:nvPr>
            <p:ph type="subTitle" idx="1"/>
          </p:nvPr>
        </p:nvSpPr>
        <p:spPr>
          <a:xfrm>
            <a:off x="323528" y="1066800"/>
            <a:ext cx="8153400" cy="4724400"/>
          </a:xfrm>
        </p:spPr>
        <p:txBody>
          <a:bodyPr/>
          <a:lstStyle/>
          <a:p>
            <a:pPr algn="l"/>
            <a:r>
              <a:rPr lang="en-IN" sz="2100" dirty="0">
                <a:solidFill>
                  <a:schemeClr val="tx1"/>
                </a:solidFill>
                <a:latin typeface="Times New Roman" panose="02020603050405020304" pitchFamily="18" charset="0"/>
                <a:cs typeface="Times New Roman" panose="02020603050405020304" pitchFamily="18" charset="0"/>
              </a:rPr>
              <a:t>Links used to create Google features</a:t>
            </a:r>
          </a:p>
          <a:p>
            <a:pPr marL="342900" indent="-342900" algn="l">
              <a:buFont typeface="Arial" panose="020B0604020202020204" pitchFamily="34" charset="0"/>
              <a:buChar char="•"/>
            </a:pPr>
            <a:r>
              <a:rPr lang="en-IN" sz="2100" dirty="0">
                <a:solidFill>
                  <a:schemeClr val="tx1"/>
                </a:solidFill>
                <a:latin typeface="Times New Roman" panose="02020603050405020304" pitchFamily="18" charset="0"/>
                <a:cs typeface="Times New Roman" panose="02020603050405020304" pitchFamily="18" charset="0"/>
              </a:rPr>
              <a:t>Gmail: </a:t>
            </a:r>
            <a:r>
              <a:rPr lang="en-IN" sz="2100" dirty="0">
                <a:solidFill>
                  <a:schemeClr val="tx1"/>
                </a:solidFill>
                <a:latin typeface="Times New Roman" panose="02020603050405020304" pitchFamily="18" charset="0"/>
                <a:cs typeface="Times New Roman" panose="02020603050405020304" pitchFamily="18" charset="0"/>
                <a:hlinkClick r:id="rId2"/>
              </a:rPr>
              <a:t>https://mail.google.com/mail/?tab=rm&amp;ogbl</a:t>
            </a:r>
            <a:endParaRPr lang="en-IN" sz="21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100" dirty="0">
                <a:solidFill>
                  <a:schemeClr val="tx1"/>
                </a:solidFill>
                <a:latin typeface="Times New Roman" panose="02020603050405020304" pitchFamily="18" charset="0"/>
                <a:cs typeface="Times New Roman" panose="02020603050405020304" pitchFamily="18" charset="0"/>
              </a:rPr>
              <a:t>About: </a:t>
            </a:r>
            <a:r>
              <a:rPr lang="en-IN" sz="2100" dirty="0">
                <a:solidFill>
                  <a:schemeClr val="tx1"/>
                </a:solidFill>
                <a:latin typeface="Times New Roman" panose="02020603050405020304" pitchFamily="18" charset="0"/>
                <a:cs typeface="Times New Roman" panose="02020603050405020304" pitchFamily="18" charset="0"/>
                <a:hlinkClick r:id="rId3"/>
              </a:rPr>
              <a:t>https://about.google/?utm_source=google-IN&amp;utm_medium=referral&amp;utm_campaign=hp-footer&amp;fg=1</a:t>
            </a:r>
            <a:endParaRPr lang="en-IN" sz="21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100" dirty="0">
                <a:solidFill>
                  <a:schemeClr val="tx1"/>
                </a:solidFill>
                <a:latin typeface="Times New Roman" panose="02020603050405020304" pitchFamily="18" charset="0"/>
                <a:cs typeface="Times New Roman" panose="02020603050405020304" pitchFamily="18" charset="0"/>
              </a:rPr>
              <a:t>Privacy: </a:t>
            </a:r>
            <a:r>
              <a:rPr lang="en-IN" sz="2100" dirty="0">
                <a:solidFill>
                  <a:schemeClr val="tx1"/>
                </a:solidFill>
                <a:latin typeface="Times New Roman" panose="02020603050405020304" pitchFamily="18" charset="0"/>
                <a:cs typeface="Times New Roman" panose="02020603050405020304" pitchFamily="18" charset="0"/>
                <a:hlinkClick r:id="rId4"/>
              </a:rPr>
              <a:t>https://policies.google.com/privacy?hl=en-IN&amp;fg=1</a:t>
            </a:r>
            <a:endParaRPr lang="en-IN" sz="21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100" dirty="0">
                <a:solidFill>
                  <a:schemeClr val="tx1"/>
                </a:solidFill>
                <a:latin typeface="Times New Roman" panose="02020603050405020304" pitchFamily="18" charset="0"/>
                <a:cs typeface="Times New Roman" panose="02020603050405020304" pitchFamily="18" charset="0"/>
              </a:rPr>
              <a:t>How does it works: </a:t>
            </a:r>
            <a:r>
              <a:rPr lang="en-IN" sz="2100" dirty="0">
                <a:solidFill>
                  <a:schemeClr val="tx1"/>
                </a:solidFill>
                <a:latin typeface="Times New Roman" panose="02020603050405020304" pitchFamily="18" charset="0"/>
                <a:cs typeface="Times New Roman" panose="02020603050405020304" pitchFamily="18" charset="0"/>
                <a:hlinkClick r:id="rId5"/>
              </a:rPr>
              <a:t>https://google.com/search/howsearchworks/?fg=1</a:t>
            </a:r>
            <a:endParaRPr lang="en-IN" sz="21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100" dirty="0">
                <a:solidFill>
                  <a:schemeClr val="tx1"/>
                </a:solidFill>
                <a:latin typeface="Times New Roman" panose="02020603050405020304" pitchFamily="18" charset="0"/>
                <a:cs typeface="Times New Roman" panose="02020603050405020304" pitchFamily="18" charset="0"/>
              </a:rPr>
              <a:t>Images: </a:t>
            </a:r>
            <a:r>
              <a:rPr lang="en-IN" sz="2100" dirty="0">
                <a:solidFill>
                  <a:schemeClr val="tx1"/>
                </a:solidFill>
                <a:latin typeface="Times New Roman" panose="02020603050405020304" pitchFamily="18" charset="0"/>
                <a:cs typeface="Times New Roman" panose="02020603050405020304" pitchFamily="18" charset="0"/>
                <a:hlinkClick r:id="rId6"/>
              </a:rPr>
              <a:t>https://www.google.co.in/imghp?hl=en&amp;ogbl</a:t>
            </a:r>
            <a:endParaRPr lang="en-IN" sz="21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100" dirty="0">
                <a:solidFill>
                  <a:schemeClr val="tx1"/>
                </a:solidFill>
                <a:latin typeface="Times New Roman" panose="02020603050405020304" pitchFamily="18" charset="0"/>
                <a:cs typeface="Times New Roman" panose="02020603050405020304" pitchFamily="18" charset="0"/>
              </a:rPr>
              <a:t>Apps: </a:t>
            </a:r>
            <a:r>
              <a:rPr lang="en-IN" sz="2100" dirty="0">
                <a:solidFill>
                  <a:schemeClr val="tx1"/>
                </a:solidFill>
                <a:latin typeface="Times New Roman" panose="02020603050405020304" pitchFamily="18" charset="0"/>
                <a:cs typeface="Times New Roman" panose="02020603050405020304" pitchFamily="18" charset="0"/>
                <a:hlinkClick r:id="rId7"/>
              </a:rPr>
              <a:t>https://www.google.co.in/intl/en/about/products</a:t>
            </a:r>
            <a:endParaRPr lang="en-IN" sz="2100" dirty="0">
              <a:solidFill>
                <a:schemeClr val="tx1"/>
              </a:solidFill>
              <a:latin typeface="Times New Roman" panose="02020603050405020304" pitchFamily="18" charset="0"/>
              <a:cs typeface="Times New Roman" panose="02020603050405020304" pitchFamily="18" charset="0"/>
            </a:endParaRPr>
          </a:p>
          <a:p>
            <a:pPr algn="l"/>
            <a:endParaRPr lang="en-IN" sz="21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1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1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36712"/>
            <a:ext cx="9144000" cy="5904656"/>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A3BCCE-F426-E207-B71C-A554ED041BFC}"/>
              </a:ext>
            </a:extLst>
          </p:cNvPr>
          <p:cNvSpPr>
            <a:spLocks noGrp="1"/>
          </p:cNvSpPr>
          <p:nvPr>
            <p:ph type="title"/>
          </p:nvPr>
        </p:nvSpPr>
        <p:spPr/>
        <p:txBody>
          <a:bodyPr/>
          <a:lstStyle/>
          <a:p>
            <a:pPr algn="l"/>
            <a:r>
              <a:rPr lang="en-US" b="1" dirty="0"/>
              <a:t>TABLE OF CONTENTS</a:t>
            </a:r>
            <a:endParaRPr lang="en-IN" b="1" dirty="0"/>
          </a:p>
        </p:txBody>
      </p:sp>
      <p:graphicFrame>
        <p:nvGraphicFramePr>
          <p:cNvPr id="11" name="Table 11">
            <a:extLst>
              <a:ext uri="{FF2B5EF4-FFF2-40B4-BE49-F238E27FC236}">
                <a16:creationId xmlns:a16="http://schemas.microsoft.com/office/drawing/2014/main" id="{79B7C0B4-F05D-4225-CC14-4539ADB540CD}"/>
              </a:ext>
            </a:extLst>
          </p:cNvPr>
          <p:cNvGraphicFramePr>
            <a:graphicFrameLocks noGrp="1"/>
          </p:cNvGraphicFramePr>
          <p:nvPr>
            <p:ph idx="1"/>
            <p:extLst>
              <p:ext uri="{D42A27DB-BD31-4B8C-83A1-F6EECF244321}">
                <p14:modId xmlns:p14="http://schemas.microsoft.com/office/powerpoint/2010/main" val="3711525750"/>
              </p:ext>
            </p:extLst>
          </p:nvPr>
        </p:nvGraphicFramePr>
        <p:xfrm>
          <a:off x="457200" y="1371600"/>
          <a:ext cx="8229600" cy="3857598"/>
        </p:xfrm>
        <a:graphic>
          <a:graphicData uri="http://schemas.openxmlformats.org/drawingml/2006/table">
            <a:tbl>
              <a:tblPr firstRow="1" bandRow="1">
                <a:tableStyleId>{7DF18680-E054-41AD-8BC1-D1AEF772440D}</a:tableStyleId>
              </a:tblPr>
              <a:tblGrid>
                <a:gridCol w="2242592">
                  <a:extLst>
                    <a:ext uri="{9D8B030D-6E8A-4147-A177-3AD203B41FA5}">
                      <a16:colId xmlns:a16="http://schemas.microsoft.com/office/drawing/2014/main" val="2666764338"/>
                    </a:ext>
                  </a:extLst>
                </a:gridCol>
                <a:gridCol w="3456384">
                  <a:extLst>
                    <a:ext uri="{9D8B030D-6E8A-4147-A177-3AD203B41FA5}">
                      <a16:colId xmlns:a16="http://schemas.microsoft.com/office/drawing/2014/main" val="3183685858"/>
                    </a:ext>
                  </a:extLst>
                </a:gridCol>
                <a:gridCol w="2530624">
                  <a:extLst>
                    <a:ext uri="{9D8B030D-6E8A-4147-A177-3AD203B41FA5}">
                      <a16:colId xmlns:a16="http://schemas.microsoft.com/office/drawing/2014/main" val="2050907616"/>
                    </a:ext>
                  </a:extLst>
                </a:gridCol>
              </a:tblGrid>
              <a:tr h="428622">
                <a:tc>
                  <a:txBody>
                    <a:bodyPr/>
                    <a:lstStyle/>
                    <a:p>
                      <a:pPr algn="ctr"/>
                      <a:r>
                        <a:rPr lang="en-US" u="sng" dirty="0">
                          <a:latin typeface="Times New Roman" panose="02020603050405020304" pitchFamily="18" charset="0"/>
                          <a:cs typeface="Times New Roman" panose="02020603050405020304" pitchFamily="18" charset="0"/>
                        </a:rPr>
                        <a:t>S.NO.</a:t>
                      </a:r>
                      <a:endParaRPr lang="en-IN" u="sng" dirty="0">
                        <a:latin typeface="Times New Roman" panose="02020603050405020304" pitchFamily="18" charset="0"/>
                        <a:cs typeface="Times New Roman" panose="02020603050405020304" pitchFamily="18" charset="0"/>
                      </a:endParaRPr>
                    </a:p>
                  </a:txBody>
                  <a:tcPr/>
                </a:tc>
                <a:tc>
                  <a:txBody>
                    <a:bodyPr/>
                    <a:lstStyle/>
                    <a:p>
                      <a:pPr algn="ctr"/>
                      <a:r>
                        <a:rPr lang="en-US" u="sng" dirty="0">
                          <a:latin typeface="Times New Roman" panose="02020603050405020304" pitchFamily="18" charset="0"/>
                          <a:cs typeface="Times New Roman" panose="02020603050405020304" pitchFamily="18" charset="0"/>
                        </a:rPr>
                        <a:t>SECTION</a:t>
                      </a:r>
                      <a:endParaRPr lang="en-IN" u="sng" dirty="0">
                        <a:latin typeface="Times New Roman" panose="02020603050405020304" pitchFamily="18" charset="0"/>
                        <a:cs typeface="Times New Roman" panose="02020603050405020304" pitchFamily="18" charset="0"/>
                      </a:endParaRPr>
                    </a:p>
                  </a:txBody>
                  <a:tcPr/>
                </a:tc>
                <a:tc>
                  <a:txBody>
                    <a:bodyPr/>
                    <a:lstStyle/>
                    <a:p>
                      <a:pPr algn="ctr"/>
                      <a:r>
                        <a:rPr lang="en-US" u="sng" dirty="0">
                          <a:latin typeface="Times New Roman" panose="02020603050405020304" pitchFamily="18" charset="0"/>
                          <a:cs typeface="Times New Roman" panose="02020603050405020304" pitchFamily="18" charset="0"/>
                        </a:rPr>
                        <a:t>PAGE NO.</a:t>
                      </a:r>
                      <a:endParaRPr lang="en-IN" u="sng"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9383112"/>
                  </a:ext>
                </a:extLst>
              </a:tr>
              <a:tr h="428622">
                <a:tc>
                  <a:txBody>
                    <a:bodyPr/>
                    <a:lstStyle/>
                    <a:p>
                      <a:pPr algn="ctr"/>
                      <a:r>
                        <a:rPr lang="en-US" b="0" dirty="0">
                          <a:latin typeface="Times New Roman" panose="02020603050405020304" pitchFamily="18" charset="0"/>
                          <a:cs typeface="Times New Roman" panose="02020603050405020304" pitchFamily="18" charset="0"/>
                        </a:rPr>
                        <a:t>1.</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Introduction</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3-4</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6679856"/>
                  </a:ext>
                </a:extLst>
              </a:tr>
              <a:tr h="428622">
                <a:tc>
                  <a:txBody>
                    <a:bodyPr/>
                    <a:lstStyle/>
                    <a:p>
                      <a:pPr algn="ctr"/>
                      <a:r>
                        <a:rPr lang="en-US" b="0" dirty="0">
                          <a:latin typeface="Times New Roman" panose="02020603050405020304" pitchFamily="18" charset="0"/>
                          <a:cs typeface="Times New Roman" panose="02020603050405020304" pitchFamily="18" charset="0"/>
                        </a:rPr>
                        <a:t>2.</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Problem Statement</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5-6</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0310881"/>
                  </a:ext>
                </a:extLst>
              </a:tr>
              <a:tr h="428622">
                <a:tc>
                  <a:txBody>
                    <a:bodyPr/>
                    <a:lstStyle/>
                    <a:p>
                      <a:pPr algn="ctr"/>
                      <a:r>
                        <a:rPr lang="en-US" b="0" dirty="0">
                          <a:latin typeface="Times New Roman" panose="02020603050405020304" pitchFamily="18" charset="0"/>
                          <a:cs typeface="Times New Roman" panose="02020603050405020304" pitchFamily="18" charset="0"/>
                        </a:rPr>
                        <a:t>3.</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Technical Details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7</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2076242"/>
                  </a:ext>
                </a:extLst>
              </a:tr>
              <a:tr h="428622">
                <a:tc>
                  <a:txBody>
                    <a:bodyPr/>
                    <a:lstStyle/>
                    <a:p>
                      <a:pPr algn="ctr"/>
                      <a:r>
                        <a:rPr lang="en-US" b="0" dirty="0">
                          <a:latin typeface="Times New Roman" panose="02020603050405020304" pitchFamily="18" charset="0"/>
                          <a:cs typeface="Times New Roman" panose="02020603050405020304" pitchFamily="18" charset="0"/>
                        </a:rPr>
                        <a:t>4.</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Key Features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8-9</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0720750"/>
                  </a:ext>
                </a:extLst>
              </a:tr>
              <a:tr h="428622">
                <a:tc>
                  <a:txBody>
                    <a:bodyPr/>
                    <a:lstStyle/>
                    <a:p>
                      <a:pPr algn="ctr"/>
                      <a:r>
                        <a:rPr lang="en-US" b="0" dirty="0">
                          <a:latin typeface="Times New Roman" panose="02020603050405020304" pitchFamily="18" charset="0"/>
                          <a:cs typeface="Times New Roman" panose="02020603050405020304" pitchFamily="18" charset="0"/>
                        </a:rPr>
                        <a:t>5.</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Project Highlights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10-16</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3236531"/>
                  </a:ext>
                </a:extLst>
              </a:tr>
              <a:tr h="428622">
                <a:tc>
                  <a:txBody>
                    <a:bodyPr/>
                    <a:lstStyle/>
                    <a:p>
                      <a:pPr algn="ctr"/>
                      <a:r>
                        <a:rPr lang="en-US" b="0" dirty="0">
                          <a:latin typeface="Times New Roman" panose="02020603050405020304" pitchFamily="18" charset="0"/>
                          <a:cs typeface="Times New Roman" panose="02020603050405020304" pitchFamily="18" charset="0"/>
                        </a:rPr>
                        <a:t>6.</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Bonus Features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17</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7280198"/>
                  </a:ext>
                </a:extLst>
              </a:tr>
              <a:tr h="428622">
                <a:tc>
                  <a:txBody>
                    <a:bodyPr/>
                    <a:lstStyle/>
                    <a:p>
                      <a:pPr algn="ctr"/>
                      <a:r>
                        <a:rPr lang="en-US" b="0" dirty="0">
                          <a:latin typeface="Times New Roman" panose="02020603050405020304" pitchFamily="18" charset="0"/>
                          <a:cs typeface="Times New Roman" panose="02020603050405020304" pitchFamily="18" charset="0"/>
                        </a:rPr>
                        <a:t>7.</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Conclusion</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18</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6986724"/>
                  </a:ext>
                </a:extLst>
              </a:tr>
              <a:tr h="428622">
                <a:tc>
                  <a:txBody>
                    <a:bodyPr/>
                    <a:lstStyle/>
                    <a:p>
                      <a:pPr algn="ctr"/>
                      <a:r>
                        <a:rPr lang="en-US" b="0" dirty="0">
                          <a:latin typeface="Times New Roman" panose="02020603050405020304" pitchFamily="18" charset="0"/>
                          <a:cs typeface="Times New Roman" panose="02020603050405020304" pitchFamily="18" charset="0"/>
                        </a:rPr>
                        <a:t>8.</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References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19</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8083492"/>
                  </a:ext>
                </a:extLst>
              </a:tr>
            </a:tbl>
          </a:graphicData>
        </a:graphic>
      </p:graphicFrame>
    </p:spTree>
    <p:extLst>
      <p:ext uri="{BB962C8B-B14F-4D97-AF65-F5344CB8AC3E}">
        <p14:creationId xmlns:p14="http://schemas.microsoft.com/office/powerpoint/2010/main" val="3364342945"/>
      </p:ext>
    </p:extLst>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B2F1-9D40-EECD-193D-C180A5AC23A4}"/>
              </a:ext>
            </a:extLst>
          </p:cNvPr>
          <p:cNvSpPr>
            <a:spLocks noGrp="1"/>
          </p:cNvSpPr>
          <p:nvPr>
            <p:ph type="ctrTitle"/>
          </p:nvPr>
        </p:nvSpPr>
        <p:spPr/>
        <p:txBody>
          <a:bodyPr/>
          <a:lstStyle/>
          <a:p>
            <a:pPr algn="l"/>
            <a:r>
              <a:rPr lang="en-IN" dirty="0"/>
              <a:t>INTRODUCTION</a:t>
            </a:r>
          </a:p>
        </p:txBody>
      </p:sp>
      <p:sp>
        <p:nvSpPr>
          <p:cNvPr id="3" name="Subtitle 2">
            <a:extLst>
              <a:ext uri="{FF2B5EF4-FFF2-40B4-BE49-F238E27FC236}">
                <a16:creationId xmlns:a16="http://schemas.microsoft.com/office/drawing/2014/main" id="{0D4E7F55-39E9-EB43-045E-CA318DE33C3B}"/>
              </a:ext>
            </a:extLst>
          </p:cNvPr>
          <p:cNvSpPr>
            <a:spLocks noGrp="1"/>
          </p:cNvSpPr>
          <p:nvPr>
            <p:ph type="subTitle" idx="1"/>
          </p:nvPr>
        </p:nvSpPr>
        <p:spPr>
          <a:xfrm>
            <a:off x="533400" y="914401"/>
            <a:ext cx="8153400" cy="5610943"/>
          </a:xfrm>
        </p:spPr>
        <p:txBody>
          <a:bodyPr/>
          <a:lstStyle/>
          <a:p>
            <a:r>
              <a:rPr lang="en-US" sz="2400" b="1" u="sng" dirty="0">
                <a:solidFill>
                  <a:schemeClr val="tx1"/>
                </a:solidFill>
                <a:latin typeface="Times New Roman" pitchFamily="18" charset="0"/>
                <a:cs typeface="Times New Roman" pitchFamily="18" charset="0"/>
              </a:rPr>
              <a:t>GOOGLE SEARCH ENGINE</a:t>
            </a:r>
          </a:p>
          <a:p>
            <a:pPr algn="just"/>
            <a:r>
              <a:rPr lang="en-US" sz="2400" b="1" dirty="0">
                <a:solidFill>
                  <a:schemeClr val="tx1"/>
                </a:solidFill>
                <a:latin typeface="Times New Roman" pitchFamily="18" charset="0"/>
                <a:cs typeface="Times New Roman" pitchFamily="18" charset="0"/>
              </a:rPr>
              <a:t>Team Members-</a:t>
            </a:r>
          </a:p>
          <a:p>
            <a:pPr marL="457200" indent="-457200" algn="just">
              <a:buFont typeface="+mj-lt"/>
              <a:buAutoNum type="arabicPeriod"/>
            </a:pPr>
            <a:r>
              <a:rPr lang="en-US" sz="2400" dirty="0" err="1">
                <a:solidFill>
                  <a:schemeClr val="tx1"/>
                </a:solidFill>
                <a:latin typeface="Times New Roman" pitchFamily="18" charset="0"/>
                <a:cs typeface="Times New Roman" pitchFamily="18" charset="0"/>
              </a:rPr>
              <a:t>Ravneet</a:t>
            </a:r>
            <a:r>
              <a:rPr lang="en-US" sz="2400" dirty="0">
                <a:solidFill>
                  <a:schemeClr val="tx1"/>
                </a:solidFill>
                <a:latin typeface="Times New Roman" pitchFamily="18" charset="0"/>
                <a:cs typeface="Times New Roman" pitchFamily="18" charset="0"/>
              </a:rPr>
              <a:t> Kaur</a:t>
            </a:r>
          </a:p>
          <a:p>
            <a:pPr marL="457200" indent="-457200" algn="just">
              <a:buFont typeface="+mj-lt"/>
              <a:buAutoNum type="arabicPeriod"/>
            </a:pPr>
            <a:r>
              <a:rPr lang="en-US" sz="2400" dirty="0">
                <a:solidFill>
                  <a:schemeClr val="tx1"/>
                </a:solidFill>
                <a:latin typeface="Times New Roman" pitchFamily="18" charset="0"/>
                <a:cs typeface="Times New Roman" pitchFamily="18" charset="0"/>
              </a:rPr>
              <a:t>Rhythm</a:t>
            </a:r>
          </a:p>
          <a:p>
            <a:pPr marL="457200" indent="-457200" algn="just">
              <a:buFont typeface="+mj-lt"/>
              <a:buAutoNum type="arabicPeriod"/>
            </a:pPr>
            <a:r>
              <a:rPr lang="en-US" sz="2400" dirty="0">
                <a:solidFill>
                  <a:schemeClr val="tx1"/>
                </a:solidFill>
                <a:latin typeface="Times New Roman" pitchFamily="18" charset="0"/>
                <a:cs typeface="Times New Roman" pitchFamily="18" charset="0"/>
              </a:rPr>
              <a:t>Rhythm </a:t>
            </a:r>
            <a:r>
              <a:rPr lang="en-US" sz="2400" dirty="0" err="1">
                <a:solidFill>
                  <a:schemeClr val="tx1"/>
                </a:solidFill>
                <a:latin typeface="Times New Roman" pitchFamily="18" charset="0"/>
                <a:cs typeface="Times New Roman" pitchFamily="18" charset="0"/>
              </a:rPr>
              <a:t>Trehan</a:t>
            </a:r>
            <a:endParaRPr lang="en-US" sz="2400" dirty="0">
              <a:solidFill>
                <a:schemeClr val="tx1"/>
              </a:solidFill>
              <a:latin typeface="Times New Roman" pitchFamily="18" charset="0"/>
              <a:cs typeface="Times New Roman" pitchFamily="18" charset="0"/>
            </a:endParaRPr>
          </a:p>
          <a:p>
            <a:pPr marL="457200" indent="-457200" algn="just">
              <a:buFont typeface="+mj-lt"/>
              <a:buAutoNum type="arabicPeriod"/>
            </a:pPr>
            <a:r>
              <a:rPr lang="en-US" sz="2400" dirty="0" err="1">
                <a:solidFill>
                  <a:schemeClr val="tx1"/>
                </a:solidFill>
                <a:latin typeface="Times New Roman" pitchFamily="18" charset="0"/>
                <a:cs typeface="Times New Roman" pitchFamily="18" charset="0"/>
              </a:rPr>
              <a:t>Ridum</a:t>
            </a:r>
            <a:r>
              <a:rPr lang="en-US" sz="2400" dirty="0">
                <a:solidFill>
                  <a:schemeClr val="tx1"/>
                </a:solidFill>
                <a:latin typeface="Times New Roman" pitchFamily="18" charset="0"/>
                <a:cs typeface="Times New Roman" pitchFamily="18" charset="0"/>
              </a:rPr>
              <a:t> Sharma</a:t>
            </a:r>
          </a:p>
          <a:p>
            <a:pPr marL="457200" indent="-457200" algn="just">
              <a:buFont typeface="+mj-lt"/>
              <a:buAutoNum type="arabicPeriod"/>
            </a:pPr>
            <a:endParaRPr lang="en-US" sz="2400" b="1" dirty="0">
              <a:solidFill>
                <a:schemeClr val="tx1"/>
              </a:solidFill>
              <a:latin typeface="Times New Roman" pitchFamily="18" charset="0"/>
              <a:cs typeface="Times New Roman" pitchFamily="18" charset="0"/>
            </a:endParaRPr>
          </a:p>
          <a:p>
            <a:pPr algn="just"/>
            <a:r>
              <a:rPr lang="en-US" sz="2400" b="1" dirty="0">
                <a:solidFill>
                  <a:schemeClr val="tx1"/>
                </a:solidFill>
                <a:latin typeface="Times New Roman" pitchFamily="18" charset="0"/>
                <a:cs typeface="Times New Roman" pitchFamily="18" charset="0"/>
              </a:rPr>
              <a:t>Purpose of Project-</a:t>
            </a:r>
          </a:p>
          <a:p>
            <a:pPr algn="just"/>
            <a:r>
              <a:rPr lang="en-US" sz="2400" i="0" dirty="0">
                <a:solidFill>
                  <a:schemeClr val="tx1"/>
                </a:solidFill>
                <a:effectLst/>
                <a:latin typeface="Times New Roman" panose="02020603050405020304" pitchFamily="18" charset="0"/>
                <a:cs typeface="Times New Roman" panose="02020603050405020304" pitchFamily="18" charset="0"/>
              </a:rPr>
              <a:t>To organize the world's information and make it universally accessible and useful.  So that users </a:t>
            </a:r>
            <a:r>
              <a:rPr lang="en-US" sz="2400" dirty="0">
                <a:solidFill>
                  <a:schemeClr val="tx1"/>
                </a:solidFill>
                <a:latin typeface="Times New Roman" panose="02020603050405020304" pitchFamily="18" charset="0"/>
                <a:cs typeface="Times New Roman" panose="02020603050405020304" pitchFamily="18" charset="0"/>
              </a:rPr>
              <a:t>can </a:t>
            </a:r>
            <a:r>
              <a:rPr lang="en-US" sz="2400" i="0" dirty="0">
                <a:solidFill>
                  <a:schemeClr val="tx1"/>
                </a:solidFill>
                <a:effectLst/>
                <a:latin typeface="Times New Roman" panose="02020603050405020304" pitchFamily="18" charset="0"/>
                <a:cs typeface="Times New Roman" panose="02020603050405020304" pitchFamily="18" charset="0"/>
              </a:rPr>
              <a:t>search the internet for content using keywords</a:t>
            </a:r>
            <a:endParaRPr lang="en-US" sz="2400" b="1" dirty="0">
              <a:solidFill>
                <a:schemeClr val="tx1"/>
              </a:solidFill>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2786067765"/>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799C-6459-E080-3401-01127055BDCA}"/>
              </a:ext>
            </a:extLst>
          </p:cNvPr>
          <p:cNvSpPr>
            <a:spLocks noGrp="1"/>
          </p:cNvSpPr>
          <p:nvPr>
            <p:ph type="title"/>
          </p:nvPr>
        </p:nvSpPr>
        <p:spPr/>
        <p:txBody>
          <a:bodyPr/>
          <a:lstStyle/>
          <a:p>
            <a:pPr algn="l"/>
            <a:r>
              <a:rPr lang="en-IN" b="1" dirty="0"/>
              <a:t>Introduction</a:t>
            </a:r>
          </a:p>
        </p:txBody>
      </p:sp>
      <p:sp>
        <p:nvSpPr>
          <p:cNvPr id="3" name="Content Placeholder 2">
            <a:extLst>
              <a:ext uri="{FF2B5EF4-FFF2-40B4-BE49-F238E27FC236}">
                <a16:creationId xmlns:a16="http://schemas.microsoft.com/office/drawing/2014/main" id="{D9D8C232-FB88-0967-C744-B7E88E6B902D}"/>
              </a:ext>
            </a:extLst>
          </p:cNvPr>
          <p:cNvSpPr>
            <a:spLocks noGrp="1"/>
          </p:cNvSpPr>
          <p:nvPr>
            <p:ph idx="1"/>
          </p:nvPr>
        </p:nvSpPr>
        <p:spPr>
          <a:xfrm>
            <a:off x="457200" y="1052736"/>
            <a:ext cx="8229600" cy="5544616"/>
          </a:xfrm>
        </p:spPr>
        <p:txBody>
          <a:bodyPr/>
          <a:lstStyle/>
          <a:p>
            <a:pPr algn="just"/>
            <a:r>
              <a:rPr lang="en-US" sz="2100" b="0" i="0" dirty="0">
                <a:effectLst/>
              </a:rPr>
              <a:t>The </a:t>
            </a:r>
            <a:r>
              <a:rPr lang="en-US" sz="2100" b="1" i="0" dirty="0">
                <a:effectLst/>
              </a:rPr>
              <a:t>importance</a:t>
            </a:r>
            <a:r>
              <a:rPr lang="en-US" sz="2100" b="0" i="0" dirty="0">
                <a:effectLst/>
              </a:rPr>
              <a:t> </a:t>
            </a:r>
            <a:r>
              <a:rPr lang="en-US" sz="2100" b="1" i="0" dirty="0">
                <a:effectLst/>
              </a:rPr>
              <a:t>of</a:t>
            </a:r>
            <a:r>
              <a:rPr lang="en-US" sz="2100" b="0" i="0" dirty="0">
                <a:effectLst/>
              </a:rPr>
              <a:t> </a:t>
            </a:r>
            <a:r>
              <a:rPr lang="en-US" sz="2100" b="1" i="0" dirty="0">
                <a:effectLst/>
              </a:rPr>
              <a:t>search</a:t>
            </a:r>
            <a:r>
              <a:rPr lang="en-US" sz="2100" b="0" i="0" dirty="0">
                <a:effectLst/>
              </a:rPr>
              <a:t> </a:t>
            </a:r>
            <a:r>
              <a:rPr lang="en-US" sz="2100" b="1" i="0" dirty="0">
                <a:effectLst/>
              </a:rPr>
              <a:t>engines</a:t>
            </a:r>
            <a:r>
              <a:rPr lang="en-US" sz="2100" b="0" i="0" dirty="0">
                <a:effectLst/>
              </a:rPr>
              <a:t> in itself is based on their striking features like speed and the way it has made gaining access to information very easy. </a:t>
            </a:r>
          </a:p>
          <a:p>
            <a:pPr marL="0" indent="0" algn="just">
              <a:buNone/>
            </a:pPr>
            <a:endParaRPr lang="en-US" sz="2100" b="0" i="0" dirty="0">
              <a:effectLst/>
            </a:endParaRPr>
          </a:p>
          <a:p>
            <a:pPr algn="just"/>
            <a:r>
              <a:rPr lang="en-US" sz="2100" b="0" i="0" dirty="0">
                <a:effectLst/>
              </a:rPr>
              <a:t>Google Search engine is a mainstream engine it is a fully-automated search engine that is used explore the web regularly to find pages to add to our </a:t>
            </a:r>
            <a:r>
              <a:rPr lang="en-US" sz="2100" b="0" i="0">
                <a:effectLst/>
              </a:rPr>
              <a:t>index.</a:t>
            </a:r>
          </a:p>
          <a:p>
            <a:pPr marL="0" indent="0" algn="just">
              <a:buNone/>
            </a:pPr>
            <a:endParaRPr lang="en-US" sz="2100" b="0" i="0" dirty="0">
              <a:effectLst/>
            </a:endParaRPr>
          </a:p>
          <a:p>
            <a:pPr algn="just"/>
            <a:r>
              <a:rPr lang="en-US" sz="2100" dirty="0"/>
              <a:t>To make the search engine more visually appealing, we used CSS to add styles to the HTML elements. Overall, this  project demonstrates the use of HTML and CSS to create an effective tool for research. By making the form visually appealing, easy to use, and functional.</a:t>
            </a:r>
          </a:p>
          <a:p>
            <a:pPr algn="just"/>
            <a:endParaRPr lang="en-US" sz="2100" b="0" i="0" dirty="0">
              <a:effectLst/>
            </a:endParaRPr>
          </a:p>
          <a:p>
            <a:endParaRPr lang="en-US" sz="2100" b="0" i="0" dirty="0">
              <a:effectLst/>
            </a:endParaRPr>
          </a:p>
          <a:p>
            <a:endParaRPr lang="en-IN" dirty="0"/>
          </a:p>
        </p:txBody>
      </p:sp>
    </p:spTree>
    <p:extLst>
      <p:ext uri="{BB962C8B-B14F-4D97-AF65-F5344CB8AC3E}">
        <p14:creationId xmlns:p14="http://schemas.microsoft.com/office/powerpoint/2010/main" val="2214161351"/>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29CD-3F9E-757D-3FCF-8A69A759A856}"/>
              </a:ext>
            </a:extLst>
          </p:cNvPr>
          <p:cNvSpPr>
            <a:spLocks noGrp="1"/>
          </p:cNvSpPr>
          <p:nvPr>
            <p:ph type="title"/>
          </p:nvPr>
        </p:nvSpPr>
        <p:spPr/>
        <p:txBody>
          <a:bodyPr/>
          <a:lstStyle/>
          <a:p>
            <a:pPr algn="l"/>
            <a:r>
              <a:rPr lang="en-US" sz="3200" b="1" dirty="0">
                <a:latin typeface="Times New Roman" pitchFamily="18" charset="0"/>
                <a:cs typeface="Times New Roman" pitchFamily="18" charset="0"/>
              </a:rPr>
              <a:t>Problem Statement</a:t>
            </a:r>
            <a:endParaRPr lang="en-IN" b="1" dirty="0"/>
          </a:p>
        </p:txBody>
      </p:sp>
      <p:sp>
        <p:nvSpPr>
          <p:cNvPr id="3" name="Content Placeholder 2">
            <a:extLst>
              <a:ext uri="{FF2B5EF4-FFF2-40B4-BE49-F238E27FC236}">
                <a16:creationId xmlns:a16="http://schemas.microsoft.com/office/drawing/2014/main" id="{A2685D96-50F5-F2CD-E04B-0CC4BAFDB721}"/>
              </a:ext>
            </a:extLst>
          </p:cNvPr>
          <p:cNvSpPr>
            <a:spLocks noGrp="1"/>
          </p:cNvSpPr>
          <p:nvPr>
            <p:ph idx="1"/>
          </p:nvPr>
        </p:nvSpPr>
        <p:spPr>
          <a:xfrm>
            <a:off x="457200" y="980728"/>
            <a:ext cx="8229600" cy="5112568"/>
          </a:xfrm>
        </p:spPr>
        <p:txBody>
          <a:bodyPr/>
          <a:lstStyle/>
          <a:p>
            <a:pPr marL="0" indent="0" algn="just">
              <a:buNone/>
            </a:pPr>
            <a:r>
              <a:rPr lang="en-US" dirty="0"/>
              <a:t> </a:t>
            </a:r>
            <a:r>
              <a:rPr lang="en-IN" sz="2400" b="1" dirty="0">
                <a:latin typeface="Times New Roman" panose="02020603050405020304" pitchFamily="18" charset="0"/>
                <a:cs typeface="Times New Roman" panose="02020603050405020304" pitchFamily="18" charset="0"/>
              </a:rPr>
              <a:t>There are several problems that can arise due to </a:t>
            </a:r>
            <a:r>
              <a:rPr lang="en-IN" sz="2400" b="1" dirty="0"/>
              <a:t>non availability of search engine</a:t>
            </a:r>
            <a:r>
              <a:rPr lang="en-IN" sz="2400" b="1" dirty="0">
                <a:latin typeface="Times New Roman" panose="02020603050405020304" pitchFamily="18" charset="0"/>
                <a:cs typeface="Times New Roman" panose="02020603050405020304" pitchFamily="18" charset="0"/>
              </a:rPr>
              <a:t>, including:</a:t>
            </a:r>
          </a:p>
          <a:p>
            <a:pPr algn="just"/>
            <a:r>
              <a:rPr lang="en-US" sz="2100" b="0" i="0" dirty="0">
                <a:effectLst/>
              </a:rPr>
              <a:t>Difficulty in finding relevant information: Google is the most widely used search engine, and its algorithm is designed to deliver relevant results to users.</a:t>
            </a:r>
          </a:p>
          <a:p>
            <a:pPr marL="0" indent="0" algn="just">
              <a:buNone/>
            </a:pPr>
            <a:endParaRPr lang="en-IN" sz="2100" b="1" dirty="0"/>
          </a:p>
          <a:p>
            <a:pPr algn="just"/>
            <a:r>
              <a:rPr lang="en-US" sz="2100" b="0" i="0" dirty="0">
                <a:effectLst/>
              </a:rPr>
              <a:t>Increased reliance on social media: In the absence of Google search engine, people may increasingly rely on social media platforms to find information.</a:t>
            </a:r>
          </a:p>
          <a:p>
            <a:pPr marL="0" indent="0" algn="just">
              <a:buNone/>
            </a:pPr>
            <a:endParaRPr lang="en-US" sz="2100" b="0" i="0" dirty="0">
              <a:effectLst/>
            </a:endParaRPr>
          </a:p>
          <a:p>
            <a:pPr algn="just"/>
            <a:r>
              <a:rPr lang="en-US" sz="2100" b="0" i="0" dirty="0">
                <a:effectLst/>
              </a:rPr>
              <a:t>Decreased innovation: Google has been a major driver of innovation in the search industry. Without it, there may be less competition and innovation in the search market, which could limit the development of new technologies and search methods.</a:t>
            </a:r>
          </a:p>
          <a:p>
            <a:endParaRPr lang="en-IN" sz="2000" dirty="0"/>
          </a:p>
        </p:txBody>
      </p:sp>
    </p:spTree>
    <p:extLst>
      <p:ext uri="{BB962C8B-B14F-4D97-AF65-F5344CB8AC3E}">
        <p14:creationId xmlns:p14="http://schemas.microsoft.com/office/powerpoint/2010/main" val="3019556385"/>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586814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Technical Details</a:t>
            </a:r>
          </a:p>
        </p:txBody>
      </p:sp>
      <p:sp>
        <p:nvSpPr>
          <p:cNvPr id="5" name="TextBox 4">
            <a:extLst>
              <a:ext uri="{FF2B5EF4-FFF2-40B4-BE49-F238E27FC236}">
                <a16:creationId xmlns:a16="http://schemas.microsoft.com/office/drawing/2014/main" id="{DB6D485A-4F63-E739-8CAF-09F6EC3058F3}"/>
              </a:ext>
            </a:extLst>
          </p:cNvPr>
          <p:cNvSpPr txBox="1"/>
          <p:nvPr/>
        </p:nvSpPr>
        <p:spPr>
          <a:xfrm>
            <a:off x="323528" y="908720"/>
            <a:ext cx="8136904" cy="513986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Google Search Engine is a complex web application that is built using various technologies and programming languages. HTML and CSS are just two of the many technologies used to create the Google search engine.</a:t>
            </a:r>
          </a:p>
          <a:p>
            <a:pPr marL="342900" indent="-342900" algn="just">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HTML (Hyper Text Markup Language):</a:t>
            </a:r>
          </a:p>
          <a:p>
            <a:pPr algn="just"/>
            <a:r>
              <a:rPr lang="en-US" sz="2300" dirty="0">
                <a:latin typeface="Times New Roman" panose="02020603050405020304" pitchFamily="18" charset="0"/>
                <a:cs typeface="Times New Roman" panose="02020603050405020304" pitchFamily="18" charset="0"/>
              </a:rPr>
              <a:t>A markup language used to create and structure content on the web. HTML provides a set of tags and attributes that are used to define the structure and meaning of content on a web page. Web browsers use HTML to render web pages and display them to users.</a:t>
            </a:r>
          </a:p>
          <a:p>
            <a:pPr algn="just"/>
            <a:endParaRPr lang="en-US"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CSS (</a:t>
            </a:r>
            <a:r>
              <a:rPr lang="en-US" sz="2400" b="1" i="0" u="sng" dirty="0">
                <a:effectLst/>
                <a:latin typeface="Times New Roman" panose="02020603050405020304" pitchFamily="18" charset="0"/>
                <a:cs typeface="Times New Roman" panose="02020603050405020304" pitchFamily="18" charset="0"/>
              </a:rPr>
              <a:t>Cascading Style Sheets):</a:t>
            </a:r>
          </a:p>
          <a:p>
            <a:pPr algn="just"/>
            <a:r>
              <a:rPr lang="en-US" sz="2300" b="0" i="0" dirty="0">
                <a:effectLst/>
                <a:latin typeface="Times New Roman" panose="02020603050405020304" pitchFamily="18" charset="0"/>
                <a:cs typeface="Times New Roman" panose="02020603050405020304" pitchFamily="18" charset="0"/>
              </a:rPr>
              <a:t>A style sheet language used to add style, layout, and visual effects to web pages. CSS works in conjunction with HTML to define how the content on a web page is displayed to the user.</a:t>
            </a:r>
            <a:endParaRPr lang="en-IN" sz="23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586814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3" name="Rectangle 2"/>
          <p:cNvSpPr/>
          <p:nvPr/>
        </p:nvSpPr>
        <p:spPr>
          <a:xfrm>
            <a:off x="107504" y="980728"/>
            <a:ext cx="8856984" cy="6248445"/>
          </a:xfrm>
          <a:prstGeom prst="rect">
            <a:avLst/>
          </a:prstGeom>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To create a functional and visually appealing replica of the Google search engine using HTML and CSS, some key features that would need to be included are:</a:t>
            </a:r>
          </a:p>
          <a:p>
            <a:pPr marL="342900" indent="-342900"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A search bar</a:t>
            </a:r>
            <a:r>
              <a:rPr lang="en-US" sz="2200" b="0" i="0" dirty="0">
                <a:effectLst/>
                <a:latin typeface="Times New Roman" panose="02020603050405020304" pitchFamily="18" charset="0"/>
                <a:cs typeface="Times New Roman" panose="02020603050405020304" pitchFamily="18" charset="0"/>
              </a:rPr>
              <a:t>: A search bar should be included in the center of the page where users can input their search queries. This should be designed using HTML input elements and styled using CSS to match the appearance of the Google search bar.</a:t>
            </a:r>
          </a:p>
          <a:p>
            <a:pPr algn="just"/>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100" b="1" i="0" dirty="0">
                <a:effectLst/>
                <a:latin typeface="Times New Roman" panose="02020603050405020304" pitchFamily="18" charset="0"/>
                <a:cs typeface="Times New Roman" panose="02020603050405020304" pitchFamily="18" charset="0"/>
              </a:rPr>
              <a:t>A search button</a:t>
            </a:r>
            <a:r>
              <a:rPr lang="en-US" sz="2100" b="0" i="0" dirty="0">
                <a:effectLst/>
                <a:latin typeface="Times New Roman" panose="02020603050405020304" pitchFamily="18" charset="0"/>
                <a:cs typeface="Times New Roman" panose="02020603050405020304" pitchFamily="18" charset="0"/>
              </a:rPr>
              <a:t>: A search button should be included next to the search bar that initiates the search when clicked. This should be styled using CSS to match the appearance of the Google search button.</a:t>
            </a:r>
          </a:p>
          <a:p>
            <a:pPr algn="just"/>
            <a:endParaRPr lang="en-US" sz="21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100" b="1" i="0" dirty="0">
                <a:effectLst/>
                <a:latin typeface="Times New Roman" panose="02020603050405020304" pitchFamily="18" charset="0"/>
                <a:cs typeface="Times New Roman" panose="02020603050405020304" pitchFamily="18" charset="0"/>
              </a:rPr>
              <a:t>Suggested search terms</a:t>
            </a:r>
            <a:r>
              <a:rPr lang="en-US" sz="2100" b="0" i="0" dirty="0">
                <a:effectLst/>
                <a:latin typeface="Times New Roman" panose="02020603050405020304" pitchFamily="18" charset="0"/>
                <a:cs typeface="Times New Roman" panose="02020603050405020304" pitchFamily="18" charset="0"/>
              </a:rPr>
              <a:t>: A list of suggested search terms should appear below the search bar as the user types their search query. This can be achieved using JavaScript to dynamically update the list of suggested search terms based on the user's input.</a:t>
            </a:r>
          </a:p>
          <a:p>
            <a:pPr algn="just"/>
            <a:br>
              <a:rPr lang="en-US" sz="2100" b="0" i="0" dirty="0">
                <a:effectLst/>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5178-C760-E5FA-A43B-834CD50FA4FE}"/>
              </a:ext>
            </a:extLst>
          </p:cNvPr>
          <p:cNvSpPr>
            <a:spLocks noGrp="1"/>
          </p:cNvSpPr>
          <p:nvPr>
            <p:ph type="ctrTitle"/>
          </p:nvPr>
        </p:nvSpPr>
        <p:spPr/>
        <p:txBody>
          <a:bodyPr/>
          <a:lstStyle/>
          <a:p>
            <a:pPr algn="l"/>
            <a:r>
              <a:rPr lang="en-IN" dirty="0"/>
              <a:t>CONTD…</a:t>
            </a:r>
          </a:p>
        </p:txBody>
      </p:sp>
      <p:sp>
        <p:nvSpPr>
          <p:cNvPr id="3" name="Subtitle 2">
            <a:extLst>
              <a:ext uri="{FF2B5EF4-FFF2-40B4-BE49-F238E27FC236}">
                <a16:creationId xmlns:a16="http://schemas.microsoft.com/office/drawing/2014/main" id="{5815B3DC-C528-8226-3D0F-8DA6766E96A7}"/>
              </a:ext>
            </a:extLst>
          </p:cNvPr>
          <p:cNvSpPr>
            <a:spLocks noGrp="1"/>
          </p:cNvSpPr>
          <p:nvPr>
            <p:ph type="subTitle" idx="1"/>
          </p:nvPr>
        </p:nvSpPr>
        <p:spPr>
          <a:xfrm>
            <a:off x="12576" y="1066800"/>
            <a:ext cx="8579296" cy="4724400"/>
          </a:xfrm>
        </p:spPr>
        <p:txBody>
          <a:bodyPr/>
          <a:lstStyle/>
          <a:p>
            <a:pPr marL="342900" indent="-342900" algn="just">
              <a:buFont typeface="Arial" panose="020B0604020202020204" pitchFamily="34" charset="0"/>
              <a:buChar char="•"/>
            </a:pPr>
            <a:r>
              <a:rPr lang="en-US" sz="2200" b="1" i="0" dirty="0">
                <a:solidFill>
                  <a:schemeClr val="tx1"/>
                </a:solidFill>
                <a:effectLst/>
                <a:latin typeface="Times New Roman" panose="02020603050405020304" pitchFamily="18" charset="0"/>
                <a:cs typeface="Times New Roman" panose="02020603050405020304" pitchFamily="18" charset="0"/>
              </a:rPr>
              <a:t>Navigation bar</a:t>
            </a:r>
            <a:r>
              <a:rPr lang="en-US" sz="2200" b="0" i="0" dirty="0">
                <a:solidFill>
                  <a:schemeClr val="tx1"/>
                </a:solidFill>
                <a:effectLst/>
                <a:latin typeface="Times New Roman" panose="02020603050405020304" pitchFamily="18" charset="0"/>
                <a:cs typeface="Times New Roman" panose="02020603050405020304" pitchFamily="18" charset="0"/>
              </a:rPr>
              <a:t>: A navigation bar should be included at the top of the page with links to other Google services, such as Gmail, Images, and Maps. This can be created using HTML lists and styled using CSS to match the appearance of the Google navigation bar.</a:t>
            </a:r>
          </a:p>
          <a:p>
            <a:pPr algn="just"/>
            <a:endParaRPr lang="en-US" sz="22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i="0" dirty="0">
                <a:solidFill>
                  <a:schemeClr val="tx1"/>
                </a:solidFill>
                <a:effectLst/>
                <a:latin typeface="Times New Roman" panose="02020603050405020304" pitchFamily="18" charset="0"/>
                <a:cs typeface="Times New Roman" panose="02020603050405020304" pitchFamily="18" charset="0"/>
              </a:rPr>
              <a:t>Footer</a:t>
            </a:r>
            <a:r>
              <a:rPr lang="en-US" sz="2200" b="0" i="0" dirty="0">
                <a:solidFill>
                  <a:schemeClr val="tx1"/>
                </a:solidFill>
                <a:effectLst/>
                <a:latin typeface="Times New Roman" panose="02020603050405020304" pitchFamily="18" charset="0"/>
                <a:cs typeface="Times New Roman" panose="02020603050405020304" pitchFamily="18" charset="0"/>
              </a:rPr>
              <a:t>: A footer should be included at the bottom of the page with links to other important pages, such as About, Privacy, and Terms. This can be created using HTML lists and styled using CSS to match the appearance of the Google footer.</a:t>
            </a:r>
          </a:p>
          <a:p>
            <a:pPr algn="just"/>
            <a:endParaRPr lang="en-IN" dirty="0"/>
          </a:p>
        </p:txBody>
      </p:sp>
    </p:spTree>
    <p:extLst>
      <p:ext uri="{BB962C8B-B14F-4D97-AF65-F5344CB8AC3E}">
        <p14:creationId xmlns:p14="http://schemas.microsoft.com/office/powerpoint/2010/main" val="3305252437"/>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586814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sp>
        <p:nvSpPr>
          <p:cNvPr id="3" name="Title 2">
            <a:extLst>
              <a:ext uri="{FF2B5EF4-FFF2-40B4-BE49-F238E27FC236}">
                <a16:creationId xmlns:a16="http://schemas.microsoft.com/office/drawing/2014/main" id="{09EF9082-7208-3158-A6AA-167FE45A3CBF}"/>
              </a:ext>
            </a:extLst>
          </p:cNvPr>
          <p:cNvSpPr>
            <a:spLocks noGrp="1"/>
          </p:cNvSpPr>
          <p:nvPr>
            <p:ph type="ctrTitle"/>
          </p:nvPr>
        </p:nvSpPr>
        <p:spPr>
          <a:xfrm>
            <a:off x="0" y="95835"/>
            <a:ext cx="5486400" cy="914400"/>
          </a:xfrm>
        </p:spPr>
        <p:txBody>
          <a:bodyPr/>
          <a:lstStyle/>
          <a:p>
            <a:r>
              <a:rPr lang="en-US" dirty="0"/>
              <a:t> </a:t>
            </a:r>
            <a:endParaRPr lang="en-IN" dirty="0"/>
          </a:p>
        </p:txBody>
      </p:sp>
      <p:sp>
        <p:nvSpPr>
          <p:cNvPr id="4" name="Subtitle 3">
            <a:extLst>
              <a:ext uri="{FF2B5EF4-FFF2-40B4-BE49-F238E27FC236}">
                <a16:creationId xmlns:a16="http://schemas.microsoft.com/office/drawing/2014/main" id="{1557BA59-5AB8-CB23-7B46-2129DEBE958F}"/>
              </a:ext>
            </a:extLst>
          </p:cNvPr>
          <p:cNvSpPr>
            <a:spLocks noGrp="1"/>
          </p:cNvSpPr>
          <p:nvPr>
            <p:ph type="subTitle" idx="1"/>
          </p:nvPr>
        </p:nvSpPr>
        <p:spPr>
          <a:xfrm>
            <a:off x="323528" y="1010235"/>
            <a:ext cx="8153400" cy="4724400"/>
          </a:xfrm>
        </p:spPr>
        <p:txBody>
          <a:bodyPr/>
          <a:lstStyle/>
          <a:p>
            <a:pPr marL="342900" indent="-342900" algn="l">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Screenshots of running Google Search Engine</a:t>
            </a:r>
          </a:p>
          <a:p>
            <a:pPr algn="l"/>
            <a:endParaRPr lang="en-IN" sz="21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A993417-2963-CA8C-B686-AE616897428E}"/>
              </a:ext>
            </a:extLst>
          </p:cNvPr>
          <p:cNvPicPr>
            <a:picLocks noChangeAspect="1"/>
          </p:cNvPicPr>
          <p:nvPr/>
        </p:nvPicPr>
        <p:blipFill>
          <a:blip r:embed="rId2"/>
          <a:stretch>
            <a:fillRect/>
          </a:stretch>
        </p:blipFill>
        <p:spPr>
          <a:xfrm>
            <a:off x="667072" y="1709186"/>
            <a:ext cx="7806543" cy="4150276"/>
          </a:xfrm>
          <a:prstGeom prst="rect">
            <a:avLst/>
          </a:prstGeom>
          <a:ln w="28575">
            <a:solidFill>
              <a:schemeClr val="tx1"/>
            </a:solidFill>
          </a:ln>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TotalTime>
  <Words>1165</Words>
  <Application>Microsoft Office PowerPoint</Application>
  <PresentationFormat>On-screen Show (4:3)</PresentationFormat>
  <Paragraphs>116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Times New Roman</vt:lpstr>
      <vt:lpstr>Bubble Sort</vt:lpstr>
      <vt:lpstr>PowerPoint Presentation</vt:lpstr>
      <vt:lpstr>TABLE OF CONTENTS</vt:lpstr>
      <vt:lpstr>INTRODUCTION</vt:lpstr>
      <vt:lpstr>Introduction</vt:lpstr>
      <vt:lpstr>Problem Statement</vt:lpstr>
      <vt:lpstr>PowerPoint Presentation</vt:lpstr>
      <vt:lpstr>PowerPoint Presentation</vt:lpstr>
      <vt:lpstr>CONTD…</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Rhythm Trehan</cp:lastModifiedBy>
  <cp:revision>37</cp:revision>
  <dcterms:created xsi:type="dcterms:W3CDTF">2022-12-12T14:14:34Z</dcterms:created>
  <dcterms:modified xsi:type="dcterms:W3CDTF">2023-05-23T09:40:54Z</dcterms:modified>
</cp:coreProperties>
</file>