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83"/>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41" r:id="rId76"/>
    <p:sldId id="333" r:id="rId77"/>
    <p:sldId id="334" r:id="rId78"/>
    <p:sldId id="335" r:id="rId79"/>
    <p:sldId id="336" r:id="rId80"/>
    <p:sldId id="337" r:id="rId81"/>
    <p:sldId id="342" r:id="rId8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su Ping Feng"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76" autoAdjust="0"/>
  </p:normalViewPr>
  <p:slideViewPr>
    <p:cSldViewPr>
      <p:cViewPr varScale="1">
        <p:scale>
          <a:sx n="73" d="100"/>
          <a:sy n="73" d="100"/>
        </p:scale>
        <p:origin x="-1284" y="-102"/>
      </p:cViewPr>
      <p:guideLst>
        <p:guide orient="horz" pos="2160"/>
        <p:guide pos="2880"/>
      </p:guideLst>
    </p:cSldViewPr>
  </p:slideViewPr>
  <p:outlineViewPr>
    <p:cViewPr>
      <p:scale>
        <a:sx n="33" d="100"/>
        <a:sy n="33" d="100"/>
      </p:scale>
      <p:origin x="0" y="881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09-04T11:33:09.444" idx="2">
    <p:pos x="10" y="10"/>
    <p:text>codegen unit: function
match cpu architecture
limit to optimization: javascript as a dynamic language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9A2213-A9BC-4B00-A2FA-693435134B03}" type="datetimeFigureOut">
              <a:rPr lang="zh-TW" altLang="en-US" smtClean="0"/>
              <a:t>2011/9/29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3A3F57-2F36-4C8F-A34D-2053E060112B}" type="slidenum">
              <a:rPr lang="zh-TW" altLang="en-US" smtClean="0"/>
              <a:t>‹#›</a:t>
            </a:fld>
            <a:endParaRPr lang="zh-TW" altLang="en-US"/>
          </a:p>
        </p:txBody>
      </p:sp>
    </p:spTree>
    <p:extLst>
      <p:ext uri="{BB962C8B-B14F-4D97-AF65-F5344CB8AC3E}">
        <p14:creationId xmlns:p14="http://schemas.microsoft.com/office/powerpoint/2010/main" val="4247738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2</a:t>
            </a:fld>
            <a:endParaRPr lang="en-US"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11</a:t>
            </a:fld>
            <a:endParaRPr lang="en-US"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12</a:t>
            </a:fld>
            <a:endParaRPr lang="en-US"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13</a:t>
            </a:fld>
            <a:endParaRPr lang="en-US" altLang="zh-TW"/>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14</a:t>
            </a:fld>
            <a:endParaRPr lang="en-US"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15</a:t>
            </a:fld>
            <a:endParaRPr lang="en-US"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16</a:t>
            </a:fld>
            <a:endParaRPr lang="en-US" altLang="zh-TW"/>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17</a:t>
            </a:fld>
            <a:endParaRPr lang="en-US"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18</a:t>
            </a:fld>
            <a:endParaRPr lang="en-US" altLang="zh-TW"/>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19</a:t>
            </a:fld>
            <a:endParaRPr lang="en-US" altLang="zh-TW"/>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20</a:t>
            </a:fld>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ltLang="zh-TW"/>
          </a:p>
        </p:txBody>
      </p:sp>
      <p:sp>
        <p:nvSpPr>
          <p:cNvPr id="32770"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AE1A36EA-EAD7-4872-A5A0-DF2128BF9805}" type="datetime8">
              <a:rPr lang="en-US" altLang="zh-TW"/>
              <a:pPr defTabSz="912813" fontAlgn="base">
                <a:spcBef>
                  <a:spcPct val="0"/>
                </a:spcBef>
                <a:spcAft>
                  <a:spcPct val="0"/>
                </a:spcAft>
                <a:defRPr/>
              </a:pPr>
              <a:t>9/29/2011 1:17 PM</a:t>
            </a:fld>
            <a:endParaRPr lang="en-US" altLang="zh-TW"/>
          </a:p>
        </p:txBody>
      </p:sp>
      <p:sp>
        <p:nvSpPr>
          <p:cNvPr id="32771"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altLang="zh-TW" sz="400">
                <a:solidFill>
                  <a:schemeClr val="tx1"/>
                </a:solidFill>
                <a:latin typeface="Segoe"/>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altLang="zh-TW" sz="400">
                <a:solidFill>
                  <a:schemeClr val="tx1"/>
                </a:solidFill>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zh-TW" sz="400">
                <a:solidFill>
                  <a:schemeClr val="tx1"/>
                </a:solidFill>
                <a:latin typeface="Segoe"/>
              </a:rPr>
            </a:br>
            <a:r>
              <a:rPr lang="en-US" altLang="zh-TW" sz="400">
                <a:solidFill>
                  <a:schemeClr val="tx1"/>
                </a:solidFill>
                <a:latin typeface="Segoe"/>
              </a:rPr>
              <a:t>MICROSOFT MAKES NO WARRANTIES, EXPRESS, IMPLIED OR STATUTORY, AS TO THE INFORMATION IN THIS PRESENTATION.</a:t>
            </a:r>
          </a:p>
          <a:p>
            <a:pPr defTabSz="912813" fontAlgn="base">
              <a:spcBef>
                <a:spcPct val="0"/>
              </a:spcBef>
              <a:spcAft>
                <a:spcPct val="0"/>
              </a:spcAft>
              <a:defRPr/>
            </a:pPr>
            <a:endParaRPr lang="en-US" altLang="zh-TW" sz="400">
              <a:solidFill>
                <a:schemeClr val="tx1"/>
              </a:solidFill>
              <a:latin typeface="Segoe"/>
            </a:endParaRPr>
          </a:p>
        </p:txBody>
      </p:sp>
      <p:sp>
        <p:nvSpPr>
          <p:cNvPr id="32772"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576A67FD-E756-48B4-A063-33AEAD937895}" type="slidenum">
              <a:rPr lang="en-US" altLang="zh-TW"/>
              <a:pPr defTabSz="912813" fontAlgn="base">
                <a:spcBef>
                  <a:spcPct val="0"/>
                </a:spcBef>
                <a:spcAft>
                  <a:spcPct val="0"/>
                </a:spcAft>
                <a:defRPr/>
              </a:pPr>
              <a:t>3</a:t>
            </a:fld>
            <a:endParaRPr lang="en-US" altLang="zh-TW"/>
          </a:p>
        </p:txBody>
      </p:sp>
      <p:sp>
        <p:nvSpPr>
          <p:cNvPr id="47109" name="Slide Image Placeholder 11"/>
          <p:cNvSpPr>
            <a:spLocks noGrp="1" noRot="1" noChangeAspect="1"/>
          </p:cNvSpPr>
          <p:nvPr>
            <p:ph type="sldImg"/>
          </p:nvPr>
        </p:nvSpPr>
        <p:spPr bwMode="auto">
          <a:xfrm>
            <a:off x="1535113" y="457200"/>
            <a:ext cx="3736975" cy="2801938"/>
          </a:xfrm>
          <a:noFill/>
          <a:ln>
            <a:solidFill>
              <a:srgbClr val="000000"/>
            </a:solidFill>
            <a:miter lim="800000"/>
            <a:headEnd/>
            <a:tailEnd/>
          </a:ln>
        </p:spPr>
      </p:sp>
      <p:sp>
        <p:nvSpPr>
          <p:cNvPr id="47110" name="Notes Placeholder 1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21</a:t>
            </a:fld>
            <a:endParaRPr lang="en-US" altLang="zh-TW"/>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22</a:t>
            </a:fld>
            <a:endParaRPr lang="en-US" altLang="zh-TW"/>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ltLang="zh-TW"/>
          </a:p>
        </p:txBody>
      </p:sp>
      <p:sp>
        <p:nvSpPr>
          <p:cNvPr id="32770"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AE1A36EA-EAD7-4872-A5A0-DF2128BF9805}" type="datetime8">
              <a:rPr lang="en-US" altLang="zh-TW"/>
              <a:pPr defTabSz="912813" fontAlgn="base">
                <a:spcBef>
                  <a:spcPct val="0"/>
                </a:spcBef>
                <a:spcAft>
                  <a:spcPct val="0"/>
                </a:spcAft>
                <a:defRPr/>
              </a:pPr>
              <a:t>9/29/2011 1:17 PM</a:t>
            </a:fld>
            <a:endParaRPr lang="en-US" altLang="zh-TW"/>
          </a:p>
        </p:txBody>
      </p:sp>
      <p:sp>
        <p:nvSpPr>
          <p:cNvPr id="32771"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altLang="zh-TW" sz="400">
                <a:solidFill>
                  <a:schemeClr val="tx1"/>
                </a:solidFill>
                <a:latin typeface="Segoe"/>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altLang="zh-TW" sz="400">
                <a:solidFill>
                  <a:schemeClr val="tx1"/>
                </a:solidFill>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zh-TW" sz="400">
                <a:solidFill>
                  <a:schemeClr val="tx1"/>
                </a:solidFill>
                <a:latin typeface="Segoe"/>
              </a:rPr>
            </a:br>
            <a:r>
              <a:rPr lang="en-US" altLang="zh-TW" sz="400">
                <a:solidFill>
                  <a:schemeClr val="tx1"/>
                </a:solidFill>
                <a:latin typeface="Segoe"/>
              </a:rPr>
              <a:t>MICROSOFT MAKES NO WARRANTIES, EXPRESS, IMPLIED OR STATUTORY, AS TO THE INFORMATION IN THIS PRESENTATION.</a:t>
            </a:r>
          </a:p>
          <a:p>
            <a:pPr defTabSz="912813" fontAlgn="base">
              <a:spcBef>
                <a:spcPct val="0"/>
              </a:spcBef>
              <a:spcAft>
                <a:spcPct val="0"/>
              </a:spcAft>
              <a:defRPr/>
            </a:pPr>
            <a:endParaRPr lang="en-US" altLang="zh-TW" sz="400">
              <a:solidFill>
                <a:schemeClr val="tx1"/>
              </a:solidFill>
              <a:latin typeface="Segoe"/>
            </a:endParaRPr>
          </a:p>
        </p:txBody>
      </p:sp>
      <p:sp>
        <p:nvSpPr>
          <p:cNvPr id="32772"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576A67FD-E756-48B4-A063-33AEAD937895}" type="slidenum">
              <a:rPr lang="en-US" altLang="zh-TW"/>
              <a:pPr defTabSz="912813" fontAlgn="base">
                <a:spcBef>
                  <a:spcPct val="0"/>
                </a:spcBef>
                <a:spcAft>
                  <a:spcPct val="0"/>
                </a:spcAft>
                <a:defRPr/>
              </a:pPr>
              <a:t>23</a:t>
            </a:fld>
            <a:endParaRPr lang="en-US" altLang="zh-TW"/>
          </a:p>
        </p:txBody>
      </p:sp>
      <p:sp>
        <p:nvSpPr>
          <p:cNvPr id="47109" name="Slide Image Placeholder 11"/>
          <p:cNvSpPr>
            <a:spLocks noGrp="1" noRot="1" noChangeAspect="1"/>
          </p:cNvSpPr>
          <p:nvPr>
            <p:ph type="sldImg"/>
          </p:nvPr>
        </p:nvSpPr>
        <p:spPr bwMode="auto">
          <a:xfrm>
            <a:off x="1535113" y="457200"/>
            <a:ext cx="3736975" cy="2801938"/>
          </a:xfrm>
          <a:noFill/>
          <a:ln>
            <a:solidFill>
              <a:srgbClr val="000000"/>
            </a:solidFill>
            <a:miter lim="800000"/>
            <a:headEnd/>
            <a:tailEnd/>
          </a:ln>
        </p:spPr>
      </p:sp>
      <p:sp>
        <p:nvSpPr>
          <p:cNvPr id="47110" name="Notes Placeholder 1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24</a:t>
            </a:fld>
            <a:endParaRPr lang="en-US" altLang="zh-TW"/>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25</a:t>
            </a:fld>
            <a:endParaRPr lang="en-US" altLang="zh-TW"/>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26</a:t>
            </a:fld>
            <a:endParaRPr lang="en-US" altLang="zh-TW"/>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27</a:t>
            </a:fld>
            <a:endParaRPr lang="en-US" altLang="zh-TW"/>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28</a:t>
            </a:fld>
            <a:endParaRPr lang="en-US" altLang="zh-TW"/>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29</a:t>
            </a:fld>
            <a:endParaRPr lang="en-US" altLang="zh-TW"/>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30</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4</a:t>
            </a:fld>
            <a:endParaRPr lang="en-US" altLang="zh-TW"/>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31</a:t>
            </a:fld>
            <a:endParaRPr lang="en-US" altLang="zh-TW"/>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32</a:t>
            </a:fld>
            <a:endParaRPr lang="en-US" altLang="zh-TW"/>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33</a:t>
            </a:fld>
            <a:endParaRPr lang="en-US" altLang="zh-TW"/>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34</a:t>
            </a:fld>
            <a:endParaRPr lang="en-US" altLang="zh-TW"/>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35</a:t>
            </a:fld>
            <a:endParaRPr lang="en-US" altLang="zh-TW"/>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36</a:t>
            </a:fld>
            <a:endParaRPr lang="en-US" altLang="zh-TW"/>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37</a:t>
            </a:fld>
            <a:endParaRPr lang="en-US" altLang="zh-TW"/>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38</a:t>
            </a:fld>
            <a:endParaRPr lang="en-US" altLang="zh-TW"/>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39</a:t>
            </a:fld>
            <a:endParaRPr lang="en-US" altLang="zh-TW"/>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40</a:t>
            </a:fld>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5</a:t>
            </a:fld>
            <a:endParaRPr lang="en-US" altLang="zh-TW"/>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41</a:t>
            </a:fld>
            <a:endParaRPr lang="en-US" altLang="zh-TW"/>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42</a:t>
            </a:fld>
            <a:endParaRPr lang="en-US" altLang="zh-TW"/>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43</a:t>
            </a:fld>
            <a:endParaRPr lang="en-US" altLang="zh-TW"/>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44</a:t>
            </a:fld>
            <a:endParaRPr lang="en-US" altLang="zh-TW"/>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45</a:t>
            </a:fld>
            <a:endParaRPr lang="en-US" altLang="zh-TW"/>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46</a:t>
            </a:fld>
            <a:endParaRPr lang="en-US" altLang="zh-TW"/>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47</a:t>
            </a:fld>
            <a:endParaRPr lang="en-US" altLang="zh-TW"/>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48</a:t>
            </a:fld>
            <a:endParaRPr lang="en-US" altLang="zh-TW"/>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49</a:t>
            </a:fld>
            <a:endParaRPr lang="en-US" altLang="zh-TW"/>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50</a:t>
            </a:fld>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6</a:t>
            </a:fld>
            <a:endParaRPr lang="en-US" altLang="zh-TW"/>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51</a:t>
            </a:fld>
            <a:endParaRPr lang="en-US" altLang="zh-TW"/>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52</a:t>
            </a:fld>
            <a:endParaRPr lang="en-US" altLang="zh-TW"/>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53</a:t>
            </a:fld>
            <a:endParaRPr lang="en-US" altLang="zh-TW"/>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54</a:t>
            </a:fld>
            <a:endParaRPr lang="en-US" altLang="zh-TW"/>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55</a:t>
            </a:fld>
            <a:endParaRPr lang="en-US" altLang="zh-TW"/>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56</a:t>
            </a:fld>
            <a:endParaRPr lang="en-US" altLang="zh-TW"/>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57</a:t>
            </a:fld>
            <a:endParaRPr lang="en-US" altLang="zh-TW"/>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58</a:t>
            </a:fld>
            <a:endParaRPr lang="en-US" altLang="zh-TW"/>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59</a:t>
            </a:fld>
            <a:endParaRPr lang="en-US" altLang="zh-TW"/>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60</a:t>
            </a:fld>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7</a:t>
            </a:fld>
            <a:endParaRPr lang="en-US" altLang="zh-TW"/>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61</a:t>
            </a:fld>
            <a:endParaRPr lang="en-US" altLang="zh-TW"/>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62</a:t>
            </a:fld>
            <a:endParaRPr lang="en-US" altLang="zh-TW"/>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63</a:t>
            </a:fld>
            <a:endParaRPr lang="en-US" altLang="zh-TW"/>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64</a:t>
            </a:fld>
            <a:endParaRPr lang="en-US" altLang="zh-TW"/>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65</a:t>
            </a:fld>
            <a:endParaRPr lang="en-US" altLang="zh-TW"/>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ltLang="zh-TW"/>
          </a:p>
        </p:txBody>
      </p:sp>
      <p:sp>
        <p:nvSpPr>
          <p:cNvPr id="32770"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AE1A36EA-EAD7-4872-A5A0-DF2128BF9805}" type="datetime8">
              <a:rPr lang="en-US" altLang="zh-TW"/>
              <a:pPr defTabSz="912813" fontAlgn="base">
                <a:spcBef>
                  <a:spcPct val="0"/>
                </a:spcBef>
                <a:spcAft>
                  <a:spcPct val="0"/>
                </a:spcAft>
                <a:defRPr/>
              </a:pPr>
              <a:t>9/29/2011 1:17 PM</a:t>
            </a:fld>
            <a:endParaRPr lang="en-US" altLang="zh-TW"/>
          </a:p>
        </p:txBody>
      </p:sp>
      <p:sp>
        <p:nvSpPr>
          <p:cNvPr id="32771"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altLang="zh-TW" sz="400">
                <a:solidFill>
                  <a:schemeClr val="tx1"/>
                </a:solidFill>
                <a:latin typeface="Segoe"/>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altLang="zh-TW" sz="400">
                <a:solidFill>
                  <a:schemeClr val="tx1"/>
                </a:solidFill>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zh-TW" sz="400">
                <a:solidFill>
                  <a:schemeClr val="tx1"/>
                </a:solidFill>
                <a:latin typeface="Segoe"/>
              </a:rPr>
            </a:br>
            <a:r>
              <a:rPr lang="en-US" altLang="zh-TW" sz="400">
                <a:solidFill>
                  <a:schemeClr val="tx1"/>
                </a:solidFill>
                <a:latin typeface="Segoe"/>
              </a:rPr>
              <a:t>MICROSOFT MAKES NO WARRANTIES, EXPRESS, IMPLIED OR STATUTORY, AS TO THE INFORMATION IN THIS PRESENTATION.</a:t>
            </a:r>
          </a:p>
          <a:p>
            <a:pPr defTabSz="912813" fontAlgn="base">
              <a:spcBef>
                <a:spcPct val="0"/>
              </a:spcBef>
              <a:spcAft>
                <a:spcPct val="0"/>
              </a:spcAft>
              <a:defRPr/>
            </a:pPr>
            <a:endParaRPr lang="en-US" altLang="zh-TW" sz="400">
              <a:solidFill>
                <a:schemeClr val="tx1"/>
              </a:solidFill>
              <a:latin typeface="Segoe"/>
            </a:endParaRPr>
          </a:p>
        </p:txBody>
      </p:sp>
      <p:sp>
        <p:nvSpPr>
          <p:cNvPr id="32772"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576A67FD-E756-48B4-A063-33AEAD937895}" type="slidenum">
              <a:rPr lang="en-US" altLang="zh-TW"/>
              <a:pPr defTabSz="912813" fontAlgn="base">
                <a:spcBef>
                  <a:spcPct val="0"/>
                </a:spcBef>
                <a:spcAft>
                  <a:spcPct val="0"/>
                </a:spcAft>
                <a:defRPr/>
              </a:pPr>
              <a:t>66</a:t>
            </a:fld>
            <a:endParaRPr lang="en-US" altLang="zh-TW"/>
          </a:p>
        </p:txBody>
      </p:sp>
      <p:sp>
        <p:nvSpPr>
          <p:cNvPr id="47109" name="Slide Image Placeholder 11"/>
          <p:cNvSpPr>
            <a:spLocks noGrp="1" noRot="1" noChangeAspect="1"/>
          </p:cNvSpPr>
          <p:nvPr>
            <p:ph type="sldImg"/>
          </p:nvPr>
        </p:nvSpPr>
        <p:spPr bwMode="auto">
          <a:xfrm>
            <a:off x="1535113" y="457200"/>
            <a:ext cx="3736975" cy="2801938"/>
          </a:xfrm>
          <a:noFill/>
          <a:ln>
            <a:solidFill>
              <a:srgbClr val="000000"/>
            </a:solidFill>
            <a:miter lim="800000"/>
            <a:headEnd/>
            <a:tailEnd/>
          </a:ln>
        </p:spPr>
      </p:sp>
      <p:sp>
        <p:nvSpPr>
          <p:cNvPr id="47110" name="Notes Placeholder 1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67</a:t>
            </a:fld>
            <a:endParaRPr lang="en-US" altLang="zh-TW"/>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68</a:t>
            </a:fld>
            <a:endParaRPr lang="en-US" altLang="zh-TW"/>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69</a:t>
            </a:fld>
            <a:endParaRPr lang="en-US" altLang="zh-TW"/>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70</a:t>
            </a:fld>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8</a:t>
            </a:fld>
            <a:endParaRPr lang="en-US" altLang="zh-TW"/>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71</a:t>
            </a:fld>
            <a:endParaRPr lang="en-US" altLang="zh-TW"/>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72</a:t>
            </a:fld>
            <a:endParaRPr lang="en-US" altLang="zh-TW"/>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73</a:t>
            </a:fld>
            <a:endParaRPr lang="en-US" altLang="zh-TW"/>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74</a:t>
            </a:fld>
            <a:endParaRPr lang="en-US" altLang="zh-TW"/>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75</a:t>
            </a:fld>
            <a:endParaRPr lang="en-US" altLang="zh-TW"/>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ltLang="zh-TW"/>
          </a:p>
        </p:txBody>
      </p:sp>
      <p:sp>
        <p:nvSpPr>
          <p:cNvPr id="32770"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AE1A36EA-EAD7-4872-A5A0-DF2128BF9805}" type="datetime8">
              <a:rPr lang="en-US" altLang="zh-TW"/>
              <a:pPr defTabSz="912813" fontAlgn="base">
                <a:spcBef>
                  <a:spcPct val="0"/>
                </a:spcBef>
                <a:spcAft>
                  <a:spcPct val="0"/>
                </a:spcAft>
                <a:defRPr/>
              </a:pPr>
              <a:t>9/29/2011 1:17 PM</a:t>
            </a:fld>
            <a:endParaRPr lang="en-US" altLang="zh-TW"/>
          </a:p>
        </p:txBody>
      </p:sp>
      <p:sp>
        <p:nvSpPr>
          <p:cNvPr id="32771"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altLang="zh-TW" sz="400">
                <a:solidFill>
                  <a:schemeClr val="tx1"/>
                </a:solidFill>
                <a:latin typeface="Segoe"/>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altLang="zh-TW" sz="400">
                <a:solidFill>
                  <a:schemeClr val="tx1"/>
                </a:solidFill>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zh-TW" sz="400">
                <a:solidFill>
                  <a:schemeClr val="tx1"/>
                </a:solidFill>
                <a:latin typeface="Segoe"/>
              </a:rPr>
            </a:br>
            <a:r>
              <a:rPr lang="en-US" altLang="zh-TW" sz="400">
                <a:solidFill>
                  <a:schemeClr val="tx1"/>
                </a:solidFill>
                <a:latin typeface="Segoe"/>
              </a:rPr>
              <a:t>MICROSOFT MAKES NO WARRANTIES, EXPRESS, IMPLIED OR STATUTORY, AS TO THE INFORMATION IN THIS PRESENTATION.</a:t>
            </a:r>
          </a:p>
          <a:p>
            <a:pPr defTabSz="912813" fontAlgn="base">
              <a:spcBef>
                <a:spcPct val="0"/>
              </a:spcBef>
              <a:spcAft>
                <a:spcPct val="0"/>
              </a:spcAft>
              <a:defRPr/>
            </a:pPr>
            <a:endParaRPr lang="en-US" altLang="zh-TW" sz="400">
              <a:solidFill>
                <a:schemeClr val="tx1"/>
              </a:solidFill>
              <a:latin typeface="Segoe"/>
            </a:endParaRPr>
          </a:p>
        </p:txBody>
      </p:sp>
      <p:sp>
        <p:nvSpPr>
          <p:cNvPr id="32772"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576A67FD-E756-48B4-A063-33AEAD937895}" type="slidenum">
              <a:rPr lang="en-US" altLang="zh-TW"/>
              <a:pPr defTabSz="912813" fontAlgn="base">
                <a:spcBef>
                  <a:spcPct val="0"/>
                </a:spcBef>
                <a:spcAft>
                  <a:spcPct val="0"/>
                </a:spcAft>
                <a:defRPr/>
              </a:pPr>
              <a:t>76</a:t>
            </a:fld>
            <a:endParaRPr lang="en-US" altLang="zh-TW"/>
          </a:p>
        </p:txBody>
      </p:sp>
      <p:sp>
        <p:nvSpPr>
          <p:cNvPr id="47109" name="Slide Image Placeholder 11"/>
          <p:cNvSpPr>
            <a:spLocks noGrp="1" noRot="1" noChangeAspect="1"/>
          </p:cNvSpPr>
          <p:nvPr>
            <p:ph type="sldImg"/>
          </p:nvPr>
        </p:nvSpPr>
        <p:spPr bwMode="auto">
          <a:xfrm>
            <a:off x="1535113" y="457200"/>
            <a:ext cx="3736975" cy="2801938"/>
          </a:xfrm>
          <a:noFill/>
          <a:ln>
            <a:solidFill>
              <a:srgbClr val="000000"/>
            </a:solidFill>
            <a:miter lim="800000"/>
            <a:headEnd/>
            <a:tailEnd/>
          </a:ln>
        </p:spPr>
      </p:sp>
      <p:sp>
        <p:nvSpPr>
          <p:cNvPr id="47110" name="Notes Placeholder 1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77</a:t>
            </a:fld>
            <a:endParaRPr lang="en-US" altLang="zh-TW"/>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78</a:t>
            </a:fld>
            <a:endParaRPr lang="en-US" altLang="zh-TW"/>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79</a:t>
            </a:fld>
            <a:endParaRPr lang="en-US" altLang="zh-TW"/>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450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FDD86154-7E5D-473C-BC67-A65AD191DC9C}" type="slidenum">
              <a:rPr lang="en-US" altLang="zh-TW"/>
              <a:pPr defTabSz="912813" fontAlgn="base">
                <a:spcBef>
                  <a:spcPct val="0"/>
                </a:spcBef>
                <a:spcAft>
                  <a:spcPct val="0"/>
                </a:spcAft>
                <a:defRPr/>
              </a:pPr>
              <a:t>80</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9</a:t>
            </a:fld>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B7BA1A6-533C-44EA-947D-FC009BF9F694}" type="slidenum">
              <a:rPr lang="en-US" altLang="zh-TW"/>
              <a:pPr defTabSz="912813" fontAlgn="base">
                <a:spcBef>
                  <a:spcPct val="0"/>
                </a:spcBef>
                <a:spcAft>
                  <a:spcPct val="0"/>
                </a:spcAft>
                <a:defRPr/>
              </a:pPr>
              <a:t>10</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97D1541-CE12-4229-A2F5-E23F6FC345F4}" type="datetimeFigureOut">
              <a:rPr lang="zh-TW" altLang="en-US" smtClean="0"/>
              <a:t>2011/9/29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3677C1-CC27-4345-8B5A-690C6449300B}"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C97D1541-CE12-4229-A2F5-E23F6FC345F4}" type="datetimeFigureOut">
              <a:rPr lang="zh-TW" altLang="en-US" smtClean="0"/>
              <a:t>2011/9/29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3677C1-CC27-4345-8B5A-690C6449300B}"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C97D1541-CE12-4229-A2F5-E23F6FC345F4}" type="datetimeFigureOut">
              <a:rPr lang="zh-TW" altLang="en-US" smtClean="0"/>
              <a:t>2011/9/29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3677C1-CC27-4345-8B5A-690C6449300B}" type="slidenum">
              <a:rPr lang="zh-TW" altLang="en-US" smtClean="0"/>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pic>
        <p:nvPicPr>
          <p:cNvPr id="6" name="Picture 2" descr="C:\Documents and Settings\nancy\桌面\Tech Days2011-講師PPT-04.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bwMode="white">
          <a:xfrm>
            <a:off x="412749" y="1372903"/>
            <a:ext cx="7651245" cy="752822"/>
          </a:xfrm>
        </p:spPr>
        <p:txBody>
          <a:bodyPr>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微軟正黑體" pitchFamily="34" charset="-120"/>
                <a:ea typeface="微軟正黑體" pitchFamily="34" charset="-120"/>
                <a:cs typeface="Arial" charset="0"/>
              </a:defRPr>
            </a:lvl1pPr>
          </a:lstStyle>
          <a:p>
            <a:r>
              <a:rPr lang="en-US" dirty="0" smtClean="0"/>
              <a:t>Click to edit Master title style</a:t>
            </a:r>
            <a:endParaRPr lang="en-US" dirty="0"/>
          </a:p>
        </p:txBody>
      </p:sp>
      <p:sp>
        <p:nvSpPr>
          <p:cNvPr id="3" name="Subtitle 2"/>
          <p:cNvSpPr>
            <a:spLocks noGrp="1"/>
          </p:cNvSpPr>
          <p:nvPr>
            <p:ph type="subTitle" idx="1"/>
          </p:nvPr>
        </p:nvSpPr>
        <p:spPr bwMode="white">
          <a:xfrm>
            <a:off x="425449" y="3117365"/>
            <a:ext cx="6803209" cy="461665"/>
          </a:xfrm>
        </p:spPr>
        <p:txBody>
          <a:bodyPr>
            <a:noAutofit/>
          </a:bodyPr>
          <a:lstStyle>
            <a:lvl1pPr marL="0" indent="0" algn="l">
              <a:lnSpc>
                <a:spcPct val="90000"/>
              </a:lnSpc>
              <a:spcBef>
                <a:spcPts val="0"/>
              </a:spcBef>
              <a:buNone/>
              <a:defRPr sz="2000">
                <a:solidFill>
                  <a:schemeClr val="bg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p:nvPr>
        </p:nvSpPr>
        <p:spPr bwMode="white">
          <a:xfrm>
            <a:off x="409193" y="270137"/>
            <a:ext cx="7681913" cy="1059925"/>
          </a:xfrm>
        </p:spPr>
        <p:txBody>
          <a:bodyPr>
            <a:noAutofit/>
            <a:scene3d>
              <a:camera prst="orthographicFront"/>
              <a:lightRig rig="balanced" dir="t">
                <a:rot lat="0" lon="0" rev="2100000"/>
              </a:lightRig>
            </a:scene3d>
            <a:sp3d extrusionH="57150" prstMaterial="metal">
              <a:bevelT w="38100" h="25400"/>
              <a:contourClr>
                <a:schemeClr val="bg2"/>
              </a:contourClr>
            </a:sp3d>
          </a:bodyPr>
          <a:lstStyle>
            <a:lvl1pPr marL="0" indent="0" algn="l">
              <a:buFont typeface="Arial" pitchFamily="34" charset="0"/>
              <a:buNone/>
              <a:defRPr kumimoji="0" lang="en-US" sz="7200" b="1" i="0" u="none" strike="noStrike" kern="1200" cap="none" spc="0" normalizeH="0" baseline="0" noProof="0" dirty="0" smtClean="0">
                <a:ln w="50800"/>
                <a:solidFill>
                  <a:schemeClr val="bg1">
                    <a:shade val="50000"/>
                  </a:schemeClr>
                </a:solidFill>
                <a:effectLst/>
                <a:uLnTx/>
                <a:uFillTx/>
                <a:latin typeface="微軟正黑體" pitchFamily="34" charset="-120"/>
                <a:ea typeface="微軟正黑體" pitchFamily="34" charset="-120"/>
                <a:cs typeface="+mn-cs"/>
              </a:defRPr>
            </a:lvl1pPr>
          </a:lstStyle>
          <a:p>
            <a:pPr lvl="0"/>
            <a:r>
              <a:rPr lang="en-US" altLang="zh-TW" dirty="0" smtClean="0"/>
              <a:t>Click to edit Master text styles</a:t>
            </a:r>
          </a:p>
        </p:txBody>
      </p:sp>
    </p:spTree>
    <p:extLst>
      <p:ext uri="{BB962C8B-B14F-4D97-AF65-F5344CB8AC3E}">
        <p14:creationId xmlns:p14="http://schemas.microsoft.com/office/powerpoint/2010/main" val="232556459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C97D1541-CE12-4229-A2F5-E23F6FC345F4}" type="datetimeFigureOut">
              <a:rPr lang="zh-TW" altLang="en-US" smtClean="0"/>
              <a:t>2011/9/29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3677C1-CC27-4345-8B5A-690C6449300B}"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C97D1541-CE12-4229-A2F5-E23F6FC345F4}" type="datetimeFigureOut">
              <a:rPr lang="zh-TW" altLang="en-US" smtClean="0"/>
              <a:t>2011/9/29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3677C1-CC27-4345-8B5A-690C6449300B}"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C97D1541-CE12-4229-A2F5-E23F6FC345F4}" type="datetimeFigureOut">
              <a:rPr lang="zh-TW" altLang="en-US" smtClean="0"/>
              <a:t>2011/9/29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E3677C1-CC27-4345-8B5A-690C6449300B}"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C97D1541-CE12-4229-A2F5-E23F6FC345F4}" type="datetimeFigureOut">
              <a:rPr lang="zh-TW" altLang="en-US" smtClean="0"/>
              <a:t>2011/9/29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E3677C1-CC27-4345-8B5A-690C6449300B}"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C97D1541-CE12-4229-A2F5-E23F6FC345F4}" type="datetimeFigureOut">
              <a:rPr lang="zh-TW" altLang="en-US" smtClean="0"/>
              <a:t>2011/9/29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E3677C1-CC27-4345-8B5A-690C6449300B}"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D1541-CE12-4229-A2F5-E23F6FC345F4}" type="datetimeFigureOut">
              <a:rPr lang="zh-TW" altLang="en-US" smtClean="0"/>
              <a:t>2011/9/29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E3677C1-CC27-4345-8B5A-690C6449300B}"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C97D1541-CE12-4229-A2F5-E23F6FC345F4}" type="datetimeFigureOut">
              <a:rPr lang="zh-TW" altLang="en-US" smtClean="0"/>
              <a:t>2011/9/29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E3677C1-CC27-4345-8B5A-690C6449300B}" type="slidenum">
              <a:rPr lang="zh-TW" altLang="en-US" smtClean="0"/>
              <a:t>‹#›</a:t>
            </a:fld>
            <a:endParaRPr lang="zh-TW" altLang="en-US"/>
          </a:p>
        </p:txBody>
      </p:sp>
      <p:sp>
        <p:nvSpPr>
          <p:cNvPr id="9" name="Content Placeholder 8"/>
          <p:cNvSpPr>
            <a:spLocks noGrp="1"/>
          </p:cNvSpPr>
          <p:nvPr>
            <p:ph sz="quarter" idx="13"/>
          </p:nvPr>
        </p:nvSpPr>
        <p:spPr>
          <a:xfrm>
            <a:off x="304800" y="381000"/>
            <a:ext cx="7772400" cy="494284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8" name="Date Placeholder 7"/>
          <p:cNvSpPr>
            <a:spLocks noGrp="1"/>
          </p:cNvSpPr>
          <p:nvPr>
            <p:ph type="dt" sz="half" idx="10"/>
          </p:nvPr>
        </p:nvSpPr>
        <p:spPr/>
        <p:txBody>
          <a:bodyPr/>
          <a:lstStyle/>
          <a:p>
            <a:fld id="{C97D1541-CE12-4229-A2F5-E23F6FC345F4}" type="datetimeFigureOut">
              <a:rPr lang="zh-TW" altLang="en-US" smtClean="0"/>
              <a:t>2011/9/29</a:t>
            </a:fld>
            <a:endParaRPr lang="zh-TW" altLang="en-US"/>
          </a:p>
        </p:txBody>
      </p:sp>
      <p:sp>
        <p:nvSpPr>
          <p:cNvPr id="9" name="Slide Number Placeholder 8"/>
          <p:cNvSpPr>
            <a:spLocks noGrp="1"/>
          </p:cNvSpPr>
          <p:nvPr>
            <p:ph type="sldNum" sz="quarter" idx="11"/>
          </p:nvPr>
        </p:nvSpPr>
        <p:spPr/>
        <p:txBody>
          <a:bodyPr/>
          <a:lstStyle/>
          <a:p>
            <a:fld id="{6E3677C1-CC27-4345-8B5A-690C6449300B}"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3677C1-CC27-4345-8B5A-690C6449300B}" type="slidenum">
              <a:rPr lang="zh-TW" altLang="en-US" smtClean="0"/>
              <a:t>‹#›</a:t>
            </a:fld>
            <a:endParaRPr lang="zh-TW"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zh-TW" alt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97D1541-CE12-4229-A2F5-E23F6FC345F4}" type="datetimeFigureOut">
              <a:rPr lang="zh-TW" altLang="en-US" smtClean="0"/>
              <a:t>2011/9/29</a:t>
            </a:fld>
            <a:endParaRPr lang="zh-TW"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nodejs.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github.com/joynet/nod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plurk.com" TargetMode="External"/><Relationship Id="rId7" Type="http://schemas.openxmlformats.org/officeDocument/2006/relationships/hyperlink" Target="https://github.com/joyent/node/wiki/Projects,-Applications,-and-Companies-Using-Nod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venturebeat.com/2011/08/16/linkedin-node/" TargetMode="External"/><Relationship Id="rId5" Type="http://schemas.openxmlformats.org/officeDocument/2006/relationships/hyperlink" Target="http://www.linkedin.com" TargetMode="External"/><Relationship Id="rId4" Type="http://schemas.openxmlformats.org/officeDocument/2006/relationships/hyperlink" Target="http://www.slideshare.net/amix3k/comet-with-nodejs-and-v8"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RiverTrail/RiverTrai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dominictarr/JSONStream"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helma.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ringojs.org/"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jaxer.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en.wikipedia.org/wiki/Comparison_of_server-side_JavaScript_solutions" TargetMode="External"/><Relationship Id="rId5" Type="http://schemas.openxmlformats.org/officeDocument/2006/relationships/hyperlink" Target="http://code.google.com/p/v8-juice/" TargetMode="External"/><Relationship Id="rId4" Type="http://schemas.openxmlformats.org/officeDocument/2006/relationships/hyperlink" Target="http://code.google.com/p/v8cgi/"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jslib.mozdev.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github.com/tjanczuk/iisnode"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ootout.alioth.debian.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hns.github.com/2010/09/21/benchmark.html" TargetMode="External"/><Relationship Id="rId5" Type="http://schemas.openxmlformats.org/officeDocument/2006/relationships/hyperlink" Target="http://tjholowaychuk.com/post/543953703/express-vs-sinatra-benchmarks" TargetMode="External"/><Relationship Id="rId4" Type="http://schemas.openxmlformats.org/officeDocument/2006/relationships/hyperlink" Target="http://zgadzaj.com/benchmarking-nodejs-basic-performance-tests-against-apache-php" TargetMode="Externa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8" Type="http://schemas.openxmlformats.org/officeDocument/2006/relationships/hyperlink" Target="https://github.com/tjanczuk/iisnode" TargetMode="External"/><Relationship Id="rId3" Type="http://schemas.openxmlformats.org/officeDocument/2006/relationships/hyperlink" Target="http://npmjs.org/" TargetMode="External"/><Relationship Id="rId7" Type="http://schemas.openxmlformats.org/officeDocument/2006/relationships/hyperlink" Target="http://wiki.nodejs.tw/" TargetMode="External"/><Relationship Id="rId2" Type="http://schemas.openxmlformats.org/officeDocument/2006/relationships/hyperlink" Target="http://nodejs.org/" TargetMode="External"/><Relationship Id="rId1" Type="http://schemas.openxmlformats.org/officeDocument/2006/relationships/slideLayout" Target="../slideLayouts/slideLayout10.xml"/><Relationship Id="rId6" Type="http://schemas.openxmlformats.org/officeDocument/2006/relationships/hyperlink" Target="http://www.facebook.com/NodeJS.tw" TargetMode="External"/><Relationship Id="rId5" Type="http://schemas.openxmlformats.org/officeDocument/2006/relationships/hyperlink" Target="http://groups.google.com/group/nodejs" TargetMode="External"/><Relationship Id="rId4" Type="http://schemas.openxmlformats.org/officeDocument/2006/relationships/hyperlink" Target="http://howtonode.org/" TargetMode="Externa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1"/>
          <p:cNvSpPr txBox="1">
            <a:spLocks/>
          </p:cNvSpPr>
          <p:nvPr/>
        </p:nvSpPr>
        <p:spPr bwMode="white">
          <a:xfrm>
            <a:off x="608013" y="3454401"/>
            <a:ext cx="7772400" cy="1079500"/>
          </a:xfrm>
          <a:prstGeom prst="rect">
            <a:avLst/>
          </a:prstGeom>
        </p:spPr>
        <p:txBody>
          <a:bodyPr vert="horz" wrap="square" lIns="0" tIns="0" rIns="0" bIns="0" rtlCol="0" anchor="t">
            <a:normAutofit/>
          </a:bodyPr>
          <a:lstStyle>
            <a:lvl1pPr algn="l" defTabSz="914363" rtl="0" eaLnBrk="1" fontAlgn="base" latinLnBrk="0" hangingPunct="1">
              <a:lnSpc>
                <a:spcPct val="90000"/>
              </a:lnSpc>
              <a:spcBef>
                <a:spcPct val="0"/>
              </a:spcBef>
              <a:spcAft>
                <a:spcPct val="0"/>
              </a:spcAft>
              <a:buNone/>
              <a:defRPr lang="en-US" sz="4000" b="0" kern="1200" cap="none" spc="-150" dirty="0">
                <a:ln w="3175">
                  <a:noFill/>
                </a:ln>
                <a:solidFill>
                  <a:schemeClr val="bg1"/>
                </a:solidFill>
                <a:effectLst/>
                <a:latin typeface="微軟正黑體" pitchFamily="34" charset="-120"/>
                <a:ea typeface="微軟正黑體" pitchFamily="34" charset="-120"/>
                <a:cs typeface="Arial" charset="0"/>
              </a:defRPr>
            </a:lvl1pPr>
            <a:lvl2pPr algn="l" defTabSz="912813" rtl="0" eaLnBrk="0" fontAlgn="base" hangingPunct="0">
              <a:lnSpc>
                <a:spcPct val="90000"/>
              </a:lnSpc>
              <a:spcBef>
                <a:spcPct val="0"/>
              </a:spcBef>
              <a:spcAft>
                <a:spcPct val="0"/>
              </a:spcAft>
              <a:defRPr sz="4800">
                <a:solidFill>
                  <a:schemeClr val="bg1"/>
                </a:solidFill>
                <a:latin typeface="微軟正黑體" pitchFamily="34" charset="-120"/>
                <a:ea typeface="微軟正黑體" pitchFamily="34" charset="-120"/>
                <a:cs typeface="Arial" charset="0"/>
              </a:defRPr>
            </a:lvl2pPr>
            <a:lvl3pPr algn="l" defTabSz="912813" rtl="0" eaLnBrk="0" fontAlgn="base" hangingPunct="0">
              <a:lnSpc>
                <a:spcPct val="90000"/>
              </a:lnSpc>
              <a:spcBef>
                <a:spcPct val="0"/>
              </a:spcBef>
              <a:spcAft>
                <a:spcPct val="0"/>
              </a:spcAft>
              <a:defRPr sz="4800">
                <a:solidFill>
                  <a:schemeClr val="bg1"/>
                </a:solidFill>
                <a:latin typeface="微軟正黑體" pitchFamily="34" charset="-120"/>
                <a:ea typeface="微軟正黑體" pitchFamily="34" charset="-120"/>
                <a:cs typeface="Arial" charset="0"/>
              </a:defRPr>
            </a:lvl3pPr>
            <a:lvl4pPr algn="l" defTabSz="912813" rtl="0" eaLnBrk="0" fontAlgn="base" hangingPunct="0">
              <a:lnSpc>
                <a:spcPct val="90000"/>
              </a:lnSpc>
              <a:spcBef>
                <a:spcPct val="0"/>
              </a:spcBef>
              <a:spcAft>
                <a:spcPct val="0"/>
              </a:spcAft>
              <a:defRPr sz="4800">
                <a:solidFill>
                  <a:schemeClr val="bg1"/>
                </a:solidFill>
                <a:latin typeface="微軟正黑體" pitchFamily="34" charset="-120"/>
                <a:ea typeface="微軟正黑體" pitchFamily="34" charset="-120"/>
                <a:cs typeface="Arial" charset="0"/>
              </a:defRPr>
            </a:lvl4pPr>
            <a:lvl5pPr algn="l" defTabSz="912813" rtl="0" eaLnBrk="0" fontAlgn="base" hangingPunct="0">
              <a:lnSpc>
                <a:spcPct val="90000"/>
              </a:lnSpc>
              <a:spcBef>
                <a:spcPct val="0"/>
              </a:spcBef>
              <a:spcAft>
                <a:spcPct val="0"/>
              </a:spcAft>
              <a:defRPr sz="4800">
                <a:solidFill>
                  <a:schemeClr val="bg1"/>
                </a:solidFill>
                <a:latin typeface="微軟正黑體" pitchFamily="34" charset="-120"/>
                <a:ea typeface="微軟正黑體" pitchFamily="34" charset="-120"/>
                <a:cs typeface="Arial" charset="0"/>
              </a:defRPr>
            </a:lvl5pPr>
            <a:lvl6pPr marL="457200" algn="l" defTabSz="912813" rtl="0" fontAlgn="base">
              <a:lnSpc>
                <a:spcPct val="90000"/>
              </a:lnSpc>
              <a:spcBef>
                <a:spcPct val="0"/>
              </a:spcBef>
              <a:spcAft>
                <a:spcPct val="0"/>
              </a:spcAft>
              <a:defRPr sz="4800">
                <a:solidFill>
                  <a:srgbClr val="CCFFCC"/>
                </a:solidFill>
                <a:latin typeface="Calibri" pitchFamily="34" charset="0"/>
                <a:cs typeface="Arial" charset="0"/>
              </a:defRPr>
            </a:lvl6pPr>
            <a:lvl7pPr marL="914400" algn="l" defTabSz="912813" rtl="0" fontAlgn="base">
              <a:lnSpc>
                <a:spcPct val="90000"/>
              </a:lnSpc>
              <a:spcBef>
                <a:spcPct val="0"/>
              </a:spcBef>
              <a:spcAft>
                <a:spcPct val="0"/>
              </a:spcAft>
              <a:defRPr sz="4800">
                <a:solidFill>
                  <a:srgbClr val="CCFFCC"/>
                </a:solidFill>
                <a:latin typeface="Calibri" pitchFamily="34" charset="0"/>
                <a:cs typeface="Arial" charset="0"/>
              </a:defRPr>
            </a:lvl7pPr>
            <a:lvl8pPr marL="1371600" algn="l" defTabSz="912813" rtl="0" fontAlgn="base">
              <a:lnSpc>
                <a:spcPct val="90000"/>
              </a:lnSpc>
              <a:spcBef>
                <a:spcPct val="0"/>
              </a:spcBef>
              <a:spcAft>
                <a:spcPct val="0"/>
              </a:spcAft>
              <a:defRPr sz="4800">
                <a:solidFill>
                  <a:srgbClr val="CCFFCC"/>
                </a:solidFill>
                <a:latin typeface="Calibri" pitchFamily="34" charset="0"/>
                <a:cs typeface="Arial" charset="0"/>
              </a:defRPr>
            </a:lvl8pPr>
            <a:lvl9pPr marL="1828800" algn="l" defTabSz="912813" rtl="0" fontAlgn="base">
              <a:lnSpc>
                <a:spcPct val="90000"/>
              </a:lnSpc>
              <a:spcBef>
                <a:spcPct val="0"/>
              </a:spcBef>
              <a:spcAft>
                <a:spcPct val="0"/>
              </a:spcAft>
              <a:defRPr sz="4800">
                <a:solidFill>
                  <a:srgbClr val="CCFFCC"/>
                </a:solidFill>
                <a:latin typeface="Calibri" pitchFamily="34" charset="0"/>
                <a:cs typeface="Arial" charset="0"/>
              </a:defRPr>
            </a:lvl9pPr>
          </a:lstStyle>
          <a:p>
            <a:pPr defTabSz="912813" eaLnBrk="0" hangingPunct="0">
              <a:spcBef>
                <a:spcPct val="20000"/>
              </a:spcBef>
              <a:defRPr/>
            </a:pPr>
            <a:r>
              <a:rPr lang="zh-TW" altLang="en-US" sz="6000" b="1" dirty="0" smtClean="0">
                <a:ln w="50800"/>
                <a:solidFill>
                  <a:schemeClr val="tx1"/>
                </a:solidFill>
                <a:cs typeface="+mn-cs"/>
              </a:rPr>
              <a:t>瞭解</a:t>
            </a:r>
            <a:r>
              <a:rPr lang="en-US" altLang="zh-TW" sz="6000" b="1" dirty="0" err="1" smtClean="0">
                <a:ln w="50800"/>
                <a:solidFill>
                  <a:schemeClr val="tx1"/>
                </a:solidFill>
                <a:cs typeface="+mn-cs"/>
              </a:rPr>
              <a:t>NodeJS</a:t>
            </a:r>
            <a:r>
              <a:rPr lang="zh-TW" altLang="en-US" sz="6000" b="1" dirty="0" smtClean="0">
                <a:ln w="50800"/>
                <a:solidFill>
                  <a:schemeClr val="tx1"/>
                </a:solidFill>
                <a:cs typeface="+mn-cs"/>
              </a:rPr>
              <a:t>開發技術</a:t>
            </a:r>
            <a:endParaRPr lang="zh-TW" altLang="en-US" sz="6000" b="1" dirty="0">
              <a:ln w="50800"/>
              <a:solidFill>
                <a:schemeClr val="tx1"/>
              </a:solidFill>
              <a:cs typeface="+mn-cs"/>
            </a:endParaRPr>
          </a:p>
        </p:txBody>
      </p:sp>
      <p:sp>
        <p:nvSpPr>
          <p:cNvPr id="11" name="Subtitle 2"/>
          <p:cNvSpPr>
            <a:spLocks noGrp="1"/>
          </p:cNvSpPr>
          <p:nvPr>
            <p:ph type="body" sz="quarter" idx="10"/>
          </p:nvPr>
        </p:nvSpPr>
        <p:spPr>
          <a:xfrm>
            <a:off x="722313" y="4811713"/>
            <a:ext cx="7772400" cy="1500187"/>
          </a:xfrm>
        </p:spPr>
        <p:txBody>
          <a:bodyPr/>
          <a:lstStyle/>
          <a:p>
            <a:r>
              <a:rPr lang="en-US" altLang="zh-TW" sz="2400" dirty="0" smtClean="0"/>
              <a:t>by </a:t>
            </a:r>
            <a:r>
              <a:rPr lang="en-US" altLang="zh-TW" sz="2400" dirty="0" err="1" smtClean="0"/>
              <a:t>Fillano</a:t>
            </a:r>
            <a:endParaRPr lang="zh-TW" altLang="en-US" sz="2400" dirty="0" smtClean="0"/>
          </a:p>
        </p:txBody>
      </p:sp>
    </p:spTree>
    <p:extLst>
      <p:ext uri="{BB962C8B-B14F-4D97-AF65-F5344CB8AC3E}">
        <p14:creationId xmlns:p14="http://schemas.microsoft.com/office/powerpoint/2010/main" val="25021564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172629"/>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為什麼它這麼快？</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endParaRPr altLang="zh-TW" sz="3600" dirty="0" smtClean="0">
              <a:ln>
                <a:noFill/>
              </a:ln>
              <a:cs typeface="Calibri" pitchFamily="34" charset="0"/>
            </a:endParaRPr>
          </a:p>
        </p:txBody>
      </p:sp>
      <p:sp>
        <p:nvSpPr>
          <p:cNvPr id="7" name="Content Placeholder 2"/>
          <p:cNvSpPr>
            <a:spLocks noGrp="1"/>
          </p:cNvSpPr>
          <p:nvPr>
            <p:ph idx="1"/>
          </p:nvPr>
        </p:nvSpPr>
        <p:spPr/>
        <p:txBody>
          <a:bodyPr/>
          <a:lstStyle/>
          <a:p>
            <a:pPr eaLnBrk="1" hangingPunct="1"/>
            <a:endParaRPr lang="en-US" altLang="zh-TW" dirty="0" smtClean="0">
              <a:latin typeface="Calibri" pitchFamily="34" charset="0"/>
            </a:endParaRPr>
          </a:p>
          <a:p>
            <a:r>
              <a:rPr lang="en-US" altLang="zh-TW" dirty="0" smtClean="0">
                <a:latin typeface="+mj-lt"/>
              </a:rPr>
              <a:t>Evented</a:t>
            </a:r>
            <a:r>
              <a:rPr lang="zh-TW" altLang="en-US" dirty="0" smtClean="0">
                <a:latin typeface="+mj-lt"/>
              </a:rPr>
              <a:t> </a:t>
            </a:r>
            <a:r>
              <a:rPr lang="en-US" altLang="zh-TW" dirty="0" smtClean="0">
                <a:latin typeface="+mj-lt"/>
              </a:rPr>
              <a:t>I/O</a:t>
            </a:r>
          </a:p>
          <a:p>
            <a:pPr lvl="1">
              <a:buClrTx/>
              <a:buSzPct val="70000"/>
              <a:buFont typeface="Wingdings" pitchFamily="2" charset="2"/>
              <a:buChar char="l"/>
            </a:pPr>
            <a:r>
              <a:rPr lang="en-US" altLang="zh-TW" dirty="0" smtClean="0">
                <a:latin typeface="+mj-lt"/>
              </a:rPr>
              <a:t>I/O</a:t>
            </a:r>
            <a:r>
              <a:rPr lang="zh-TW" altLang="en-US" dirty="0" smtClean="0">
                <a:latin typeface="+mj-lt"/>
              </a:rPr>
              <a:t>的速度，遠比</a:t>
            </a:r>
            <a:r>
              <a:rPr lang="zh-TW" altLang="zh-TW" dirty="0" smtClean="0">
                <a:latin typeface="+mj-lt"/>
              </a:rPr>
              <a:t>C</a:t>
            </a:r>
            <a:r>
              <a:rPr lang="en-US" altLang="zh-TW" dirty="0" smtClean="0">
                <a:latin typeface="+mj-lt"/>
              </a:rPr>
              <a:t>PU</a:t>
            </a:r>
            <a:r>
              <a:rPr lang="zh-TW" altLang="en-US" dirty="0" smtClean="0">
                <a:latin typeface="+mj-lt"/>
              </a:rPr>
              <a:t>執行的速度慢，所以最有效率的方法是在</a:t>
            </a:r>
            <a:r>
              <a:rPr lang="en-US" altLang="zh-TW" dirty="0" smtClean="0">
                <a:latin typeface="+mj-lt"/>
              </a:rPr>
              <a:t>I/O</a:t>
            </a:r>
            <a:r>
              <a:rPr lang="zh-TW" altLang="en-US" dirty="0" smtClean="0">
                <a:latin typeface="+mj-lt"/>
              </a:rPr>
              <a:t>完成時，由系統通知程式執行完畢，可以處理</a:t>
            </a:r>
            <a:r>
              <a:rPr lang="en-US" altLang="zh-TW" dirty="0" smtClean="0">
                <a:latin typeface="+mj-lt"/>
              </a:rPr>
              <a:t>I/O</a:t>
            </a:r>
            <a:r>
              <a:rPr lang="zh-TW" altLang="en-US" dirty="0" smtClean="0">
                <a:latin typeface="+mj-lt"/>
              </a:rPr>
              <a:t>動作執行的結果</a:t>
            </a:r>
            <a:endParaRPr lang="en-US" altLang="zh-TW" dirty="0" smtClean="0">
              <a:latin typeface="+mj-lt"/>
            </a:endParaRPr>
          </a:p>
        </p:txBody>
      </p:sp>
    </p:spTree>
    <p:extLst>
      <p:ext uri="{BB962C8B-B14F-4D97-AF65-F5344CB8AC3E}">
        <p14:creationId xmlns:p14="http://schemas.microsoft.com/office/powerpoint/2010/main" val="785175663"/>
      </p:ext>
    </p:extLst>
  </p:cSld>
  <p:clrMapOvr>
    <a:masterClrMapping/>
  </p:clrMapOvr>
  <p:transition advTm="34625">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172629"/>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為什麼它這麼快？</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endParaRPr altLang="zh-TW" sz="3600" dirty="0" smtClean="0">
              <a:ln>
                <a:noFill/>
              </a:ln>
              <a:cs typeface="Calibri" pitchFamily="34" charset="0"/>
            </a:endParaRPr>
          </a:p>
        </p:txBody>
      </p:sp>
      <p:sp>
        <p:nvSpPr>
          <p:cNvPr id="7" name="Content Placeholder 2"/>
          <p:cNvSpPr>
            <a:spLocks noGrp="1"/>
          </p:cNvSpPr>
          <p:nvPr>
            <p:ph idx="1"/>
          </p:nvPr>
        </p:nvSpPr>
        <p:spPr/>
        <p:txBody>
          <a:bodyPr/>
          <a:lstStyle/>
          <a:p>
            <a:pPr eaLnBrk="1" hangingPunct="1"/>
            <a:endParaRPr lang="en-US" altLang="zh-TW" dirty="0" smtClean="0">
              <a:latin typeface="Calibri" pitchFamily="34" charset="0"/>
            </a:endParaRPr>
          </a:p>
          <a:p>
            <a:r>
              <a:rPr lang="en-US" altLang="zh-TW" dirty="0" smtClean="0">
                <a:latin typeface="+mj-lt"/>
              </a:rPr>
              <a:t>Evented</a:t>
            </a:r>
            <a:r>
              <a:rPr lang="zh-TW" altLang="en-US" dirty="0" smtClean="0">
                <a:latin typeface="+mj-lt"/>
              </a:rPr>
              <a:t> </a:t>
            </a:r>
            <a:r>
              <a:rPr lang="en-US" altLang="zh-TW" dirty="0" smtClean="0">
                <a:latin typeface="+mj-lt"/>
              </a:rPr>
              <a:t>I/O</a:t>
            </a:r>
          </a:p>
          <a:p>
            <a:pPr lvl="1">
              <a:buClrTx/>
              <a:buSzPct val="70000"/>
              <a:buFont typeface="Wingdings" pitchFamily="2" charset="2"/>
              <a:buChar char="l"/>
            </a:pPr>
            <a:r>
              <a:rPr lang="zh-TW" altLang="en-US" dirty="0" smtClean="0">
                <a:latin typeface="+mj-lt"/>
              </a:rPr>
              <a:t>舊方法：</a:t>
            </a:r>
            <a:r>
              <a:rPr lang="en-US" altLang="zh-TW" dirty="0" smtClean="0">
                <a:latin typeface="+mj-lt"/>
              </a:rPr>
              <a:t>select,</a:t>
            </a:r>
            <a:r>
              <a:rPr lang="zh-TW" altLang="en-US" dirty="0" smtClean="0">
                <a:latin typeface="+mj-lt"/>
              </a:rPr>
              <a:t> </a:t>
            </a:r>
            <a:r>
              <a:rPr lang="en-US" altLang="zh-TW" dirty="0" smtClean="0">
                <a:latin typeface="+mj-lt"/>
              </a:rPr>
              <a:t>poll</a:t>
            </a:r>
            <a:r>
              <a:rPr lang="zh-TW" altLang="en-US" dirty="0" smtClean="0">
                <a:latin typeface="+mj-lt"/>
              </a:rPr>
              <a:t>，需要用兩個很慢的方法來監視資源</a:t>
            </a:r>
            <a:endParaRPr lang="en-US" altLang="zh-TW" dirty="0" smtClean="0">
              <a:latin typeface="+mj-lt"/>
            </a:endParaRPr>
          </a:p>
          <a:p>
            <a:pPr lvl="2">
              <a:buClrTx/>
              <a:buSzPct val="70000"/>
              <a:buFont typeface="Wingdings" pitchFamily="2" charset="2"/>
              <a:buChar char="l"/>
            </a:pPr>
            <a:r>
              <a:rPr lang="zh-TW" altLang="en-US" dirty="0" smtClean="0">
                <a:latin typeface="+mj-lt"/>
              </a:rPr>
              <a:t>輪詢：每隔一段時間詢問系統是否有結果</a:t>
            </a:r>
            <a:endParaRPr lang="en-US" altLang="zh-TW" dirty="0" smtClean="0">
              <a:latin typeface="+mj-lt"/>
            </a:endParaRPr>
          </a:p>
          <a:p>
            <a:pPr lvl="2">
              <a:buClrTx/>
              <a:buSzPct val="70000"/>
              <a:buFont typeface="Wingdings" pitchFamily="2" charset="2"/>
              <a:buChar char="l"/>
            </a:pPr>
            <a:r>
              <a:rPr lang="zh-TW" altLang="en-US" dirty="0" smtClean="0">
                <a:latin typeface="+mj-lt"/>
              </a:rPr>
              <a:t>遍歷：走訪每一個要監聽的檔案與網路</a:t>
            </a:r>
            <a:r>
              <a:rPr lang="en-US" altLang="zh-TW" dirty="0" smtClean="0">
                <a:latin typeface="+mj-lt"/>
              </a:rPr>
              <a:t>port</a:t>
            </a:r>
          </a:p>
        </p:txBody>
      </p:sp>
    </p:spTree>
    <p:extLst>
      <p:ext uri="{BB962C8B-B14F-4D97-AF65-F5344CB8AC3E}">
        <p14:creationId xmlns:p14="http://schemas.microsoft.com/office/powerpoint/2010/main" val="3099180118"/>
      </p:ext>
    </p:extLst>
  </p:cSld>
  <p:clrMapOvr>
    <a:masterClrMapping/>
  </p:clrMapOvr>
  <p:transition advTm="34625">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172629"/>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為什麼它這麼快？</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endParaRPr altLang="zh-TW" sz="3600" dirty="0" smtClean="0">
              <a:ln>
                <a:noFill/>
              </a:ln>
              <a:cs typeface="Calibri" pitchFamily="34" charset="0"/>
            </a:endParaRPr>
          </a:p>
        </p:txBody>
      </p:sp>
      <p:sp>
        <p:nvSpPr>
          <p:cNvPr id="7" name="Content Placeholder 2"/>
          <p:cNvSpPr>
            <a:spLocks noGrp="1"/>
          </p:cNvSpPr>
          <p:nvPr>
            <p:ph idx="1"/>
          </p:nvPr>
        </p:nvSpPr>
        <p:spPr/>
        <p:txBody>
          <a:bodyPr/>
          <a:lstStyle/>
          <a:p>
            <a:pPr eaLnBrk="1" hangingPunct="1"/>
            <a:endParaRPr lang="en-US" altLang="zh-TW" dirty="0" smtClean="0">
              <a:latin typeface="Calibri" pitchFamily="34" charset="0"/>
            </a:endParaRPr>
          </a:p>
          <a:p>
            <a:r>
              <a:rPr lang="en-US" altLang="zh-TW" dirty="0" smtClean="0">
                <a:latin typeface="+mj-lt"/>
              </a:rPr>
              <a:t>Evented</a:t>
            </a:r>
            <a:r>
              <a:rPr lang="zh-TW" altLang="en-US" dirty="0" smtClean="0">
                <a:latin typeface="+mj-lt"/>
              </a:rPr>
              <a:t> </a:t>
            </a:r>
            <a:r>
              <a:rPr lang="en-US" altLang="zh-TW" dirty="0" smtClean="0">
                <a:latin typeface="+mj-lt"/>
              </a:rPr>
              <a:t>I/O</a:t>
            </a:r>
          </a:p>
          <a:p>
            <a:pPr lvl="1">
              <a:buClrTx/>
              <a:buSzPct val="70000"/>
              <a:buFont typeface="Wingdings" pitchFamily="2" charset="2"/>
              <a:buChar char="l"/>
            </a:pPr>
            <a:r>
              <a:rPr lang="zh-TW" altLang="en-US" dirty="0" smtClean="0">
                <a:latin typeface="+mj-lt"/>
              </a:rPr>
              <a:t>新方法：</a:t>
            </a:r>
            <a:r>
              <a:rPr lang="en-US" altLang="zh-TW" dirty="0" smtClean="0">
                <a:latin typeface="+mj-lt"/>
              </a:rPr>
              <a:t>evented</a:t>
            </a:r>
            <a:r>
              <a:rPr lang="zh-TW" altLang="en-US" dirty="0" smtClean="0">
                <a:latin typeface="+mj-lt"/>
              </a:rPr>
              <a:t> </a:t>
            </a:r>
            <a:r>
              <a:rPr lang="en-US" altLang="zh-TW" dirty="0" smtClean="0">
                <a:latin typeface="+mj-lt"/>
              </a:rPr>
              <a:t>I/O</a:t>
            </a:r>
            <a:r>
              <a:rPr lang="zh-TW" altLang="en-US" dirty="0" smtClean="0">
                <a:latin typeface="+mj-lt"/>
              </a:rPr>
              <a:t>，告訴系統要監控的資源，當有變動時，系統以事件通知</a:t>
            </a:r>
            <a:endParaRPr lang="en-US" altLang="zh-TW" dirty="0" smtClean="0">
              <a:latin typeface="+mj-lt"/>
            </a:endParaRPr>
          </a:p>
          <a:p>
            <a:pPr lvl="2">
              <a:buClrTx/>
              <a:buSzPct val="70000"/>
              <a:buFont typeface="Wingdings" pitchFamily="2" charset="2"/>
              <a:buChar char="l"/>
            </a:pPr>
            <a:r>
              <a:rPr lang="en-US" altLang="zh-TW" dirty="0" smtClean="0">
                <a:latin typeface="+mj-lt"/>
              </a:rPr>
              <a:t>Linux:</a:t>
            </a:r>
            <a:r>
              <a:rPr lang="zh-TW" altLang="en-US" dirty="0" smtClean="0">
                <a:latin typeface="+mj-lt"/>
              </a:rPr>
              <a:t> </a:t>
            </a:r>
            <a:r>
              <a:rPr lang="en-US" altLang="zh-TW" dirty="0" err="1" smtClean="0">
                <a:latin typeface="+mj-lt"/>
              </a:rPr>
              <a:t>epoll</a:t>
            </a:r>
            <a:endParaRPr lang="en-US" altLang="zh-TW" dirty="0" smtClean="0">
              <a:latin typeface="+mj-lt"/>
            </a:endParaRPr>
          </a:p>
          <a:p>
            <a:pPr lvl="2">
              <a:buClrTx/>
              <a:buSzPct val="70000"/>
              <a:buFont typeface="Wingdings" pitchFamily="2" charset="2"/>
              <a:buChar char="l"/>
            </a:pPr>
            <a:r>
              <a:rPr lang="zh-TW" altLang="zh-TW" dirty="0" smtClean="0">
                <a:latin typeface="+mj-lt"/>
              </a:rPr>
              <a:t>B</a:t>
            </a:r>
            <a:r>
              <a:rPr lang="en-US" altLang="zh-TW" dirty="0" smtClean="0">
                <a:latin typeface="+mj-lt"/>
              </a:rPr>
              <a:t>SD:</a:t>
            </a:r>
            <a:r>
              <a:rPr lang="zh-TW" altLang="en-US" dirty="0" smtClean="0">
                <a:latin typeface="+mj-lt"/>
              </a:rPr>
              <a:t> </a:t>
            </a:r>
            <a:r>
              <a:rPr lang="en-US" altLang="zh-TW" dirty="0" err="1" smtClean="0">
                <a:latin typeface="+mj-lt"/>
              </a:rPr>
              <a:t>kqueue</a:t>
            </a:r>
            <a:endParaRPr lang="en-US" altLang="zh-TW" dirty="0" smtClean="0">
              <a:latin typeface="+mj-lt"/>
            </a:endParaRPr>
          </a:p>
          <a:p>
            <a:pPr lvl="2">
              <a:buClrTx/>
              <a:buSzPct val="70000"/>
              <a:buFont typeface="Wingdings" pitchFamily="2" charset="2"/>
              <a:buChar char="l"/>
            </a:pPr>
            <a:r>
              <a:rPr lang="en-US" altLang="zh-TW" dirty="0" smtClean="0">
                <a:latin typeface="+mj-lt"/>
              </a:rPr>
              <a:t>Windows</a:t>
            </a:r>
            <a:r>
              <a:rPr lang="zh-TW" altLang="en-US" dirty="0" smtClean="0">
                <a:latin typeface="+mj-lt"/>
              </a:rPr>
              <a:t>, </a:t>
            </a:r>
            <a:r>
              <a:rPr lang="en-US" altLang="zh-TW" dirty="0" smtClean="0">
                <a:latin typeface="+mj-lt"/>
              </a:rPr>
              <a:t>Solaris:</a:t>
            </a:r>
            <a:r>
              <a:rPr lang="zh-TW" altLang="en-US" dirty="0" smtClean="0">
                <a:latin typeface="+mj-lt"/>
              </a:rPr>
              <a:t> </a:t>
            </a:r>
            <a:r>
              <a:rPr lang="en-US" altLang="zh-TW" dirty="0" smtClean="0">
                <a:latin typeface="+mj-lt"/>
              </a:rPr>
              <a:t>IOCP (I/O Completion Port)</a:t>
            </a:r>
          </a:p>
        </p:txBody>
      </p:sp>
    </p:spTree>
    <p:extLst>
      <p:ext uri="{BB962C8B-B14F-4D97-AF65-F5344CB8AC3E}">
        <p14:creationId xmlns:p14="http://schemas.microsoft.com/office/powerpoint/2010/main" val="398098650"/>
      </p:ext>
    </p:extLst>
  </p:cSld>
  <p:clrMapOvr>
    <a:masterClrMapping/>
  </p:clrMapOvr>
  <p:transition advTm="34625">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誰創造了</a:t>
            </a:r>
            <a:r>
              <a:rPr lang="en-US" altLang="zh-TW" dirty="0" err="1" smtClean="0">
                <a:ln>
                  <a:noFill/>
                </a:ln>
                <a:solidFill>
                  <a:srgbClr val="008000"/>
                </a:solidFill>
                <a:cs typeface="Calibri" pitchFamily="34" charset="0"/>
              </a:rPr>
              <a:t>NodeJS</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en-US" altLang="zh-TW" sz="3600" dirty="0" smtClean="0">
                <a:ln>
                  <a:noFill/>
                </a:ln>
                <a:cs typeface="Calibri" pitchFamily="34" charset="0"/>
              </a:rPr>
              <a:t>Ryan</a:t>
            </a:r>
            <a:r>
              <a:rPr lang="zh-TW" altLang="en-US" sz="3600" dirty="0" smtClean="0">
                <a:ln>
                  <a:noFill/>
                </a:ln>
                <a:cs typeface="Calibri" pitchFamily="34" charset="0"/>
              </a:rPr>
              <a:t> </a:t>
            </a:r>
            <a:r>
              <a:rPr lang="en-US" altLang="zh-TW" sz="3600" dirty="0" smtClean="0">
                <a:ln>
                  <a:noFill/>
                </a:ln>
                <a:cs typeface="Calibri" pitchFamily="34" charset="0"/>
              </a:rPr>
              <a:t>Dahl</a:t>
            </a:r>
            <a:endParaRPr altLang="zh-TW" sz="3600" dirty="0" smtClean="0">
              <a:ln>
                <a:noFill/>
              </a:ln>
              <a:cs typeface="Calibri" pitchFamily="34" charset="0"/>
            </a:endParaRPr>
          </a:p>
        </p:txBody>
      </p:sp>
      <p:sp>
        <p:nvSpPr>
          <p:cNvPr id="7" name="Content Placeholder 2"/>
          <p:cNvSpPr>
            <a:spLocks noGrp="1"/>
          </p:cNvSpPr>
          <p:nvPr>
            <p:ph idx="1"/>
          </p:nvPr>
        </p:nvSpPr>
        <p:spPr/>
        <p:txBody>
          <a:bodyPr/>
          <a:lstStyle/>
          <a:p>
            <a:pPr eaLnBrk="1" hangingPunct="1"/>
            <a:endParaRPr lang="en-US" altLang="zh-TW" dirty="0" smtClean="0">
              <a:latin typeface="Calibri" pitchFamily="34" charset="0"/>
            </a:endParaRPr>
          </a:p>
          <a:p>
            <a:r>
              <a:rPr lang="zh-TW" altLang="en-US" dirty="0" smtClean="0">
                <a:latin typeface="+mj-lt"/>
              </a:rPr>
              <a:t>在德國工作的美籍</a:t>
            </a:r>
            <a:r>
              <a:rPr lang="en-US" altLang="zh-TW" dirty="0" smtClean="0">
                <a:latin typeface="+mj-lt"/>
              </a:rPr>
              <a:t>Freelancer</a:t>
            </a:r>
            <a:r>
              <a:rPr lang="zh-TW" altLang="en-US" dirty="0" smtClean="0">
                <a:latin typeface="+mj-lt"/>
              </a:rPr>
              <a:t>，專長：</a:t>
            </a:r>
            <a:endParaRPr lang="en-US" altLang="zh-TW" dirty="0" smtClean="0">
              <a:latin typeface="+mj-lt"/>
            </a:endParaRPr>
          </a:p>
          <a:p>
            <a:pPr lvl="1">
              <a:buClrTx/>
              <a:buSzPct val="70000"/>
              <a:buFont typeface="Wingdings" pitchFamily="2" charset="2"/>
              <a:buChar char="l"/>
            </a:pPr>
            <a:r>
              <a:rPr lang="en-US" altLang="zh-TW" dirty="0" err="1" smtClean="0">
                <a:latin typeface="+mj-lt"/>
              </a:rPr>
              <a:t>Interruptable</a:t>
            </a:r>
            <a:r>
              <a:rPr lang="zh-TW" altLang="en-US" dirty="0" smtClean="0">
                <a:latin typeface="+mj-lt"/>
              </a:rPr>
              <a:t> </a:t>
            </a:r>
            <a:r>
              <a:rPr lang="en-US" altLang="zh-TW" dirty="0" smtClean="0">
                <a:latin typeface="+mj-lt"/>
              </a:rPr>
              <a:t>Parser</a:t>
            </a:r>
          </a:p>
          <a:p>
            <a:pPr lvl="1">
              <a:buClrTx/>
              <a:buSzPct val="70000"/>
              <a:buFont typeface="Wingdings" pitchFamily="2" charset="2"/>
              <a:buChar char="l"/>
            </a:pPr>
            <a:r>
              <a:rPr lang="en-US" altLang="zh-TW" dirty="0" smtClean="0">
                <a:latin typeface="+mj-lt"/>
              </a:rPr>
              <a:t>Event</a:t>
            </a:r>
            <a:r>
              <a:rPr lang="zh-TW" altLang="en-US" dirty="0" smtClean="0">
                <a:latin typeface="+mj-lt"/>
              </a:rPr>
              <a:t> </a:t>
            </a:r>
            <a:r>
              <a:rPr lang="en-US" altLang="zh-TW" dirty="0" smtClean="0">
                <a:latin typeface="+mj-lt"/>
              </a:rPr>
              <a:t>loops(event-machine, </a:t>
            </a:r>
            <a:r>
              <a:rPr lang="en-US" altLang="zh-TW" dirty="0" err="1" smtClean="0">
                <a:latin typeface="+mj-lt"/>
              </a:rPr>
              <a:t>gearman</a:t>
            </a:r>
            <a:r>
              <a:rPr lang="en-US" altLang="zh-TW" dirty="0" smtClean="0">
                <a:latin typeface="+mj-lt"/>
              </a:rPr>
              <a:t>…)</a:t>
            </a:r>
          </a:p>
          <a:p>
            <a:pPr lvl="1">
              <a:buClrTx/>
              <a:buSzPct val="70000"/>
              <a:buFont typeface="Wingdings" pitchFamily="2" charset="2"/>
              <a:buChar char="l"/>
            </a:pPr>
            <a:r>
              <a:rPr lang="en-US" altLang="zh-TW" dirty="0" smtClean="0">
                <a:latin typeface="+mj-lt"/>
              </a:rPr>
              <a:t>Response</a:t>
            </a:r>
            <a:r>
              <a:rPr lang="zh-TW" altLang="en-US" dirty="0" smtClean="0">
                <a:latin typeface="+mj-lt"/>
              </a:rPr>
              <a:t> </a:t>
            </a:r>
            <a:r>
              <a:rPr lang="en-US" altLang="zh-TW" dirty="0" smtClean="0">
                <a:latin typeface="+mj-lt"/>
              </a:rPr>
              <a:t>time</a:t>
            </a:r>
            <a:r>
              <a:rPr lang="zh-TW" altLang="en-US" dirty="0" smtClean="0">
                <a:latin typeface="+mj-lt"/>
              </a:rPr>
              <a:t> </a:t>
            </a:r>
            <a:r>
              <a:rPr lang="en-US" altLang="zh-TW" dirty="0" err="1" smtClean="0">
                <a:latin typeface="+mj-lt"/>
              </a:rPr>
              <a:t>historgram</a:t>
            </a:r>
            <a:endParaRPr lang="en-US" altLang="zh-TW" dirty="0" smtClean="0">
              <a:latin typeface="+mj-lt"/>
            </a:endParaRPr>
          </a:p>
        </p:txBody>
      </p:sp>
    </p:spTree>
    <p:extLst>
      <p:ext uri="{BB962C8B-B14F-4D97-AF65-F5344CB8AC3E}">
        <p14:creationId xmlns:p14="http://schemas.microsoft.com/office/powerpoint/2010/main" val="4251016980"/>
      </p:ext>
    </p:extLst>
  </p:cSld>
  <p:clrMapOvr>
    <a:masterClrMapping/>
  </p:clrMapOvr>
  <p:transition advTm="34625">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誰創造了</a:t>
            </a:r>
            <a:r>
              <a:rPr lang="en-US" altLang="zh-TW" dirty="0" err="1" smtClean="0">
                <a:ln>
                  <a:noFill/>
                </a:ln>
                <a:solidFill>
                  <a:srgbClr val="008000"/>
                </a:solidFill>
                <a:cs typeface="Calibri" pitchFamily="34" charset="0"/>
              </a:rPr>
              <a:t>NodeJS</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en-US" altLang="zh-TW" sz="3600" dirty="0" smtClean="0">
                <a:ln>
                  <a:noFill/>
                </a:ln>
                <a:cs typeface="Calibri" pitchFamily="34" charset="0"/>
              </a:rPr>
              <a:t>Ryan</a:t>
            </a:r>
            <a:r>
              <a:rPr lang="zh-TW" altLang="en-US" sz="3600" dirty="0" smtClean="0">
                <a:ln>
                  <a:noFill/>
                </a:ln>
                <a:cs typeface="Calibri" pitchFamily="34" charset="0"/>
              </a:rPr>
              <a:t> </a:t>
            </a:r>
            <a:r>
              <a:rPr lang="en-US" altLang="zh-TW" sz="3600" dirty="0" smtClean="0">
                <a:ln>
                  <a:noFill/>
                </a:ln>
                <a:cs typeface="Calibri" pitchFamily="34" charset="0"/>
              </a:rPr>
              <a:t>Dahl</a:t>
            </a:r>
            <a:endParaRPr altLang="zh-TW" sz="3600" dirty="0" smtClean="0">
              <a:ln>
                <a:noFill/>
              </a:ln>
              <a:cs typeface="Calibri" pitchFamily="34" charset="0"/>
            </a:endParaRPr>
          </a:p>
        </p:txBody>
      </p:sp>
      <p:sp>
        <p:nvSpPr>
          <p:cNvPr id="7" name="Content Placeholder 2"/>
          <p:cNvSpPr>
            <a:spLocks noGrp="1"/>
          </p:cNvSpPr>
          <p:nvPr>
            <p:ph idx="1"/>
          </p:nvPr>
        </p:nvSpPr>
        <p:spPr/>
        <p:txBody>
          <a:bodyPr/>
          <a:lstStyle/>
          <a:p>
            <a:pPr eaLnBrk="1" hangingPunct="1"/>
            <a:endParaRPr lang="en-US" altLang="zh-TW" dirty="0" smtClean="0">
              <a:latin typeface="Calibri" pitchFamily="34" charset="0"/>
            </a:endParaRPr>
          </a:p>
          <a:p>
            <a:r>
              <a:rPr lang="zh-TW" altLang="en-US" dirty="0" smtClean="0">
                <a:latin typeface="+mj-lt"/>
              </a:rPr>
              <a:t>一些開放原始碼專案的發起者：</a:t>
            </a:r>
            <a:endParaRPr lang="en-US" altLang="zh-TW" dirty="0" smtClean="0">
              <a:latin typeface="+mj-lt"/>
            </a:endParaRPr>
          </a:p>
          <a:p>
            <a:pPr lvl="1">
              <a:buClrTx/>
              <a:buSzPct val="70000"/>
              <a:buFont typeface="Wingdings" pitchFamily="2" charset="2"/>
              <a:buChar char="l"/>
            </a:pPr>
            <a:r>
              <a:rPr lang="en-US" altLang="zh-TW" dirty="0">
                <a:latin typeface="+mj-lt"/>
              </a:rPr>
              <a:t>Ebb web </a:t>
            </a:r>
            <a:r>
              <a:rPr lang="en-US" altLang="zh-TW" dirty="0" smtClean="0">
                <a:latin typeface="+mj-lt"/>
              </a:rPr>
              <a:t>server</a:t>
            </a:r>
          </a:p>
          <a:p>
            <a:pPr lvl="1">
              <a:buClrTx/>
              <a:buSzPct val="70000"/>
              <a:buFont typeface="Wingdings" pitchFamily="2" charset="2"/>
              <a:buChar char="l"/>
            </a:pPr>
            <a:r>
              <a:rPr lang="en-US" altLang="zh-TW" dirty="0">
                <a:latin typeface="+mj-lt"/>
              </a:rPr>
              <a:t>EY Load Balancer module for </a:t>
            </a:r>
            <a:r>
              <a:rPr lang="en-US" altLang="zh-TW" dirty="0" err="1">
                <a:latin typeface="+mj-lt"/>
              </a:rPr>
              <a:t>Nginx</a:t>
            </a:r>
            <a:endParaRPr lang="en-US" altLang="zh-TW" dirty="0" smtClean="0">
              <a:latin typeface="+mj-lt"/>
            </a:endParaRPr>
          </a:p>
        </p:txBody>
      </p:sp>
    </p:spTree>
    <p:extLst>
      <p:ext uri="{BB962C8B-B14F-4D97-AF65-F5344CB8AC3E}">
        <p14:creationId xmlns:p14="http://schemas.microsoft.com/office/powerpoint/2010/main" val="2502555523"/>
      </p:ext>
    </p:extLst>
  </p:cSld>
  <p:clrMapOvr>
    <a:masterClrMapping/>
  </p:clrMapOvr>
  <p:transition advTm="34625">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誰創造了</a:t>
            </a:r>
            <a:r>
              <a:rPr lang="en-US" altLang="zh-TW" dirty="0" err="1" smtClean="0">
                <a:ln>
                  <a:noFill/>
                </a:ln>
                <a:solidFill>
                  <a:srgbClr val="008000"/>
                </a:solidFill>
                <a:cs typeface="Calibri" pitchFamily="34" charset="0"/>
              </a:rPr>
              <a:t>NodeJS</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en-US" altLang="zh-TW" sz="3600" dirty="0" smtClean="0">
                <a:ln>
                  <a:noFill/>
                </a:ln>
                <a:cs typeface="Calibri" pitchFamily="34" charset="0"/>
              </a:rPr>
              <a:t>Ryan</a:t>
            </a:r>
            <a:r>
              <a:rPr lang="zh-TW" altLang="en-US" sz="3600" dirty="0" smtClean="0">
                <a:ln>
                  <a:noFill/>
                </a:ln>
                <a:cs typeface="Calibri" pitchFamily="34" charset="0"/>
              </a:rPr>
              <a:t> </a:t>
            </a:r>
            <a:r>
              <a:rPr lang="en-US" altLang="zh-TW" sz="3600" dirty="0" smtClean="0">
                <a:ln>
                  <a:noFill/>
                </a:ln>
                <a:cs typeface="Calibri" pitchFamily="34" charset="0"/>
              </a:rPr>
              <a:t>Dahl</a:t>
            </a:r>
            <a:endParaRPr altLang="zh-TW" sz="3600" dirty="0" smtClean="0">
              <a:ln>
                <a:noFill/>
              </a:ln>
              <a:cs typeface="Calibri" pitchFamily="34" charset="0"/>
            </a:endParaRPr>
          </a:p>
        </p:txBody>
      </p:sp>
      <p:sp>
        <p:nvSpPr>
          <p:cNvPr id="7" name="Content Placeholder 2"/>
          <p:cNvSpPr>
            <a:spLocks noGrp="1"/>
          </p:cNvSpPr>
          <p:nvPr>
            <p:ph idx="1"/>
          </p:nvPr>
        </p:nvSpPr>
        <p:spPr/>
        <p:txBody>
          <a:bodyPr>
            <a:normAutofit/>
          </a:bodyPr>
          <a:lstStyle/>
          <a:p>
            <a:pPr eaLnBrk="1" hangingPunct="1"/>
            <a:endParaRPr lang="en-US" altLang="zh-TW" dirty="0" smtClean="0">
              <a:latin typeface="Calibri" pitchFamily="34" charset="0"/>
            </a:endParaRPr>
          </a:p>
          <a:p>
            <a:r>
              <a:rPr lang="zh-TW" altLang="en-US" dirty="0" smtClean="0"/>
              <a:t>為了解決網站伺服器效能的問題，嘗試了：</a:t>
            </a:r>
            <a:endParaRPr lang="en-US" altLang="zh-TW" dirty="0" smtClean="0"/>
          </a:p>
          <a:p>
            <a:pPr lvl="1">
              <a:buClrTx/>
              <a:buSzPct val="70000"/>
              <a:buFont typeface="Wingdings" pitchFamily="2" charset="2"/>
              <a:buChar char="l"/>
            </a:pPr>
            <a:r>
              <a:rPr lang="en-US" altLang="zh-TW" dirty="0" smtClean="0"/>
              <a:t>Ruby:</a:t>
            </a:r>
            <a:r>
              <a:rPr lang="zh-TW" altLang="en-US" dirty="0" smtClean="0"/>
              <a:t> </a:t>
            </a:r>
            <a:r>
              <a:rPr lang="en-US" altLang="zh-TW" dirty="0" smtClean="0"/>
              <a:t>Event</a:t>
            </a:r>
            <a:r>
              <a:rPr lang="zh-TW" altLang="en-US" dirty="0" smtClean="0"/>
              <a:t> </a:t>
            </a:r>
            <a:r>
              <a:rPr lang="en-US" altLang="zh-TW" dirty="0" smtClean="0"/>
              <a:t>Machine</a:t>
            </a:r>
          </a:p>
          <a:p>
            <a:pPr lvl="1">
              <a:buClrTx/>
              <a:buSzPct val="70000"/>
              <a:buFont typeface="Wingdings" pitchFamily="2" charset="2"/>
              <a:buChar char="l"/>
            </a:pPr>
            <a:r>
              <a:rPr lang="zh-TW" altLang="zh-TW" dirty="0" smtClean="0"/>
              <a:t>P</a:t>
            </a:r>
            <a:r>
              <a:rPr lang="en-US" altLang="zh-TW" dirty="0" err="1" smtClean="0"/>
              <a:t>ython</a:t>
            </a:r>
            <a:r>
              <a:rPr lang="en-US" altLang="zh-TW" dirty="0" smtClean="0"/>
              <a:t>:</a:t>
            </a:r>
            <a:r>
              <a:rPr lang="zh-TW" altLang="en-US" dirty="0" smtClean="0"/>
              <a:t> </a:t>
            </a:r>
            <a:r>
              <a:rPr lang="en-US" altLang="zh-TW" dirty="0" smtClean="0"/>
              <a:t>Twisted</a:t>
            </a:r>
            <a:endParaRPr lang="en-US" altLang="zh-TW" dirty="0"/>
          </a:p>
          <a:p>
            <a:r>
              <a:rPr lang="zh-TW" altLang="en-US" dirty="0" smtClean="0"/>
              <a:t>但</a:t>
            </a:r>
            <a:r>
              <a:rPr lang="zh-TW" altLang="en-US" dirty="0"/>
              <a:t>是都不能滿意，在</a:t>
            </a:r>
            <a:r>
              <a:rPr lang="en-US" altLang="zh-TW" dirty="0"/>
              <a:t>Google</a:t>
            </a:r>
            <a:r>
              <a:rPr lang="zh-TW" altLang="en-US" dirty="0"/>
              <a:t> </a:t>
            </a:r>
            <a:r>
              <a:rPr lang="en-US" altLang="zh-TW" dirty="0"/>
              <a:t>V8</a:t>
            </a:r>
            <a:r>
              <a:rPr lang="zh-TW" altLang="en-US" dirty="0"/>
              <a:t> </a:t>
            </a:r>
            <a:r>
              <a:rPr lang="en-US" altLang="zh-TW" dirty="0"/>
              <a:t>Engine</a:t>
            </a:r>
            <a:r>
              <a:rPr lang="zh-TW" altLang="en-US" dirty="0"/>
              <a:t>發表後，決定自己寫</a:t>
            </a:r>
            <a:r>
              <a:rPr lang="zh-TW" altLang="en-US" dirty="0" smtClean="0"/>
              <a:t>一個：</a:t>
            </a:r>
            <a:endParaRPr lang="en-US" altLang="zh-TW" dirty="0" smtClean="0">
              <a:latin typeface="+mj-lt"/>
            </a:endParaRPr>
          </a:p>
          <a:p>
            <a:pPr lvl="1">
              <a:buClrTx/>
              <a:buSzPct val="70000"/>
              <a:buFont typeface="Wingdings" pitchFamily="2" charset="2"/>
              <a:buChar char="l"/>
            </a:pPr>
            <a:r>
              <a:rPr lang="en-US" altLang="zh-TW" dirty="0" smtClean="0"/>
              <a:t>2009</a:t>
            </a:r>
            <a:r>
              <a:rPr lang="zh-TW" altLang="en-US" dirty="0" smtClean="0"/>
              <a:t> </a:t>
            </a:r>
            <a:r>
              <a:rPr lang="en-US" altLang="zh-TW" dirty="0" err="1" smtClean="0"/>
              <a:t>JSConf</a:t>
            </a:r>
            <a:r>
              <a:rPr lang="zh-TW" altLang="en-US" dirty="0" smtClean="0"/>
              <a:t>發表，獲得全場起立鼓掌</a:t>
            </a:r>
            <a:endParaRPr lang="en-US" altLang="zh-TW" dirty="0" smtClean="0"/>
          </a:p>
          <a:p>
            <a:pPr lvl="1">
              <a:buClrTx/>
              <a:buSzPct val="70000"/>
              <a:buFont typeface="Wingdings" pitchFamily="2" charset="2"/>
              <a:buChar char="l"/>
            </a:pPr>
            <a:r>
              <a:rPr lang="zh-TW" altLang="zh-TW" dirty="0" smtClean="0"/>
              <a:t>C</a:t>
            </a:r>
            <a:r>
              <a:rPr lang="en-US" altLang="zh-TW" dirty="0" err="1" smtClean="0"/>
              <a:t>rockford</a:t>
            </a:r>
            <a:r>
              <a:rPr lang="zh-TW" altLang="en-US" dirty="0" smtClean="0"/>
              <a:t>曾說：這是</a:t>
            </a:r>
            <a:r>
              <a:rPr lang="en-US" altLang="zh-TW" dirty="0" err="1" smtClean="0"/>
              <a:t>Javascript</a:t>
            </a:r>
            <a:r>
              <a:rPr lang="zh-TW" altLang="en-US" dirty="0" smtClean="0"/>
              <a:t>發展過程的一個重要案例，會影響未來</a:t>
            </a:r>
            <a:r>
              <a:rPr lang="en-US" altLang="zh-TW" dirty="0" smtClean="0"/>
              <a:t>ECMA-262</a:t>
            </a:r>
            <a:r>
              <a:rPr lang="zh-TW" altLang="en-US" dirty="0" smtClean="0"/>
              <a:t>規格的制定</a:t>
            </a:r>
            <a:endParaRPr lang="en-US" altLang="zh-TW" dirty="0"/>
          </a:p>
        </p:txBody>
      </p:sp>
    </p:spTree>
    <p:extLst>
      <p:ext uri="{BB962C8B-B14F-4D97-AF65-F5344CB8AC3E}">
        <p14:creationId xmlns:p14="http://schemas.microsoft.com/office/powerpoint/2010/main" val="1877517109"/>
      </p:ext>
    </p:extLst>
  </p:cSld>
  <p:clrMapOvr>
    <a:masterClrMapping/>
  </p:clrMapOvr>
  <p:transition advTm="34625">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172629"/>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誰創造了</a:t>
            </a:r>
            <a:r>
              <a:rPr lang="en-US" altLang="zh-TW" dirty="0" err="1" smtClean="0">
                <a:ln>
                  <a:noFill/>
                </a:ln>
                <a:solidFill>
                  <a:srgbClr val="008000"/>
                </a:solidFill>
                <a:cs typeface="Calibri" pitchFamily="34" charset="0"/>
              </a:rPr>
              <a:t>NodeJS</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sz="3600" dirty="0" smtClean="0">
                <a:ln>
                  <a:noFill/>
                </a:ln>
                <a:cs typeface="Calibri" pitchFamily="34" charset="0"/>
              </a:rPr>
              <a:t> </a:t>
            </a:r>
            <a:r>
              <a:rPr lang="en-US" altLang="zh-TW" sz="3600" dirty="0" err="1" smtClean="0">
                <a:ln>
                  <a:noFill/>
                </a:ln>
                <a:cs typeface="Calibri" pitchFamily="34" charset="0"/>
              </a:rPr>
              <a:t>Issac</a:t>
            </a:r>
            <a:r>
              <a:rPr lang="zh-TW" altLang="en-US" sz="3600" dirty="0" smtClean="0">
                <a:ln>
                  <a:noFill/>
                </a:ln>
                <a:cs typeface="Calibri" pitchFamily="34" charset="0"/>
              </a:rPr>
              <a:t> </a:t>
            </a:r>
            <a:r>
              <a:rPr lang="en-US" altLang="zh-TW" sz="3600" dirty="0" err="1" smtClean="0">
                <a:ln>
                  <a:noFill/>
                </a:ln>
                <a:cs typeface="Calibri" pitchFamily="34" charset="0"/>
              </a:rPr>
              <a:t>Schlueter</a:t>
            </a:r>
            <a:r>
              <a:rPr lang="zh-TW" altLang="en-US" sz="3600" dirty="0" smtClean="0">
                <a:ln>
                  <a:noFill/>
                </a:ln>
                <a:cs typeface="Calibri" pitchFamily="34" charset="0"/>
              </a:rPr>
              <a:t>及其它開發者</a:t>
            </a:r>
            <a:endParaRPr altLang="zh-TW" sz="3600" dirty="0" smtClean="0">
              <a:ln>
                <a:noFill/>
              </a:ln>
              <a:cs typeface="Calibri" pitchFamily="34" charset="0"/>
            </a:endParaRPr>
          </a:p>
        </p:txBody>
      </p:sp>
      <p:sp>
        <p:nvSpPr>
          <p:cNvPr id="7" name="Content Placeholder 2"/>
          <p:cNvSpPr>
            <a:spLocks noGrp="1"/>
          </p:cNvSpPr>
          <p:nvPr>
            <p:ph idx="1"/>
          </p:nvPr>
        </p:nvSpPr>
        <p:spPr/>
        <p:txBody>
          <a:bodyPr/>
          <a:lstStyle/>
          <a:p>
            <a:pPr eaLnBrk="1" hangingPunct="1"/>
            <a:endParaRPr lang="en-US" altLang="zh-TW" dirty="0" smtClean="0">
              <a:latin typeface="Calibri" pitchFamily="34" charset="0"/>
            </a:endParaRPr>
          </a:p>
          <a:p>
            <a:r>
              <a:rPr lang="en-US" altLang="zh-TW" dirty="0" err="1" smtClean="0"/>
              <a:t>Issac</a:t>
            </a:r>
            <a:r>
              <a:rPr lang="zh-TW" altLang="en-US" dirty="0" smtClean="0"/>
              <a:t> </a:t>
            </a:r>
            <a:r>
              <a:rPr lang="en-US" altLang="zh-TW" dirty="0" err="1" smtClean="0"/>
              <a:t>Schlueter</a:t>
            </a:r>
            <a:r>
              <a:rPr lang="zh-TW" altLang="zh-TW" dirty="0" smtClean="0"/>
              <a:t>:</a:t>
            </a:r>
            <a:r>
              <a:rPr lang="zh-TW" altLang="en-US" dirty="0" smtClean="0"/>
              <a:t> </a:t>
            </a:r>
            <a:r>
              <a:rPr lang="en-US" altLang="zh-TW" dirty="0" err="1" smtClean="0"/>
              <a:t>NodeJS</a:t>
            </a:r>
            <a:r>
              <a:rPr lang="zh-TW" altLang="en-US" dirty="0" smtClean="0"/>
              <a:t>上最多人使用的套件管理系統</a:t>
            </a:r>
            <a:r>
              <a:rPr lang="en-US" altLang="zh-TW" dirty="0" smtClean="0"/>
              <a:t>-NPM</a:t>
            </a:r>
            <a:r>
              <a:rPr lang="zh-TW" altLang="en-US" dirty="0" smtClean="0"/>
              <a:t>的作者，目前是</a:t>
            </a:r>
            <a:r>
              <a:rPr lang="en-US" altLang="zh-TW" dirty="0" smtClean="0"/>
              <a:t>Ryan</a:t>
            </a:r>
            <a:r>
              <a:rPr lang="zh-TW" altLang="en-US" dirty="0" smtClean="0"/>
              <a:t> </a:t>
            </a:r>
            <a:r>
              <a:rPr lang="en-US" altLang="zh-TW" dirty="0" smtClean="0"/>
              <a:t>Dahl</a:t>
            </a:r>
            <a:r>
              <a:rPr lang="zh-TW" altLang="en-US" dirty="0" smtClean="0"/>
              <a:t>在</a:t>
            </a:r>
            <a:r>
              <a:rPr lang="en-US" altLang="zh-TW" dirty="0" err="1" smtClean="0"/>
              <a:t>Joyent</a:t>
            </a:r>
            <a:r>
              <a:rPr lang="zh-TW" altLang="en-US" dirty="0" smtClean="0"/>
              <a:t>的同事</a:t>
            </a:r>
            <a:endParaRPr lang="en-US" altLang="zh-TW" dirty="0" smtClean="0"/>
          </a:p>
          <a:p>
            <a:r>
              <a:rPr lang="zh-TW" altLang="en-US" dirty="0" smtClean="0"/>
              <a:t>更多貢獻者：</a:t>
            </a:r>
            <a:endParaRPr lang="en-US" altLang="zh-TW" dirty="0" smtClean="0"/>
          </a:p>
          <a:p>
            <a:pPr lvl="1">
              <a:buClrTx/>
            </a:pPr>
            <a:r>
              <a:rPr lang="en-US" altLang="zh-TW" dirty="0" smtClean="0"/>
              <a:t>Bert</a:t>
            </a:r>
            <a:r>
              <a:rPr lang="zh-TW" altLang="en-US" dirty="0" smtClean="0"/>
              <a:t> </a:t>
            </a:r>
            <a:r>
              <a:rPr lang="en-US" altLang="zh-TW" dirty="0" err="1" smtClean="0"/>
              <a:t>Belder</a:t>
            </a:r>
            <a:r>
              <a:rPr lang="en-US" altLang="zh-TW" dirty="0" smtClean="0"/>
              <a:t>(Release</a:t>
            </a:r>
            <a:r>
              <a:rPr lang="zh-TW" altLang="en-US" dirty="0" smtClean="0"/>
              <a:t> </a:t>
            </a:r>
            <a:r>
              <a:rPr lang="en-US" altLang="zh-TW" dirty="0" smtClean="0"/>
              <a:t>manager),</a:t>
            </a:r>
            <a:r>
              <a:rPr lang="zh-TW" altLang="en-US" dirty="0" smtClean="0"/>
              <a:t> </a:t>
            </a:r>
            <a:r>
              <a:rPr lang="en-US" altLang="zh-TW" dirty="0" smtClean="0"/>
              <a:t>Tim</a:t>
            </a:r>
            <a:r>
              <a:rPr lang="zh-TW" altLang="en-US" dirty="0" smtClean="0"/>
              <a:t> </a:t>
            </a:r>
            <a:r>
              <a:rPr lang="en-US" altLang="zh-TW" dirty="0" smtClean="0"/>
              <a:t>Caswell(How</a:t>
            </a:r>
            <a:r>
              <a:rPr lang="zh-TW" altLang="en-US" dirty="0" smtClean="0"/>
              <a:t> </a:t>
            </a:r>
            <a:r>
              <a:rPr lang="en-US" altLang="zh-TW" dirty="0" smtClean="0"/>
              <a:t>to</a:t>
            </a:r>
            <a:r>
              <a:rPr lang="zh-TW" altLang="en-US" dirty="0" smtClean="0"/>
              <a:t> </a:t>
            </a:r>
            <a:r>
              <a:rPr lang="en-US" altLang="zh-TW" dirty="0" smtClean="0"/>
              <a:t>node</a:t>
            </a:r>
            <a:r>
              <a:rPr lang="zh-TW" altLang="en-US" dirty="0" smtClean="0"/>
              <a:t> </a:t>
            </a:r>
            <a:r>
              <a:rPr lang="en-US" altLang="zh-TW" dirty="0" smtClean="0"/>
              <a:t>website),</a:t>
            </a:r>
            <a:r>
              <a:rPr lang="zh-TW" altLang="en-US" dirty="0" smtClean="0"/>
              <a:t> </a:t>
            </a:r>
            <a:r>
              <a:rPr lang="en-US" altLang="zh-TW" dirty="0" smtClean="0"/>
              <a:t>Felix</a:t>
            </a:r>
            <a:r>
              <a:rPr lang="zh-TW" altLang="en-US" dirty="0" smtClean="0"/>
              <a:t> </a:t>
            </a:r>
            <a:r>
              <a:rPr lang="en-US" altLang="zh-TW" dirty="0" err="1" smtClean="0"/>
              <a:t>Geisendorfer</a:t>
            </a:r>
            <a:r>
              <a:rPr lang="en-US" altLang="zh-TW" dirty="0" smtClean="0"/>
              <a:t>,</a:t>
            </a:r>
            <a:r>
              <a:rPr lang="zh-TW" altLang="en-US" dirty="0" smtClean="0"/>
              <a:t> </a:t>
            </a:r>
            <a:r>
              <a:rPr lang="en-US" altLang="zh-TW" dirty="0" smtClean="0"/>
              <a:t>TJ</a:t>
            </a:r>
            <a:r>
              <a:rPr lang="zh-TW" altLang="en-US" dirty="0" smtClean="0"/>
              <a:t> </a:t>
            </a:r>
            <a:r>
              <a:rPr lang="en-US" altLang="zh-TW" dirty="0" err="1" smtClean="0"/>
              <a:t>Hollowaychuck</a:t>
            </a:r>
            <a:r>
              <a:rPr lang="en-US" altLang="zh-TW" dirty="0" smtClean="0"/>
              <a:t>(Express</a:t>
            </a:r>
            <a:r>
              <a:rPr lang="zh-TW" altLang="en-US" dirty="0" smtClean="0"/>
              <a:t> </a:t>
            </a:r>
            <a:r>
              <a:rPr lang="en-US" altLang="zh-TW" dirty="0" smtClean="0"/>
              <a:t>Framework)</a:t>
            </a:r>
            <a:r>
              <a:rPr lang="zh-TW" altLang="en-US" dirty="0" smtClean="0"/>
              <a:t>, </a:t>
            </a:r>
            <a:r>
              <a:rPr lang="en-US" altLang="zh-TW" dirty="0" smtClean="0"/>
              <a:t>Paul</a:t>
            </a:r>
            <a:r>
              <a:rPr lang="zh-TW" altLang="en-US" dirty="0" smtClean="0"/>
              <a:t> </a:t>
            </a:r>
            <a:r>
              <a:rPr lang="en-US" altLang="zh-TW" dirty="0" err="1" smtClean="0"/>
              <a:t>Querna</a:t>
            </a:r>
            <a:r>
              <a:rPr lang="en-US" altLang="zh-TW" dirty="0" smtClean="0"/>
              <a:t>,</a:t>
            </a:r>
            <a:r>
              <a:rPr lang="zh-TW" altLang="en-US" dirty="0" smtClean="0"/>
              <a:t> </a:t>
            </a:r>
            <a:r>
              <a:rPr lang="en-US" altLang="zh-TW" dirty="0" smtClean="0"/>
              <a:t>Matt</a:t>
            </a:r>
            <a:r>
              <a:rPr lang="zh-TW" altLang="en-US" dirty="0" smtClean="0"/>
              <a:t> </a:t>
            </a:r>
            <a:r>
              <a:rPr lang="en-US" altLang="zh-TW" dirty="0" err="1" smtClean="0"/>
              <a:t>Ranney</a:t>
            </a:r>
            <a:r>
              <a:rPr lang="en-US" altLang="zh-TW" dirty="0" smtClean="0"/>
              <a:t>,</a:t>
            </a:r>
            <a:r>
              <a:rPr lang="zh-TW" altLang="en-US" dirty="0" smtClean="0"/>
              <a:t> </a:t>
            </a:r>
            <a:r>
              <a:rPr lang="en-US" altLang="zh-TW" dirty="0" err="1" smtClean="0"/>
              <a:t>Mikeal</a:t>
            </a:r>
            <a:r>
              <a:rPr lang="zh-TW" altLang="en-US" dirty="0" smtClean="0"/>
              <a:t> </a:t>
            </a:r>
            <a:r>
              <a:rPr lang="en-US" altLang="zh-TW" dirty="0" smtClean="0"/>
              <a:t>Rogers,</a:t>
            </a:r>
            <a:r>
              <a:rPr lang="zh-TW" altLang="en-US" dirty="0" smtClean="0"/>
              <a:t> </a:t>
            </a:r>
            <a:r>
              <a:rPr lang="en-US" altLang="zh-TW" dirty="0" err="1" smtClean="0"/>
              <a:t>Micheil</a:t>
            </a:r>
            <a:r>
              <a:rPr lang="zh-TW" altLang="en-US" dirty="0" smtClean="0"/>
              <a:t> </a:t>
            </a:r>
            <a:r>
              <a:rPr lang="en-US" altLang="zh-TW" dirty="0" smtClean="0"/>
              <a:t>Smith</a:t>
            </a:r>
            <a:r>
              <a:rPr lang="zh-TW" altLang="en-US" dirty="0" smtClean="0"/>
              <a:t> </a:t>
            </a:r>
            <a:r>
              <a:rPr lang="en-US" altLang="zh-TW" dirty="0" smtClean="0"/>
              <a:t>etc…</a:t>
            </a:r>
            <a:endParaRPr lang="en-US" altLang="zh-TW" dirty="0"/>
          </a:p>
        </p:txBody>
      </p:sp>
    </p:spTree>
    <p:extLst>
      <p:ext uri="{BB962C8B-B14F-4D97-AF65-F5344CB8AC3E}">
        <p14:creationId xmlns:p14="http://schemas.microsoft.com/office/powerpoint/2010/main" val="3563014626"/>
      </p:ext>
    </p:extLst>
  </p:cSld>
  <p:clrMapOvr>
    <a:masterClrMapping/>
  </p:clrMapOvr>
  <p:transition advTm="34625">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哪裡可以找到</a:t>
            </a:r>
            <a:r>
              <a:rPr lang="en-US" altLang="zh-TW" dirty="0" err="1" smtClean="0">
                <a:ln>
                  <a:noFill/>
                </a:ln>
                <a:solidFill>
                  <a:srgbClr val="008000"/>
                </a:solidFill>
                <a:cs typeface="Calibri" pitchFamily="34" charset="0"/>
              </a:rPr>
              <a:t>NodeJS</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endParaRPr altLang="zh-TW" sz="3600" dirty="0" smtClean="0">
              <a:ln>
                <a:noFill/>
              </a:ln>
              <a:cs typeface="Calibri" pitchFamily="34" charset="0"/>
            </a:endParaRPr>
          </a:p>
        </p:txBody>
      </p:sp>
      <p:sp>
        <p:nvSpPr>
          <p:cNvPr id="7" name="Content Placeholder 2"/>
          <p:cNvSpPr>
            <a:spLocks noGrp="1"/>
          </p:cNvSpPr>
          <p:nvPr>
            <p:ph idx="1"/>
          </p:nvPr>
        </p:nvSpPr>
        <p:spPr/>
        <p:txBody>
          <a:bodyPr>
            <a:normAutofit/>
          </a:bodyPr>
          <a:lstStyle/>
          <a:p>
            <a:pPr eaLnBrk="1" hangingPunct="1"/>
            <a:endParaRPr lang="en-US" altLang="zh-TW" dirty="0" smtClean="0">
              <a:latin typeface="Calibri" pitchFamily="34" charset="0"/>
            </a:endParaRPr>
          </a:p>
          <a:p>
            <a:r>
              <a:rPr lang="en-US" altLang="zh-TW" dirty="0" smtClean="0">
                <a:latin typeface="+mj-lt"/>
                <a:hlinkClick r:id="rId3"/>
              </a:rPr>
              <a:t>http://nodejs.org</a:t>
            </a:r>
            <a:r>
              <a:rPr lang="zh-TW" altLang="en-US" dirty="0" smtClean="0">
                <a:latin typeface="+mj-lt"/>
              </a:rPr>
              <a:t> </a:t>
            </a:r>
            <a:endParaRPr lang="en-US" altLang="zh-TW" dirty="0" smtClean="0">
              <a:latin typeface="+mj-lt"/>
            </a:endParaRPr>
          </a:p>
          <a:p>
            <a:pPr lvl="1">
              <a:buClrTx/>
              <a:buSzPct val="70000"/>
              <a:buFont typeface="Wingdings" pitchFamily="2" charset="2"/>
              <a:buChar char="l"/>
            </a:pPr>
            <a:r>
              <a:rPr lang="zh-TW" altLang="en-US" dirty="0" smtClean="0"/>
              <a:t>最新版本的原始碼檔案下載</a:t>
            </a:r>
            <a:endParaRPr lang="en-US" altLang="zh-TW" dirty="0" smtClean="0"/>
          </a:p>
          <a:p>
            <a:pPr lvl="1">
              <a:buClrTx/>
              <a:buSzPct val="70000"/>
              <a:buFont typeface="Wingdings" pitchFamily="2" charset="2"/>
              <a:buChar char="l"/>
            </a:pPr>
            <a:r>
              <a:rPr lang="zh-TW" altLang="en-US" dirty="0" smtClean="0"/>
              <a:t>最新版本的</a:t>
            </a:r>
            <a:r>
              <a:rPr lang="en-US" altLang="zh-TW" dirty="0" smtClean="0"/>
              <a:t>Windows</a:t>
            </a:r>
            <a:r>
              <a:rPr lang="zh-TW" altLang="en-US" dirty="0" smtClean="0"/>
              <a:t>可執行檔下載</a:t>
            </a:r>
            <a:endParaRPr lang="en-US" altLang="zh-TW" dirty="0" smtClean="0"/>
          </a:p>
          <a:p>
            <a:pPr lvl="1">
              <a:buClrTx/>
              <a:buSzPct val="70000"/>
              <a:buFont typeface="Wingdings" pitchFamily="2" charset="2"/>
              <a:buChar char="l"/>
            </a:pPr>
            <a:r>
              <a:rPr lang="zh-TW" altLang="en-US" dirty="0" smtClean="0"/>
              <a:t>最新版本的</a:t>
            </a:r>
            <a:r>
              <a:rPr lang="en-US" altLang="zh-TW" dirty="0" smtClean="0"/>
              <a:t>API</a:t>
            </a:r>
            <a:r>
              <a:rPr lang="zh-TW" altLang="en-US" dirty="0" smtClean="0"/>
              <a:t>文件</a:t>
            </a:r>
            <a:endParaRPr lang="en-US" altLang="zh-TW" dirty="0"/>
          </a:p>
          <a:p>
            <a:r>
              <a:rPr lang="en-US" altLang="zh-TW" dirty="0" smtClean="0">
                <a:latin typeface="+mj-lt"/>
                <a:hlinkClick r:id="rId4"/>
              </a:rPr>
              <a:t>http://github.com/joynet/node</a:t>
            </a:r>
            <a:r>
              <a:rPr lang="zh-TW" altLang="en-US" dirty="0" smtClean="0">
                <a:latin typeface="+mj-lt"/>
              </a:rPr>
              <a:t> </a:t>
            </a:r>
            <a:endParaRPr lang="en-US" altLang="zh-TW" dirty="0" smtClean="0">
              <a:latin typeface="+mj-lt"/>
            </a:endParaRPr>
          </a:p>
          <a:p>
            <a:pPr lvl="1">
              <a:buClrTx/>
              <a:buSzPct val="70000"/>
              <a:buFont typeface="Wingdings" pitchFamily="2" charset="2"/>
              <a:buChar char="l"/>
            </a:pPr>
            <a:r>
              <a:rPr lang="zh-TW" altLang="en-US" dirty="0" smtClean="0">
                <a:latin typeface="+mj-lt"/>
              </a:rPr>
              <a:t>原始碼 </a:t>
            </a:r>
            <a:r>
              <a:rPr lang="en-US" altLang="zh-TW" dirty="0" smtClean="0">
                <a:latin typeface="+mj-lt"/>
              </a:rPr>
              <a:t>Repository</a:t>
            </a:r>
          </a:p>
          <a:p>
            <a:pPr lvl="1">
              <a:buClrTx/>
              <a:buSzPct val="70000"/>
              <a:buFont typeface="Wingdings" pitchFamily="2" charset="2"/>
              <a:buChar char="l"/>
            </a:pPr>
            <a:r>
              <a:rPr lang="en-US" altLang="zh-TW" dirty="0" smtClean="0">
                <a:latin typeface="+mj-lt"/>
              </a:rPr>
              <a:t>wiki</a:t>
            </a:r>
            <a:r>
              <a:rPr lang="zh-TW" altLang="en-US" dirty="0" smtClean="0">
                <a:latin typeface="+mj-lt"/>
              </a:rPr>
              <a:t>：重點</a:t>
            </a:r>
            <a:r>
              <a:rPr lang="en-US" altLang="zh-TW" dirty="0" smtClean="0">
                <a:latin typeface="+mj-lt"/>
              </a:rPr>
              <a:t>-</a:t>
            </a:r>
            <a:r>
              <a:rPr lang="zh-TW" altLang="en-US" dirty="0" smtClean="0">
                <a:latin typeface="+mj-lt"/>
              </a:rPr>
              <a:t>如何在不同作業系統中編譯</a:t>
            </a:r>
            <a:r>
              <a:rPr lang="en-US" altLang="zh-TW" dirty="0" err="1" smtClean="0">
                <a:latin typeface="+mj-lt"/>
              </a:rPr>
              <a:t>NodeJS</a:t>
            </a:r>
            <a:endParaRPr lang="en-US" altLang="zh-TW" dirty="0" smtClean="0">
              <a:latin typeface="+mj-lt"/>
            </a:endParaRPr>
          </a:p>
          <a:p>
            <a:pPr lvl="1">
              <a:buClrTx/>
              <a:buSzPct val="70000"/>
              <a:buFont typeface="Wingdings" pitchFamily="2" charset="2"/>
              <a:buChar char="l"/>
            </a:pPr>
            <a:r>
              <a:rPr lang="en-US" altLang="zh-TW" dirty="0" smtClean="0">
                <a:latin typeface="+mj-lt"/>
              </a:rPr>
              <a:t>Issue</a:t>
            </a:r>
            <a:r>
              <a:rPr lang="zh-TW" altLang="en-US" dirty="0" smtClean="0">
                <a:latin typeface="+mj-lt"/>
              </a:rPr>
              <a:t> </a:t>
            </a:r>
            <a:r>
              <a:rPr lang="en-US" altLang="zh-TW" dirty="0" smtClean="0">
                <a:latin typeface="+mj-lt"/>
              </a:rPr>
              <a:t>Tracker</a:t>
            </a:r>
          </a:p>
        </p:txBody>
      </p:sp>
    </p:spTree>
    <p:extLst>
      <p:ext uri="{BB962C8B-B14F-4D97-AF65-F5344CB8AC3E}">
        <p14:creationId xmlns:p14="http://schemas.microsoft.com/office/powerpoint/2010/main" val="3582222443"/>
      </p:ext>
    </p:extLst>
  </p:cSld>
  <p:clrMapOvr>
    <a:masterClrMapping/>
  </p:clrMapOvr>
  <p:transition advTm="34625">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172629"/>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誰在使用</a:t>
            </a:r>
            <a:r>
              <a:rPr lang="en-US" altLang="zh-TW" dirty="0" err="1" smtClean="0">
                <a:ln>
                  <a:noFill/>
                </a:ln>
                <a:solidFill>
                  <a:srgbClr val="008000"/>
                </a:solidFill>
                <a:cs typeface="Calibri" pitchFamily="34" charset="0"/>
              </a:rPr>
              <a:t>NodeJS</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endParaRPr altLang="zh-TW" sz="3600" dirty="0" smtClean="0">
              <a:ln>
                <a:noFill/>
              </a:ln>
              <a:cs typeface="Calibri" pitchFamily="34" charset="0"/>
            </a:endParaRPr>
          </a:p>
        </p:txBody>
      </p:sp>
      <p:sp>
        <p:nvSpPr>
          <p:cNvPr id="7" name="Content Placeholder 2"/>
          <p:cNvSpPr>
            <a:spLocks noGrp="1"/>
          </p:cNvSpPr>
          <p:nvPr>
            <p:ph idx="1"/>
          </p:nvPr>
        </p:nvSpPr>
        <p:spPr/>
        <p:txBody>
          <a:bodyPr>
            <a:normAutofit/>
          </a:bodyPr>
          <a:lstStyle/>
          <a:p>
            <a:pPr eaLnBrk="1" hangingPunct="1"/>
            <a:endParaRPr lang="en-US" altLang="zh-TW" dirty="0" smtClean="0">
              <a:latin typeface="Calibri" pitchFamily="34" charset="0"/>
            </a:endParaRPr>
          </a:p>
          <a:p>
            <a:r>
              <a:rPr lang="en-US" altLang="zh-TW" dirty="0" err="1" smtClean="0">
                <a:latin typeface="+mj-lt"/>
              </a:rPr>
              <a:t>Plurk</a:t>
            </a:r>
            <a:r>
              <a:rPr lang="en-US" altLang="zh-TW" sz="2400" dirty="0" smtClean="0">
                <a:latin typeface="+mj-lt"/>
              </a:rPr>
              <a:t>(</a:t>
            </a:r>
            <a:r>
              <a:rPr lang="en-US" altLang="zh-TW" sz="2400" dirty="0" smtClean="0">
                <a:latin typeface="+mj-lt"/>
                <a:hlinkClick r:id="rId3"/>
              </a:rPr>
              <a:t>www.plurk.com</a:t>
            </a:r>
            <a:r>
              <a:rPr lang="en-US" altLang="zh-TW" sz="2400" dirty="0" smtClean="0">
                <a:latin typeface="+mj-lt"/>
              </a:rPr>
              <a:t>)</a:t>
            </a:r>
          </a:p>
          <a:p>
            <a:pPr lvl="1">
              <a:buClr>
                <a:schemeClr val="bg1">
                  <a:lumMod val="85000"/>
                  <a:lumOff val="15000"/>
                </a:schemeClr>
              </a:buClr>
              <a:buSzPct val="70000"/>
              <a:buFont typeface="Wingdings" pitchFamily="2" charset="2"/>
              <a:buChar char="l"/>
            </a:pPr>
            <a:r>
              <a:rPr lang="en-US" altLang="zh-TW" sz="2000" dirty="0" smtClean="0">
                <a:hlinkClick r:id="rId4"/>
              </a:rPr>
              <a:t>http://www.slideshare.net/amix3k/comet-with-nodejs-and-v8</a:t>
            </a:r>
            <a:r>
              <a:rPr lang="zh-TW" altLang="en-US" sz="2000" dirty="0" smtClean="0"/>
              <a:t> </a:t>
            </a:r>
            <a:endParaRPr lang="en-US" altLang="zh-TW" sz="2000" dirty="0"/>
          </a:p>
          <a:p>
            <a:r>
              <a:rPr lang="en-US" altLang="zh-TW" dirty="0" err="1" smtClean="0"/>
              <a:t>Linkedin</a:t>
            </a:r>
            <a:r>
              <a:rPr lang="en-US" altLang="zh-TW" sz="2400" dirty="0" smtClean="0"/>
              <a:t>(</a:t>
            </a:r>
            <a:r>
              <a:rPr lang="en-US" altLang="zh-TW" sz="2400" dirty="0" err="1" smtClean="0">
                <a:hlinkClick r:id="rId5"/>
              </a:rPr>
              <a:t>www.linkedin.com</a:t>
            </a:r>
            <a:r>
              <a:rPr lang="en-US" altLang="zh-TW" sz="2400" dirty="0" smtClean="0"/>
              <a:t>)</a:t>
            </a:r>
            <a:endParaRPr lang="en-US" altLang="zh-TW" sz="2400" dirty="0"/>
          </a:p>
          <a:p>
            <a:pPr lvl="1">
              <a:buClr>
                <a:schemeClr val="bg1">
                  <a:lumMod val="85000"/>
                  <a:lumOff val="15000"/>
                </a:schemeClr>
              </a:buClr>
              <a:buSzPct val="70000"/>
              <a:buFont typeface="Wingdings" pitchFamily="2" charset="2"/>
              <a:buChar char="l"/>
            </a:pPr>
            <a:r>
              <a:rPr lang="en-US" altLang="zh-TW" sz="1800" dirty="0" smtClean="0">
                <a:hlinkClick r:id="rId6"/>
              </a:rPr>
              <a:t>How LinkedIn used Node.js and HTML5 to build a better, faster app</a:t>
            </a:r>
            <a:endParaRPr lang="en-US" altLang="zh-TW" sz="1800" dirty="0"/>
          </a:p>
          <a:p>
            <a:r>
              <a:rPr lang="zh-TW" altLang="en-US" dirty="0" smtClean="0">
                <a:latin typeface="+mj-lt"/>
              </a:rPr>
              <a:t>其它，參考：</a:t>
            </a:r>
          </a:p>
          <a:p>
            <a:pPr lvl="1">
              <a:buClrTx/>
              <a:buSzPct val="70000"/>
              <a:buFont typeface="Wingdings" pitchFamily="2" charset="2"/>
              <a:buChar char="l"/>
            </a:pPr>
            <a:r>
              <a:rPr lang="en-US" altLang="zh-TW" dirty="0" smtClean="0">
                <a:latin typeface="+mj-lt"/>
                <a:hlinkClick r:id="rId7"/>
              </a:rPr>
              <a:t>Projects, Applications, and Companies Using Node</a:t>
            </a:r>
            <a:endParaRPr lang="en-US" altLang="zh-TW" dirty="0" smtClean="0">
              <a:latin typeface="+mj-lt"/>
            </a:endParaRPr>
          </a:p>
          <a:p>
            <a:pPr marL="860425" lvl="1" indent="-342900">
              <a:buClrTx/>
              <a:buSzPct val="70000"/>
              <a:buFont typeface="Wingdings" pitchFamily="2" charset="2"/>
              <a:buChar char="l"/>
            </a:pPr>
            <a:r>
              <a:rPr lang="en-US" altLang="zh-TW" sz="2000" dirty="0" smtClean="0">
                <a:latin typeface="+mj-lt"/>
              </a:rPr>
              <a:t>(</a:t>
            </a:r>
            <a:r>
              <a:rPr lang="zh-TW" altLang="en-US" sz="2000" dirty="0" smtClean="0">
                <a:latin typeface="+mj-lt"/>
              </a:rPr>
              <a:t>列表中有一些是提供</a:t>
            </a:r>
            <a:r>
              <a:rPr lang="en-US" altLang="zh-TW" sz="2000" dirty="0" err="1" smtClean="0">
                <a:latin typeface="+mj-lt"/>
              </a:rPr>
              <a:t>NodeJS</a:t>
            </a:r>
            <a:r>
              <a:rPr lang="zh-TW" altLang="en-US" sz="2000" dirty="0" smtClean="0">
                <a:latin typeface="+mj-lt"/>
              </a:rPr>
              <a:t> </a:t>
            </a:r>
            <a:r>
              <a:rPr lang="en-US" altLang="zh-TW" sz="2000" dirty="0" smtClean="0">
                <a:latin typeface="+mj-lt"/>
              </a:rPr>
              <a:t>Hosting</a:t>
            </a:r>
            <a:r>
              <a:rPr lang="zh-TW" altLang="en-US" sz="2000" dirty="0" smtClean="0">
                <a:latin typeface="+mj-lt"/>
              </a:rPr>
              <a:t>服務的公司，他們自己也利用</a:t>
            </a:r>
            <a:r>
              <a:rPr lang="en-US" altLang="zh-TW" sz="2000" dirty="0" err="1" smtClean="0">
                <a:latin typeface="+mj-lt"/>
              </a:rPr>
              <a:t>NodeJS</a:t>
            </a:r>
            <a:r>
              <a:rPr lang="zh-TW" altLang="en-US" sz="2000" dirty="0" smtClean="0">
                <a:latin typeface="+mj-lt"/>
              </a:rPr>
              <a:t>開發相關管理方案</a:t>
            </a:r>
            <a:r>
              <a:rPr lang="zh-TW" altLang="en-US" sz="2000" dirty="0">
                <a:latin typeface="+mj-lt"/>
              </a:rPr>
              <a:t>，</a:t>
            </a:r>
            <a:r>
              <a:rPr lang="zh-TW" altLang="en-US" sz="2000" dirty="0" smtClean="0">
                <a:latin typeface="+mj-lt"/>
              </a:rPr>
              <a:t>例如</a:t>
            </a:r>
            <a:r>
              <a:rPr lang="en-US" altLang="zh-TW" sz="2000" dirty="0" err="1" smtClean="0">
                <a:latin typeface="+mj-lt"/>
              </a:rPr>
              <a:t>nodejitsu</a:t>
            </a:r>
            <a:r>
              <a:rPr lang="en-US" altLang="zh-TW" sz="2000" dirty="0" smtClean="0">
                <a:latin typeface="+mj-lt"/>
              </a:rPr>
              <a:t>)</a:t>
            </a:r>
          </a:p>
        </p:txBody>
      </p:sp>
    </p:spTree>
    <p:extLst>
      <p:ext uri="{BB962C8B-B14F-4D97-AF65-F5344CB8AC3E}">
        <p14:creationId xmlns:p14="http://schemas.microsoft.com/office/powerpoint/2010/main" val="3541432251"/>
      </p:ext>
    </p:extLst>
  </p:cSld>
  <p:clrMapOvr>
    <a:masterClrMapping/>
  </p:clrMapOvr>
  <p:transition advTm="34625">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使用</a:t>
            </a:r>
            <a:r>
              <a:rPr lang="en-US" altLang="zh-TW" dirty="0" err="1" smtClean="0">
                <a:ln>
                  <a:noFill/>
                </a:ln>
                <a:solidFill>
                  <a:srgbClr val="008000"/>
                </a:solidFill>
                <a:cs typeface="Calibri" pitchFamily="34" charset="0"/>
              </a:rPr>
              <a:t>NodeJS</a:t>
            </a:r>
            <a:r>
              <a:rPr lang="zh-TW" altLang="en-US" dirty="0" smtClean="0">
                <a:ln>
                  <a:noFill/>
                </a:ln>
                <a:solidFill>
                  <a:srgbClr val="008000"/>
                </a:solidFill>
                <a:cs typeface="Calibri" pitchFamily="34" charset="0"/>
              </a:rPr>
              <a:t>的時機</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快速反應！</a:t>
            </a:r>
            <a:endParaRPr altLang="zh-TW" sz="3600" dirty="0" smtClean="0">
              <a:ln>
                <a:noFill/>
              </a:ln>
              <a:cs typeface="Calibri" pitchFamily="34" charset="0"/>
            </a:endParaRPr>
          </a:p>
        </p:txBody>
      </p:sp>
      <p:sp>
        <p:nvSpPr>
          <p:cNvPr id="7" name="Content Placeholder 2"/>
          <p:cNvSpPr>
            <a:spLocks noGrp="1"/>
          </p:cNvSpPr>
          <p:nvPr>
            <p:ph idx="1"/>
          </p:nvPr>
        </p:nvSpPr>
        <p:spPr/>
        <p:txBody>
          <a:bodyPr/>
          <a:lstStyle/>
          <a:p>
            <a:pPr eaLnBrk="1" hangingPunct="1"/>
            <a:endParaRPr lang="en-US" altLang="zh-TW" dirty="0" smtClean="0">
              <a:latin typeface="Calibri" pitchFamily="34" charset="0"/>
            </a:endParaRPr>
          </a:p>
          <a:p>
            <a:r>
              <a:rPr lang="zh-TW" altLang="en-US" dirty="0" smtClean="0">
                <a:latin typeface="+mj-lt"/>
              </a:rPr>
              <a:t>可以但並不適用於所有案例</a:t>
            </a:r>
            <a:endParaRPr lang="en-US" altLang="zh-TW" dirty="0" smtClean="0">
              <a:latin typeface="+mj-lt"/>
            </a:endParaRPr>
          </a:p>
          <a:p>
            <a:r>
              <a:rPr lang="zh-TW" altLang="en-US" dirty="0" smtClean="0">
                <a:latin typeface="+mj-lt"/>
              </a:rPr>
              <a:t>重點：當快速反應是最重要考量時</a:t>
            </a:r>
            <a:endParaRPr lang="en-US" altLang="zh-TW" dirty="0" smtClean="0">
              <a:latin typeface="+mj-lt"/>
            </a:endParaRPr>
          </a:p>
          <a:p>
            <a:r>
              <a:rPr lang="zh-TW" altLang="en-US" dirty="0" smtClean="0">
                <a:latin typeface="+mj-lt"/>
              </a:rPr>
              <a:t>並不適合需要大量運算的案例</a:t>
            </a:r>
            <a:endParaRPr lang="en-US" altLang="zh-TW" dirty="0" smtClean="0">
              <a:latin typeface="+mj-lt"/>
            </a:endParaRPr>
          </a:p>
          <a:p>
            <a:endParaRPr lang="en-US" altLang="zh-TW" dirty="0" smtClean="0">
              <a:latin typeface="+mj-lt"/>
            </a:endParaRPr>
          </a:p>
        </p:txBody>
      </p:sp>
    </p:spTree>
    <p:extLst>
      <p:ext uri="{BB962C8B-B14F-4D97-AF65-F5344CB8AC3E}">
        <p14:creationId xmlns:p14="http://schemas.microsoft.com/office/powerpoint/2010/main" val="4207270412"/>
      </p:ext>
    </p:extLst>
  </p:cSld>
  <p:clrMapOvr>
    <a:masterClrMapping/>
  </p:clrMapOvr>
  <p:transition advTm="34625">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課程主要內容</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endParaRPr altLang="zh-TW" sz="3600" dirty="0" smtClean="0">
              <a:ln>
                <a:noFill/>
              </a:ln>
              <a:cs typeface="Calibri" pitchFamily="34" charset="0"/>
            </a:endParaRPr>
          </a:p>
        </p:txBody>
      </p:sp>
      <p:sp>
        <p:nvSpPr>
          <p:cNvPr id="7" name="Content Placeholder 2"/>
          <p:cNvSpPr>
            <a:spLocks noGrp="1"/>
          </p:cNvSpPr>
          <p:nvPr>
            <p:ph idx="1"/>
          </p:nvPr>
        </p:nvSpPr>
        <p:spPr/>
        <p:txBody>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的背景知識</a:t>
            </a:r>
            <a:endParaRPr lang="en-US" altLang="zh-TW" dirty="0" smtClean="0">
              <a:latin typeface="+mj-lt"/>
            </a:endParaRPr>
          </a:p>
          <a:p>
            <a:r>
              <a:rPr lang="zh-TW" altLang="en-US" dirty="0" smtClean="0">
                <a:latin typeface="+mj-lt"/>
              </a:rPr>
              <a:t>如何撰寫</a:t>
            </a:r>
            <a:r>
              <a:rPr lang="en-US" altLang="zh-TW" dirty="0" err="1" smtClean="0">
                <a:latin typeface="+mj-lt"/>
              </a:rPr>
              <a:t>NodeJS</a:t>
            </a:r>
            <a:r>
              <a:rPr lang="zh-TW" altLang="en-US" dirty="0" smtClean="0">
                <a:latin typeface="+mj-lt"/>
              </a:rPr>
              <a:t>程式</a:t>
            </a:r>
            <a:endParaRPr lang="en-US" altLang="zh-TW" dirty="0" smtClean="0">
              <a:latin typeface="+mj-lt"/>
            </a:endParaRPr>
          </a:p>
          <a:p>
            <a:r>
              <a:rPr lang="zh-TW" altLang="en-US" dirty="0" smtClean="0">
                <a:latin typeface="+mj-lt"/>
              </a:rPr>
              <a:t>幾個</a:t>
            </a:r>
            <a:r>
              <a:rPr lang="en-US" altLang="zh-TW" dirty="0" smtClean="0">
                <a:latin typeface="+mj-lt"/>
              </a:rPr>
              <a:t>code</a:t>
            </a:r>
            <a:r>
              <a:rPr lang="zh-TW" altLang="en-US" dirty="0" smtClean="0">
                <a:latin typeface="+mj-lt"/>
              </a:rPr>
              <a:t> </a:t>
            </a:r>
            <a:r>
              <a:rPr lang="en-US" altLang="zh-TW" dirty="0" smtClean="0">
                <a:latin typeface="+mj-lt"/>
              </a:rPr>
              <a:t>example</a:t>
            </a:r>
            <a:r>
              <a:rPr lang="zh-TW" altLang="en-US" dirty="0" smtClean="0">
                <a:latin typeface="+mj-lt"/>
              </a:rPr>
              <a:t>展示與說明</a:t>
            </a:r>
            <a:endParaRPr lang="en-US" altLang="zh-TW" dirty="0" smtClean="0">
              <a:latin typeface="+mj-lt"/>
            </a:endParaRPr>
          </a:p>
          <a:p>
            <a:r>
              <a:rPr lang="zh-TW" altLang="en-US" dirty="0" smtClean="0">
                <a:latin typeface="+mj-lt"/>
              </a:rPr>
              <a:t>在</a:t>
            </a:r>
            <a:r>
              <a:rPr lang="en-US" altLang="zh-TW" dirty="0" smtClean="0">
                <a:latin typeface="+mj-lt"/>
              </a:rPr>
              <a:t>Windows</a:t>
            </a:r>
            <a:r>
              <a:rPr lang="zh-TW" altLang="en-US" dirty="0" smtClean="0">
                <a:latin typeface="+mj-lt"/>
              </a:rPr>
              <a:t>環境中執行</a:t>
            </a:r>
            <a:r>
              <a:rPr lang="en-US" altLang="zh-TW" dirty="0" err="1" smtClean="0">
                <a:latin typeface="+mj-lt"/>
              </a:rPr>
              <a:t>NodeJS</a:t>
            </a:r>
            <a:endParaRPr lang="en-US" altLang="zh-TW" dirty="0" smtClean="0">
              <a:latin typeface="+mj-lt"/>
            </a:endParaRPr>
          </a:p>
          <a:p>
            <a:r>
              <a:rPr lang="zh-TW" altLang="en-US" dirty="0" smtClean="0">
                <a:latin typeface="+mj-lt"/>
              </a:rPr>
              <a:t>如何找到更多資源</a:t>
            </a:r>
            <a:endParaRPr lang="en-US" altLang="zh-TW" dirty="0" smtClean="0">
              <a:latin typeface="+mj-lt"/>
            </a:endParaRPr>
          </a:p>
        </p:txBody>
      </p:sp>
    </p:spTree>
    <p:extLst>
      <p:ext uri="{BB962C8B-B14F-4D97-AF65-F5344CB8AC3E}">
        <p14:creationId xmlns:p14="http://schemas.microsoft.com/office/powerpoint/2010/main" val="2880760949"/>
      </p:ext>
    </p:extLst>
  </p:cSld>
  <p:clrMapOvr>
    <a:masterClrMapping/>
  </p:clrMapOvr>
  <p:transition advTm="34625">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使用</a:t>
            </a:r>
            <a:r>
              <a:rPr lang="en-US" altLang="zh-TW" dirty="0" err="1" smtClean="0">
                <a:ln>
                  <a:noFill/>
                </a:ln>
                <a:solidFill>
                  <a:srgbClr val="008000"/>
                </a:solidFill>
                <a:cs typeface="Calibri" pitchFamily="34" charset="0"/>
              </a:rPr>
              <a:t>NodeJS</a:t>
            </a:r>
            <a:r>
              <a:rPr lang="zh-TW" altLang="en-US" dirty="0" smtClean="0">
                <a:ln>
                  <a:noFill/>
                </a:ln>
                <a:solidFill>
                  <a:srgbClr val="008000"/>
                </a:solidFill>
                <a:cs typeface="Calibri" pitchFamily="34" charset="0"/>
              </a:rPr>
              <a:t>的時機</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快速反應！</a:t>
            </a:r>
            <a:endParaRPr altLang="zh-TW" sz="3600" dirty="0" smtClean="0">
              <a:ln>
                <a:noFill/>
              </a:ln>
              <a:cs typeface="Calibri" pitchFamily="34" charset="0"/>
            </a:endParaRPr>
          </a:p>
        </p:txBody>
      </p:sp>
      <p:sp>
        <p:nvSpPr>
          <p:cNvPr id="7" name="Content Placeholder 2"/>
          <p:cNvSpPr>
            <a:spLocks noGrp="1"/>
          </p:cNvSpPr>
          <p:nvPr>
            <p:ph idx="1"/>
          </p:nvPr>
        </p:nvSpPr>
        <p:spPr/>
        <p:txBody>
          <a:bodyPr>
            <a:normAutofit/>
          </a:bodyPr>
          <a:lstStyle/>
          <a:p>
            <a:pPr eaLnBrk="1" hangingPunct="1"/>
            <a:endParaRPr lang="en-US" altLang="zh-TW" dirty="0" smtClean="0">
              <a:latin typeface="Calibri" pitchFamily="34" charset="0"/>
            </a:endParaRPr>
          </a:p>
          <a:p>
            <a:r>
              <a:rPr lang="zh-TW" altLang="en-US" dirty="0" smtClean="0">
                <a:latin typeface="+mj-lt"/>
              </a:rPr>
              <a:t>單一執行緒與</a:t>
            </a:r>
            <a:r>
              <a:rPr lang="en-US" altLang="zh-TW" dirty="0" smtClean="0">
                <a:latin typeface="+mj-lt"/>
              </a:rPr>
              <a:t>event</a:t>
            </a:r>
            <a:r>
              <a:rPr lang="zh-TW" altLang="en-US" dirty="0" smtClean="0">
                <a:latin typeface="+mj-lt"/>
              </a:rPr>
              <a:t> </a:t>
            </a:r>
            <a:r>
              <a:rPr lang="en-US" altLang="zh-TW" dirty="0" smtClean="0">
                <a:latin typeface="+mj-lt"/>
              </a:rPr>
              <a:t>loop</a:t>
            </a:r>
          </a:p>
          <a:p>
            <a:pPr lvl="1">
              <a:buClrTx/>
              <a:buSzPct val="70000"/>
              <a:buFont typeface="Wingdings" pitchFamily="2" charset="2"/>
              <a:buChar char="l"/>
            </a:pPr>
            <a:r>
              <a:rPr lang="en-US" altLang="zh-TW" dirty="0" err="1" smtClean="0"/>
              <a:t>Javascript</a:t>
            </a:r>
            <a:r>
              <a:rPr lang="zh-TW" altLang="en-US" dirty="0" smtClean="0"/>
              <a:t>程式本身只能在一個執行緒中執行</a:t>
            </a:r>
            <a:endParaRPr lang="en-US" altLang="zh-TW" dirty="0" smtClean="0"/>
          </a:p>
          <a:p>
            <a:pPr lvl="1">
              <a:buClrTx/>
              <a:buSzPct val="70000"/>
              <a:buFont typeface="Wingdings" pitchFamily="2" charset="2"/>
              <a:buChar char="l"/>
            </a:pPr>
            <a:r>
              <a:rPr lang="zh-TW" altLang="en-US" dirty="0" smtClean="0"/>
              <a:t>所有事件都是在一個</a:t>
            </a:r>
            <a:r>
              <a:rPr lang="en-US" altLang="zh-TW" dirty="0" smtClean="0"/>
              <a:t>event</a:t>
            </a:r>
            <a:r>
              <a:rPr lang="zh-TW" altLang="en-US" dirty="0" smtClean="0"/>
              <a:t> </a:t>
            </a:r>
            <a:r>
              <a:rPr lang="en-US" altLang="zh-TW" dirty="0" smtClean="0"/>
              <a:t>loop</a:t>
            </a:r>
            <a:r>
              <a:rPr lang="zh-TW" altLang="en-US" dirty="0" smtClean="0"/>
              <a:t>依序執行</a:t>
            </a:r>
            <a:endParaRPr lang="en-US" altLang="zh-TW" dirty="0" smtClean="0"/>
          </a:p>
          <a:p>
            <a:pPr lvl="1">
              <a:buClrTx/>
              <a:buSzPct val="70000"/>
              <a:buFont typeface="Wingdings" pitchFamily="2" charset="2"/>
              <a:buChar char="l"/>
            </a:pPr>
            <a:r>
              <a:rPr lang="zh-TW" altLang="en-US" dirty="0" smtClean="0"/>
              <a:t>所以反應速度還是會隨著連線數上昇而逐漸下降</a:t>
            </a:r>
            <a:endParaRPr lang="en-US" altLang="zh-TW" dirty="0" smtClean="0"/>
          </a:p>
          <a:p>
            <a:r>
              <a:rPr lang="zh-TW" altLang="en-US" dirty="0" smtClean="0"/>
              <a:t>解決方法</a:t>
            </a:r>
            <a:endParaRPr lang="en-US" altLang="zh-TW" dirty="0"/>
          </a:p>
          <a:p>
            <a:pPr lvl="1">
              <a:buClrTx/>
              <a:buSzPct val="70000"/>
              <a:buFont typeface="Wingdings" pitchFamily="2" charset="2"/>
              <a:buChar char="l"/>
            </a:pPr>
            <a:r>
              <a:rPr lang="zh-TW" altLang="en-US" dirty="0" smtClean="0"/>
              <a:t>在單一或多個機器上同時執行多個</a:t>
            </a:r>
            <a:r>
              <a:rPr lang="en-US" altLang="zh-TW" dirty="0" smtClean="0"/>
              <a:t>node</a:t>
            </a:r>
            <a:r>
              <a:rPr lang="zh-TW" altLang="en-US" dirty="0" smtClean="0"/>
              <a:t> </a:t>
            </a:r>
            <a:r>
              <a:rPr lang="en-US" altLang="zh-TW" dirty="0" smtClean="0"/>
              <a:t>instance</a:t>
            </a:r>
            <a:r>
              <a:rPr lang="zh-TW" altLang="en-US" dirty="0" smtClean="0"/>
              <a:t>，使用</a:t>
            </a:r>
            <a:r>
              <a:rPr lang="en-US" altLang="zh-TW" dirty="0" smtClean="0"/>
              <a:t>proxy</a:t>
            </a:r>
            <a:r>
              <a:rPr lang="zh-TW" altLang="en-US" dirty="0" smtClean="0"/>
              <a:t>做</a:t>
            </a:r>
            <a:r>
              <a:rPr lang="en-US" altLang="zh-TW" dirty="0" smtClean="0"/>
              <a:t>load</a:t>
            </a:r>
            <a:r>
              <a:rPr lang="zh-TW" altLang="en-US" dirty="0" smtClean="0"/>
              <a:t> </a:t>
            </a:r>
            <a:r>
              <a:rPr lang="en-US" altLang="zh-TW" dirty="0" smtClean="0"/>
              <a:t>balance</a:t>
            </a:r>
            <a:endParaRPr lang="en-US" altLang="zh-TW" dirty="0"/>
          </a:p>
          <a:p>
            <a:pPr lvl="1">
              <a:buClrTx/>
              <a:buSzPct val="70000"/>
              <a:buFont typeface="Wingdings" pitchFamily="2" charset="2"/>
              <a:buChar char="l"/>
            </a:pPr>
            <a:r>
              <a:rPr lang="zh-TW" altLang="en-US" dirty="0" smtClean="0"/>
              <a:t>新版的</a:t>
            </a:r>
            <a:r>
              <a:rPr lang="en-US" altLang="zh-TW" dirty="0" smtClean="0"/>
              <a:t>V8</a:t>
            </a:r>
            <a:r>
              <a:rPr lang="zh-TW" altLang="en-US" dirty="0" smtClean="0"/>
              <a:t>引擎可以支援一個行程多個</a:t>
            </a:r>
            <a:r>
              <a:rPr lang="en-US" altLang="zh-TW" dirty="0" smtClean="0"/>
              <a:t>instance</a:t>
            </a:r>
            <a:endParaRPr lang="en-US" altLang="zh-TW" dirty="0"/>
          </a:p>
          <a:p>
            <a:endParaRPr lang="en-US" altLang="zh-TW" dirty="0" smtClean="0">
              <a:latin typeface="+mj-lt"/>
            </a:endParaRPr>
          </a:p>
        </p:txBody>
      </p:sp>
    </p:spTree>
    <p:extLst>
      <p:ext uri="{BB962C8B-B14F-4D97-AF65-F5344CB8AC3E}">
        <p14:creationId xmlns:p14="http://schemas.microsoft.com/office/powerpoint/2010/main" val="1666179736"/>
      </p:ext>
    </p:extLst>
  </p:cSld>
  <p:clrMapOvr>
    <a:masterClrMapping/>
  </p:clrMapOvr>
  <p:transition advTm="34625">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當前開發狀態</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endParaRPr altLang="zh-TW" sz="3600" dirty="0" smtClean="0">
              <a:ln>
                <a:noFill/>
              </a:ln>
              <a:cs typeface="Calibri" pitchFamily="34" charset="0"/>
            </a:endParaRPr>
          </a:p>
        </p:txBody>
      </p:sp>
      <p:sp>
        <p:nvSpPr>
          <p:cNvPr id="7" name="Content Placeholder 2"/>
          <p:cNvSpPr>
            <a:spLocks noGrp="1"/>
          </p:cNvSpPr>
          <p:nvPr>
            <p:ph idx="1"/>
          </p:nvPr>
        </p:nvSpPr>
        <p:spPr/>
        <p:txBody>
          <a:bodyPr>
            <a:normAutofit/>
          </a:bodyPr>
          <a:lstStyle/>
          <a:p>
            <a:pPr eaLnBrk="1" hangingPunct="1"/>
            <a:endParaRPr lang="en-US" altLang="zh-TW" dirty="0" smtClean="0">
              <a:latin typeface="Calibri" pitchFamily="34" charset="0"/>
            </a:endParaRPr>
          </a:p>
          <a:p>
            <a:r>
              <a:rPr lang="en-US" altLang="zh-TW" dirty="0" smtClean="0">
                <a:latin typeface="+mj-lt"/>
              </a:rPr>
              <a:t>v0.5x(</a:t>
            </a:r>
            <a:r>
              <a:rPr lang="zh-TW" altLang="en-US" dirty="0" smtClean="0">
                <a:latin typeface="+mj-lt"/>
              </a:rPr>
              <a:t>開發版</a:t>
            </a:r>
            <a:r>
              <a:rPr lang="en-US" altLang="zh-TW" dirty="0" smtClean="0">
                <a:latin typeface="+mj-lt"/>
              </a:rPr>
              <a:t>)</a:t>
            </a:r>
          </a:p>
          <a:p>
            <a:pPr lvl="1">
              <a:buClrTx/>
              <a:buSzPct val="70000"/>
              <a:buFont typeface="Wingdings" pitchFamily="2" charset="2"/>
              <a:buChar char="l"/>
            </a:pPr>
            <a:r>
              <a:rPr lang="zh-TW" altLang="en-US" dirty="0" smtClean="0">
                <a:latin typeface="+mj-lt"/>
              </a:rPr>
              <a:t>支援</a:t>
            </a:r>
            <a:r>
              <a:rPr lang="en-US" altLang="zh-TW" dirty="0" smtClean="0">
                <a:latin typeface="+mj-lt"/>
              </a:rPr>
              <a:t>Microsoft</a:t>
            </a:r>
            <a:r>
              <a:rPr lang="zh-TW" altLang="en-US" dirty="0" smtClean="0">
                <a:latin typeface="+mj-lt"/>
              </a:rPr>
              <a:t> </a:t>
            </a:r>
            <a:r>
              <a:rPr lang="en-US" altLang="zh-TW" dirty="0" smtClean="0">
                <a:latin typeface="+mj-lt"/>
              </a:rPr>
              <a:t>Windows</a:t>
            </a:r>
          </a:p>
          <a:p>
            <a:pPr lvl="2">
              <a:buClrTx/>
              <a:buSzPct val="70000"/>
              <a:buFont typeface="Wingdings" pitchFamily="2" charset="2"/>
              <a:buChar char="l"/>
            </a:pPr>
            <a:r>
              <a:rPr lang="zh-TW" altLang="en-US" dirty="0" smtClean="0">
                <a:latin typeface="+mj-lt"/>
              </a:rPr>
              <a:t>支援</a:t>
            </a:r>
            <a:r>
              <a:rPr lang="en-US" altLang="zh-TW" dirty="0" err="1" smtClean="0">
                <a:latin typeface="+mj-lt"/>
              </a:rPr>
              <a:t>child_process</a:t>
            </a:r>
            <a:endParaRPr lang="en-US" altLang="zh-TW" dirty="0" smtClean="0">
              <a:latin typeface="+mj-lt"/>
            </a:endParaRPr>
          </a:p>
          <a:p>
            <a:pPr lvl="2">
              <a:buClrTx/>
              <a:buSzPct val="70000"/>
              <a:buFont typeface="Wingdings" pitchFamily="2" charset="2"/>
              <a:buChar char="l"/>
            </a:pPr>
            <a:r>
              <a:rPr lang="zh-TW" altLang="en-US" dirty="0" smtClean="0">
                <a:latin typeface="+mj-lt"/>
              </a:rPr>
              <a:t>支援</a:t>
            </a:r>
            <a:r>
              <a:rPr lang="en-US" altLang="zh-TW" dirty="0" smtClean="0">
                <a:latin typeface="+mj-lt"/>
              </a:rPr>
              <a:t>IOCP</a:t>
            </a:r>
          </a:p>
          <a:p>
            <a:pPr lvl="2">
              <a:buClrTx/>
              <a:buSzPct val="70000"/>
              <a:buFont typeface="Wingdings" pitchFamily="2" charset="2"/>
              <a:buChar char="l"/>
            </a:pPr>
            <a:r>
              <a:rPr lang="zh-TW" altLang="en-US" dirty="0" smtClean="0">
                <a:latin typeface="+mj-lt"/>
              </a:rPr>
              <a:t>可動態載入的原生模組</a:t>
            </a:r>
            <a:endParaRPr lang="en-US" altLang="zh-TW" dirty="0">
              <a:latin typeface="+mj-lt"/>
            </a:endParaRPr>
          </a:p>
          <a:p>
            <a:pPr lvl="2">
              <a:buClrTx/>
              <a:buSzPct val="70000"/>
              <a:buFont typeface="Wingdings" pitchFamily="2" charset="2"/>
              <a:buChar char="l"/>
            </a:pPr>
            <a:r>
              <a:rPr lang="zh-TW" altLang="en-US" dirty="0" smtClean="0">
                <a:latin typeface="+mj-lt"/>
              </a:rPr>
              <a:t>其它</a:t>
            </a:r>
            <a:endParaRPr lang="en-US" altLang="zh-TW" dirty="0" smtClean="0">
              <a:latin typeface="+mj-lt"/>
            </a:endParaRPr>
          </a:p>
          <a:p>
            <a:pPr lvl="1">
              <a:buClrTx/>
              <a:buSzPct val="70000"/>
              <a:buFont typeface="Wingdings" pitchFamily="2" charset="2"/>
              <a:buChar char="l"/>
            </a:pPr>
            <a:r>
              <a:rPr lang="zh-TW" altLang="en-US" dirty="0" smtClean="0">
                <a:latin typeface="+mj-lt"/>
              </a:rPr>
              <a:t>支援</a:t>
            </a:r>
            <a:r>
              <a:rPr lang="en-US" altLang="zh-TW" dirty="0" smtClean="0">
                <a:latin typeface="+mj-lt"/>
              </a:rPr>
              <a:t>Visual</a:t>
            </a:r>
            <a:r>
              <a:rPr lang="zh-TW" altLang="en-US" dirty="0" smtClean="0">
                <a:latin typeface="+mj-lt"/>
              </a:rPr>
              <a:t> </a:t>
            </a:r>
            <a:r>
              <a:rPr lang="en-US" altLang="zh-TW" dirty="0" smtClean="0">
                <a:latin typeface="+mj-lt"/>
              </a:rPr>
              <a:t>C++</a:t>
            </a:r>
          </a:p>
          <a:p>
            <a:pPr lvl="2">
              <a:buClrTx/>
              <a:buSzPct val="70000"/>
              <a:buFont typeface="Wingdings" pitchFamily="2" charset="2"/>
              <a:buChar char="l"/>
            </a:pPr>
            <a:r>
              <a:rPr lang="zh-TW" altLang="en-US" dirty="0" smtClean="0">
                <a:latin typeface="+mj-lt"/>
              </a:rPr>
              <a:t>之前只能在</a:t>
            </a:r>
            <a:r>
              <a:rPr lang="en-US" altLang="zh-TW" dirty="0" smtClean="0">
                <a:latin typeface="+mj-lt"/>
              </a:rPr>
              <a:t>Cygwin</a:t>
            </a:r>
            <a:r>
              <a:rPr lang="zh-TW" altLang="en-US" dirty="0" smtClean="0">
                <a:latin typeface="+mj-lt"/>
              </a:rPr>
              <a:t>及</a:t>
            </a:r>
            <a:r>
              <a:rPr lang="en-US" altLang="zh-TW" dirty="0" smtClean="0">
                <a:latin typeface="+mj-lt"/>
              </a:rPr>
              <a:t>MSYS</a:t>
            </a:r>
            <a:r>
              <a:rPr lang="zh-TW" altLang="en-US" dirty="0" smtClean="0">
                <a:latin typeface="+mj-lt"/>
              </a:rPr>
              <a:t>環境中編譯</a:t>
            </a:r>
            <a:endParaRPr lang="en-US" altLang="zh-TW" dirty="0" smtClean="0">
              <a:latin typeface="+mj-lt"/>
            </a:endParaRPr>
          </a:p>
          <a:p>
            <a:pPr lvl="2">
              <a:buClrTx/>
              <a:buSzPct val="70000"/>
              <a:buFont typeface="Wingdings" pitchFamily="2" charset="2"/>
              <a:buChar char="l"/>
            </a:pPr>
            <a:r>
              <a:rPr lang="en-US" altLang="zh-TW" dirty="0" smtClean="0">
                <a:latin typeface="+mj-lt"/>
              </a:rPr>
              <a:t>v0.5.6</a:t>
            </a:r>
            <a:r>
              <a:rPr lang="zh-TW" altLang="en-US" dirty="0" smtClean="0">
                <a:latin typeface="+mj-lt"/>
              </a:rPr>
              <a:t>將可以在</a:t>
            </a:r>
            <a:r>
              <a:rPr lang="en-US" altLang="zh-TW" dirty="0" smtClean="0">
                <a:latin typeface="+mj-lt"/>
              </a:rPr>
              <a:t>Visual</a:t>
            </a:r>
            <a:r>
              <a:rPr lang="zh-TW" altLang="en-US" dirty="0" smtClean="0">
                <a:latin typeface="+mj-lt"/>
              </a:rPr>
              <a:t> </a:t>
            </a:r>
            <a:r>
              <a:rPr lang="en-US" altLang="zh-TW" dirty="0" smtClean="0">
                <a:latin typeface="+mj-lt"/>
              </a:rPr>
              <a:t>C++</a:t>
            </a:r>
            <a:r>
              <a:rPr lang="zh-TW" altLang="en-US" dirty="0" smtClean="0">
                <a:latin typeface="+mj-lt"/>
              </a:rPr>
              <a:t> </a:t>
            </a:r>
            <a:r>
              <a:rPr lang="en-US" altLang="zh-TW" dirty="0" smtClean="0">
                <a:latin typeface="+mj-lt"/>
              </a:rPr>
              <a:t>Express</a:t>
            </a:r>
            <a:r>
              <a:rPr lang="zh-TW" altLang="en-US" dirty="0" smtClean="0">
                <a:latin typeface="+mj-lt"/>
              </a:rPr>
              <a:t>正確編譯</a:t>
            </a:r>
            <a:endParaRPr lang="en-US" altLang="zh-TW" dirty="0" smtClean="0">
              <a:latin typeface="+mj-lt"/>
            </a:endParaRPr>
          </a:p>
        </p:txBody>
      </p:sp>
    </p:spTree>
    <p:extLst>
      <p:ext uri="{BB962C8B-B14F-4D97-AF65-F5344CB8AC3E}">
        <p14:creationId xmlns:p14="http://schemas.microsoft.com/office/powerpoint/2010/main" val="3157791436"/>
      </p:ext>
    </p:extLst>
  </p:cSld>
  <p:clrMapOvr>
    <a:masterClrMapping/>
  </p:clrMapOvr>
  <p:transition advTm="34625">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當前開發狀態</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endParaRPr altLang="zh-TW" sz="3600" dirty="0" smtClean="0">
              <a:ln>
                <a:noFill/>
              </a:ln>
              <a:cs typeface="Calibri" pitchFamily="34" charset="0"/>
            </a:endParaRPr>
          </a:p>
        </p:txBody>
      </p:sp>
      <p:sp>
        <p:nvSpPr>
          <p:cNvPr id="7" name="Content Placeholder 2"/>
          <p:cNvSpPr>
            <a:spLocks noGrp="1"/>
          </p:cNvSpPr>
          <p:nvPr>
            <p:ph idx="1"/>
          </p:nvPr>
        </p:nvSpPr>
        <p:spPr/>
        <p:txBody>
          <a:bodyPr/>
          <a:lstStyle/>
          <a:p>
            <a:pPr eaLnBrk="1" hangingPunct="1"/>
            <a:endParaRPr lang="en-US" altLang="zh-TW" dirty="0" smtClean="0">
              <a:latin typeface="Calibri" pitchFamily="34" charset="0"/>
            </a:endParaRPr>
          </a:p>
          <a:p>
            <a:r>
              <a:rPr lang="zh-TW" altLang="en-US" dirty="0" smtClean="0">
                <a:latin typeface="+mj-lt"/>
              </a:rPr>
              <a:t>關鍵：</a:t>
            </a:r>
            <a:r>
              <a:rPr lang="en-US" altLang="zh-TW" dirty="0" err="1" smtClean="0">
                <a:latin typeface="+mj-lt"/>
              </a:rPr>
              <a:t>libuv</a:t>
            </a:r>
            <a:endParaRPr lang="en-US" altLang="zh-TW" dirty="0" smtClean="0">
              <a:latin typeface="+mj-lt"/>
            </a:endParaRPr>
          </a:p>
          <a:p>
            <a:pPr lvl="1">
              <a:buClrTx/>
              <a:buSzPct val="70000"/>
              <a:buFont typeface="Wingdings" pitchFamily="2" charset="2"/>
              <a:buChar char="l"/>
            </a:pPr>
            <a:r>
              <a:rPr lang="zh-TW" altLang="en-US" dirty="0" smtClean="0">
                <a:latin typeface="+mj-lt"/>
              </a:rPr>
              <a:t>支援不同</a:t>
            </a:r>
            <a:r>
              <a:rPr lang="en-US" altLang="zh-TW" dirty="0" smtClean="0">
                <a:latin typeface="+mj-lt"/>
              </a:rPr>
              <a:t>OS</a:t>
            </a:r>
            <a:r>
              <a:rPr lang="zh-TW" altLang="en-US" dirty="0" smtClean="0">
                <a:latin typeface="+mj-lt"/>
              </a:rPr>
              <a:t>的</a:t>
            </a:r>
            <a:r>
              <a:rPr lang="en-US" altLang="zh-TW" dirty="0" smtClean="0">
                <a:latin typeface="+mj-lt"/>
              </a:rPr>
              <a:t>evented</a:t>
            </a:r>
            <a:r>
              <a:rPr lang="zh-TW" altLang="en-US" dirty="0" smtClean="0">
                <a:latin typeface="+mj-lt"/>
              </a:rPr>
              <a:t> </a:t>
            </a:r>
            <a:r>
              <a:rPr lang="en-US" altLang="zh-TW" dirty="0" smtClean="0">
                <a:latin typeface="+mj-lt"/>
              </a:rPr>
              <a:t>I/O</a:t>
            </a:r>
            <a:r>
              <a:rPr lang="zh-TW" altLang="en-US" dirty="0" smtClean="0">
                <a:latin typeface="+mj-lt"/>
              </a:rPr>
              <a:t>抽象層</a:t>
            </a:r>
            <a:endParaRPr lang="en-US" altLang="zh-TW" dirty="0" smtClean="0">
              <a:latin typeface="+mj-lt"/>
            </a:endParaRPr>
          </a:p>
          <a:p>
            <a:pPr lvl="1">
              <a:buClrTx/>
              <a:buSzPct val="70000"/>
              <a:buFont typeface="Wingdings" pitchFamily="2" charset="2"/>
              <a:buChar char="l"/>
            </a:pPr>
            <a:r>
              <a:rPr lang="zh-TW" altLang="en-US" dirty="0" smtClean="0">
                <a:latin typeface="+mj-lt"/>
              </a:rPr>
              <a:t>支援</a:t>
            </a:r>
            <a:r>
              <a:rPr lang="en-US" altLang="zh-TW" dirty="0" smtClean="0">
                <a:latin typeface="+mj-lt"/>
              </a:rPr>
              <a:t>Microsoft</a:t>
            </a:r>
            <a:r>
              <a:rPr lang="zh-TW" altLang="en-US" dirty="0" smtClean="0">
                <a:latin typeface="+mj-lt"/>
              </a:rPr>
              <a:t> </a:t>
            </a:r>
            <a:r>
              <a:rPr lang="en-US" altLang="zh-TW" dirty="0" smtClean="0">
                <a:latin typeface="+mj-lt"/>
              </a:rPr>
              <a:t>Windows</a:t>
            </a:r>
            <a:r>
              <a:rPr lang="zh-TW" altLang="en-US" dirty="0" smtClean="0">
                <a:latin typeface="+mj-lt"/>
              </a:rPr>
              <a:t>的</a:t>
            </a:r>
            <a:r>
              <a:rPr lang="en-US" altLang="zh-TW" dirty="0" smtClean="0">
                <a:latin typeface="+mj-lt"/>
              </a:rPr>
              <a:t>I/O</a:t>
            </a:r>
            <a:r>
              <a:rPr lang="zh-TW" altLang="en-US" dirty="0" smtClean="0">
                <a:latin typeface="+mj-lt"/>
              </a:rPr>
              <a:t> </a:t>
            </a:r>
            <a:r>
              <a:rPr lang="en-US" altLang="zh-TW" dirty="0" smtClean="0">
                <a:latin typeface="+mj-lt"/>
              </a:rPr>
              <a:t>Completion</a:t>
            </a:r>
            <a:r>
              <a:rPr lang="zh-TW" altLang="en-US" dirty="0" smtClean="0">
                <a:latin typeface="+mj-lt"/>
              </a:rPr>
              <a:t> </a:t>
            </a:r>
            <a:r>
              <a:rPr lang="en-US" altLang="zh-TW" dirty="0" smtClean="0">
                <a:latin typeface="+mj-lt"/>
              </a:rPr>
              <a:t>Port</a:t>
            </a:r>
            <a:r>
              <a:rPr lang="zh-TW" altLang="en-US" dirty="0" smtClean="0">
                <a:latin typeface="+mj-lt"/>
              </a:rPr>
              <a:t>機制</a:t>
            </a:r>
            <a:endParaRPr lang="en-US" altLang="zh-TW" dirty="0" smtClean="0">
              <a:latin typeface="+mj-lt"/>
            </a:endParaRPr>
          </a:p>
          <a:p>
            <a:pPr lvl="1">
              <a:buClrTx/>
              <a:buSzPct val="70000"/>
              <a:buFont typeface="Wingdings" pitchFamily="2" charset="2"/>
              <a:buChar char="l"/>
            </a:pPr>
            <a:r>
              <a:rPr lang="zh-TW" altLang="en-US" dirty="0" smtClean="0">
                <a:latin typeface="+mj-lt"/>
              </a:rPr>
              <a:t>讓</a:t>
            </a:r>
            <a:r>
              <a:rPr lang="en-US" altLang="zh-TW" dirty="0" err="1" smtClean="0">
                <a:latin typeface="+mj-lt"/>
              </a:rPr>
              <a:t>NodeJS</a:t>
            </a:r>
            <a:r>
              <a:rPr lang="zh-TW" altLang="en-US" dirty="0" smtClean="0">
                <a:latin typeface="+mj-lt"/>
              </a:rPr>
              <a:t>抽換掉對於</a:t>
            </a:r>
            <a:r>
              <a:rPr lang="en-US" altLang="zh-TW" dirty="0" err="1" smtClean="0">
                <a:latin typeface="+mj-lt"/>
              </a:rPr>
              <a:t>libeio</a:t>
            </a:r>
            <a:r>
              <a:rPr lang="en-US" altLang="zh-TW" dirty="0" smtClean="0">
                <a:latin typeface="+mj-lt"/>
              </a:rPr>
              <a:t>,</a:t>
            </a:r>
            <a:r>
              <a:rPr lang="zh-TW" altLang="en-US" dirty="0" smtClean="0">
                <a:latin typeface="+mj-lt"/>
              </a:rPr>
              <a:t> </a:t>
            </a:r>
            <a:r>
              <a:rPr lang="en-US" altLang="zh-TW" dirty="0" err="1" smtClean="0">
                <a:latin typeface="+mj-lt"/>
              </a:rPr>
              <a:t>libevent</a:t>
            </a:r>
            <a:r>
              <a:rPr lang="en-US" altLang="zh-TW" dirty="0" smtClean="0">
                <a:latin typeface="+mj-lt"/>
              </a:rPr>
              <a:t>,</a:t>
            </a:r>
            <a:r>
              <a:rPr lang="zh-TW" altLang="en-US" dirty="0" smtClean="0">
                <a:latin typeface="+mj-lt"/>
              </a:rPr>
              <a:t> </a:t>
            </a:r>
            <a:r>
              <a:rPr lang="en-US" altLang="zh-TW" dirty="0" err="1" smtClean="0">
                <a:latin typeface="+mj-lt"/>
              </a:rPr>
              <a:t>libev</a:t>
            </a:r>
            <a:r>
              <a:rPr lang="zh-TW" altLang="en-US" dirty="0" smtClean="0">
                <a:latin typeface="+mj-lt"/>
              </a:rPr>
              <a:t>等的直接依賴</a:t>
            </a:r>
            <a:endParaRPr lang="en-US" altLang="zh-TW" dirty="0" smtClean="0">
              <a:latin typeface="+mj-lt"/>
            </a:endParaRPr>
          </a:p>
          <a:p>
            <a:pPr lvl="1">
              <a:buClrTx/>
              <a:buSzPct val="70000"/>
              <a:buFont typeface="Wingdings" pitchFamily="2" charset="2"/>
              <a:buChar char="l"/>
            </a:pPr>
            <a:r>
              <a:rPr lang="zh-TW" altLang="en-US" dirty="0" smtClean="0">
                <a:latin typeface="+mj-lt"/>
              </a:rPr>
              <a:t>在</a:t>
            </a:r>
            <a:r>
              <a:rPr lang="en-US" altLang="zh-TW" dirty="0" smtClean="0">
                <a:latin typeface="+mj-lt"/>
              </a:rPr>
              <a:t>Windows</a:t>
            </a:r>
            <a:r>
              <a:rPr lang="zh-TW" altLang="en-US" dirty="0" smtClean="0">
                <a:latin typeface="+mj-lt"/>
              </a:rPr>
              <a:t>環境中可使用</a:t>
            </a:r>
            <a:r>
              <a:rPr lang="en-US" altLang="zh-TW" dirty="0" smtClean="0">
                <a:latin typeface="+mj-lt"/>
              </a:rPr>
              <a:t>Visual</a:t>
            </a:r>
            <a:r>
              <a:rPr lang="zh-TW" altLang="en-US" dirty="0" smtClean="0">
                <a:latin typeface="+mj-lt"/>
              </a:rPr>
              <a:t> </a:t>
            </a:r>
            <a:r>
              <a:rPr lang="en-US" altLang="zh-TW" dirty="0" smtClean="0">
                <a:latin typeface="+mj-lt"/>
              </a:rPr>
              <a:t>C++</a:t>
            </a:r>
            <a:r>
              <a:rPr lang="zh-TW" altLang="en-US" dirty="0" smtClean="0">
                <a:latin typeface="+mj-lt"/>
              </a:rPr>
              <a:t>編譯</a:t>
            </a:r>
            <a:endParaRPr lang="en-US" altLang="zh-TW" dirty="0" smtClean="0">
              <a:latin typeface="+mj-lt"/>
            </a:endParaRPr>
          </a:p>
        </p:txBody>
      </p:sp>
    </p:spTree>
    <p:extLst>
      <p:ext uri="{BB962C8B-B14F-4D97-AF65-F5344CB8AC3E}">
        <p14:creationId xmlns:p14="http://schemas.microsoft.com/office/powerpoint/2010/main" val="130837258"/>
      </p:ext>
    </p:extLst>
  </p:cSld>
  <p:clrMapOvr>
    <a:masterClrMapping/>
  </p:clrMapOvr>
  <p:transition advTm="34625">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750" y="4510088"/>
            <a:ext cx="8593564" cy="752475"/>
          </a:xfrm>
        </p:spPr>
        <p:txBody>
          <a:bodyPr/>
          <a:lstStyle/>
          <a:p>
            <a:pPr>
              <a:defRPr/>
            </a:pPr>
            <a:r>
              <a:rPr lang="en-US" altLang="zh-TW" sz="3600" dirty="0" err="1" smtClean="0">
                <a:solidFill>
                  <a:schemeClr val="tx1"/>
                </a:solidFill>
              </a:rPr>
              <a:t>Javascript</a:t>
            </a:r>
            <a:r>
              <a:rPr lang="zh-TW" altLang="en-US" sz="3600" dirty="0" smtClean="0">
                <a:solidFill>
                  <a:schemeClr val="tx1"/>
                </a:solidFill>
              </a:rPr>
              <a:t>知識、效能、</a:t>
            </a:r>
            <a:r>
              <a:rPr lang="en-US" altLang="zh-TW" sz="3600" dirty="0" err="1" smtClean="0">
                <a:solidFill>
                  <a:schemeClr val="tx1"/>
                </a:solidFill>
              </a:rPr>
              <a:t>NodeJS</a:t>
            </a:r>
            <a:r>
              <a:rPr lang="zh-TW" altLang="en-US" sz="3600" dirty="0" smtClean="0">
                <a:solidFill>
                  <a:schemeClr val="tx1"/>
                </a:solidFill>
              </a:rPr>
              <a:t>開發環境</a:t>
            </a:r>
            <a:endParaRPr lang="zh-TW" altLang="en-US" sz="3600" b="1" dirty="0" smtClean="0">
              <a:solidFill>
                <a:schemeClr val="tx1"/>
              </a:solidFill>
            </a:endParaRPr>
          </a:p>
        </p:txBody>
      </p:sp>
      <p:sp>
        <p:nvSpPr>
          <p:cNvPr id="46082" name="副標題 8"/>
          <p:cNvSpPr>
            <a:spLocks noGrp="1"/>
          </p:cNvSpPr>
          <p:nvPr>
            <p:ph type="subTitle" idx="1"/>
          </p:nvPr>
        </p:nvSpPr>
        <p:spPr>
          <a:xfrm>
            <a:off x="425450" y="6254750"/>
            <a:ext cx="6802438" cy="461963"/>
          </a:xfrm>
        </p:spPr>
        <p:txBody>
          <a:bodyPr/>
          <a:lstStyle/>
          <a:p>
            <a:pPr eaLnBrk="1" hangingPunct="1">
              <a:spcBef>
                <a:spcPct val="0"/>
              </a:spcBef>
            </a:pPr>
            <a:endParaRPr lang="en-US" altLang="zh-TW" dirty="0" smtClean="0"/>
          </a:p>
        </p:txBody>
      </p:sp>
      <p:sp>
        <p:nvSpPr>
          <p:cNvPr id="4" name="Text Placeholder 3"/>
          <p:cNvSpPr>
            <a:spLocks noGrp="1"/>
          </p:cNvSpPr>
          <p:nvPr>
            <p:ph type="body" sz="quarter" idx="10"/>
          </p:nvPr>
        </p:nvSpPr>
        <p:spPr>
          <a:xfrm>
            <a:off x="409193" y="3407037"/>
            <a:ext cx="8545286" cy="1059925"/>
          </a:xfrm>
        </p:spPr>
        <p:txBody>
          <a:bodyPr/>
          <a:lstStyle/>
          <a:p>
            <a:pPr>
              <a:defRPr/>
            </a:pPr>
            <a:r>
              <a:rPr lang="zh-TW" altLang="en-US" sz="6600" dirty="0" smtClean="0">
                <a:solidFill>
                  <a:schemeClr val="tx1"/>
                </a:solidFill>
                <a:latin typeface="+mj-lt"/>
              </a:rPr>
              <a:t>如何撰寫</a:t>
            </a:r>
            <a:r>
              <a:rPr lang="en-US" altLang="zh-TW" sz="6600" dirty="0" err="1" smtClean="0">
                <a:solidFill>
                  <a:schemeClr val="tx1"/>
                </a:solidFill>
                <a:latin typeface="+mj-lt"/>
              </a:rPr>
              <a:t>NodeJS</a:t>
            </a:r>
            <a:r>
              <a:rPr lang="zh-TW" altLang="en-US" sz="6600" dirty="0" smtClean="0">
                <a:solidFill>
                  <a:schemeClr val="tx1"/>
                </a:solidFill>
                <a:latin typeface="+mj-lt"/>
              </a:rPr>
              <a:t>程式</a:t>
            </a:r>
            <a:endParaRPr sz="6600" dirty="0">
              <a:solidFill>
                <a:schemeClr val="tx1"/>
              </a:solidFill>
              <a:latin typeface="+mj-lt"/>
            </a:endParaRPr>
          </a:p>
        </p:txBody>
      </p:sp>
      <p:sp>
        <p:nvSpPr>
          <p:cNvPr id="46084" name="Subtitle 2"/>
          <p:cNvSpPr txBox="1">
            <a:spLocks/>
          </p:cNvSpPr>
          <p:nvPr/>
        </p:nvSpPr>
        <p:spPr bwMode="white">
          <a:xfrm>
            <a:off x="4932363" y="2586038"/>
            <a:ext cx="3813175" cy="1338262"/>
          </a:xfrm>
          <a:prstGeom prst="rect">
            <a:avLst/>
          </a:prstGeom>
          <a:noFill/>
          <a:ln w="9525">
            <a:noFill/>
            <a:miter lim="800000"/>
            <a:headEnd/>
            <a:tailEnd/>
          </a:ln>
        </p:spPr>
        <p:txBody>
          <a:bodyPr lIns="0" tIns="0" rIns="0" bIns="0"/>
          <a:lstStyle/>
          <a:p>
            <a:pPr>
              <a:lnSpc>
                <a:spcPct val="90000"/>
              </a:lnSpc>
            </a:pPr>
            <a:endParaRPr kumimoji="0" lang="en-US" altLang="zh-TW" sz="2000">
              <a:solidFill>
                <a:schemeClr val="bg1"/>
              </a:solidFill>
              <a:latin typeface="Calibri" pitchFamily="34" charset="0"/>
              <a:ea typeface="微軟正黑體" pitchFamily="34" charset="-120"/>
              <a:cs typeface="Calibri" pitchFamily="34" charset="0"/>
            </a:endParaRPr>
          </a:p>
        </p:txBody>
      </p:sp>
    </p:spTree>
    <p:extLst>
      <p:ext uri="{BB962C8B-B14F-4D97-AF65-F5344CB8AC3E}">
        <p14:creationId xmlns:p14="http://schemas.microsoft.com/office/powerpoint/2010/main" val="2610104302"/>
      </p:ext>
    </p:extLst>
  </p:cSld>
  <p:clrMapOvr>
    <a:masterClrMapping/>
  </p:clrMapOvr>
  <p:transition advTm="1350765">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最簡單的程式範例</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en-US" altLang="zh-TW" sz="3600" dirty="0" smtClean="0">
                <a:ln>
                  <a:noFill/>
                </a:ln>
                <a:cs typeface="Calibri" pitchFamily="34" charset="0"/>
              </a:rPr>
              <a:t>hello</a:t>
            </a:r>
            <a:r>
              <a:rPr lang="zh-TW" altLang="en-US" sz="3600" dirty="0" smtClean="0">
                <a:ln>
                  <a:noFill/>
                </a:ln>
                <a:cs typeface="Calibri" pitchFamily="34" charset="0"/>
              </a:rPr>
              <a:t> </a:t>
            </a:r>
            <a:r>
              <a:rPr lang="en-US" altLang="zh-TW" sz="3600" dirty="0" smtClean="0">
                <a:ln>
                  <a:noFill/>
                </a:ln>
                <a:cs typeface="Calibri" pitchFamily="34" charset="0"/>
              </a:rPr>
              <a:t>world</a:t>
            </a:r>
            <a:r>
              <a:rPr lang="zh-TW" altLang="en-US" sz="3600" dirty="0" smtClean="0">
                <a:ln>
                  <a:noFill/>
                </a:ln>
                <a:cs typeface="Calibri" pitchFamily="34" charset="0"/>
              </a:rPr>
              <a:t>伺服器</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1113927"/>
          </a:xfrm>
        </p:spPr>
        <p:txBody>
          <a:bodyPr>
            <a:normAutofit/>
          </a:bodyPr>
          <a:lstStyle/>
          <a:p>
            <a:pPr marL="0" indent="0" eaLnBrk="1" hangingPunct="1">
              <a:buNone/>
            </a:pPr>
            <a:endParaRPr lang="en-US" altLang="zh-TW" dirty="0" smtClean="0">
              <a:latin typeface="Calibri" pitchFamily="34" charset="0"/>
            </a:endParaRPr>
          </a:p>
          <a:p>
            <a:r>
              <a:rPr lang="zh-TW" altLang="en-US" dirty="0" smtClean="0">
                <a:latin typeface="+mj-lt"/>
              </a:rPr>
              <a:t>一頁就放的下的程式</a:t>
            </a:r>
            <a:endParaRPr lang="en-US" altLang="zh-TW" dirty="0" smtClean="0">
              <a:latin typeface="+mj-lt"/>
            </a:endParaRPr>
          </a:p>
          <a:p>
            <a:pPr marL="0" indent="0">
              <a:buNone/>
            </a:pPr>
            <a:endParaRPr lang="en-US" altLang="zh-TW" dirty="0">
              <a:latin typeface="+mj-lt"/>
            </a:endParaRPr>
          </a:p>
          <a:p>
            <a:pPr marL="0" indent="0">
              <a:buNone/>
            </a:pPr>
            <a:endParaRPr lang="en-US" altLang="zh-TW" dirty="0" smtClean="0">
              <a:latin typeface="+mj-lt"/>
            </a:endParaRPr>
          </a:p>
        </p:txBody>
      </p:sp>
      <p:sp>
        <p:nvSpPr>
          <p:cNvPr id="3" name="TextBox 2"/>
          <p:cNvSpPr txBox="1"/>
          <p:nvPr/>
        </p:nvSpPr>
        <p:spPr>
          <a:xfrm>
            <a:off x="414679" y="2734129"/>
            <a:ext cx="8410212" cy="3182410"/>
          </a:xfrm>
          <a:prstGeom prst="rect">
            <a:avLst/>
          </a:prstGeom>
          <a:noFill/>
        </p:spPr>
        <p:txBody>
          <a:bodyPr wrap="square" rtlCol="0">
            <a:spAutoFit/>
          </a:bodyPr>
          <a:lstStyle/>
          <a:p>
            <a:pPr marL="0" indent="0">
              <a:lnSpc>
                <a:spcPct val="120000"/>
              </a:lnSpc>
              <a:buNone/>
            </a:pPr>
            <a:r>
              <a:rPr lang="en-US" sz="2400" dirty="0" err="1">
                <a:solidFill>
                  <a:srgbClr val="7F6000"/>
                </a:solidFill>
              </a:rPr>
              <a:t>var</a:t>
            </a:r>
            <a:r>
              <a:rPr lang="en-US" sz="2400" dirty="0">
                <a:solidFill>
                  <a:srgbClr val="7F6000"/>
                </a:solidFill>
              </a:rPr>
              <a:t> http</a:t>
            </a:r>
            <a:r>
              <a:rPr lang="en-US" sz="2400" dirty="0"/>
              <a:t> = </a:t>
            </a:r>
            <a:r>
              <a:rPr lang="en-US" sz="2400" dirty="0">
                <a:solidFill>
                  <a:schemeClr val="accent2">
                    <a:lumMod val="50000"/>
                  </a:schemeClr>
                </a:solidFill>
              </a:rPr>
              <a:t>require</a:t>
            </a:r>
            <a:r>
              <a:rPr lang="en-US" sz="2400" dirty="0">
                <a:solidFill>
                  <a:srgbClr val="404040"/>
                </a:solidFill>
              </a:rPr>
              <a:t>('</a:t>
            </a:r>
            <a:r>
              <a:rPr lang="en-US" sz="2400" dirty="0">
                <a:solidFill>
                  <a:srgbClr val="165A8B"/>
                </a:solidFill>
              </a:rPr>
              <a:t>http</a:t>
            </a:r>
            <a:r>
              <a:rPr lang="en-US" sz="2400" dirty="0">
                <a:solidFill>
                  <a:srgbClr val="404040"/>
                </a:solidFill>
              </a:rPr>
              <a:t>');</a:t>
            </a:r>
          </a:p>
          <a:p>
            <a:pPr marL="0" indent="0">
              <a:lnSpc>
                <a:spcPct val="120000"/>
              </a:lnSpc>
              <a:buNone/>
            </a:pPr>
            <a:r>
              <a:rPr lang="en-US" sz="2400" dirty="0" err="1">
                <a:solidFill>
                  <a:schemeClr val="accent2">
                    <a:lumMod val="50000"/>
                  </a:schemeClr>
                </a:solidFill>
              </a:rPr>
              <a:t>http.createServer</a:t>
            </a:r>
            <a:r>
              <a:rPr lang="en-US" sz="2400" dirty="0">
                <a:solidFill>
                  <a:srgbClr val="404040"/>
                </a:solidFill>
              </a:rPr>
              <a:t>(</a:t>
            </a:r>
            <a:r>
              <a:rPr lang="en-US" sz="2400" i="1" dirty="0">
                <a:solidFill>
                  <a:srgbClr val="7F6000"/>
                </a:solidFill>
              </a:rPr>
              <a:t>function</a:t>
            </a:r>
            <a:r>
              <a:rPr lang="en-US" sz="2400" dirty="0">
                <a:solidFill>
                  <a:srgbClr val="7F6000"/>
                </a:solidFill>
              </a:rPr>
              <a:t> </a:t>
            </a:r>
            <a:r>
              <a:rPr lang="en-US" sz="2400" dirty="0">
                <a:solidFill>
                  <a:srgbClr val="404040"/>
                </a:solidFill>
              </a:rPr>
              <a:t>(</a:t>
            </a:r>
            <a:r>
              <a:rPr lang="en-US" sz="2400" dirty="0" err="1">
                <a:solidFill>
                  <a:srgbClr val="404040"/>
                </a:solidFill>
              </a:rPr>
              <a:t>req</a:t>
            </a:r>
            <a:r>
              <a:rPr lang="en-US" sz="2400" dirty="0">
                <a:solidFill>
                  <a:srgbClr val="404040"/>
                </a:solidFill>
              </a:rPr>
              <a:t>, res) {</a:t>
            </a:r>
          </a:p>
          <a:p>
            <a:pPr marL="0" indent="0">
              <a:lnSpc>
                <a:spcPct val="120000"/>
              </a:lnSpc>
              <a:buNone/>
            </a:pPr>
            <a:r>
              <a:rPr lang="en-US" sz="2400" dirty="0" smtClean="0">
                <a:solidFill>
                  <a:schemeClr val="bg1"/>
                </a:solidFill>
              </a:rPr>
              <a:t>    </a:t>
            </a:r>
            <a:r>
              <a:rPr lang="en-US" sz="2400" dirty="0" err="1">
                <a:solidFill>
                  <a:srgbClr val="7F6000"/>
                </a:solidFill>
              </a:rPr>
              <a:t>res.writeHead</a:t>
            </a:r>
            <a:r>
              <a:rPr lang="en-US" sz="2400" dirty="0">
                <a:solidFill>
                  <a:srgbClr val="404040"/>
                </a:solidFill>
              </a:rPr>
              <a:t>(</a:t>
            </a:r>
            <a:r>
              <a:rPr lang="en-US" sz="2400" dirty="0">
                <a:solidFill>
                  <a:srgbClr val="007300"/>
                </a:solidFill>
              </a:rPr>
              <a:t>200</a:t>
            </a:r>
            <a:r>
              <a:rPr lang="en-US" sz="2400" dirty="0">
                <a:solidFill>
                  <a:srgbClr val="404040"/>
                </a:solidFill>
              </a:rPr>
              <a:t>, {'</a:t>
            </a:r>
            <a:r>
              <a:rPr lang="en-US" sz="2400" dirty="0">
                <a:solidFill>
                  <a:schemeClr val="accent4">
                    <a:lumMod val="75000"/>
                  </a:schemeClr>
                </a:solidFill>
              </a:rPr>
              <a:t>Content-Type</a:t>
            </a:r>
            <a:r>
              <a:rPr lang="en-US" sz="2400" dirty="0">
                <a:solidFill>
                  <a:srgbClr val="404040"/>
                </a:solidFill>
              </a:rPr>
              <a:t>': '</a:t>
            </a:r>
            <a:r>
              <a:rPr lang="en-US" sz="2400" dirty="0">
                <a:solidFill>
                  <a:srgbClr val="165A8B"/>
                </a:solidFill>
              </a:rPr>
              <a:t>text/plain</a:t>
            </a:r>
            <a:r>
              <a:rPr lang="en-US" sz="2400" dirty="0">
                <a:solidFill>
                  <a:srgbClr val="404040"/>
                </a:solidFill>
              </a:rPr>
              <a:t>'});</a:t>
            </a:r>
          </a:p>
          <a:p>
            <a:pPr marL="0" indent="0">
              <a:lnSpc>
                <a:spcPct val="120000"/>
              </a:lnSpc>
              <a:buNone/>
            </a:pPr>
            <a:r>
              <a:rPr lang="en-US" sz="2400" dirty="0">
                <a:solidFill>
                  <a:schemeClr val="bg1"/>
                </a:solidFill>
              </a:rPr>
              <a:t>  </a:t>
            </a:r>
            <a:r>
              <a:rPr lang="en-US" sz="2400" dirty="0" smtClean="0">
                <a:solidFill>
                  <a:schemeClr val="bg1"/>
                </a:solidFill>
              </a:rPr>
              <a:t>  </a:t>
            </a:r>
            <a:r>
              <a:rPr lang="en-US" sz="2400" dirty="0" err="1" smtClean="0">
                <a:solidFill>
                  <a:srgbClr val="7F6000"/>
                </a:solidFill>
              </a:rPr>
              <a:t>res.end</a:t>
            </a:r>
            <a:r>
              <a:rPr lang="en-US" sz="2400" dirty="0">
                <a:solidFill>
                  <a:srgbClr val="404040"/>
                </a:solidFill>
              </a:rPr>
              <a:t>('</a:t>
            </a:r>
            <a:r>
              <a:rPr lang="en-US" sz="2400" dirty="0">
                <a:solidFill>
                  <a:srgbClr val="165A8B"/>
                </a:solidFill>
              </a:rPr>
              <a:t>Hello </a:t>
            </a:r>
            <a:r>
              <a:rPr lang="en-US" sz="2400" dirty="0" smtClean="0">
                <a:solidFill>
                  <a:srgbClr val="165A8B"/>
                </a:solidFill>
              </a:rPr>
              <a:t>Wor</a:t>
            </a:r>
            <a:r>
              <a:rPr lang="en-US" altLang="zh-TW" sz="2400" dirty="0" smtClean="0">
                <a:solidFill>
                  <a:srgbClr val="165A8B"/>
                </a:solidFill>
              </a:rPr>
              <a:t>ld</a:t>
            </a:r>
            <a:r>
              <a:rPr lang="en-US" altLang="zh-TW" sz="2400" dirty="0">
                <a:solidFill>
                  <a:srgbClr val="165A8B"/>
                </a:solidFill>
              </a:rPr>
              <a:t>.</a:t>
            </a:r>
            <a:r>
              <a:rPr lang="en-US" sz="2400" dirty="0" smtClean="0">
                <a:solidFill>
                  <a:srgbClr val="404040"/>
                </a:solidFill>
              </a:rPr>
              <a:t>'</a:t>
            </a:r>
            <a:r>
              <a:rPr lang="en-US" sz="2400" dirty="0">
                <a:solidFill>
                  <a:srgbClr val="404040"/>
                </a:solidFill>
              </a:rPr>
              <a:t>);</a:t>
            </a:r>
          </a:p>
          <a:p>
            <a:pPr marL="0" indent="0">
              <a:lnSpc>
                <a:spcPct val="120000"/>
              </a:lnSpc>
              <a:buNone/>
            </a:pPr>
            <a:r>
              <a:rPr lang="en-US" sz="2400" dirty="0">
                <a:solidFill>
                  <a:srgbClr val="404040"/>
                </a:solidFill>
              </a:rPr>
              <a:t>}).</a:t>
            </a:r>
            <a:r>
              <a:rPr lang="en-US" sz="2400" dirty="0">
                <a:solidFill>
                  <a:srgbClr val="7F6000"/>
                </a:solidFill>
              </a:rPr>
              <a:t>listen</a:t>
            </a:r>
            <a:r>
              <a:rPr lang="en-US" sz="2400" dirty="0">
                <a:solidFill>
                  <a:srgbClr val="404040"/>
                </a:solidFill>
              </a:rPr>
              <a:t>(</a:t>
            </a:r>
            <a:r>
              <a:rPr lang="en-US" sz="2400" dirty="0">
                <a:solidFill>
                  <a:schemeClr val="tx2">
                    <a:lumMod val="25000"/>
                  </a:schemeClr>
                </a:solidFill>
              </a:rPr>
              <a:t>1337</a:t>
            </a:r>
            <a:r>
              <a:rPr lang="en-US" sz="2400" dirty="0">
                <a:solidFill>
                  <a:srgbClr val="404040"/>
                </a:solidFill>
              </a:rPr>
              <a:t>, "</a:t>
            </a:r>
            <a:r>
              <a:rPr lang="en-US" sz="2400" dirty="0">
                <a:solidFill>
                  <a:srgbClr val="165A8B"/>
                </a:solidFill>
              </a:rPr>
              <a:t>127.0.0.1</a:t>
            </a:r>
            <a:r>
              <a:rPr lang="en-US" sz="2400" dirty="0">
                <a:solidFill>
                  <a:srgbClr val="404040"/>
                </a:solidFill>
              </a:rPr>
              <a:t>");</a:t>
            </a:r>
          </a:p>
          <a:p>
            <a:pPr marL="0" indent="0">
              <a:lnSpc>
                <a:spcPct val="120000"/>
              </a:lnSpc>
              <a:buNone/>
            </a:pPr>
            <a:r>
              <a:rPr lang="en-US" sz="2400" dirty="0" err="1">
                <a:solidFill>
                  <a:srgbClr val="7F6000"/>
                </a:solidFill>
              </a:rPr>
              <a:t>console.log</a:t>
            </a:r>
            <a:r>
              <a:rPr lang="en-US" sz="2400" dirty="0">
                <a:solidFill>
                  <a:srgbClr val="404040"/>
                </a:solidFill>
              </a:rPr>
              <a:t>('</a:t>
            </a:r>
            <a:r>
              <a:rPr lang="en-US" sz="2400" dirty="0">
                <a:solidFill>
                  <a:srgbClr val="165A8B"/>
                </a:solidFill>
              </a:rPr>
              <a:t>Server running at http://127.0.0.1:1337/</a:t>
            </a:r>
            <a:r>
              <a:rPr lang="en-US" sz="2400" dirty="0">
                <a:solidFill>
                  <a:srgbClr val="404040"/>
                </a:solidFill>
              </a:rPr>
              <a:t>');</a:t>
            </a:r>
          </a:p>
          <a:p>
            <a:pPr>
              <a:lnSpc>
                <a:spcPct val="120000"/>
              </a:lnSpc>
            </a:pPr>
            <a:endParaRPr lang="en-US" sz="2400" dirty="0">
              <a:solidFill>
                <a:schemeClr val="bg1"/>
              </a:solidFill>
            </a:endParaRPr>
          </a:p>
        </p:txBody>
      </p:sp>
    </p:spTree>
    <p:extLst>
      <p:ext uri="{BB962C8B-B14F-4D97-AF65-F5344CB8AC3E}">
        <p14:creationId xmlns:p14="http://schemas.microsoft.com/office/powerpoint/2010/main" val="1475756187"/>
      </p:ext>
    </p:extLst>
  </p:cSld>
  <p:clrMapOvr>
    <a:masterClrMapping/>
  </p:clrMapOvr>
  <p:transition advTm="34625">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最簡單的程式範例</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en-US" altLang="zh-TW" sz="3600" dirty="0" smtClean="0">
                <a:ln>
                  <a:noFill/>
                </a:ln>
                <a:cs typeface="Calibri" pitchFamily="34" charset="0"/>
              </a:rPr>
              <a:t>hello</a:t>
            </a:r>
            <a:r>
              <a:rPr lang="zh-TW" altLang="en-US" sz="3600" dirty="0" smtClean="0">
                <a:ln>
                  <a:noFill/>
                </a:ln>
                <a:cs typeface="Calibri" pitchFamily="34" charset="0"/>
              </a:rPr>
              <a:t> </a:t>
            </a:r>
            <a:r>
              <a:rPr lang="en-US" altLang="zh-TW" sz="3600" dirty="0" smtClean="0">
                <a:ln>
                  <a:noFill/>
                </a:ln>
                <a:cs typeface="Calibri" pitchFamily="34" charset="0"/>
              </a:rPr>
              <a:t>world</a:t>
            </a:r>
            <a:r>
              <a:rPr lang="zh-TW" altLang="en-US" sz="3600" dirty="0" smtClean="0">
                <a:ln>
                  <a:noFill/>
                </a:ln>
                <a:cs typeface="Calibri" pitchFamily="34" charset="0"/>
              </a:rPr>
              <a:t>加上</a:t>
            </a:r>
            <a:r>
              <a:rPr lang="en-US" altLang="zh-TW" sz="3600" dirty="0" smtClean="0">
                <a:ln>
                  <a:noFill/>
                </a:ln>
                <a:cs typeface="Calibri" pitchFamily="34" charset="0"/>
              </a:rPr>
              <a:t>Express</a:t>
            </a:r>
            <a:r>
              <a:rPr lang="zh-TW" altLang="en-US" sz="3600" dirty="0" smtClean="0">
                <a:ln>
                  <a:noFill/>
                </a:ln>
                <a:cs typeface="Calibri" pitchFamily="34" charset="0"/>
              </a:rPr>
              <a:t> </a:t>
            </a:r>
            <a:r>
              <a:rPr lang="en-US" altLang="zh-TW" sz="3600" dirty="0" smtClean="0">
                <a:ln>
                  <a:noFill/>
                </a:ln>
                <a:cs typeface="Calibri" pitchFamily="34" charset="0"/>
              </a:rPr>
              <a:t>Framework</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1113927"/>
          </a:xfrm>
        </p:spPr>
        <p:txBody>
          <a:bodyPr>
            <a:normAutofit/>
          </a:bodyPr>
          <a:lstStyle/>
          <a:p>
            <a:pPr marL="0" indent="0" eaLnBrk="1" hangingPunct="1">
              <a:buNone/>
            </a:pPr>
            <a:endParaRPr lang="en-US" altLang="zh-TW" dirty="0" smtClean="0">
              <a:latin typeface="Calibri" pitchFamily="34" charset="0"/>
            </a:endParaRPr>
          </a:p>
          <a:p>
            <a:r>
              <a:rPr lang="zh-TW" altLang="en-US" dirty="0" smtClean="0">
                <a:latin typeface="+mj-lt"/>
              </a:rPr>
              <a:t>一頁就放的下的程式</a:t>
            </a:r>
            <a:endParaRPr lang="en-US" altLang="zh-TW" dirty="0" smtClean="0">
              <a:latin typeface="+mj-lt"/>
            </a:endParaRPr>
          </a:p>
          <a:p>
            <a:pPr marL="0" indent="0">
              <a:buNone/>
            </a:pPr>
            <a:endParaRPr lang="en-US" altLang="zh-TW" dirty="0">
              <a:latin typeface="+mj-lt"/>
            </a:endParaRPr>
          </a:p>
          <a:p>
            <a:pPr marL="0" indent="0">
              <a:buNone/>
            </a:pPr>
            <a:endParaRPr lang="en-US" altLang="zh-TW" dirty="0" smtClean="0">
              <a:latin typeface="+mj-lt"/>
            </a:endParaRPr>
          </a:p>
        </p:txBody>
      </p:sp>
      <p:sp>
        <p:nvSpPr>
          <p:cNvPr id="3" name="TextBox 2"/>
          <p:cNvSpPr txBox="1"/>
          <p:nvPr/>
        </p:nvSpPr>
        <p:spPr>
          <a:xfrm>
            <a:off x="414679" y="2734129"/>
            <a:ext cx="8410212" cy="2739211"/>
          </a:xfrm>
          <a:prstGeom prst="rect">
            <a:avLst/>
          </a:prstGeom>
          <a:noFill/>
        </p:spPr>
        <p:txBody>
          <a:bodyPr wrap="square" rtlCol="0">
            <a:spAutoFit/>
          </a:bodyPr>
          <a:lstStyle/>
          <a:p>
            <a:r>
              <a:rPr lang="en-US" sz="2400" dirty="0" err="1">
                <a:solidFill>
                  <a:schemeClr val="accent2">
                    <a:lumMod val="50000"/>
                  </a:schemeClr>
                </a:solidFill>
              </a:rPr>
              <a:t>var</a:t>
            </a:r>
            <a:r>
              <a:rPr lang="en-US" sz="2400" dirty="0">
                <a:solidFill>
                  <a:schemeClr val="accent2">
                    <a:lumMod val="50000"/>
                  </a:schemeClr>
                </a:solidFill>
              </a:rPr>
              <a:t> express</a:t>
            </a:r>
            <a:r>
              <a:rPr lang="en-US" sz="2400" dirty="0"/>
              <a:t> = </a:t>
            </a:r>
            <a:r>
              <a:rPr lang="en-US" sz="2400" dirty="0" err="1">
                <a:solidFill>
                  <a:srgbClr val="7F6000"/>
                </a:solidFill>
              </a:rPr>
              <a:t>reuqire</a:t>
            </a:r>
            <a:r>
              <a:rPr lang="en-US" sz="2400" dirty="0">
                <a:solidFill>
                  <a:srgbClr val="404040"/>
                </a:solidFill>
              </a:rPr>
              <a:t>('</a:t>
            </a:r>
            <a:r>
              <a:rPr lang="en-US" sz="2400" dirty="0">
                <a:solidFill>
                  <a:schemeClr val="accent4">
                    <a:lumMod val="75000"/>
                  </a:schemeClr>
                </a:solidFill>
              </a:rPr>
              <a:t>express</a:t>
            </a:r>
            <a:r>
              <a:rPr lang="en-US" sz="2400" dirty="0">
                <a:solidFill>
                  <a:srgbClr val="404040"/>
                </a:solidFill>
              </a:rPr>
              <a:t>'</a:t>
            </a:r>
            <a:r>
              <a:rPr lang="en-US" sz="2400" dirty="0" smtClean="0">
                <a:solidFill>
                  <a:srgbClr val="404040"/>
                </a:solidFill>
              </a:rPr>
              <a:t>)</a:t>
            </a:r>
            <a:r>
              <a:rPr lang="en-US" altLang="zh-TW" sz="2400" dirty="0" smtClean="0">
                <a:solidFill>
                  <a:srgbClr val="404040"/>
                </a:solidFill>
              </a:rPr>
              <a:t>,</a:t>
            </a:r>
            <a:endParaRPr lang="en-US" sz="2400" dirty="0">
              <a:solidFill>
                <a:srgbClr val="404040"/>
              </a:solidFill>
            </a:endParaRPr>
          </a:p>
          <a:p>
            <a:r>
              <a:rPr lang="zh-TW" altLang="en-US" sz="2400" dirty="0">
                <a:solidFill>
                  <a:schemeClr val="bg1"/>
                </a:solidFill>
              </a:rPr>
              <a:t> </a:t>
            </a:r>
            <a:r>
              <a:rPr lang="zh-TW" altLang="en-US" sz="2400" dirty="0" smtClean="0">
                <a:solidFill>
                  <a:schemeClr val="bg1"/>
                </a:solidFill>
              </a:rPr>
              <a:t>   </a:t>
            </a:r>
            <a:r>
              <a:rPr lang="en-US" sz="2400" dirty="0" smtClean="0">
                <a:solidFill>
                  <a:srgbClr val="7F6000"/>
                </a:solidFill>
              </a:rPr>
              <a:t>app</a:t>
            </a:r>
            <a:r>
              <a:rPr lang="en-US" sz="2400" dirty="0" smtClean="0">
                <a:solidFill>
                  <a:schemeClr val="bg1"/>
                </a:solidFill>
              </a:rPr>
              <a:t> </a:t>
            </a:r>
            <a:r>
              <a:rPr lang="en-US" sz="2400" dirty="0">
                <a:solidFill>
                  <a:srgbClr val="404040"/>
                </a:solidFill>
              </a:rPr>
              <a:t>=</a:t>
            </a:r>
            <a:r>
              <a:rPr lang="en-US" sz="2400" dirty="0">
                <a:solidFill>
                  <a:schemeClr val="bg1"/>
                </a:solidFill>
              </a:rPr>
              <a:t> </a:t>
            </a:r>
            <a:r>
              <a:rPr lang="en-US" sz="2400" dirty="0" err="1">
                <a:solidFill>
                  <a:srgbClr val="7F6000"/>
                </a:solidFill>
              </a:rPr>
              <a:t>express.createServer</a:t>
            </a:r>
            <a:r>
              <a:rPr lang="en-US" sz="2400" dirty="0">
                <a:solidFill>
                  <a:srgbClr val="404040"/>
                </a:solidFill>
              </a:rPr>
              <a:t>();</a:t>
            </a:r>
          </a:p>
          <a:p>
            <a:r>
              <a:rPr lang="en-US" sz="2400" dirty="0" err="1">
                <a:solidFill>
                  <a:srgbClr val="7F6000"/>
                </a:solidFill>
              </a:rPr>
              <a:t>app.get</a:t>
            </a:r>
            <a:r>
              <a:rPr lang="en-US" sz="2400" dirty="0">
                <a:solidFill>
                  <a:srgbClr val="404040"/>
                </a:solidFill>
              </a:rPr>
              <a:t>('</a:t>
            </a:r>
            <a:r>
              <a:rPr lang="en-US" sz="2400" dirty="0">
                <a:solidFill>
                  <a:srgbClr val="165A8B"/>
                </a:solidFill>
              </a:rPr>
              <a:t>/</a:t>
            </a:r>
            <a:r>
              <a:rPr lang="en-US" sz="2400" dirty="0">
                <a:solidFill>
                  <a:srgbClr val="404040"/>
                </a:solidFill>
              </a:rPr>
              <a:t>',</a:t>
            </a:r>
            <a:r>
              <a:rPr lang="en-US" sz="2400" dirty="0">
                <a:solidFill>
                  <a:schemeClr val="bg1"/>
                </a:solidFill>
              </a:rPr>
              <a:t> </a:t>
            </a:r>
            <a:r>
              <a:rPr lang="en-US" sz="2400" i="1" dirty="0">
                <a:solidFill>
                  <a:srgbClr val="7F6000"/>
                </a:solidFill>
              </a:rPr>
              <a:t>function</a:t>
            </a:r>
            <a:r>
              <a:rPr lang="en-US" sz="2400" dirty="0">
                <a:solidFill>
                  <a:srgbClr val="404040"/>
                </a:solidFill>
              </a:rPr>
              <a:t>(</a:t>
            </a:r>
            <a:r>
              <a:rPr lang="en-US" sz="2400" dirty="0" err="1">
                <a:solidFill>
                  <a:schemeClr val="accent2">
                    <a:lumMod val="50000"/>
                  </a:schemeClr>
                </a:solidFill>
              </a:rPr>
              <a:t>req</a:t>
            </a:r>
            <a:r>
              <a:rPr lang="en-US" sz="2400" dirty="0">
                <a:solidFill>
                  <a:srgbClr val="404040"/>
                </a:solidFill>
              </a:rPr>
              <a:t>,</a:t>
            </a:r>
            <a:r>
              <a:rPr lang="en-US" sz="2400" dirty="0">
                <a:solidFill>
                  <a:schemeClr val="bg1"/>
                </a:solidFill>
              </a:rPr>
              <a:t> </a:t>
            </a:r>
            <a:r>
              <a:rPr lang="en-US" sz="2400" dirty="0">
                <a:solidFill>
                  <a:srgbClr val="7F6000"/>
                </a:solidFill>
              </a:rPr>
              <a:t>res</a:t>
            </a:r>
            <a:r>
              <a:rPr lang="en-US" sz="2400" dirty="0">
                <a:solidFill>
                  <a:srgbClr val="404040"/>
                </a:solidFill>
              </a:rPr>
              <a:t>){</a:t>
            </a:r>
          </a:p>
          <a:p>
            <a:r>
              <a:rPr lang="en-US" sz="2400" dirty="0">
                <a:solidFill>
                  <a:schemeClr val="bg1"/>
                </a:solidFill>
              </a:rPr>
              <a:t>    </a:t>
            </a:r>
            <a:r>
              <a:rPr lang="en-US" sz="2400" dirty="0" err="1">
                <a:solidFill>
                  <a:srgbClr val="7F6000"/>
                </a:solidFill>
              </a:rPr>
              <a:t>res.send</a:t>
            </a:r>
            <a:r>
              <a:rPr lang="en-US" sz="2400" dirty="0">
                <a:solidFill>
                  <a:srgbClr val="404040"/>
                </a:solidFill>
              </a:rPr>
              <a:t>('</a:t>
            </a:r>
            <a:r>
              <a:rPr lang="en-US" sz="2400" dirty="0">
                <a:solidFill>
                  <a:srgbClr val="165A8B"/>
                </a:solidFill>
              </a:rPr>
              <a:t>Hello </a:t>
            </a:r>
            <a:r>
              <a:rPr lang="en-US" sz="2400" dirty="0" smtClean="0">
                <a:solidFill>
                  <a:srgbClr val="165A8B"/>
                </a:solidFill>
              </a:rPr>
              <a:t>World</a:t>
            </a:r>
            <a:r>
              <a:rPr lang="en-US" altLang="zh-TW" sz="2400" dirty="0" smtClean="0">
                <a:solidFill>
                  <a:srgbClr val="165A8B"/>
                </a:solidFill>
              </a:rPr>
              <a:t>.</a:t>
            </a:r>
            <a:r>
              <a:rPr lang="en-US" sz="2400" dirty="0" smtClean="0">
                <a:solidFill>
                  <a:srgbClr val="404040"/>
                </a:solidFill>
              </a:rPr>
              <a:t>'</a:t>
            </a:r>
            <a:r>
              <a:rPr lang="en-US" sz="2400" dirty="0">
                <a:solidFill>
                  <a:srgbClr val="404040"/>
                </a:solidFill>
              </a:rPr>
              <a:t>);</a:t>
            </a:r>
          </a:p>
          <a:p>
            <a:r>
              <a:rPr lang="en-US" sz="2400" dirty="0">
                <a:solidFill>
                  <a:srgbClr val="404040"/>
                </a:solidFill>
              </a:rPr>
              <a:t>});</a:t>
            </a:r>
          </a:p>
          <a:p>
            <a:r>
              <a:rPr lang="en-US" sz="2400" dirty="0" err="1">
                <a:solidFill>
                  <a:srgbClr val="7F6000"/>
                </a:solidFill>
              </a:rPr>
              <a:t>app.listen</a:t>
            </a:r>
            <a:r>
              <a:rPr lang="en-US" sz="2400" dirty="0">
                <a:solidFill>
                  <a:srgbClr val="404040"/>
                </a:solidFill>
              </a:rPr>
              <a:t>(</a:t>
            </a:r>
            <a:r>
              <a:rPr lang="en-US" sz="2400" dirty="0">
                <a:solidFill>
                  <a:srgbClr val="006600"/>
                </a:solidFill>
              </a:rPr>
              <a:t>3000</a:t>
            </a:r>
            <a:r>
              <a:rPr lang="en-US" sz="2400" dirty="0">
                <a:solidFill>
                  <a:srgbClr val="404040"/>
                </a:solidFill>
              </a:rPr>
              <a:t>);</a:t>
            </a:r>
          </a:p>
          <a:p>
            <a:pPr>
              <a:lnSpc>
                <a:spcPct val="120000"/>
              </a:lnSpc>
            </a:pPr>
            <a:endParaRPr lang="en-US" sz="2400" dirty="0">
              <a:solidFill>
                <a:schemeClr val="bg1"/>
              </a:solidFill>
            </a:endParaRPr>
          </a:p>
        </p:txBody>
      </p:sp>
    </p:spTree>
    <p:extLst>
      <p:ext uri="{BB962C8B-B14F-4D97-AF65-F5344CB8AC3E}">
        <p14:creationId xmlns:p14="http://schemas.microsoft.com/office/powerpoint/2010/main" val="372626335"/>
      </p:ext>
    </p:extLst>
  </p:cSld>
  <p:clrMapOvr>
    <a:masterClrMapping/>
  </p:clrMapOvr>
  <p:transition advTm="34625">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en-US" altLang="zh-TW" dirty="0" err="1" smtClean="0">
                <a:ln>
                  <a:noFill/>
                </a:ln>
                <a:solidFill>
                  <a:srgbClr val="008000"/>
                </a:solidFill>
                <a:cs typeface="Calibri" pitchFamily="34" charset="0"/>
              </a:rPr>
              <a:t>Javascript</a:t>
            </a:r>
            <a:r>
              <a:rPr lang="zh-TW" altLang="en-US" dirty="0" smtClean="0">
                <a:ln>
                  <a:noFill/>
                </a:ln>
                <a:solidFill>
                  <a:srgbClr val="008000"/>
                </a:solidFill>
                <a:cs typeface="Calibri" pitchFamily="34" charset="0"/>
              </a:rPr>
              <a:t>背景知識</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伺服器端的</a:t>
            </a:r>
            <a:r>
              <a:rPr lang="en-US" altLang="zh-TW" sz="3600" dirty="0" err="1" smtClean="0">
                <a:ln>
                  <a:noFill/>
                </a:ln>
                <a:cs typeface="Calibri" pitchFamily="34" charset="0"/>
              </a:rPr>
              <a:t>Javascript</a:t>
            </a:r>
            <a:endParaRPr altLang="zh-TW" sz="3600" dirty="0" smtClean="0">
              <a:ln>
                <a:noFill/>
              </a:ln>
              <a:cs typeface="Calibri" pitchFamily="34" charset="0"/>
            </a:endParaRPr>
          </a:p>
        </p:txBody>
      </p:sp>
      <p:sp>
        <p:nvSpPr>
          <p:cNvPr id="7" name="Content Placeholder 2"/>
          <p:cNvSpPr>
            <a:spLocks noGrp="1"/>
          </p:cNvSpPr>
          <p:nvPr>
            <p:ph idx="1"/>
          </p:nvPr>
        </p:nvSpPr>
        <p:spPr/>
        <p:txBody>
          <a:bodyPr>
            <a:normAutofit/>
          </a:bodyPr>
          <a:lstStyle/>
          <a:p>
            <a:pPr eaLnBrk="1" hangingPunct="1"/>
            <a:endParaRPr lang="en-US" altLang="zh-TW" dirty="0" smtClean="0">
              <a:latin typeface="Calibri" pitchFamily="34" charset="0"/>
            </a:endParaRPr>
          </a:p>
          <a:p>
            <a:r>
              <a:rPr lang="zh-TW" altLang="en-US" dirty="0" smtClean="0">
                <a:latin typeface="+mj-lt"/>
              </a:rPr>
              <a:t>與瀏覽器中有什麼不同？</a:t>
            </a:r>
            <a:endParaRPr lang="en-US" altLang="zh-TW" dirty="0" smtClean="0">
              <a:latin typeface="+mj-lt"/>
            </a:endParaRPr>
          </a:p>
          <a:p>
            <a:pPr lvl="1">
              <a:buClrTx/>
              <a:buSzPct val="70000"/>
              <a:buFont typeface="Wingdings" pitchFamily="2" charset="2"/>
              <a:buChar char="l"/>
            </a:pPr>
            <a:r>
              <a:rPr lang="zh-TW" altLang="en-US" dirty="0" smtClean="0"/>
              <a:t>沒有</a:t>
            </a:r>
            <a:r>
              <a:rPr lang="en-US" altLang="zh-TW" dirty="0" smtClean="0"/>
              <a:t>DOM</a:t>
            </a:r>
            <a:r>
              <a:rPr lang="zh-TW" altLang="en-US" dirty="0" smtClean="0"/>
              <a:t>物件</a:t>
            </a:r>
            <a:endParaRPr lang="en-US" altLang="zh-TW" dirty="0"/>
          </a:p>
          <a:p>
            <a:pPr lvl="1">
              <a:buClrTx/>
              <a:buSzPct val="70000"/>
              <a:buFont typeface="Wingdings" pitchFamily="2" charset="2"/>
              <a:buChar char="l"/>
            </a:pPr>
            <a:r>
              <a:rPr lang="en-US" altLang="zh-TW" dirty="0" smtClean="0"/>
              <a:t>Global</a:t>
            </a:r>
            <a:r>
              <a:rPr lang="zh-TW" altLang="en-US" dirty="0" smtClean="0"/>
              <a:t>提供的環境不一樣</a:t>
            </a:r>
            <a:endParaRPr lang="en-US" altLang="zh-TW" dirty="0"/>
          </a:p>
          <a:p>
            <a:r>
              <a:rPr lang="zh-TW" altLang="en-US" dirty="0" smtClean="0">
                <a:latin typeface="+mj-lt"/>
              </a:rPr>
              <a:t>其它地方大同小異</a:t>
            </a:r>
            <a:endParaRPr lang="en-US" altLang="zh-TW" dirty="0" smtClean="0">
              <a:latin typeface="+mj-lt"/>
            </a:endParaRPr>
          </a:p>
          <a:p>
            <a:pPr lvl="1">
              <a:buClrTx/>
              <a:buSzPct val="70000"/>
              <a:buFont typeface="Wingdings" pitchFamily="2" charset="2"/>
              <a:buChar char="l"/>
            </a:pPr>
            <a:r>
              <a:rPr lang="zh-TW" altLang="en-US" dirty="0" smtClean="0">
                <a:latin typeface="+mj-lt"/>
              </a:rPr>
              <a:t>因為都是</a:t>
            </a:r>
            <a:r>
              <a:rPr lang="en-US" altLang="zh-TW" dirty="0" err="1" smtClean="0">
                <a:latin typeface="+mj-lt"/>
              </a:rPr>
              <a:t>Javascript</a:t>
            </a:r>
            <a:r>
              <a:rPr lang="zh-TW" altLang="en-US" dirty="0" smtClean="0">
                <a:latin typeface="+mj-lt"/>
              </a:rPr>
              <a:t> </a:t>
            </a:r>
            <a:r>
              <a:rPr lang="en-US" altLang="zh-TW" dirty="0" smtClean="0">
                <a:latin typeface="+mj-lt"/>
              </a:rPr>
              <a:t>(</a:t>
            </a:r>
            <a:r>
              <a:rPr lang="en-US" altLang="zh-TW" dirty="0" err="1" smtClean="0">
                <a:latin typeface="+mj-lt"/>
              </a:rPr>
              <a:t>ECMAScript</a:t>
            </a:r>
            <a:r>
              <a:rPr lang="en-US" altLang="zh-TW" dirty="0" smtClean="0">
                <a:latin typeface="+mj-lt"/>
              </a:rPr>
              <a:t>)</a:t>
            </a:r>
          </a:p>
          <a:p>
            <a:pPr lvl="1">
              <a:buClrTx/>
              <a:buSzPct val="70000"/>
              <a:buFont typeface="Wingdings" pitchFamily="2" charset="2"/>
              <a:buChar char="l"/>
            </a:pPr>
            <a:r>
              <a:rPr lang="zh-TW" altLang="en-US" dirty="0" smtClean="0">
                <a:latin typeface="+mj-lt"/>
              </a:rPr>
              <a:t>以</a:t>
            </a:r>
            <a:r>
              <a:rPr lang="en-US" altLang="zh-TW" dirty="0" err="1" smtClean="0">
                <a:latin typeface="+mj-lt"/>
              </a:rPr>
              <a:t>NodeJS</a:t>
            </a:r>
            <a:r>
              <a:rPr lang="zh-TW" altLang="en-US" dirty="0" smtClean="0">
                <a:latin typeface="+mj-lt"/>
              </a:rPr>
              <a:t>來說，大量使用非同步的執行方式，但是與在瀏覽器中事件與非同步的寫法也差不多</a:t>
            </a:r>
            <a:endParaRPr lang="en-US" altLang="zh-TW" dirty="0" smtClean="0">
              <a:latin typeface="+mj-lt"/>
            </a:endParaRPr>
          </a:p>
        </p:txBody>
      </p:sp>
    </p:spTree>
    <p:extLst>
      <p:ext uri="{BB962C8B-B14F-4D97-AF65-F5344CB8AC3E}">
        <p14:creationId xmlns:p14="http://schemas.microsoft.com/office/powerpoint/2010/main" val="4253771040"/>
      </p:ext>
    </p:extLst>
  </p:cSld>
  <p:clrMapOvr>
    <a:masterClrMapping/>
  </p:clrMapOvr>
  <p:transition advTm="34625">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numCol="1" anchorCtr="0" compatLnSpc="1">
            <a:prstTxWarp prst="textNoShape">
              <a:avLst/>
            </a:prstTxWarp>
            <a:normAutofit fontScale="90000"/>
          </a:bodyPr>
          <a:lstStyle/>
          <a:p>
            <a:pPr eaLnBrk="1" hangingPunct="1">
              <a:defRPr/>
            </a:pPr>
            <a:r>
              <a:rPr lang="en-US" altLang="zh-TW" dirty="0" err="1">
                <a:ln>
                  <a:noFill/>
                </a:ln>
                <a:solidFill>
                  <a:srgbClr val="008000"/>
                </a:solidFill>
                <a:cs typeface="Calibri" pitchFamily="34" charset="0"/>
              </a:rPr>
              <a:t>Javascript</a:t>
            </a:r>
            <a:r>
              <a:rPr lang="zh-TW" altLang="en-US" dirty="0">
                <a:ln>
                  <a:noFill/>
                </a:ln>
                <a:solidFill>
                  <a:srgbClr val="008000"/>
                </a:solidFill>
                <a:cs typeface="Calibri" pitchFamily="34" charset="0"/>
              </a:rPr>
              <a:t>背景</a:t>
            </a:r>
            <a:r>
              <a:rPr lang="zh-TW" altLang="en-US" dirty="0" smtClean="0">
                <a:ln>
                  <a:noFill/>
                </a:ln>
                <a:solidFill>
                  <a:srgbClr val="008000"/>
                </a:solidFill>
                <a:cs typeface="Calibri" pitchFamily="34" charset="0"/>
              </a:rPr>
              <a:t>知識</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en-US" altLang="zh-TW" sz="3600" dirty="0" smtClean="0">
                <a:ln>
                  <a:noFill/>
                </a:ln>
                <a:cs typeface="Calibri" pitchFamily="34" charset="0"/>
              </a:rPr>
              <a:t>event</a:t>
            </a:r>
            <a:r>
              <a:rPr lang="zh-TW" altLang="en-US" sz="3600" dirty="0" smtClean="0">
                <a:ln>
                  <a:noFill/>
                </a:ln>
                <a:cs typeface="Calibri" pitchFamily="34" charset="0"/>
              </a:rPr>
              <a:t> </a:t>
            </a:r>
            <a:r>
              <a:rPr lang="en-US" altLang="zh-TW" sz="3600" dirty="0" smtClean="0">
                <a:ln>
                  <a:noFill/>
                </a:ln>
                <a:cs typeface="Calibri" pitchFamily="34" charset="0"/>
              </a:rPr>
              <a:t>loop</a:t>
            </a:r>
            <a:endParaRPr altLang="zh-TW" sz="3600" dirty="0" smtClean="0">
              <a:ln>
                <a:noFill/>
              </a:ln>
              <a:cs typeface="Calibri" pitchFamily="34" charset="0"/>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960876"/>
            <a:ext cx="8539791" cy="3340332"/>
          </a:xfrm>
          <a:prstGeom prst="rect">
            <a:avLst/>
          </a:prstGeom>
        </p:spPr>
      </p:pic>
    </p:spTree>
    <p:extLst>
      <p:ext uri="{BB962C8B-B14F-4D97-AF65-F5344CB8AC3E}">
        <p14:creationId xmlns:p14="http://schemas.microsoft.com/office/powerpoint/2010/main" val="3291105438"/>
      </p:ext>
    </p:extLst>
  </p:cSld>
  <p:clrMapOvr>
    <a:masterClrMapping/>
  </p:clrMapOvr>
  <p:transition advTm="34625">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en-US" altLang="zh-TW" dirty="0" err="1">
                <a:ln>
                  <a:noFill/>
                </a:ln>
                <a:solidFill>
                  <a:srgbClr val="008000"/>
                </a:solidFill>
                <a:cs typeface="Calibri" pitchFamily="34" charset="0"/>
              </a:rPr>
              <a:t>Javascript</a:t>
            </a:r>
            <a:r>
              <a:rPr lang="zh-TW" altLang="en-US" dirty="0">
                <a:ln>
                  <a:noFill/>
                </a:ln>
                <a:solidFill>
                  <a:srgbClr val="008000"/>
                </a:solidFill>
                <a:cs typeface="Calibri" pitchFamily="34" charset="0"/>
              </a:rPr>
              <a:t>背景知識</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en-US" altLang="zh-TW" sz="3600" dirty="0" smtClean="0">
                <a:ln>
                  <a:noFill/>
                </a:ln>
                <a:cs typeface="Calibri" pitchFamily="34" charset="0"/>
              </a:rPr>
              <a:t>event</a:t>
            </a:r>
            <a:r>
              <a:rPr lang="zh-TW" altLang="en-US" sz="3600" dirty="0" smtClean="0">
                <a:ln>
                  <a:noFill/>
                </a:ln>
                <a:cs typeface="Calibri" pitchFamily="34" charset="0"/>
              </a:rPr>
              <a:t> </a:t>
            </a:r>
            <a:r>
              <a:rPr lang="en-US" altLang="zh-TW" sz="3600" dirty="0" smtClean="0">
                <a:ln>
                  <a:noFill/>
                </a:ln>
                <a:cs typeface="Calibri" pitchFamily="34" charset="0"/>
              </a:rPr>
              <a:t>loop</a:t>
            </a:r>
            <a:endParaRPr altLang="zh-TW" sz="3600" dirty="0" smtClean="0">
              <a:ln>
                <a:noFill/>
              </a:ln>
              <a:cs typeface="Calibri" pitchFamily="34" charset="0"/>
            </a:endParaRPr>
          </a:p>
        </p:txBody>
      </p:sp>
      <p:sp>
        <p:nvSpPr>
          <p:cNvPr id="7" name="Content Placeholder 2"/>
          <p:cNvSpPr>
            <a:spLocks noGrp="1"/>
          </p:cNvSpPr>
          <p:nvPr>
            <p:ph idx="1"/>
          </p:nvPr>
        </p:nvSpPr>
        <p:spPr/>
        <p:txBody>
          <a:bodyPr>
            <a:normAutofit/>
          </a:bodyPr>
          <a:lstStyle/>
          <a:p>
            <a:pPr eaLnBrk="1" hangingPunct="1"/>
            <a:endParaRPr lang="en-US" altLang="zh-TW" dirty="0" smtClean="0">
              <a:latin typeface="Calibri" pitchFamily="34" charset="0"/>
            </a:endParaRPr>
          </a:p>
          <a:p>
            <a:r>
              <a:rPr lang="en-US" altLang="zh-TW" dirty="0" err="1" smtClean="0">
                <a:latin typeface="+mj-lt"/>
              </a:rPr>
              <a:t>Javascript</a:t>
            </a:r>
            <a:r>
              <a:rPr lang="zh-TW" altLang="en-US" dirty="0" smtClean="0">
                <a:latin typeface="+mj-lt"/>
              </a:rPr>
              <a:t>程式的</a:t>
            </a:r>
            <a:r>
              <a:rPr lang="en-US" altLang="zh-TW" dirty="0" smtClean="0">
                <a:latin typeface="+mj-lt"/>
              </a:rPr>
              <a:t>Life</a:t>
            </a:r>
            <a:r>
              <a:rPr lang="zh-TW" altLang="en-US" dirty="0" smtClean="0">
                <a:latin typeface="+mj-lt"/>
              </a:rPr>
              <a:t> </a:t>
            </a:r>
            <a:r>
              <a:rPr lang="en-US" altLang="zh-TW" dirty="0" smtClean="0">
                <a:latin typeface="+mj-lt"/>
              </a:rPr>
              <a:t>Cycle</a:t>
            </a:r>
          </a:p>
          <a:p>
            <a:pPr lvl="1">
              <a:buClrTx/>
              <a:buSzPct val="70000"/>
              <a:buFont typeface="Wingdings" pitchFamily="2" charset="2"/>
              <a:buChar char="l"/>
            </a:pPr>
            <a:r>
              <a:rPr lang="zh-TW" altLang="en-US" dirty="0" smtClean="0">
                <a:latin typeface="+mj-lt"/>
              </a:rPr>
              <a:t>第一步先執行</a:t>
            </a:r>
            <a:r>
              <a:rPr lang="en-US" altLang="zh-TW" dirty="0" smtClean="0">
                <a:latin typeface="+mj-lt"/>
              </a:rPr>
              <a:t>Global</a:t>
            </a:r>
            <a:r>
              <a:rPr lang="zh-TW" altLang="en-US" dirty="0" smtClean="0">
                <a:latin typeface="+mj-lt"/>
              </a:rPr>
              <a:t> </a:t>
            </a:r>
            <a:r>
              <a:rPr lang="en-US" altLang="zh-TW" dirty="0" smtClean="0">
                <a:latin typeface="+mj-lt"/>
              </a:rPr>
              <a:t>Context</a:t>
            </a:r>
            <a:r>
              <a:rPr lang="zh-TW" altLang="en-US" dirty="0" smtClean="0">
                <a:latin typeface="+mj-lt"/>
              </a:rPr>
              <a:t>中的程式碼</a:t>
            </a:r>
            <a:endParaRPr lang="en-US" altLang="zh-TW" dirty="0" smtClean="0">
              <a:latin typeface="+mj-lt"/>
            </a:endParaRPr>
          </a:p>
          <a:p>
            <a:pPr lvl="1">
              <a:buClrTx/>
              <a:buSzPct val="70000"/>
              <a:buFont typeface="Wingdings" pitchFamily="2" charset="2"/>
              <a:buChar char="l"/>
            </a:pPr>
            <a:r>
              <a:rPr lang="zh-TW" altLang="en-US" dirty="0" smtClean="0">
                <a:latin typeface="+mj-lt"/>
              </a:rPr>
              <a:t>接下來，用</a:t>
            </a:r>
            <a:r>
              <a:rPr lang="en-US" altLang="zh-TW" dirty="0" smtClean="0">
                <a:latin typeface="+mj-lt"/>
              </a:rPr>
              <a:t>event</a:t>
            </a:r>
            <a:r>
              <a:rPr lang="zh-TW" altLang="en-US" dirty="0" smtClean="0">
                <a:latin typeface="+mj-lt"/>
              </a:rPr>
              <a:t> </a:t>
            </a:r>
            <a:r>
              <a:rPr lang="en-US" altLang="zh-TW" dirty="0" smtClean="0">
                <a:latin typeface="+mj-lt"/>
              </a:rPr>
              <a:t>loop</a:t>
            </a:r>
            <a:r>
              <a:rPr lang="zh-TW" altLang="en-US" dirty="0" smtClean="0">
                <a:latin typeface="+mj-lt"/>
              </a:rPr>
              <a:t>的方式執行所有事件函數，直到結束</a:t>
            </a:r>
            <a:endParaRPr lang="en-US" altLang="zh-TW" dirty="0" smtClean="0">
              <a:latin typeface="+mj-lt"/>
            </a:endParaRPr>
          </a:p>
          <a:p>
            <a:pPr lvl="1">
              <a:buClrTx/>
              <a:buSzPct val="70000"/>
              <a:buFont typeface="Wingdings" pitchFamily="2" charset="2"/>
              <a:buChar char="l"/>
            </a:pPr>
            <a:r>
              <a:rPr lang="zh-TW" altLang="en-US" dirty="0" smtClean="0">
                <a:latin typeface="+mj-lt"/>
              </a:rPr>
              <a:t>如果在瀏覽器中，可以利用動態新增</a:t>
            </a:r>
            <a:r>
              <a:rPr lang="en-US" altLang="zh-TW" dirty="0" smtClean="0">
                <a:latin typeface="+mj-lt"/>
              </a:rPr>
              <a:t>script tag</a:t>
            </a:r>
            <a:r>
              <a:rPr lang="zh-TW" altLang="en-US" dirty="0" smtClean="0">
                <a:latin typeface="+mj-lt"/>
              </a:rPr>
              <a:t>的方式，再次執行載入的</a:t>
            </a:r>
            <a:r>
              <a:rPr lang="en-US" altLang="zh-TW" dirty="0" smtClean="0">
                <a:latin typeface="+mj-lt"/>
              </a:rPr>
              <a:t>script</a:t>
            </a:r>
            <a:r>
              <a:rPr lang="zh-TW" altLang="en-US" dirty="0" smtClean="0">
                <a:latin typeface="+mj-lt"/>
              </a:rPr>
              <a:t>中</a:t>
            </a:r>
            <a:r>
              <a:rPr lang="en-US" altLang="zh-TW" dirty="0" smtClean="0">
                <a:latin typeface="+mj-lt"/>
              </a:rPr>
              <a:t>Global</a:t>
            </a:r>
            <a:r>
              <a:rPr lang="zh-TW" altLang="en-US" dirty="0" smtClean="0">
                <a:latin typeface="+mj-lt"/>
              </a:rPr>
              <a:t> </a:t>
            </a:r>
            <a:r>
              <a:rPr lang="en-US" altLang="zh-TW" dirty="0" smtClean="0">
                <a:latin typeface="+mj-lt"/>
              </a:rPr>
              <a:t>Context</a:t>
            </a:r>
            <a:r>
              <a:rPr lang="zh-TW" altLang="en-US" dirty="0" smtClean="0">
                <a:latin typeface="+mj-lt"/>
              </a:rPr>
              <a:t>中的程式碼，不過在</a:t>
            </a:r>
            <a:r>
              <a:rPr lang="en-US" altLang="zh-TW" dirty="0" err="1" smtClean="0">
                <a:latin typeface="+mj-lt"/>
              </a:rPr>
              <a:t>NodeJS</a:t>
            </a:r>
            <a:r>
              <a:rPr lang="zh-TW" altLang="en-US" dirty="0" smtClean="0">
                <a:latin typeface="+mj-lt"/>
              </a:rPr>
              <a:t>不會有這個狀況發生</a:t>
            </a:r>
            <a:endParaRPr lang="en-US" altLang="zh-TW" dirty="0" smtClean="0">
              <a:latin typeface="+mj-lt"/>
            </a:endParaRPr>
          </a:p>
          <a:p>
            <a:pPr lvl="1">
              <a:buClrTx/>
              <a:buSzPct val="70000"/>
              <a:buFont typeface="Wingdings" pitchFamily="2" charset="2"/>
              <a:buChar char="l"/>
            </a:pPr>
            <a:r>
              <a:rPr lang="zh-TW" altLang="en-US" dirty="0" smtClean="0">
                <a:latin typeface="+mj-lt"/>
              </a:rPr>
              <a:t>所以，大部份時間可能都是在執行函數</a:t>
            </a:r>
            <a:endParaRPr lang="en-US" altLang="zh-TW" dirty="0" smtClean="0">
              <a:latin typeface="+mj-lt"/>
            </a:endParaRPr>
          </a:p>
        </p:txBody>
      </p:sp>
    </p:spTree>
    <p:extLst>
      <p:ext uri="{BB962C8B-B14F-4D97-AF65-F5344CB8AC3E}">
        <p14:creationId xmlns:p14="http://schemas.microsoft.com/office/powerpoint/2010/main" val="1095596169"/>
      </p:ext>
    </p:extLst>
  </p:cSld>
  <p:clrMapOvr>
    <a:masterClrMapping/>
  </p:clrMapOvr>
  <p:transition advTm="34625">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en-US" altLang="zh-TW" dirty="0" err="1">
                <a:ln>
                  <a:noFill/>
                </a:ln>
                <a:solidFill>
                  <a:srgbClr val="008000"/>
                </a:solidFill>
                <a:cs typeface="Calibri" pitchFamily="34" charset="0"/>
              </a:rPr>
              <a:t>Javascript</a:t>
            </a:r>
            <a:r>
              <a:rPr lang="zh-TW" altLang="en-US" dirty="0">
                <a:ln>
                  <a:noFill/>
                </a:ln>
                <a:solidFill>
                  <a:srgbClr val="008000"/>
                </a:solidFill>
                <a:cs typeface="Calibri" pitchFamily="34" charset="0"/>
              </a:rPr>
              <a:t>背景知識</a:t>
            </a:r>
            <a:r>
              <a:rPr lang="en-US" altLang="zh-TW" dirty="0">
                <a:ln>
                  <a:noFill/>
                </a:ln>
                <a:solidFill>
                  <a:srgbClr val="008000"/>
                </a:solidFill>
                <a:cs typeface="Calibri" pitchFamily="34" charset="0"/>
              </a:rPr>
              <a:t/>
            </a:r>
            <a:br>
              <a:rPr lang="en-US" altLang="zh-TW" dirty="0">
                <a:ln>
                  <a:noFill/>
                </a:ln>
                <a:solidFill>
                  <a:srgbClr val="008000"/>
                </a:solidFill>
                <a:cs typeface="Calibri" pitchFamily="34" charset="0"/>
              </a:rPr>
            </a:br>
            <a:r>
              <a:rPr lang="en-US" altLang="zh-TW" dirty="0">
                <a:ln>
                  <a:noFill/>
                </a:ln>
                <a:cs typeface="Calibri" pitchFamily="34" charset="0"/>
              </a:rPr>
              <a:t> </a:t>
            </a:r>
            <a:r>
              <a:rPr lang="en-US" altLang="zh-TW" sz="3600" dirty="0">
                <a:ln>
                  <a:noFill/>
                </a:ln>
                <a:cs typeface="Calibri" pitchFamily="34" charset="0"/>
              </a:rPr>
              <a:t>event loop</a:t>
            </a:r>
            <a:endParaRPr altLang="zh-TW" sz="3600" dirty="0" smtClean="0">
              <a:ln>
                <a:noFill/>
              </a:ln>
              <a:cs typeface="Calibri" pitchFamily="34" charset="0"/>
            </a:endParaRPr>
          </a:p>
        </p:txBody>
      </p:sp>
      <p:sp>
        <p:nvSpPr>
          <p:cNvPr id="7" name="Content Placeholder 2"/>
          <p:cNvSpPr>
            <a:spLocks noGrp="1"/>
          </p:cNvSpPr>
          <p:nvPr>
            <p:ph idx="1"/>
          </p:nvPr>
        </p:nvSpPr>
        <p:spPr/>
        <p:txBody>
          <a:bodyPr>
            <a:normAutofit/>
          </a:bodyPr>
          <a:lstStyle/>
          <a:p>
            <a:pPr eaLnBrk="1" hangingPunct="1"/>
            <a:endParaRPr lang="en-US" altLang="zh-TW" dirty="0" smtClean="0">
              <a:latin typeface="Calibri" pitchFamily="34" charset="0"/>
            </a:endParaRPr>
          </a:p>
          <a:p>
            <a:r>
              <a:rPr lang="zh-TW" altLang="en-US" dirty="0" smtClean="0">
                <a:latin typeface="+mj-lt"/>
              </a:rPr>
              <a:t>優點</a:t>
            </a:r>
            <a:endParaRPr lang="en-US" altLang="zh-TW" dirty="0" smtClean="0">
              <a:latin typeface="+mj-lt"/>
            </a:endParaRPr>
          </a:p>
          <a:p>
            <a:pPr lvl="1">
              <a:buClrTx/>
              <a:buSzPct val="70000"/>
              <a:buFont typeface="Wingdings" pitchFamily="2" charset="2"/>
              <a:buChar char="l"/>
            </a:pPr>
            <a:r>
              <a:rPr lang="zh-TW" altLang="en-US" dirty="0" smtClean="0"/>
              <a:t>沒有執行緒的額外負擔，反應速度快</a:t>
            </a:r>
            <a:endParaRPr lang="en-US" altLang="zh-TW" dirty="0"/>
          </a:p>
          <a:p>
            <a:pPr lvl="1">
              <a:buClrTx/>
              <a:buSzPct val="70000"/>
              <a:buFont typeface="Wingdings" pitchFamily="2" charset="2"/>
              <a:buChar char="l"/>
            </a:pPr>
            <a:r>
              <a:rPr lang="zh-TW" altLang="en-US" dirty="0" smtClean="0"/>
              <a:t>共用的變數不需鎖定，程式結構簡單</a:t>
            </a:r>
            <a:endParaRPr lang="en-US" altLang="zh-TW" dirty="0"/>
          </a:p>
          <a:p>
            <a:r>
              <a:rPr lang="zh-TW" altLang="en-US" dirty="0" smtClean="0">
                <a:latin typeface="+mj-lt"/>
              </a:rPr>
              <a:t>缺點</a:t>
            </a:r>
            <a:endParaRPr lang="en-US" altLang="zh-TW" dirty="0" smtClean="0">
              <a:latin typeface="+mj-lt"/>
            </a:endParaRPr>
          </a:p>
          <a:p>
            <a:pPr lvl="1">
              <a:buClrTx/>
              <a:buSzPct val="70000"/>
              <a:buFont typeface="Wingdings" pitchFamily="2" charset="2"/>
              <a:buChar char="l"/>
            </a:pPr>
            <a:r>
              <a:rPr lang="zh-TW" altLang="en-US" dirty="0"/>
              <a:t>某一函數執行時間長，就會推遲其它函數執行</a:t>
            </a:r>
            <a:endParaRPr lang="en-US" altLang="zh-TW" dirty="0"/>
          </a:p>
          <a:p>
            <a:pPr lvl="1">
              <a:buClrTx/>
              <a:buSzPct val="70000"/>
              <a:buFont typeface="Wingdings" pitchFamily="2" charset="2"/>
              <a:buChar char="l"/>
            </a:pPr>
            <a:r>
              <a:rPr lang="zh-TW" altLang="en-US" dirty="0"/>
              <a:t>無法把負載分散到不同的</a:t>
            </a:r>
            <a:r>
              <a:rPr lang="en-US" altLang="zh-TW" dirty="0"/>
              <a:t>CPU</a:t>
            </a:r>
          </a:p>
          <a:p>
            <a:r>
              <a:rPr lang="zh-TW" altLang="en-US" dirty="0" smtClean="0">
                <a:latin typeface="+mj-lt"/>
              </a:rPr>
              <a:t>解決方法（以</a:t>
            </a:r>
            <a:r>
              <a:rPr lang="en-US" altLang="zh-TW" dirty="0" err="1" smtClean="0">
                <a:latin typeface="+mj-lt"/>
              </a:rPr>
              <a:t>NodeJS</a:t>
            </a:r>
            <a:r>
              <a:rPr lang="zh-TW" altLang="en-US" dirty="0" smtClean="0">
                <a:latin typeface="+mj-lt"/>
              </a:rPr>
              <a:t>為例）</a:t>
            </a:r>
            <a:endParaRPr lang="en-US" altLang="zh-TW" dirty="0" smtClean="0">
              <a:latin typeface="+mj-lt"/>
            </a:endParaRPr>
          </a:p>
          <a:p>
            <a:pPr lvl="1">
              <a:buClrTx/>
              <a:buSzPct val="70000"/>
              <a:buFont typeface="Wingdings" pitchFamily="2" charset="2"/>
              <a:buChar char="l"/>
            </a:pPr>
            <a:r>
              <a:rPr lang="zh-TW" altLang="en-US" dirty="0" smtClean="0">
                <a:latin typeface="+mj-lt"/>
              </a:rPr>
              <a:t>同時執行多個</a:t>
            </a:r>
            <a:r>
              <a:rPr lang="en-US" altLang="zh-TW" dirty="0" smtClean="0">
                <a:latin typeface="+mj-lt"/>
              </a:rPr>
              <a:t>instance</a:t>
            </a:r>
            <a:r>
              <a:rPr lang="zh-TW" altLang="en-US" dirty="0" smtClean="0">
                <a:latin typeface="+mj-lt"/>
              </a:rPr>
              <a:t>，利用</a:t>
            </a:r>
            <a:r>
              <a:rPr lang="en-US" altLang="zh-TW" dirty="0" smtClean="0">
                <a:latin typeface="+mj-lt"/>
              </a:rPr>
              <a:t>proxy</a:t>
            </a:r>
            <a:r>
              <a:rPr lang="zh-TW" altLang="en-US" dirty="0" smtClean="0">
                <a:latin typeface="+mj-lt"/>
              </a:rPr>
              <a:t>做負載均衡</a:t>
            </a:r>
            <a:endParaRPr lang="en-US" altLang="zh-TW" dirty="0" smtClean="0">
              <a:latin typeface="+mj-lt"/>
            </a:endParaRPr>
          </a:p>
          <a:p>
            <a:pPr lvl="1">
              <a:buClrTx/>
              <a:buSzPct val="70000"/>
              <a:buFont typeface="Wingdings" pitchFamily="2" charset="2"/>
              <a:buChar char="l"/>
            </a:pPr>
            <a:r>
              <a:rPr lang="en-US" altLang="zh-TW" dirty="0" smtClean="0">
                <a:latin typeface="+mj-lt"/>
              </a:rPr>
              <a:t>Intel</a:t>
            </a:r>
            <a:r>
              <a:rPr lang="zh-TW" altLang="en-US" dirty="0" smtClean="0">
                <a:latin typeface="+mj-lt"/>
              </a:rPr>
              <a:t>的計畫，讓</a:t>
            </a:r>
            <a:r>
              <a:rPr lang="en-US" altLang="zh-TW" dirty="0" err="1" smtClean="0">
                <a:latin typeface="+mj-lt"/>
              </a:rPr>
              <a:t>Javascript</a:t>
            </a:r>
            <a:r>
              <a:rPr lang="zh-TW" altLang="en-US" dirty="0" smtClean="0">
                <a:latin typeface="+mj-lt"/>
              </a:rPr>
              <a:t>可以在多核心環境中進行平行處理</a:t>
            </a:r>
            <a:endParaRPr lang="en-US" altLang="zh-TW" dirty="0" smtClean="0">
              <a:latin typeface="+mj-lt"/>
            </a:endParaRPr>
          </a:p>
          <a:p>
            <a:pPr lvl="2">
              <a:buClrTx/>
              <a:buSzPct val="70000"/>
              <a:buFont typeface="Wingdings" pitchFamily="2" charset="2"/>
              <a:buChar char="l"/>
            </a:pPr>
            <a:r>
              <a:rPr lang="en-US" altLang="zh-TW" dirty="0">
                <a:hlinkClick r:id="rId3"/>
              </a:rPr>
              <a:t>https://</a:t>
            </a:r>
            <a:r>
              <a:rPr lang="en-US" altLang="zh-TW" dirty="0" smtClean="0">
                <a:hlinkClick r:id="rId3"/>
              </a:rPr>
              <a:t>github.com/RiverTrail/RiverTrail</a:t>
            </a:r>
            <a:endParaRPr lang="en-US" altLang="zh-TW" dirty="0" smtClean="0"/>
          </a:p>
          <a:p>
            <a:pPr lvl="2">
              <a:buClrTx/>
              <a:buSzPct val="70000"/>
              <a:buFont typeface="Wingdings" pitchFamily="2" charset="2"/>
              <a:buChar char="l"/>
            </a:pPr>
            <a:r>
              <a:rPr lang="zh-TW" altLang="en-US" dirty="0">
                <a:latin typeface="+mj-lt"/>
              </a:rPr>
              <a:t>目前只</a:t>
            </a:r>
            <a:r>
              <a:rPr lang="zh-TW" altLang="en-US" dirty="0" smtClean="0">
                <a:latin typeface="+mj-lt"/>
              </a:rPr>
              <a:t>支援</a:t>
            </a:r>
            <a:r>
              <a:rPr lang="en-US" altLang="zh-TW" dirty="0" smtClean="0">
                <a:latin typeface="+mj-lt"/>
              </a:rPr>
              <a:t>Firefox</a:t>
            </a:r>
          </a:p>
        </p:txBody>
      </p:sp>
    </p:spTree>
    <p:extLst>
      <p:ext uri="{BB962C8B-B14F-4D97-AF65-F5344CB8AC3E}">
        <p14:creationId xmlns:p14="http://schemas.microsoft.com/office/powerpoint/2010/main" val="1172494926"/>
      </p:ext>
    </p:extLst>
  </p:cSld>
  <p:clrMapOvr>
    <a:masterClrMapping/>
  </p:clrMapOvr>
  <p:transition advTm="34625">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750" y="4510088"/>
            <a:ext cx="7651750" cy="752475"/>
          </a:xfrm>
        </p:spPr>
        <p:txBody>
          <a:bodyPr/>
          <a:lstStyle/>
          <a:p>
            <a:pPr>
              <a:defRPr/>
            </a:pPr>
            <a:r>
              <a:rPr lang="zh-TW" altLang="en-US" dirty="0" smtClean="0">
                <a:solidFill>
                  <a:schemeClr val="tx1"/>
                </a:solidFill>
              </a:rPr>
              <a:t>作者、</a:t>
            </a:r>
            <a:r>
              <a:rPr lang="en-US" altLang="zh-TW" dirty="0" err="1" smtClean="0">
                <a:solidFill>
                  <a:schemeClr val="tx1"/>
                </a:solidFill>
              </a:rPr>
              <a:t>Javascript</a:t>
            </a:r>
            <a:r>
              <a:rPr lang="zh-TW" altLang="en-US" dirty="0" smtClean="0">
                <a:solidFill>
                  <a:schemeClr val="tx1"/>
                </a:solidFill>
              </a:rPr>
              <a:t>、</a:t>
            </a:r>
            <a:r>
              <a:rPr lang="en-US" altLang="zh-TW" dirty="0" smtClean="0">
                <a:solidFill>
                  <a:schemeClr val="tx1"/>
                </a:solidFill>
              </a:rPr>
              <a:t>V8</a:t>
            </a:r>
            <a:r>
              <a:rPr lang="zh-TW" altLang="en-US" dirty="0" smtClean="0">
                <a:solidFill>
                  <a:schemeClr val="tx1"/>
                </a:solidFill>
              </a:rPr>
              <a:t>及其它</a:t>
            </a:r>
            <a:endParaRPr lang="zh-TW" altLang="en-US" b="1" dirty="0" smtClean="0">
              <a:solidFill>
                <a:schemeClr val="tx1"/>
              </a:solidFill>
            </a:endParaRPr>
          </a:p>
        </p:txBody>
      </p:sp>
      <p:sp>
        <p:nvSpPr>
          <p:cNvPr id="46082" name="副標題 8"/>
          <p:cNvSpPr>
            <a:spLocks noGrp="1"/>
          </p:cNvSpPr>
          <p:nvPr>
            <p:ph type="subTitle" idx="1"/>
          </p:nvPr>
        </p:nvSpPr>
        <p:spPr>
          <a:xfrm>
            <a:off x="425450" y="6254750"/>
            <a:ext cx="6802438" cy="461963"/>
          </a:xfrm>
        </p:spPr>
        <p:txBody>
          <a:bodyPr/>
          <a:lstStyle/>
          <a:p>
            <a:pPr eaLnBrk="1" hangingPunct="1">
              <a:spcBef>
                <a:spcPct val="0"/>
              </a:spcBef>
            </a:pPr>
            <a:endParaRPr lang="en-US" altLang="zh-TW" dirty="0" smtClean="0"/>
          </a:p>
        </p:txBody>
      </p:sp>
      <p:sp>
        <p:nvSpPr>
          <p:cNvPr id="4" name="Text Placeholder 3"/>
          <p:cNvSpPr>
            <a:spLocks noGrp="1"/>
          </p:cNvSpPr>
          <p:nvPr>
            <p:ph type="body" sz="quarter" idx="10"/>
          </p:nvPr>
        </p:nvSpPr>
        <p:spPr>
          <a:xfrm>
            <a:off x="409193" y="3407037"/>
            <a:ext cx="7681913" cy="1059925"/>
          </a:xfrm>
        </p:spPr>
        <p:txBody>
          <a:bodyPr/>
          <a:lstStyle/>
          <a:p>
            <a:pPr>
              <a:defRPr/>
            </a:pPr>
            <a:r>
              <a:rPr lang="en-US" altLang="zh-TW" sz="6600" dirty="0" err="1" smtClean="0">
                <a:solidFill>
                  <a:schemeClr val="tx1"/>
                </a:solidFill>
              </a:rPr>
              <a:t>NodeJS</a:t>
            </a:r>
            <a:r>
              <a:rPr lang="zh-TW" altLang="en-US" sz="6600" dirty="0" smtClean="0">
                <a:solidFill>
                  <a:schemeClr val="tx1"/>
                </a:solidFill>
              </a:rPr>
              <a:t>的背景知識</a:t>
            </a:r>
            <a:endParaRPr sz="6600" dirty="0">
              <a:solidFill>
                <a:schemeClr val="tx1"/>
              </a:solidFill>
            </a:endParaRPr>
          </a:p>
        </p:txBody>
      </p:sp>
      <p:sp>
        <p:nvSpPr>
          <p:cNvPr id="46084" name="Subtitle 2"/>
          <p:cNvSpPr txBox="1">
            <a:spLocks/>
          </p:cNvSpPr>
          <p:nvPr/>
        </p:nvSpPr>
        <p:spPr bwMode="white">
          <a:xfrm>
            <a:off x="4932363" y="2586038"/>
            <a:ext cx="3813175" cy="1338262"/>
          </a:xfrm>
          <a:prstGeom prst="rect">
            <a:avLst/>
          </a:prstGeom>
          <a:noFill/>
          <a:ln w="9525">
            <a:noFill/>
            <a:miter lim="800000"/>
            <a:headEnd/>
            <a:tailEnd/>
          </a:ln>
        </p:spPr>
        <p:txBody>
          <a:bodyPr lIns="0" tIns="0" rIns="0" bIns="0"/>
          <a:lstStyle/>
          <a:p>
            <a:pPr>
              <a:lnSpc>
                <a:spcPct val="90000"/>
              </a:lnSpc>
            </a:pPr>
            <a:endParaRPr kumimoji="0" lang="en-US" altLang="zh-TW" sz="2000">
              <a:solidFill>
                <a:schemeClr val="bg1"/>
              </a:solidFill>
              <a:latin typeface="Calibri" pitchFamily="34" charset="0"/>
              <a:ea typeface="微軟正黑體" pitchFamily="34" charset="-120"/>
              <a:cs typeface="Calibri" pitchFamily="34" charset="0"/>
            </a:endParaRPr>
          </a:p>
        </p:txBody>
      </p:sp>
    </p:spTree>
    <p:extLst>
      <p:ext uri="{BB962C8B-B14F-4D97-AF65-F5344CB8AC3E}">
        <p14:creationId xmlns:p14="http://schemas.microsoft.com/office/powerpoint/2010/main" val="3890428502"/>
      </p:ext>
    </p:extLst>
  </p:cSld>
  <p:clrMapOvr>
    <a:masterClrMapping/>
  </p:clrMapOvr>
  <p:transition advTm="1350765">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en-US" altLang="zh-TW" dirty="0" err="1">
                <a:ln>
                  <a:noFill/>
                </a:ln>
                <a:solidFill>
                  <a:srgbClr val="008000"/>
                </a:solidFill>
                <a:cs typeface="Calibri" pitchFamily="34" charset="0"/>
              </a:rPr>
              <a:t>Javascript</a:t>
            </a:r>
            <a:r>
              <a:rPr lang="zh-TW" altLang="en-US" dirty="0">
                <a:ln>
                  <a:noFill/>
                </a:ln>
                <a:solidFill>
                  <a:srgbClr val="008000"/>
                </a:solidFill>
                <a:cs typeface="Calibri" pitchFamily="34" charset="0"/>
              </a:rPr>
              <a:t>背景知識</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事件與</a:t>
            </a:r>
            <a:r>
              <a:rPr lang="en-US" altLang="zh-TW" sz="3600" dirty="0" smtClean="0">
                <a:ln>
                  <a:noFill/>
                </a:ln>
                <a:cs typeface="Calibri" pitchFamily="34" charset="0"/>
              </a:rPr>
              <a:t>callback</a:t>
            </a:r>
            <a:r>
              <a:rPr lang="zh-TW" altLang="en-US" sz="3600" dirty="0" smtClean="0">
                <a:ln>
                  <a:noFill/>
                </a:ln>
                <a:cs typeface="Calibri" pitchFamily="34" charset="0"/>
              </a:rPr>
              <a:t>函數</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119923" cy="2059858"/>
          </a:xfrm>
        </p:spPr>
        <p:txBody>
          <a:bodyPr>
            <a:normAutofit/>
          </a:bodyPr>
          <a:lstStyle/>
          <a:p>
            <a:pPr eaLnBrk="1" hangingPunct="1"/>
            <a:endParaRPr lang="en-US" altLang="zh-TW" dirty="0" smtClean="0">
              <a:latin typeface="Calibri" pitchFamily="34" charset="0"/>
            </a:endParaRPr>
          </a:p>
          <a:p>
            <a:r>
              <a:rPr lang="zh-TW" altLang="en-US" dirty="0" smtClean="0">
                <a:latin typeface="+mj-lt"/>
              </a:rPr>
              <a:t>通常在使用事件時，會傳遞給它一個函數，利用這個函數來執行事件觸發時要職行的動作，這個函數就叫做</a:t>
            </a:r>
            <a:r>
              <a:rPr lang="en-US" altLang="zh-TW" dirty="0" smtClean="0">
                <a:latin typeface="+mj-lt"/>
              </a:rPr>
              <a:t>callback</a:t>
            </a:r>
            <a:r>
              <a:rPr lang="zh-TW" altLang="en-US" dirty="0" smtClean="0">
                <a:latin typeface="+mj-lt"/>
              </a:rPr>
              <a:t>函數</a:t>
            </a:r>
            <a:endParaRPr lang="en-US" altLang="zh-TW" dirty="0" smtClean="0">
              <a:latin typeface="+mj-lt"/>
            </a:endParaRPr>
          </a:p>
        </p:txBody>
      </p:sp>
      <p:sp>
        <p:nvSpPr>
          <p:cNvPr id="2" name="TextBox 1"/>
          <p:cNvSpPr txBox="1"/>
          <p:nvPr/>
        </p:nvSpPr>
        <p:spPr>
          <a:xfrm>
            <a:off x="803441" y="3472733"/>
            <a:ext cx="7697482" cy="1569660"/>
          </a:xfrm>
          <a:prstGeom prst="rect">
            <a:avLst/>
          </a:prstGeom>
          <a:noFill/>
        </p:spPr>
        <p:txBody>
          <a:bodyPr wrap="square" rtlCol="0">
            <a:spAutoFit/>
          </a:bodyPr>
          <a:lstStyle/>
          <a:p>
            <a:r>
              <a:rPr lang="en-US" altLang="zh-TW" sz="2400" dirty="0" err="1" smtClean="0">
                <a:solidFill>
                  <a:schemeClr val="accent2">
                    <a:lumMod val="50000"/>
                  </a:schemeClr>
                </a:solidFill>
              </a:rPr>
              <a:t>var</a:t>
            </a:r>
            <a:r>
              <a:rPr lang="zh-TW" altLang="en-US" sz="2400" dirty="0" smtClean="0">
                <a:solidFill>
                  <a:schemeClr val="accent2">
                    <a:lumMod val="50000"/>
                  </a:schemeClr>
                </a:solidFill>
              </a:rPr>
              <a:t>  </a:t>
            </a:r>
            <a:r>
              <a:rPr lang="en-US" altLang="zh-TW" sz="2400" dirty="0" err="1" smtClean="0">
                <a:solidFill>
                  <a:schemeClr val="accent2">
                    <a:lumMod val="50000"/>
                  </a:schemeClr>
                </a:solidFill>
              </a:rPr>
              <a:t>elem</a:t>
            </a:r>
            <a:r>
              <a:rPr lang="zh-TW" altLang="en-US" sz="2400" dirty="0" smtClean="0">
                <a:solidFill>
                  <a:schemeClr val="accent2">
                    <a:lumMod val="50000"/>
                  </a:schemeClr>
                </a:solidFill>
              </a:rPr>
              <a:t> </a:t>
            </a:r>
            <a:r>
              <a:rPr lang="en-US" altLang="zh-TW" sz="2400" dirty="0" smtClean="0">
                <a:solidFill>
                  <a:srgbClr val="000000"/>
                </a:solidFill>
              </a:rPr>
              <a:t>=</a:t>
            </a:r>
            <a:r>
              <a:rPr lang="zh-TW" altLang="en-US" sz="2400" dirty="0" smtClean="0">
                <a:solidFill>
                  <a:srgbClr val="000000"/>
                </a:solidFill>
              </a:rPr>
              <a:t> </a:t>
            </a:r>
            <a:r>
              <a:rPr lang="en-US" altLang="zh-TW" sz="2400" dirty="0" err="1" smtClean="0">
                <a:solidFill>
                  <a:srgbClr val="7F6000"/>
                </a:solidFill>
              </a:rPr>
              <a:t>document.getElementById</a:t>
            </a:r>
            <a:r>
              <a:rPr lang="en-US" altLang="zh-TW" sz="2400" dirty="0" smtClean="0">
                <a:solidFill>
                  <a:srgbClr val="000000"/>
                </a:solidFill>
              </a:rPr>
              <a:t>(‘</a:t>
            </a:r>
            <a:r>
              <a:rPr lang="en-US" altLang="zh-TW" sz="2400" dirty="0" smtClean="0">
                <a:solidFill>
                  <a:schemeClr val="accent4">
                    <a:lumMod val="75000"/>
                  </a:schemeClr>
                </a:solidFill>
              </a:rPr>
              <a:t>target</a:t>
            </a:r>
            <a:r>
              <a:rPr lang="en-US" altLang="zh-TW" sz="2400" dirty="0" smtClean="0">
                <a:solidFill>
                  <a:srgbClr val="000000"/>
                </a:solidFill>
              </a:rPr>
              <a:t>’);</a:t>
            </a:r>
          </a:p>
          <a:p>
            <a:r>
              <a:rPr lang="en-US" altLang="zh-TW" sz="2400" dirty="0" err="1" smtClean="0">
                <a:solidFill>
                  <a:srgbClr val="7F6000"/>
                </a:solidFill>
              </a:rPr>
              <a:t>elem.addEventListener</a:t>
            </a:r>
            <a:r>
              <a:rPr lang="en-US" altLang="zh-TW" sz="2400" dirty="0" smtClean="0">
                <a:solidFill>
                  <a:srgbClr val="000000"/>
                </a:solidFill>
              </a:rPr>
              <a:t>(‘</a:t>
            </a:r>
            <a:r>
              <a:rPr lang="en-US" altLang="zh-TW" sz="2400" dirty="0" smtClean="0">
                <a:solidFill>
                  <a:schemeClr val="accent4">
                    <a:lumMod val="75000"/>
                  </a:schemeClr>
                </a:solidFill>
              </a:rPr>
              <a:t>click</a:t>
            </a:r>
            <a:r>
              <a:rPr lang="en-US" altLang="zh-TW" sz="2400" dirty="0" smtClean="0">
                <a:solidFill>
                  <a:srgbClr val="000000"/>
                </a:solidFill>
              </a:rPr>
              <a:t>’,</a:t>
            </a:r>
            <a:r>
              <a:rPr lang="zh-TW" altLang="en-US" sz="2400" dirty="0" smtClean="0">
                <a:solidFill>
                  <a:srgbClr val="000000"/>
                </a:solidFill>
              </a:rPr>
              <a:t> </a:t>
            </a:r>
            <a:r>
              <a:rPr lang="en-US" altLang="zh-TW" sz="2400" i="1" dirty="0" smtClean="0">
                <a:solidFill>
                  <a:schemeClr val="accent2">
                    <a:lumMod val="50000"/>
                  </a:schemeClr>
                </a:solidFill>
              </a:rPr>
              <a:t>function</a:t>
            </a:r>
            <a:r>
              <a:rPr lang="en-US" altLang="zh-TW" sz="2400" dirty="0" smtClean="0">
                <a:solidFill>
                  <a:srgbClr val="000000"/>
                </a:solidFill>
              </a:rPr>
              <a:t>(e)</a:t>
            </a:r>
            <a:r>
              <a:rPr lang="zh-TW" altLang="en-US" sz="2400" dirty="0" smtClean="0">
                <a:solidFill>
                  <a:srgbClr val="000000"/>
                </a:solidFill>
              </a:rPr>
              <a:t> </a:t>
            </a:r>
            <a:r>
              <a:rPr lang="en-US" altLang="zh-TW" sz="2400" dirty="0" smtClean="0">
                <a:solidFill>
                  <a:srgbClr val="000000"/>
                </a:solidFill>
              </a:rPr>
              <a:t>{</a:t>
            </a:r>
          </a:p>
          <a:p>
            <a:r>
              <a:rPr lang="en-US" altLang="zh-TW" sz="2400" dirty="0" smtClean="0">
                <a:solidFill>
                  <a:srgbClr val="000000"/>
                </a:solidFill>
              </a:rPr>
              <a:t>	</a:t>
            </a:r>
            <a:r>
              <a:rPr lang="en-US" altLang="zh-TW" sz="2400" b="1" dirty="0" smtClean="0">
                <a:solidFill>
                  <a:srgbClr val="660066"/>
                </a:solidFill>
              </a:rPr>
              <a:t>//this</a:t>
            </a:r>
            <a:r>
              <a:rPr lang="zh-TW" altLang="en-US" sz="2400" b="1" dirty="0" smtClean="0">
                <a:solidFill>
                  <a:srgbClr val="660066"/>
                </a:solidFill>
              </a:rPr>
              <a:t> </a:t>
            </a:r>
            <a:r>
              <a:rPr lang="en-US" altLang="zh-TW" sz="2400" b="1" dirty="0" smtClean="0">
                <a:solidFill>
                  <a:srgbClr val="660066"/>
                </a:solidFill>
              </a:rPr>
              <a:t>is</a:t>
            </a:r>
            <a:r>
              <a:rPr lang="zh-TW" altLang="en-US" sz="2400" b="1" dirty="0" smtClean="0">
                <a:solidFill>
                  <a:srgbClr val="660066"/>
                </a:solidFill>
              </a:rPr>
              <a:t> </a:t>
            </a:r>
            <a:r>
              <a:rPr lang="en-US" altLang="zh-TW" sz="2400" b="1" dirty="0" smtClean="0">
                <a:solidFill>
                  <a:srgbClr val="660066"/>
                </a:solidFill>
              </a:rPr>
              <a:t>a</a:t>
            </a:r>
            <a:r>
              <a:rPr lang="zh-TW" altLang="en-US" sz="2400" b="1" dirty="0" smtClean="0">
                <a:solidFill>
                  <a:srgbClr val="660066"/>
                </a:solidFill>
              </a:rPr>
              <a:t> </a:t>
            </a:r>
            <a:r>
              <a:rPr lang="en-US" altLang="zh-TW" sz="2400" b="1" dirty="0" smtClean="0">
                <a:solidFill>
                  <a:srgbClr val="660066"/>
                </a:solidFill>
              </a:rPr>
              <a:t>callback</a:t>
            </a:r>
            <a:r>
              <a:rPr lang="zh-TW" altLang="en-US" sz="2400" b="1" dirty="0" smtClean="0">
                <a:solidFill>
                  <a:srgbClr val="660066"/>
                </a:solidFill>
              </a:rPr>
              <a:t> </a:t>
            </a:r>
            <a:r>
              <a:rPr lang="en-US" altLang="zh-TW" sz="2400" b="1" dirty="0" smtClean="0">
                <a:solidFill>
                  <a:srgbClr val="660066"/>
                </a:solidFill>
              </a:rPr>
              <a:t>function</a:t>
            </a:r>
          </a:p>
          <a:p>
            <a:r>
              <a:rPr lang="en-US" altLang="zh-TW" sz="2400" dirty="0" smtClean="0">
                <a:solidFill>
                  <a:srgbClr val="000000"/>
                </a:solidFill>
              </a:rPr>
              <a:t>},</a:t>
            </a:r>
            <a:r>
              <a:rPr lang="zh-TW" altLang="en-US" sz="2400" dirty="0" smtClean="0">
                <a:solidFill>
                  <a:srgbClr val="000000"/>
                </a:solidFill>
              </a:rPr>
              <a:t> </a:t>
            </a:r>
            <a:r>
              <a:rPr lang="en-US" altLang="zh-TW" sz="2400" dirty="0" smtClean="0">
                <a:solidFill>
                  <a:schemeClr val="accent6">
                    <a:lumMod val="75000"/>
                  </a:schemeClr>
                </a:solidFill>
              </a:rPr>
              <a:t>false</a:t>
            </a:r>
            <a:r>
              <a:rPr lang="en-US" altLang="zh-TW" sz="2400" dirty="0" smtClean="0">
                <a:solidFill>
                  <a:srgbClr val="000000"/>
                </a:solidFill>
              </a:rPr>
              <a:t>);</a:t>
            </a:r>
            <a:endParaRPr lang="en-US" sz="2400" dirty="0">
              <a:solidFill>
                <a:srgbClr val="000000"/>
              </a:solidFill>
            </a:endParaRPr>
          </a:p>
        </p:txBody>
      </p:sp>
    </p:spTree>
    <p:extLst>
      <p:ext uri="{BB962C8B-B14F-4D97-AF65-F5344CB8AC3E}">
        <p14:creationId xmlns:p14="http://schemas.microsoft.com/office/powerpoint/2010/main" val="2911857158"/>
      </p:ext>
    </p:extLst>
  </p:cSld>
  <p:clrMapOvr>
    <a:masterClrMapping/>
  </p:clrMapOvr>
  <p:transition advTm="34625">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en-US" altLang="zh-TW" dirty="0" err="1">
                <a:ln>
                  <a:noFill/>
                </a:ln>
                <a:solidFill>
                  <a:srgbClr val="008000"/>
                </a:solidFill>
                <a:cs typeface="Calibri" pitchFamily="34" charset="0"/>
              </a:rPr>
              <a:t>Javascript</a:t>
            </a:r>
            <a:r>
              <a:rPr lang="zh-TW" altLang="en-US" dirty="0">
                <a:ln>
                  <a:noFill/>
                </a:ln>
                <a:solidFill>
                  <a:srgbClr val="008000"/>
                </a:solidFill>
                <a:cs typeface="Calibri" pitchFamily="34" charset="0"/>
              </a:rPr>
              <a:t>背景知識</a:t>
            </a:r>
            <a:r>
              <a:rPr lang="en-US" altLang="zh-TW" dirty="0">
                <a:ln>
                  <a:noFill/>
                </a:ln>
                <a:solidFill>
                  <a:srgbClr val="008000"/>
                </a:solidFill>
                <a:cs typeface="Calibri" pitchFamily="34" charset="0"/>
              </a:rPr>
              <a:t/>
            </a:r>
            <a:br>
              <a:rPr lang="en-US" altLang="zh-TW" dirty="0">
                <a:ln>
                  <a:noFill/>
                </a:ln>
                <a:solidFill>
                  <a:srgbClr val="008000"/>
                </a:solidFill>
                <a:cs typeface="Calibri" pitchFamily="34" charset="0"/>
              </a:rPr>
            </a:br>
            <a:r>
              <a:rPr lang="en-US" altLang="zh-TW" dirty="0">
                <a:ln>
                  <a:noFill/>
                </a:ln>
                <a:cs typeface="Calibri" pitchFamily="34" charset="0"/>
              </a:rPr>
              <a:t> </a:t>
            </a:r>
            <a:r>
              <a:rPr lang="zh-TW" altLang="en-US" sz="3600" dirty="0">
                <a:ln>
                  <a:noFill/>
                </a:ln>
                <a:cs typeface="Calibri" pitchFamily="34" charset="0"/>
              </a:rPr>
              <a:t>事件與</a:t>
            </a:r>
            <a:r>
              <a:rPr lang="en-US" altLang="zh-TW" sz="3600" dirty="0">
                <a:ln>
                  <a:noFill/>
                </a:ln>
                <a:cs typeface="Calibri" pitchFamily="34" charset="0"/>
              </a:rPr>
              <a:t>callback</a:t>
            </a:r>
            <a:r>
              <a:rPr lang="zh-TW" altLang="en-US" sz="3600" dirty="0">
                <a:ln>
                  <a:noFill/>
                </a:ln>
                <a:cs typeface="Calibri" pitchFamily="34" charset="0"/>
              </a:rPr>
              <a:t>函數</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1100969"/>
          </a:xfrm>
        </p:spPr>
        <p:txBody>
          <a:bodyPr>
            <a:normAutofit/>
          </a:bodyPr>
          <a:lstStyle/>
          <a:p>
            <a:pPr eaLnBrk="1" hangingPunct="1"/>
            <a:endParaRPr lang="en-US" altLang="zh-TW" dirty="0" smtClean="0">
              <a:latin typeface="Calibri" pitchFamily="34" charset="0"/>
            </a:endParaRPr>
          </a:p>
          <a:p>
            <a:r>
              <a:rPr lang="zh-TW" altLang="en-US" dirty="0" smtClean="0">
                <a:latin typeface="+mj-lt"/>
              </a:rPr>
              <a:t>在瀏覽器中，通常很少超過兩層</a:t>
            </a:r>
            <a:endParaRPr lang="en-US" altLang="zh-TW" dirty="0" smtClean="0">
              <a:latin typeface="+mj-lt"/>
            </a:endParaRPr>
          </a:p>
        </p:txBody>
      </p:sp>
      <p:sp>
        <p:nvSpPr>
          <p:cNvPr id="5" name="TextBox 4"/>
          <p:cNvSpPr txBox="1"/>
          <p:nvPr/>
        </p:nvSpPr>
        <p:spPr>
          <a:xfrm>
            <a:off x="803441" y="2513844"/>
            <a:ext cx="8340559" cy="3439404"/>
          </a:xfrm>
          <a:prstGeom prst="rect">
            <a:avLst/>
          </a:prstGeom>
          <a:noFill/>
        </p:spPr>
        <p:txBody>
          <a:bodyPr wrap="square" rtlCol="0">
            <a:spAutoFit/>
          </a:bodyPr>
          <a:lstStyle/>
          <a:p>
            <a:pPr>
              <a:lnSpc>
                <a:spcPct val="110000"/>
              </a:lnSpc>
            </a:pPr>
            <a:r>
              <a:rPr lang="en-US" altLang="zh-TW" dirty="0" err="1" smtClean="0">
                <a:solidFill>
                  <a:schemeClr val="accent2">
                    <a:lumMod val="50000"/>
                  </a:schemeClr>
                </a:solidFill>
              </a:rPr>
              <a:t>var</a:t>
            </a:r>
            <a:r>
              <a:rPr lang="zh-TW" altLang="en-US" dirty="0" smtClean="0">
                <a:solidFill>
                  <a:schemeClr val="accent2">
                    <a:lumMod val="50000"/>
                  </a:schemeClr>
                </a:solidFill>
              </a:rPr>
              <a:t>  </a:t>
            </a:r>
            <a:r>
              <a:rPr lang="en-US" altLang="zh-TW" dirty="0" err="1" smtClean="0">
                <a:solidFill>
                  <a:schemeClr val="accent2">
                    <a:lumMod val="50000"/>
                  </a:schemeClr>
                </a:solidFill>
              </a:rPr>
              <a:t>elem</a:t>
            </a:r>
            <a:r>
              <a:rPr lang="zh-TW" altLang="en-US" dirty="0" smtClean="0">
                <a:solidFill>
                  <a:schemeClr val="accent2">
                    <a:lumMod val="50000"/>
                  </a:schemeClr>
                </a:solidFill>
              </a:rPr>
              <a:t> </a:t>
            </a:r>
            <a:r>
              <a:rPr lang="en-US" altLang="zh-TW" dirty="0" smtClean="0">
                <a:solidFill>
                  <a:srgbClr val="000000"/>
                </a:solidFill>
              </a:rPr>
              <a:t>=</a:t>
            </a:r>
            <a:r>
              <a:rPr lang="zh-TW" altLang="en-US" dirty="0" smtClean="0">
                <a:solidFill>
                  <a:srgbClr val="000000"/>
                </a:solidFill>
              </a:rPr>
              <a:t> </a:t>
            </a:r>
            <a:r>
              <a:rPr lang="en-US" altLang="zh-TW" dirty="0" err="1" smtClean="0">
                <a:solidFill>
                  <a:srgbClr val="7F6000"/>
                </a:solidFill>
              </a:rPr>
              <a:t>document.getElementById</a:t>
            </a:r>
            <a:r>
              <a:rPr lang="en-US" altLang="zh-TW" dirty="0" smtClean="0">
                <a:solidFill>
                  <a:srgbClr val="000000"/>
                </a:solidFill>
              </a:rPr>
              <a:t>(‘</a:t>
            </a:r>
            <a:r>
              <a:rPr lang="en-US" altLang="zh-TW" dirty="0" smtClean="0">
                <a:solidFill>
                  <a:schemeClr val="accent4">
                    <a:lumMod val="75000"/>
                  </a:schemeClr>
                </a:solidFill>
              </a:rPr>
              <a:t>target</a:t>
            </a:r>
            <a:r>
              <a:rPr lang="en-US" altLang="zh-TW" dirty="0" smtClean="0">
                <a:solidFill>
                  <a:srgbClr val="000000"/>
                </a:solidFill>
              </a:rPr>
              <a:t>’);</a:t>
            </a:r>
          </a:p>
          <a:p>
            <a:pPr>
              <a:lnSpc>
                <a:spcPct val="110000"/>
              </a:lnSpc>
            </a:pPr>
            <a:r>
              <a:rPr lang="en-US" altLang="zh-TW" dirty="0" err="1" smtClean="0">
                <a:solidFill>
                  <a:srgbClr val="7F6000"/>
                </a:solidFill>
              </a:rPr>
              <a:t>elem.addEventListener</a:t>
            </a:r>
            <a:r>
              <a:rPr lang="en-US" altLang="zh-TW" dirty="0" smtClean="0">
                <a:solidFill>
                  <a:srgbClr val="000000"/>
                </a:solidFill>
              </a:rPr>
              <a:t>(‘</a:t>
            </a:r>
            <a:r>
              <a:rPr lang="en-US" altLang="zh-TW" dirty="0" smtClean="0">
                <a:solidFill>
                  <a:schemeClr val="accent4">
                    <a:lumMod val="75000"/>
                  </a:schemeClr>
                </a:solidFill>
              </a:rPr>
              <a:t>click</a:t>
            </a:r>
            <a:r>
              <a:rPr lang="en-US" altLang="zh-TW" dirty="0" smtClean="0">
                <a:solidFill>
                  <a:srgbClr val="000000"/>
                </a:solidFill>
              </a:rPr>
              <a:t>’,</a:t>
            </a:r>
            <a:r>
              <a:rPr lang="zh-TW" altLang="en-US" dirty="0" smtClean="0">
                <a:solidFill>
                  <a:srgbClr val="000000"/>
                </a:solidFill>
              </a:rPr>
              <a:t> </a:t>
            </a:r>
            <a:r>
              <a:rPr lang="en-US" altLang="zh-TW" b="1" i="1" dirty="0" smtClean="0">
                <a:solidFill>
                  <a:srgbClr val="660066"/>
                </a:solidFill>
              </a:rPr>
              <a:t>function</a:t>
            </a:r>
            <a:r>
              <a:rPr lang="en-US" altLang="zh-TW" dirty="0" smtClean="0">
                <a:solidFill>
                  <a:srgbClr val="000000"/>
                </a:solidFill>
              </a:rPr>
              <a:t>(e)</a:t>
            </a:r>
            <a:r>
              <a:rPr lang="zh-TW" altLang="en-US" dirty="0" smtClean="0">
                <a:solidFill>
                  <a:srgbClr val="000000"/>
                </a:solidFill>
              </a:rPr>
              <a:t> </a:t>
            </a:r>
            <a:r>
              <a:rPr lang="en-US" altLang="zh-TW" dirty="0" smtClean="0">
                <a:solidFill>
                  <a:srgbClr val="000000"/>
                </a:solidFill>
              </a:rPr>
              <a:t>{</a:t>
            </a:r>
          </a:p>
          <a:p>
            <a:pPr>
              <a:lnSpc>
                <a:spcPct val="110000"/>
              </a:lnSpc>
            </a:pPr>
            <a:r>
              <a:rPr lang="en-US" altLang="zh-TW" dirty="0" smtClean="0">
                <a:solidFill>
                  <a:srgbClr val="000000"/>
                </a:solidFill>
              </a:rPr>
              <a:t>	</a:t>
            </a:r>
            <a:r>
              <a:rPr lang="en-US" altLang="zh-TW" dirty="0" err="1" smtClean="0">
                <a:solidFill>
                  <a:srgbClr val="000000"/>
                </a:solidFill>
              </a:rPr>
              <a:t>req.onreadystatechange</a:t>
            </a:r>
            <a:r>
              <a:rPr lang="zh-TW" altLang="en-US" dirty="0" smtClean="0">
                <a:solidFill>
                  <a:srgbClr val="000000"/>
                </a:solidFill>
              </a:rPr>
              <a:t> </a:t>
            </a:r>
            <a:r>
              <a:rPr lang="en-US" altLang="zh-TW" dirty="0" smtClean="0">
                <a:solidFill>
                  <a:srgbClr val="000000"/>
                </a:solidFill>
              </a:rPr>
              <a:t>=</a:t>
            </a:r>
            <a:r>
              <a:rPr lang="zh-TW" altLang="en-US" dirty="0" smtClean="0">
                <a:solidFill>
                  <a:srgbClr val="000000"/>
                </a:solidFill>
              </a:rPr>
              <a:t> </a:t>
            </a:r>
            <a:r>
              <a:rPr lang="en-US" altLang="zh-TW" b="1" i="1" dirty="0" smtClean="0">
                <a:solidFill>
                  <a:srgbClr val="660066"/>
                </a:solidFill>
              </a:rPr>
              <a:t>function</a:t>
            </a:r>
            <a:r>
              <a:rPr lang="en-US" altLang="zh-TW" dirty="0" smtClean="0">
                <a:solidFill>
                  <a:srgbClr val="000000"/>
                </a:solidFill>
              </a:rPr>
              <a:t>()</a:t>
            </a:r>
            <a:r>
              <a:rPr lang="zh-TW" altLang="en-US" dirty="0" smtClean="0">
                <a:solidFill>
                  <a:srgbClr val="000000"/>
                </a:solidFill>
              </a:rPr>
              <a:t> </a:t>
            </a:r>
            <a:r>
              <a:rPr lang="en-US" altLang="zh-TW" dirty="0" smtClean="0">
                <a:solidFill>
                  <a:srgbClr val="000000"/>
                </a:solidFill>
              </a:rPr>
              <a:t>{</a:t>
            </a:r>
          </a:p>
          <a:p>
            <a:pPr>
              <a:lnSpc>
                <a:spcPct val="110000"/>
              </a:lnSpc>
            </a:pPr>
            <a:r>
              <a:rPr lang="en-US" altLang="zh-TW" dirty="0">
                <a:solidFill>
                  <a:srgbClr val="000000"/>
                </a:solidFill>
              </a:rPr>
              <a:t>	</a:t>
            </a:r>
            <a:r>
              <a:rPr lang="en-US" altLang="zh-TW" dirty="0" smtClean="0">
                <a:solidFill>
                  <a:srgbClr val="000000"/>
                </a:solidFill>
              </a:rPr>
              <a:t>	if(</a:t>
            </a:r>
            <a:r>
              <a:rPr lang="en-US" altLang="zh-TW" dirty="0" err="1" smtClean="0">
                <a:solidFill>
                  <a:srgbClr val="000000"/>
                </a:solidFill>
              </a:rPr>
              <a:t>this.readyState</a:t>
            </a:r>
            <a:r>
              <a:rPr lang="en-US" altLang="zh-TW" dirty="0" smtClean="0">
                <a:solidFill>
                  <a:srgbClr val="000000"/>
                </a:solidFill>
              </a:rPr>
              <a:t>===4&amp;&amp;</a:t>
            </a:r>
            <a:r>
              <a:rPr lang="en-US" altLang="zh-TW" dirty="0" err="1" smtClean="0">
                <a:solidFill>
                  <a:srgbClr val="000000"/>
                </a:solidFill>
              </a:rPr>
              <a:t>this.status</a:t>
            </a:r>
            <a:r>
              <a:rPr lang="en-US" altLang="zh-TW" dirty="0" smtClean="0">
                <a:solidFill>
                  <a:srgbClr val="000000"/>
                </a:solidFill>
              </a:rPr>
              <a:t>===200)</a:t>
            </a:r>
            <a:r>
              <a:rPr lang="zh-TW" altLang="en-US" dirty="0" smtClean="0">
                <a:solidFill>
                  <a:srgbClr val="000000"/>
                </a:solidFill>
              </a:rPr>
              <a:t> </a:t>
            </a:r>
            <a:r>
              <a:rPr lang="en-US" altLang="zh-TW" dirty="0" smtClean="0">
                <a:solidFill>
                  <a:srgbClr val="000000"/>
                </a:solidFill>
              </a:rPr>
              <a:t>{</a:t>
            </a:r>
          </a:p>
          <a:p>
            <a:pPr>
              <a:lnSpc>
                <a:spcPct val="110000"/>
              </a:lnSpc>
            </a:pPr>
            <a:r>
              <a:rPr lang="en-US" altLang="zh-TW" dirty="0">
                <a:solidFill>
                  <a:srgbClr val="000000"/>
                </a:solidFill>
              </a:rPr>
              <a:t>	</a:t>
            </a:r>
            <a:r>
              <a:rPr lang="en-US" altLang="zh-TW" dirty="0" smtClean="0">
                <a:solidFill>
                  <a:srgbClr val="000000"/>
                </a:solidFill>
              </a:rPr>
              <a:t>		</a:t>
            </a:r>
            <a:r>
              <a:rPr lang="en-US" altLang="zh-TW" dirty="0" err="1" smtClean="0">
                <a:solidFill>
                  <a:srgbClr val="000000"/>
                </a:solidFill>
              </a:rPr>
              <a:t>var</a:t>
            </a:r>
            <a:r>
              <a:rPr lang="zh-TW" altLang="en-US" dirty="0" smtClean="0">
                <a:solidFill>
                  <a:srgbClr val="000000"/>
                </a:solidFill>
              </a:rPr>
              <a:t> </a:t>
            </a:r>
            <a:r>
              <a:rPr lang="en-US" altLang="zh-TW" dirty="0" smtClean="0">
                <a:solidFill>
                  <a:srgbClr val="000000"/>
                </a:solidFill>
              </a:rPr>
              <a:t>that</a:t>
            </a:r>
            <a:r>
              <a:rPr lang="zh-TW" altLang="en-US" dirty="0" smtClean="0">
                <a:solidFill>
                  <a:srgbClr val="000000"/>
                </a:solidFill>
              </a:rPr>
              <a:t> </a:t>
            </a:r>
            <a:r>
              <a:rPr lang="en-US" altLang="zh-TW" dirty="0" smtClean="0">
                <a:solidFill>
                  <a:srgbClr val="000000"/>
                </a:solidFill>
              </a:rPr>
              <a:t>=</a:t>
            </a:r>
            <a:r>
              <a:rPr lang="zh-TW" altLang="en-US" dirty="0" smtClean="0">
                <a:solidFill>
                  <a:srgbClr val="000000"/>
                </a:solidFill>
              </a:rPr>
              <a:t> </a:t>
            </a:r>
            <a:r>
              <a:rPr lang="en-US" altLang="zh-TW" dirty="0" smtClean="0">
                <a:solidFill>
                  <a:srgbClr val="000000"/>
                </a:solidFill>
              </a:rPr>
              <a:t>this;</a:t>
            </a:r>
          </a:p>
          <a:p>
            <a:pPr>
              <a:lnSpc>
                <a:spcPct val="110000"/>
              </a:lnSpc>
            </a:pPr>
            <a:r>
              <a:rPr lang="en-US" altLang="zh-TW" dirty="0" smtClean="0">
                <a:solidFill>
                  <a:srgbClr val="000000"/>
                </a:solidFill>
              </a:rPr>
              <a:t>			</a:t>
            </a:r>
            <a:r>
              <a:rPr lang="en-US" altLang="zh-TW" dirty="0" err="1" smtClean="0">
                <a:solidFill>
                  <a:srgbClr val="000000"/>
                </a:solidFill>
              </a:rPr>
              <a:t>window.setTimeout</a:t>
            </a:r>
            <a:r>
              <a:rPr lang="en-US" altLang="zh-TW" dirty="0" smtClean="0">
                <a:solidFill>
                  <a:srgbClr val="000000"/>
                </a:solidFill>
              </a:rPr>
              <a:t>(</a:t>
            </a:r>
            <a:r>
              <a:rPr lang="en-US" altLang="zh-TW" b="1" i="1" dirty="0" smtClean="0">
                <a:solidFill>
                  <a:srgbClr val="660066"/>
                </a:solidFill>
              </a:rPr>
              <a:t>function</a:t>
            </a:r>
            <a:r>
              <a:rPr lang="en-US" altLang="zh-TW" dirty="0" smtClean="0">
                <a:solidFill>
                  <a:srgbClr val="000000"/>
                </a:solidFill>
              </a:rPr>
              <a:t>(){</a:t>
            </a:r>
          </a:p>
          <a:p>
            <a:pPr>
              <a:lnSpc>
                <a:spcPct val="110000"/>
              </a:lnSpc>
            </a:pPr>
            <a:r>
              <a:rPr lang="en-US" altLang="zh-TW" dirty="0">
                <a:solidFill>
                  <a:srgbClr val="000000"/>
                </a:solidFill>
              </a:rPr>
              <a:t>	</a:t>
            </a:r>
            <a:r>
              <a:rPr lang="en-US" altLang="zh-TW" dirty="0" smtClean="0">
                <a:solidFill>
                  <a:srgbClr val="000000"/>
                </a:solidFill>
              </a:rPr>
              <a:t>			alert(</a:t>
            </a:r>
            <a:r>
              <a:rPr lang="en-US" altLang="zh-TW" dirty="0" err="1" smtClean="0">
                <a:solidFill>
                  <a:srgbClr val="000000"/>
                </a:solidFill>
              </a:rPr>
              <a:t>that.responseTest</a:t>
            </a:r>
            <a:r>
              <a:rPr lang="en-US" altLang="zh-TW" dirty="0" smtClean="0">
                <a:solidFill>
                  <a:srgbClr val="000000"/>
                </a:solidFill>
              </a:rPr>
              <a:t>)</a:t>
            </a:r>
          </a:p>
          <a:p>
            <a:pPr>
              <a:lnSpc>
                <a:spcPct val="110000"/>
              </a:lnSpc>
            </a:pPr>
            <a:r>
              <a:rPr lang="en-US" altLang="zh-TW" dirty="0">
                <a:solidFill>
                  <a:srgbClr val="000000"/>
                </a:solidFill>
              </a:rPr>
              <a:t>	</a:t>
            </a:r>
            <a:r>
              <a:rPr lang="en-US" altLang="zh-TW" dirty="0" smtClean="0">
                <a:solidFill>
                  <a:srgbClr val="000000"/>
                </a:solidFill>
              </a:rPr>
              <a:t>		},</a:t>
            </a:r>
            <a:r>
              <a:rPr lang="zh-TW" altLang="en-US" dirty="0" smtClean="0">
                <a:solidFill>
                  <a:srgbClr val="000000"/>
                </a:solidFill>
              </a:rPr>
              <a:t> </a:t>
            </a:r>
            <a:r>
              <a:rPr lang="en-US" altLang="zh-TW" dirty="0" smtClean="0">
                <a:solidFill>
                  <a:srgbClr val="000000"/>
                </a:solidFill>
              </a:rPr>
              <a:t>500)</a:t>
            </a:r>
          </a:p>
          <a:p>
            <a:pPr>
              <a:lnSpc>
                <a:spcPct val="110000"/>
              </a:lnSpc>
            </a:pPr>
            <a:r>
              <a:rPr lang="en-US" altLang="zh-TW" dirty="0" smtClean="0">
                <a:solidFill>
                  <a:srgbClr val="000000"/>
                </a:solidFill>
              </a:rPr>
              <a:t>		}</a:t>
            </a:r>
          </a:p>
          <a:p>
            <a:pPr>
              <a:lnSpc>
                <a:spcPct val="110000"/>
              </a:lnSpc>
            </a:pPr>
            <a:r>
              <a:rPr lang="en-US" altLang="zh-TW" dirty="0">
                <a:solidFill>
                  <a:srgbClr val="000000"/>
                </a:solidFill>
              </a:rPr>
              <a:t>	</a:t>
            </a:r>
            <a:r>
              <a:rPr lang="en-US" altLang="zh-TW" dirty="0" smtClean="0">
                <a:solidFill>
                  <a:srgbClr val="000000"/>
                </a:solidFill>
              </a:rPr>
              <a:t>}</a:t>
            </a:r>
            <a:endParaRPr lang="en-US" altLang="zh-TW" dirty="0" smtClean="0">
              <a:solidFill>
                <a:srgbClr val="660066"/>
              </a:solidFill>
            </a:endParaRPr>
          </a:p>
          <a:p>
            <a:pPr>
              <a:lnSpc>
                <a:spcPct val="110000"/>
              </a:lnSpc>
            </a:pPr>
            <a:r>
              <a:rPr lang="en-US" altLang="zh-TW" dirty="0" smtClean="0">
                <a:solidFill>
                  <a:srgbClr val="000000"/>
                </a:solidFill>
              </a:rPr>
              <a:t>},</a:t>
            </a:r>
            <a:r>
              <a:rPr lang="zh-TW" altLang="en-US" dirty="0" smtClean="0">
                <a:solidFill>
                  <a:srgbClr val="000000"/>
                </a:solidFill>
              </a:rPr>
              <a:t> </a:t>
            </a:r>
            <a:r>
              <a:rPr lang="en-US" altLang="zh-TW" dirty="0" smtClean="0">
                <a:solidFill>
                  <a:schemeClr val="accent6">
                    <a:lumMod val="75000"/>
                  </a:schemeClr>
                </a:solidFill>
              </a:rPr>
              <a:t>false</a:t>
            </a:r>
            <a:r>
              <a:rPr lang="en-US" altLang="zh-TW"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val="1292863907"/>
      </p:ext>
    </p:extLst>
  </p:cSld>
  <p:clrMapOvr>
    <a:masterClrMapping/>
  </p:clrMapOvr>
  <p:transition advTm="34625">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en-US" altLang="zh-TW" dirty="0" err="1">
                <a:ln>
                  <a:noFill/>
                </a:ln>
                <a:solidFill>
                  <a:srgbClr val="008000"/>
                </a:solidFill>
                <a:cs typeface="Calibri" pitchFamily="34" charset="0"/>
              </a:rPr>
              <a:t>Javascript</a:t>
            </a:r>
            <a:r>
              <a:rPr lang="zh-TW" altLang="en-US" dirty="0">
                <a:ln>
                  <a:noFill/>
                </a:ln>
                <a:solidFill>
                  <a:srgbClr val="008000"/>
                </a:solidFill>
                <a:cs typeface="Calibri" pitchFamily="34" charset="0"/>
              </a:rPr>
              <a:t>背景知識</a:t>
            </a:r>
            <a:r>
              <a:rPr lang="en-US" altLang="zh-TW" dirty="0">
                <a:ln>
                  <a:noFill/>
                </a:ln>
                <a:solidFill>
                  <a:srgbClr val="008000"/>
                </a:solidFill>
                <a:cs typeface="Calibri" pitchFamily="34" charset="0"/>
              </a:rPr>
              <a:t/>
            </a:r>
            <a:br>
              <a:rPr lang="en-US" altLang="zh-TW" dirty="0">
                <a:ln>
                  <a:noFill/>
                </a:ln>
                <a:solidFill>
                  <a:srgbClr val="008000"/>
                </a:solidFill>
                <a:cs typeface="Calibri" pitchFamily="34" charset="0"/>
              </a:rPr>
            </a:br>
            <a:r>
              <a:rPr lang="en-US" altLang="zh-TW" dirty="0">
                <a:ln>
                  <a:noFill/>
                </a:ln>
                <a:cs typeface="Calibri" pitchFamily="34" charset="0"/>
              </a:rPr>
              <a:t> </a:t>
            </a:r>
            <a:r>
              <a:rPr lang="zh-TW" altLang="en-US" sz="3600" dirty="0">
                <a:ln>
                  <a:noFill/>
                </a:ln>
                <a:cs typeface="Calibri" pitchFamily="34" charset="0"/>
              </a:rPr>
              <a:t>事件與</a:t>
            </a:r>
            <a:r>
              <a:rPr lang="en-US" altLang="zh-TW" sz="3600" dirty="0">
                <a:ln>
                  <a:noFill/>
                </a:ln>
                <a:cs typeface="Calibri" pitchFamily="34" charset="0"/>
              </a:rPr>
              <a:t>callback</a:t>
            </a:r>
            <a:r>
              <a:rPr lang="zh-TW" altLang="en-US" sz="3600" dirty="0">
                <a:ln>
                  <a:noFill/>
                </a:ln>
                <a:cs typeface="Calibri" pitchFamily="34" charset="0"/>
              </a:rPr>
              <a:t>函數</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1502666"/>
          </a:xfrm>
        </p:spPr>
        <p:txBody>
          <a:bodyPr>
            <a:normAutofit/>
          </a:bodyPr>
          <a:lstStyle/>
          <a:p>
            <a:pPr eaLnBrk="1" hangingPunct="1"/>
            <a:endParaRPr lang="en-US" altLang="zh-TW" dirty="0" smtClean="0">
              <a:latin typeface="Calibri" pitchFamily="34" charset="0"/>
            </a:endParaRPr>
          </a:p>
          <a:p>
            <a:r>
              <a:rPr lang="zh-TW" altLang="en-US" dirty="0" smtClean="0">
                <a:latin typeface="+mj-lt"/>
              </a:rPr>
              <a:t>在</a:t>
            </a:r>
            <a:r>
              <a:rPr lang="en-US" altLang="zh-TW" dirty="0" err="1" smtClean="0">
                <a:latin typeface="+mj-lt"/>
              </a:rPr>
              <a:t>NodeJS</a:t>
            </a:r>
            <a:r>
              <a:rPr lang="zh-TW" altLang="en-US" dirty="0" smtClean="0">
                <a:latin typeface="+mj-lt"/>
              </a:rPr>
              <a:t>環境中，有非常多的操作是用</a:t>
            </a:r>
            <a:r>
              <a:rPr lang="en-US" altLang="zh-TW" dirty="0" smtClean="0">
                <a:latin typeface="+mj-lt"/>
              </a:rPr>
              <a:t>callback</a:t>
            </a:r>
            <a:r>
              <a:rPr lang="zh-TW" altLang="en-US" dirty="0" smtClean="0">
                <a:latin typeface="+mj-lt"/>
              </a:rPr>
              <a:t>來完成，例如這一段</a:t>
            </a:r>
            <a:r>
              <a:rPr lang="en-US" altLang="zh-TW" dirty="0" smtClean="0">
                <a:latin typeface="+mj-lt"/>
              </a:rPr>
              <a:t>mongo </a:t>
            </a:r>
            <a:r>
              <a:rPr lang="en-US" altLang="zh-TW" dirty="0" err="1" smtClean="0">
                <a:latin typeface="+mj-lt"/>
              </a:rPr>
              <a:t>db</a:t>
            </a:r>
            <a:r>
              <a:rPr lang="zh-TW" altLang="en-US" dirty="0" smtClean="0">
                <a:latin typeface="+mj-lt"/>
              </a:rPr>
              <a:t>的範例</a:t>
            </a:r>
            <a:endParaRPr lang="en-US" altLang="zh-TW" dirty="0" smtClean="0">
              <a:latin typeface="+mj-lt"/>
            </a:endParaRPr>
          </a:p>
        </p:txBody>
      </p:sp>
      <p:sp>
        <p:nvSpPr>
          <p:cNvPr id="4" name="TextBox 3"/>
          <p:cNvSpPr txBox="1"/>
          <p:nvPr/>
        </p:nvSpPr>
        <p:spPr>
          <a:xfrm>
            <a:off x="803441" y="2902584"/>
            <a:ext cx="7609039" cy="3071610"/>
          </a:xfrm>
          <a:prstGeom prst="rect">
            <a:avLst/>
          </a:prstGeom>
          <a:noFill/>
        </p:spPr>
        <p:txBody>
          <a:bodyPr wrap="square" rtlCol="0">
            <a:spAutoFit/>
          </a:bodyPr>
          <a:lstStyle/>
          <a:p>
            <a:pPr>
              <a:lnSpc>
                <a:spcPct val="110000"/>
              </a:lnSpc>
            </a:pPr>
            <a:r>
              <a:rPr lang="en-US" altLang="zh-TW" sz="1600" dirty="0" err="1"/>
              <a:t>var</a:t>
            </a:r>
            <a:r>
              <a:rPr lang="en-US" altLang="zh-TW" sz="1600" dirty="0"/>
              <a:t> </a:t>
            </a:r>
            <a:r>
              <a:rPr lang="en-US" altLang="zh-TW" sz="1600" dirty="0" err="1"/>
              <a:t>p_client</a:t>
            </a:r>
            <a:r>
              <a:rPr lang="en-US" altLang="zh-TW" sz="1600" dirty="0"/>
              <a:t> = new </a:t>
            </a:r>
            <a:r>
              <a:rPr lang="en-US" altLang="zh-TW" sz="1600" dirty="0" err="1"/>
              <a:t>Db</a:t>
            </a:r>
            <a:r>
              <a:rPr lang="en-US" altLang="zh-TW" sz="1600" dirty="0"/>
              <a:t>('integration_tests_20', new Server("127.0.0.1", 27017, {}), {'</a:t>
            </a:r>
            <a:r>
              <a:rPr lang="en-US" altLang="zh-TW" sz="1600" dirty="0" err="1"/>
              <a:t>pk</a:t>
            </a:r>
            <a:r>
              <a:rPr lang="en-US" altLang="zh-TW" sz="1600" dirty="0"/>
              <a:t>':</a:t>
            </a:r>
            <a:r>
              <a:rPr lang="en-US" altLang="zh-TW" sz="1600" dirty="0" err="1"/>
              <a:t>CustomPKFactory</a:t>
            </a:r>
            <a:r>
              <a:rPr lang="en-US" altLang="zh-TW" sz="1600" dirty="0"/>
              <a:t>});</a:t>
            </a:r>
          </a:p>
          <a:p>
            <a:pPr>
              <a:lnSpc>
                <a:spcPct val="110000"/>
              </a:lnSpc>
            </a:pPr>
            <a:r>
              <a:rPr lang="en-US" altLang="zh-TW" sz="1600" dirty="0" err="1"/>
              <a:t>p_client.open</a:t>
            </a:r>
            <a:r>
              <a:rPr lang="en-US" altLang="zh-TW" sz="1600" dirty="0"/>
              <a:t>(function(err, </a:t>
            </a:r>
            <a:r>
              <a:rPr lang="en-US" altLang="zh-TW" sz="1600" dirty="0" err="1"/>
              <a:t>p_client</a:t>
            </a:r>
            <a:r>
              <a:rPr lang="en-US" altLang="zh-TW" sz="1600" dirty="0"/>
              <a:t>) {</a:t>
            </a:r>
          </a:p>
          <a:p>
            <a:pPr>
              <a:lnSpc>
                <a:spcPct val="110000"/>
              </a:lnSpc>
            </a:pPr>
            <a:r>
              <a:rPr lang="en-US" altLang="zh-TW" sz="1600" dirty="0"/>
              <a:t>  </a:t>
            </a:r>
            <a:r>
              <a:rPr lang="en-US" altLang="zh-TW" sz="1600" dirty="0" err="1"/>
              <a:t>p_client.dropDatabase</a:t>
            </a:r>
            <a:r>
              <a:rPr lang="en-US" altLang="zh-TW" sz="1600" dirty="0"/>
              <a:t>(function(err, done) {</a:t>
            </a:r>
          </a:p>
          <a:p>
            <a:pPr>
              <a:lnSpc>
                <a:spcPct val="110000"/>
              </a:lnSpc>
            </a:pPr>
            <a:r>
              <a:rPr lang="en-US" altLang="zh-TW" sz="1600" dirty="0"/>
              <a:t>    </a:t>
            </a:r>
            <a:r>
              <a:rPr lang="en-US" altLang="zh-TW" sz="1600" dirty="0" err="1"/>
              <a:t>p_client.createCollection</a:t>
            </a:r>
            <a:r>
              <a:rPr lang="en-US" altLang="zh-TW" sz="1600" dirty="0"/>
              <a:t>('</a:t>
            </a:r>
            <a:r>
              <a:rPr lang="en-US" altLang="zh-TW" sz="1600" dirty="0" err="1"/>
              <a:t>test_custom_key</a:t>
            </a:r>
            <a:r>
              <a:rPr lang="en-US" altLang="zh-TW" sz="1600" dirty="0"/>
              <a:t>', function(err, collection) {</a:t>
            </a:r>
          </a:p>
          <a:p>
            <a:pPr>
              <a:lnSpc>
                <a:spcPct val="110000"/>
              </a:lnSpc>
            </a:pPr>
            <a:r>
              <a:rPr lang="en-US" altLang="zh-TW" sz="1600" dirty="0"/>
              <a:t>      </a:t>
            </a:r>
            <a:r>
              <a:rPr lang="en-US" altLang="zh-TW" sz="1600" dirty="0" err="1"/>
              <a:t>collection.insert</a:t>
            </a:r>
            <a:r>
              <a:rPr lang="en-US" altLang="zh-TW" sz="1600" dirty="0"/>
              <a:t>({'a':1}, function(err, docs) {</a:t>
            </a:r>
          </a:p>
          <a:p>
            <a:pPr>
              <a:lnSpc>
                <a:spcPct val="110000"/>
              </a:lnSpc>
            </a:pPr>
            <a:r>
              <a:rPr lang="en-US" altLang="zh-TW" sz="1600" dirty="0"/>
              <a:t>        </a:t>
            </a:r>
            <a:r>
              <a:rPr lang="en-US" altLang="zh-TW" sz="1600" dirty="0" err="1"/>
              <a:t>collection.find</a:t>
            </a:r>
            <a:r>
              <a:rPr lang="en-US" altLang="zh-TW" sz="1600" dirty="0"/>
              <a:t>({'_</a:t>
            </a:r>
            <a:r>
              <a:rPr lang="en-US" altLang="zh-TW" sz="1600" dirty="0" err="1"/>
              <a:t>id':new</a:t>
            </a:r>
            <a:r>
              <a:rPr lang="en-US" altLang="zh-TW" sz="1600" dirty="0"/>
              <a:t> </a:t>
            </a:r>
            <a:r>
              <a:rPr lang="en-US" altLang="zh-TW" sz="1600" dirty="0" err="1"/>
              <a:t>ObjectID</a:t>
            </a:r>
            <a:r>
              <a:rPr lang="en-US" altLang="zh-TW" sz="1600" dirty="0"/>
              <a:t>("</a:t>
            </a:r>
            <a:r>
              <a:rPr lang="en-US" altLang="zh-TW" sz="1600" dirty="0" err="1"/>
              <a:t>aaaaaaaaaaaa</a:t>
            </a:r>
            <a:r>
              <a:rPr lang="en-US" altLang="zh-TW" sz="1600" dirty="0"/>
              <a:t>")}, function(err, cursor) {</a:t>
            </a:r>
          </a:p>
          <a:p>
            <a:pPr>
              <a:lnSpc>
                <a:spcPct val="110000"/>
              </a:lnSpc>
            </a:pPr>
            <a:r>
              <a:rPr lang="en-US" altLang="zh-TW" sz="1600" dirty="0"/>
              <a:t>          </a:t>
            </a:r>
            <a:r>
              <a:rPr lang="en-US" altLang="zh-TW" sz="1600" dirty="0" err="1"/>
              <a:t>cursor.toArray</a:t>
            </a:r>
            <a:r>
              <a:rPr lang="en-US" altLang="zh-TW" sz="1600" dirty="0"/>
              <a:t>(function(err, items) {</a:t>
            </a:r>
          </a:p>
          <a:p>
            <a:pPr>
              <a:lnSpc>
                <a:spcPct val="110000"/>
              </a:lnSpc>
            </a:pPr>
            <a:r>
              <a:rPr lang="en-US" altLang="zh-TW" sz="1600" dirty="0"/>
              <a:t>            </a:t>
            </a:r>
            <a:r>
              <a:rPr lang="en-US" altLang="zh-TW" sz="1600" dirty="0" err="1"/>
              <a:t>test.assertEquals</a:t>
            </a:r>
            <a:r>
              <a:rPr lang="en-US" altLang="zh-TW" sz="1600" dirty="0"/>
              <a:t>(1, </a:t>
            </a:r>
            <a:r>
              <a:rPr lang="en-US" altLang="zh-TW" sz="1600" dirty="0" err="1"/>
              <a:t>items.length</a:t>
            </a:r>
            <a:r>
              <a:rPr lang="en-US" altLang="zh-TW" sz="1600" dirty="0"/>
              <a:t>);</a:t>
            </a:r>
          </a:p>
          <a:p>
            <a:pPr>
              <a:lnSpc>
                <a:spcPct val="110000"/>
              </a:lnSpc>
            </a:pPr>
            <a:r>
              <a:rPr lang="en-US" altLang="zh-TW" sz="1600" dirty="0"/>
              <a:t> </a:t>
            </a:r>
            <a:r>
              <a:rPr lang="en-US" altLang="zh-TW" sz="1600" dirty="0" smtClean="0"/>
              <a:t>           </a:t>
            </a:r>
            <a:r>
              <a:rPr lang="en-US" altLang="zh-TW" sz="1600" dirty="0" err="1" smtClean="0"/>
              <a:t>p_client.close</a:t>
            </a:r>
            <a:r>
              <a:rPr lang="en-US" altLang="zh-TW" sz="1600" dirty="0"/>
              <a:t>();</a:t>
            </a:r>
          </a:p>
          <a:p>
            <a:pPr>
              <a:lnSpc>
                <a:spcPct val="110000"/>
              </a:lnSpc>
            </a:pPr>
            <a:r>
              <a:rPr lang="en-US" altLang="zh-TW" sz="1600" dirty="0"/>
              <a:t>          </a:t>
            </a:r>
            <a:r>
              <a:rPr lang="en-US" altLang="zh-TW" sz="1600" dirty="0" smtClean="0"/>
              <a:t>});});});});});});</a:t>
            </a:r>
            <a:endParaRPr lang="en-US" sz="1600" dirty="0"/>
          </a:p>
        </p:txBody>
      </p:sp>
    </p:spTree>
    <p:extLst>
      <p:ext uri="{BB962C8B-B14F-4D97-AF65-F5344CB8AC3E}">
        <p14:creationId xmlns:p14="http://schemas.microsoft.com/office/powerpoint/2010/main" val="4046925129"/>
      </p:ext>
    </p:extLst>
  </p:cSld>
  <p:clrMapOvr>
    <a:masterClrMapping/>
  </p:clrMapOvr>
  <p:transition advTm="34625">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en-US" altLang="zh-TW" dirty="0" err="1">
                <a:ln>
                  <a:noFill/>
                </a:ln>
                <a:solidFill>
                  <a:srgbClr val="008000"/>
                </a:solidFill>
                <a:cs typeface="Calibri" pitchFamily="34" charset="0"/>
              </a:rPr>
              <a:t>Javascript</a:t>
            </a:r>
            <a:r>
              <a:rPr lang="zh-TW" altLang="en-US" dirty="0">
                <a:ln>
                  <a:noFill/>
                </a:ln>
                <a:solidFill>
                  <a:srgbClr val="008000"/>
                </a:solidFill>
                <a:cs typeface="Calibri" pitchFamily="34" charset="0"/>
              </a:rPr>
              <a:t>背景知識</a:t>
            </a:r>
            <a:r>
              <a:rPr lang="en-US" altLang="zh-TW" dirty="0">
                <a:ln>
                  <a:noFill/>
                </a:ln>
                <a:solidFill>
                  <a:srgbClr val="008000"/>
                </a:solidFill>
                <a:cs typeface="Calibri" pitchFamily="34" charset="0"/>
              </a:rPr>
              <a:t/>
            </a:r>
            <a:br>
              <a:rPr lang="en-US" altLang="zh-TW" dirty="0">
                <a:ln>
                  <a:noFill/>
                </a:ln>
                <a:solidFill>
                  <a:srgbClr val="008000"/>
                </a:solidFill>
                <a:cs typeface="Calibri" pitchFamily="34" charset="0"/>
              </a:rPr>
            </a:br>
            <a:r>
              <a:rPr lang="en-US" altLang="zh-TW" dirty="0">
                <a:ln>
                  <a:noFill/>
                </a:ln>
                <a:cs typeface="Calibri" pitchFamily="34" charset="0"/>
              </a:rPr>
              <a:t> </a:t>
            </a:r>
            <a:r>
              <a:rPr lang="zh-TW" altLang="en-US" sz="3600" dirty="0">
                <a:ln>
                  <a:noFill/>
                </a:ln>
                <a:cs typeface="Calibri" pitchFamily="34" charset="0"/>
              </a:rPr>
              <a:t>事件與</a:t>
            </a:r>
            <a:r>
              <a:rPr lang="en-US" altLang="zh-TW" sz="3600" dirty="0">
                <a:ln>
                  <a:noFill/>
                </a:ln>
                <a:cs typeface="Calibri" pitchFamily="34" charset="0"/>
              </a:rPr>
              <a:t>callback</a:t>
            </a:r>
            <a:r>
              <a:rPr lang="zh-TW" altLang="en-US" sz="3600" dirty="0">
                <a:ln>
                  <a:noFill/>
                </a:ln>
                <a:cs typeface="Calibri" pitchFamily="34" charset="0"/>
              </a:rPr>
              <a:t>函數</a:t>
            </a:r>
            <a:endParaRPr altLang="zh-TW" sz="3600" dirty="0" smtClean="0">
              <a:ln>
                <a:noFill/>
              </a:ln>
              <a:cs typeface="Calibri" pitchFamily="34" charset="0"/>
            </a:endParaRPr>
          </a:p>
        </p:txBody>
      </p:sp>
      <p:sp>
        <p:nvSpPr>
          <p:cNvPr id="7" name="Content Placeholder 2"/>
          <p:cNvSpPr>
            <a:spLocks noGrp="1"/>
          </p:cNvSpPr>
          <p:nvPr>
            <p:ph idx="1"/>
          </p:nvPr>
        </p:nvSpPr>
        <p:spPr/>
        <p:txBody>
          <a:bodyPr/>
          <a:lstStyle/>
          <a:p>
            <a:pPr eaLnBrk="1" hangingPunct="1"/>
            <a:endParaRPr lang="en-US" altLang="zh-TW" dirty="0" smtClean="0">
              <a:latin typeface="Calibri" pitchFamily="34" charset="0"/>
            </a:endParaRPr>
          </a:p>
          <a:p>
            <a:r>
              <a:rPr lang="zh-TW" altLang="en-US" dirty="0">
                <a:latin typeface="+mj-lt"/>
              </a:rPr>
              <a:t>為什麼會</a:t>
            </a:r>
            <a:r>
              <a:rPr lang="zh-TW" altLang="en-US" dirty="0" smtClean="0">
                <a:latin typeface="+mj-lt"/>
              </a:rPr>
              <a:t>出現</a:t>
            </a:r>
            <a:r>
              <a:rPr lang="zh-TW" altLang="en-US" dirty="0">
                <a:latin typeface="+mj-lt"/>
              </a:rPr>
              <a:t>這麼多層</a:t>
            </a:r>
            <a:r>
              <a:rPr lang="zh-TW" altLang="en-US" dirty="0" smtClean="0">
                <a:latin typeface="+mj-lt"/>
              </a:rPr>
              <a:t>的</a:t>
            </a:r>
            <a:r>
              <a:rPr lang="en-US" altLang="zh-TW" dirty="0" smtClean="0">
                <a:latin typeface="+mj-lt"/>
              </a:rPr>
              <a:t>callbacks</a:t>
            </a:r>
            <a:r>
              <a:rPr lang="zh-TW" altLang="en-US" dirty="0" smtClean="0">
                <a:latin typeface="+mj-lt"/>
              </a:rPr>
              <a:t>？</a:t>
            </a:r>
            <a:endParaRPr lang="en-US" altLang="zh-TW" dirty="0" smtClean="0">
              <a:latin typeface="+mj-lt"/>
            </a:endParaRPr>
          </a:p>
          <a:p>
            <a:pPr lvl="1">
              <a:buClrTx/>
              <a:buSzPct val="70000"/>
              <a:buFont typeface="Wingdings" pitchFamily="2" charset="2"/>
              <a:buChar char="l"/>
            </a:pPr>
            <a:r>
              <a:rPr lang="zh-TW" altLang="en-US" dirty="0" smtClean="0">
                <a:latin typeface="+mj-lt"/>
              </a:rPr>
              <a:t>重要的操作幾乎都透過</a:t>
            </a:r>
            <a:r>
              <a:rPr lang="en-US" altLang="zh-TW" dirty="0" smtClean="0">
                <a:latin typeface="+mj-lt"/>
              </a:rPr>
              <a:t>callback</a:t>
            </a:r>
            <a:r>
              <a:rPr lang="zh-TW" altLang="en-US" dirty="0" smtClean="0">
                <a:latin typeface="+mj-lt"/>
              </a:rPr>
              <a:t>已非同步的方式完成</a:t>
            </a:r>
            <a:endParaRPr lang="en-US" altLang="zh-TW" dirty="0" smtClean="0">
              <a:latin typeface="+mj-lt"/>
            </a:endParaRPr>
          </a:p>
          <a:p>
            <a:pPr lvl="1">
              <a:buClrTx/>
              <a:buSzPct val="70000"/>
              <a:buFont typeface="Wingdings" pitchFamily="2" charset="2"/>
              <a:buChar char="l"/>
            </a:pPr>
            <a:r>
              <a:rPr lang="zh-TW" altLang="en-US" dirty="0" smtClean="0">
                <a:latin typeface="+mj-lt"/>
              </a:rPr>
              <a:t>所以常常在</a:t>
            </a:r>
            <a:r>
              <a:rPr lang="en-US" altLang="zh-TW" dirty="0" smtClean="0">
                <a:latin typeface="+mj-lt"/>
              </a:rPr>
              <a:t>callbacks</a:t>
            </a:r>
            <a:r>
              <a:rPr lang="zh-TW" altLang="en-US" dirty="0" smtClean="0">
                <a:latin typeface="+mj-lt"/>
              </a:rPr>
              <a:t>中使用其他功能，就需要另外加一層</a:t>
            </a:r>
            <a:r>
              <a:rPr lang="en-US" altLang="zh-TW" dirty="0" smtClean="0">
                <a:latin typeface="+mj-lt"/>
              </a:rPr>
              <a:t>callbacks</a:t>
            </a:r>
          </a:p>
          <a:p>
            <a:pPr lvl="1">
              <a:buClrTx/>
              <a:buSzPct val="70000"/>
              <a:buFont typeface="Wingdings" pitchFamily="2" charset="2"/>
              <a:buChar char="l"/>
            </a:pPr>
            <a:r>
              <a:rPr lang="zh-TW" altLang="en-US" dirty="0">
                <a:latin typeface="+mj-lt"/>
              </a:rPr>
              <a:t>在</a:t>
            </a:r>
            <a:r>
              <a:rPr lang="zh-TW" altLang="en-US" dirty="0" smtClean="0">
                <a:latin typeface="+mj-lt"/>
              </a:rPr>
              <a:t>許多功能需要循序執行時，就需要在</a:t>
            </a:r>
            <a:r>
              <a:rPr lang="en-US" altLang="zh-TW" dirty="0" smtClean="0">
                <a:latin typeface="+mj-lt"/>
              </a:rPr>
              <a:t>callbacks</a:t>
            </a:r>
            <a:r>
              <a:rPr lang="zh-TW" altLang="en-US" dirty="0" smtClean="0">
                <a:latin typeface="+mj-lt"/>
              </a:rPr>
              <a:t>中使用下一個步驟的功能，這些還是需要</a:t>
            </a:r>
            <a:r>
              <a:rPr lang="en-US" altLang="zh-TW" dirty="0" smtClean="0">
                <a:latin typeface="+mj-lt"/>
              </a:rPr>
              <a:t>callbacks</a:t>
            </a:r>
            <a:r>
              <a:rPr lang="zh-TW" altLang="en-US" dirty="0" smtClean="0">
                <a:latin typeface="+mj-lt"/>
              </a:rPr>
              <a:t>來完成</a:t>
            </a:r>
            <a:endParaRPr lang="en-US" altLang="zh-TW" dirty="0" smtClean="0">
              <a:latin typeface="+mj-lt"/>
            </a:endParaRPr>
          </a:p>
        </p:txBody>
      </p:sp>
    </p:spTree>
    <p:extLst>
      <p:ext uri="{BB962C8B-B14F-4D97-AF65-F5344CB8AC3E}">
        <p14:creationId xmlns:p14="http://schemas.microsoft.com/office/powerpoint/2010/main" val="2528883109"/>
      </p:ext>
    </p:extLst>
  </p:cSld>
  <p:clrMapOvr>
    <a:masterClrMapping/>
  </p:clrMapOvr>
  <p:transition advTm="34625">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en-US" altLang="zh-TW" dirty="0" err="1">
                <a:ln>
                  <a:noFill/>
                </a:ln>
                <a:solidFill>
                  <a:srgbClr val="008000"/>
                </a:solidFill>
                <a:cs typeface="Calibri" pitchFamily="34" charset="0"/>
              </a:rPr>
              <a:t>Javascript</a:t>
            </a:r>
            <a:r>
              <a:rPr lang="zh-TW" altLang="en-US" dirty="0">
                <a:ln>
                  <a:noFill/>
                </a:ln>
                <a:solidFill>
                  <a:srgbClr val="008000"/>
                </a:solidFill>
                <a:cs typeface="Calibri" pitchFamily="34" charset="0"/>
              </a:rPr>
              <a:t>背景知識</a:t>
            </a:r>
            <a:r>
              <a:rPr lang="en-US" altLang="zh-TW" dirty="0">
                <a:ln>
                  <a:noFill/>
                </a:ln>
                <a:solidFill>
                  <a:srgbClr val="008000"/>
                </a:solidFill>
                <a:cs typeface="Calibri" pitchFamily="34" charset="0"/>
              </a:rPr>
              <a:t/>
            </a:r>
            <a:br>
              <a:rPr lang="en-US" altLang="zh-TW" dirty="0">
                <a:ln>
                  <a:noFill/>
                </a:ln>
                <a:solidFill>
                  <a:srgbClr val="008000"/>
                </a:solidFill>
                <a:cs typeface="Calibri" pitchFamily="34" charset="0"/>
              </a:rPr>
            </a:br>
            <a:r>
              <a:rPr lang="en-US" altLang="zh-TW" dirty="0">
                <a:ln>
                  <a:noFill/>
                </a:ln>
                <a:cs typeface="Calibri" pitchFamily="34" charset="0"/>
              </a:rPr>
              <a:t> </a:t>
            </a:r>
            <a:r>
              <a:rPr lang="zh-TW" altLang="en-US" sz="3600" dirty="0">
                <a:ln>
                  <a:noFill/>
                </a:ln>
                <a:cs typeface="Calibri" pitchFamily="34" charset="0"/>
              </a:rPr>
              <a:t>事件與</a:t>
            </a:r>
            <a:r>
              <a:rPr lang="en-US" altLang="zh-TW" sz="3600" dirty="0">
                <a:ln>
                  <a:noFill/>
                </a:ln>
                <a:cs typeface="Calibri" pitchFamily="34" charset="0"/>
              </a:rPr>
              <a:t>callback</a:t>
            </a:r>
            <a:r>
              <a:rPr lang="zh-TW" altLang="en-US" sz="3600" dirty="0">
                <a:ln>
                  <a:noFill/>
                </a:ln>
                <a:cs typeface="Calibri" pitchFamily="34" charset="0"/>
              </a:rPr>
              <a:t>函數</a:t>
            </a:r>
            <a:endParaRPr altLang="zh-TW" sz="3600" dirty="0" smtClean="0">
              <a:ln>
                <a:noFill/>
              </a:ln>
              <a:cs typeface="Calibri" pitchFamily="34" charset="0"/>
            </a:endParaRPr>
          </a:p>
        </p:txBody>
      </p:sp>
      <p:sp>
        <p:nvSpPr>
          <p:cNvPr id="7" name="Content Placeholder 2"/>
          <p:cNvSpPr>
            <a:spLocks noGrp="1"/>
          </p:cNvSpPr>
          <p:nvPr>
            <p:ph idx="1"/>
          </p:nvPr>
        </p:nvSpPr>
        <p:spPr/>
        <p:txBody>
          <a:bodyPr>
            <a:normAutofit/>
          </a:bodyPr>
          <a:lstStyle/>
          <a:p>
            <a:pPr eaLnBrk="1" hangingPunct="1"/>
            <a:endParaRPr lang="en-US" altLang="zh-TW" dirty="0" smtClean="0">
              <a:latin typeface="Calibri" pitchFamily="34" charset="0"/>
            </a:endParaRPr>
          </a:p>
          <a:p>
            <a:r>
              <a:rPr lang="zh-TW" altLang="en-US" dirty="0" smtClean="0">
                <a:latin typeface="+mj-lt"/>
              </a:rPr>
              <a:t>複雜</a:t>
            </a:r>
            <a:r>
              <a:rPr lang="en-US" altLang="zh-TW" dirty="0" smtClean="0">
                <a:latin typeface="+mj-lt"/>
              </a:rPr>
              <a:t>callbacks</a:t>
            </a:r>
            <a:r>
              <a:rPr lang="zh-TW" altLang="en-US" dirty="0" smtClean="0">
                <a:latin typeface="+mj-lt"/>
              </a:rPr>
              <a:t>的問題</a:t>
            </a:r>
            <a:endParaRPr lang="en-US" altLang="zh-TW" dirty="0" smtClean="0">
              <a:latin typeface="+mj-lt"/>
            </a:endParaRPr>
          </a:p>
          <a:p>
            <a:pPr lvl="1">
              <a:buClrTx/>
              <a:buSzPct val="70000"/>
              <a:buFont typeface="Wingdings" pitchFamily="2" charset="2"/>
              <a:buChar char="l"/>
            </a:pPr>
            <a:r>
              <a:rPr lang="zh-TW" altLang="en-US" dirty="0" smtClean="0"/>
              <a:t>程式邏輯會分散到各個</a:t>
            </a:r>
            <a:r>
              <a:rPr lang="en-US" altLang="zh-TW" dirty="0" smtClean="0"/>
              <a:t>callbacks</a:t>
            </a:r>
            <a:r>
              <a:rPr lang="zh-TW" altLang="en-US" dirty="0" smtClean="0"/>
              <a:t>，</a:t>
            </a:r>
            <a:r>
              <a:rPr lang="zh-TW" altLang="en-US" dirty="0"/>
              <a:t>比較</a:t>
            </a:r>
            <a:r>
              <a:rPr lang="zh-TW" altLang="en-US" dirty="0" smtClean="0"/>
              <a:t>難除錯</a:t>
            </a:r>
            <a:endParaRPr lang="en-US" altLang="zh-TW" dirty="0"/>
          </a:p>
          <a:p>
            <a:pPr lvl="1">
              <a:buClrTx/>
              <a:buSzPct val="70000"/>
              <a:buFont typeface="Wingdings" pitchFamily="2" charset="2"/>
              <a:buChar char="l"/>
            </a:pPr>
            <a:r>
              <a:rPr lang="zh-TW" altLang="en-US" dirty="0" smtClean="0"/>
              <a:t>不容易做單元測試</a:t>
            </a:r>
            <a:endParaRPr lang="en-US" altLang="zh-TW" dirty="0"/>
          </a:p>
          <a:p>
            <a:r>
              <a:rPr lang="zh-TW" altLang="en-US" dirty="0" smtClean="0">
                <a:latin typeface="+mj-lt"/>
              </a:rPr>
              <a:t>解決方式</a:t>
            </a:r>
            <a:endParaRPr lang="en-US" altLang="zh-TW" dirty="0" smtClean="0">
              <a:latin typeface="+mj-lt"/>
            </a:endParaRPr>
          </a:p>
          <a:p>
            <a:pPr lvl="1">
              <a:buClrTx/>
              <a:buSzPct val="70000"/>
              <a:buFont typeface="Wingdings" pitchFamily="2" charset="2"/>
              <a:buChar char="l"/>
            </a:pPr>
            <a:r>
              <a:rPr lang="zh-TW" altLang="en-US" dirty="0">
                <a:latin typeface="+mj-lt"/>
              </a:rPr>
              <a:t>借助</a:t>
            </a:r>
            <a:r>
              <a:rPr lang="zh-TW" altLang="en-US" dirty="0" smtClean="0">
                <a:latin typeface="+mj-lt"/>
              </a:rPr>
              <a:t>一些模組的幫助，將這些非同步的</a:t>
            </a:r>
            <a:r>
              <a:rPr lang="en-US" altLang="zh-TW" dirty="0" smtClean="0">
                <a:latin typeface="+mj-lt"/>
              </a:rPr>
              <a:t>callbacks</a:t>
            </a:r>
            <a:r>
              <a:rPr lang="zh-TW" altLang="en-US" dirty="0" smtClean="0">
                <a:latin typeface="+mj-lt"/>
              </a:rPr>
              <a:t>改成同步的形式（底層還是使用非同步）</a:t>
            </a:r>
            <a:endParaRPr lang="en-US" altLang="zh-TW" dirty="0" smtClean="0">
              <a:latin typeface="+mj-lt"/>
            </a:endParaRPr>
          </a:p>
          <a:p>
            <a:pPr lvl="1">
              <a:buClrTx/>
              <a:buSzPct val="70000"/>
              <a:buFont typeface="Wingdings" pitchFamily="2" charset="2"/>
              <a:buChar char="l"/>
            </a:pPr>
            <a:r>
              <a:rPr lang="zh-TW" altLang="en-US" dirty="0" smtClean="0">
                <a:latin typeface="+mj-lt"/>
              </a:rPr>
              <a:t>不要用匿名函數做</a:t>
            </a:r>
            <a:r>
              <a:rPr lang="en-US" altLang="zh-TW" dirty="0" smtClean="0">
                <a:latin typeface="+mj-lt"/>
              </a:rPr>
              <a:t>callbacks</a:t>
            </a:r>
            <a:r>
              <a:rPr lang="zh-TW" altLang="en-US" dirty="0" smtClean="0">
                <a:latin typeface="+mj-lt"/>
              </a:rPr>
              <a:t>，這樣對它做單元測試就比較</a:t>
            </a:r>
            <a:r>
              <a:rPr lang="zh-TW" altLang="en-US" dirty="0">
                <a:latin typeface="+mj-lt"/>
              </a:rPr>
              <a:t>容易</a:t>
            </a:r>
            <a:endParaRPr lang="en-US" altLang="zh-TW" dirty="0" smtClean="0">
              <a:latin typeface="+mj-lt"/>
            </a:endParaRPr>
          </a:p>
        </p:txBody>
      </p:sp>
    </p:spTree>
    <p:extLst>
      <p:ext uri="{BB962C8B-B14F-4D97-AF65-F5344CB8AC3E}">
        <p14:creationId xmlns:p14="http://schemas.microsoft.com/office/powerpoint/2010/main" val="306629888"/>
      </p:ext>
    </p:extLst>
  </p:cSld>
  <p:clrMapOvr>
    <a:masterClrMapping/>
  </p:clrMapOvr>
  <p:transition advTm="34625">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en-US" altLang="zh-TW" dirty="0" err="1">
                <a:ln>
                  <a:noFill/>
                </a:ln>
                <a:solidFill>
                  <a:srgbClr val="008000"/>
                </a:solidFill>
                <a:cs typeface="Calibri" pitchFamily="34" charset="0"/>
              </a:rPr>
              <a:t>Javascript</a:t>
            </a:r>
            <a:r>
              <a:rPr lang="zh-TW" altLang="en-US" dirty="0">
                <a:ln>
                  <a:noFill/>
                </a:ln>
                <a:solidFill>
                  <a:srgbClr val="008000"/>
                </a:solidFill>
                <a:cs typeface="Calibri" pitchFamily="34" charset="0"/>
              </a:rPr>
              <a:t>背景知識</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撰寫</a:t>
            </a:r>
            <a:r>
              <a:rPr lang="en-US" altLang="zh-TW" sz="3600" dirty="0" err="1" smtClean="0">
                <a:ln>
                  <a:noFill/>
                </a:ln>
                <a:cs typeface="Calibri" pitchFamily="34" charset="0"/>
              </a:rPr>
              <a:t>Javascript</a:t>
            </a:r>
            <a:r>
              <a:rPr lang="zh-TW" altLang="en-US" sz="3600" dirty="0" smtClean="0">
                <a:ln>
                  <a:noFill/>
                </a:ln>
                <a:cs typeface="Calibri" pitchFamily="34" charset="0"/>
              </a:rPr>
              <a:t>程式的一些原則</a:t>
            </a:r>
            <a:endParaRPr altLang="zh-TW" sz="3600" dirty="0" smtClean="0">
              <a:ln>
                <a:noFill/>
              </a:ln>
              <a:cs typeface="Calibri" pitchFamily="34" charset="0"/>
            </a:endParaRPr>
          </a:p>
        </p:txBody>
      </p:sp>
      <p:sp>
        <p:nvSpPr>
          <p:cNvPr id="7" name="Content Placeholder 2"/>
          <p:cNvSpPr>
            <a:spLocks noGrp="1"/>
          </p:cNvSpPr>
          <p:nvPr>
            <p:ph idx="1"/>
          </p:nvPr>
        </p:nvSpPr>
        <p:spPr/>
        <p:txBody>
          <a:bodyPr>
            <a:normAutofit/>
          </a:bodyPr>
          <a:lstStyle/>
          <a:p>
            <a:pPr eaLnBrk="1" hangingPunct="1"/>
            <a:endParaRPr lang="en-US" altLang="zh-TW" dirty="0" smtClean="0">
              <a:latin typeface="Calibri" pitchFamily="34" charset="0"/>
            </a:endParaRPr>
          </a:p>
          <a:p>
            <a:r>
              <a:rPr lang="zh-TW" altLang="en-US" dirty="0" smtClean="0">
                <a:latin typeface="+mj-lt"/>
              </a:rPr>
              <a:t>不要污染</a:t>
            </a:r>
            <a:r>
              <a:rPr lang="en-US" altLang="zh-TW" dirty="0" smtClean="0">
                <a:latin typeface="+mj-lt"/>
              </a:rPr>
              <a:t>Global Scope</a:t>
            </a:r>
          </a:p>
          <a:p>
            <a:pPr lvl="1">
              <a:buClrTx/>
              <a:buSzPct val="70000"/>
              <a:buFont typeface="Wingdings" pitchFamily="2" charset="2"/>
              <a:buChar char="l"/>
            </a:pPr>
            <a:r>
              <a:rPr lang="zh-TW" altLang="en-US" dirty="0" smtClean="0"/>
              <a:t>利用</a:t>
            </a:r>
            <a:r>
              <a:rPr lang="en-US" altLang="zh-TW" dirty="0" smtClean="0"/>
              <a:t>Object</a:t>
            </a:r>
            <a:r>
              <a:rPr lang="zh-TW" altLang="en-US" dirty="0" smtClean="0"/>
              <a:t>把函數及變數</a:t>
            </a:r>
            <a:r>
              <a:rPr lang="en-US" altLang="zh-TW" dirty="0" smtClean="0"/>
              <a:t>Group</a:t>
            </a:r>
            <a:r>
              <a:rPr lang="zh-TW" altLang="en-US" dirty="0" smtClean="0"/>
              <a:t>起來</a:t>
            </a:r>
            <a:r>
              <a:rPr lang="en-US" altLang="zh-TW" dirty="0" smtClean="0"/>
              <a:t>(</a:t>
            </a:r>
            <a:r>
              <a:rPr lang="en-US" altLang="zh-TW" dirty="0" err="1" smtClean="0"/>
              <a:t>namespacing</a:t>
            </a:r>
            <a:r>
              <a:rPr lang="en-US" altLang="zh-TW" dirty="0" smtClean="0"/>
              <a:t>)</a:t>
            </a:r>
            <a:endParaRPr lang="en-US" altLang="zh-TW" dirty="0"/>
          </a:p>
          <a:p>
            <a:pPr lvl="1">
              <a:buClrTx/>
              <a:buSzPct val="70000"/>
              <a:buFont typeface="Wingdings" pitchFamily="2" charset="2"/>
              <a:buChar char="l"/>
            </a:pPr>
            <a:r>
              <a:rPr lang="zh-TW" altLang="en-US" dirty="0"/>
              <a:t>利用立即執行的匿名函數，把</a:t>
            </a:r>
            <a:r>
              <a:rPr lang="zh-TW" altLang="en-US" dirty="0" smtClean="0"/>
              <a:t>在</a:t>
            </a:r>
            <a:r>
              <a:rPr lang="en-US" altLang="zh-TW" dirty="0" smtClean="0"/>
              <a:t>Global Scope</a:t>
            </a:r>
            <a:r>
              <a:rPr lang="zh-TW" altLang="en-US" dirty="0" smtClean="0"/>
              <a:t>執行的程式包裝起來</a:t>
            </a:r>
            <a:endParaRPr lang="en-US" altLang="zh-TW" dirty="0" smtClean="0"/>
          </a:p>
          <a:p>
            <a:pPr lvl="1">
              <a:buClrTx/>
              <a:buSzPct val="70000"/>
              <a:buFont typeface="Wingdings" pitchFamily="2" charset="2"/>
              <a:buChar char="l"/>
            </a:pPr>
            <a:r>
              <a:rPr lang="zh-TW" altLang="en-US" dirty="0"/>
              <a:t>不過</a:t>
            </a:r>
            <a:r>
              <a:rPr lang="zh-TW" altLang="en-US" dirty="0" smtClean="0"/>
              <a:t>只要好好使用模組，在</a:t>
            </a:r>
            <a:r>
              <a:rPr lang="en-US" altLang="zh-TW" dirty="0" err="1" smtClean="0"/>
              <a:t>NodeJS</a:t>
            </a:r>
            <a:r>
              <a:rPr lang="zh-TW" altLang="en-US" dirty="0" smtClean="0"/>
              <a:t>這不是大問題</a:t>
            </a:r>
            <a:endParaRPr lang="en-US" altLang="zh-TW" dirty="0"/>
          </a:p>
          <a:p>
            <a:r>
              <a:rPr lang="zh-TW" altLang="en-US" dirty="0" smtClean="0">
                <a:latin typeface="+mj-lt"/>
              </a:rPr>
              <a:t>簡單</a:t>
            </a:r>
            <a:r>
              <a:rPr lang="zh-TW" altLang="en-US" dirty="0">
                <a:latin typeface="+mj-lt"/>
              </a:rPr>
              <a:t>的</a:t>
            </a:r>
            <a:r>
              <a:rPr lang="zh-TW" altLang="en-US" dirty="0" smtClean="0">
                <a:latin typeface="+mj-lt"/>
              </a:rPr>
              <a:t>性能策略</a:t>
            </a:r>
            <a:endParaRPr lang="en-US" altLang="zh-TW" dirty="0" smtClean="0">
              <a:latin typeface="+mj-lt"/>
            </a:endParaRPr>
          </a:p>
          <a:p>
            <a:pPr lvl="1">
              <a:buClrTx/>
              <a:buSzPct val="70000"/>
              <a:buFont typeface="Wingdings" pitchFamily="2" charset="2"/>
              <a:buChar char="l"/>
            </a:pPr>
            <a:r>
              <a:rPr lang="zh-TW" altLang="en-US" dirty="0" smtClean="0">
                <a:latin typeface="+mj-lt"/>
              </a:rPr>
              <a:t>注意變數</a:t>
            </a:r>
            <a:r>
              <a:rPr lang="en-US" altLang="zh-TW" dirty="0" smtClean="0">
                <a:latin typeface="+mj-lt"/>
              </a:rPr>
              <a:t>Scope</a:t>
            </a:r>
            <a:r>
              <a:rPr lang="zh-TW" altLang="en-US" dirty="0" smtClean="0">
                <a:latin typeface="+mj-lt"/>
              </a:rPr>
              <a:t>解析的問題</a:t>
            </a:r>
            <a:endParaRPr lang="en-US" altLang="zh-TW" dirty="0" smtClean="0">
              <a:latin typeface="+mj-lt"/>
            </a:endParaRPr>
          </a:p>
          <a:p>
            <a:pPr lvl="1">
              <a:buClrTx/>
              <a:buSzPct val="70000"/>
              <a:buFont typeface="Wingdings" pitchFamily="2" charset="2"/>
              <a:buChar char="l"/>
            </a:pPr>
            <a:r>
              <a:rPr lang="zh-TW" altLang="en-US" dirty="0" smtClean="0">
                <a:latin typeface="+mj-lt"/>
              </a:rPr>
              <a:t>需要花時間處理的程式，可以切割成數個函數，利用</a:t>
            </a:r>
            <a:r>
              <a:rPr lang="en-US" altLang="zh-TW" dirty="0" err="1" smtClean="0">
                <a:latin typeface="+mj-lt"/>
              </a:rPr>
              <a:t>process.nextTick</a:t>
            </a:r>
            <a:r>
              <a:rPr lang="en-US" altLang="zh-TW" dirty="0" smtClean="0">
                <a:latin typeface="+mj-lt"/>
              </a:rPr>
              <a:t>()</a:t>
            </a:r>
            <a:r>
              <a:rPr lang="zh-TW" altLang="en-US" dirty="0" smtClean="0">
                <a:latin typeface="+mj-lt"/>
              </a:rPr>
              <a:t>非同步執行</a:t>
            </a:r>
            <a:endParaRPr lang="en-US" altLang="zh-TW" dirty="0" smtClean="0">
              <a:latin typeface="+mj-lt"/>
            </a:endParaRPr>
          </a:p>
        </p:txBody>
      </p:sp>
    </p:spTree>
    <p:extLst>
      <p:ext uri="{BB962C8B-B14F-4D97-AF65-F5344CB8AC3E}">
        <p14:creationId xmlns:p14="http://schemas.microsoft.com/office/powerpoint/2010/main" val="1115516062"/>
      </p:ext>
    </p:extLst>
  </p:cSld>
  <p:clrMapOvr>
    <a:masterClrMapping/>
  </p:clrMapOvr>
  <p:transition advTm="34625">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29595"/>
          </a:xfrm>
        </p:spPr>
        <p:txBody>
          <a:bodyPr numCol="1" anchorCtr="0" compatLnSpc="1">
            <a:prstTxWarp prst="textNoShape">
              <a:avLst/>
            </a:prstTxWarp>
            <a:normAutofit fontScale="90000"/>
          </a:bodyPr>
          <a:lstStyle/>
          <a:p>
            <a:pPr eaLnBrk="1" hangingPunct="1">
              <a:defRPr/>
            </a:pPr>
            <a:r>
              <a:rPr lang="en-US" altLang="zh-TW" dirty="0" smtClean="0">
                <a:ln>
                  <a:noFill/>
                </a:ln>
                <a:solidFill>
                  <a:srgbClr val="008000"/>
                </a:solidFill>
                <a:cs typeface="Calibri" pitchFamily="34" charset="0"/>
              </a:rPr>
              <a:t>V8 </a:t>
            </a:r>
            <a:r>
              <a:rPr lang="en-US" altLang="zh-TW" dirty="0" err="1" smtClean="0">
                <a:ln>
                  <a:noFill/>
                </a:ln>
                <a:solidFill>
                  <a:srgbClr val="008000"/>
                </a:solidFill>
                <a:cs typeface="Calibri" pitchFamily="34" charset="0"/>
              </a:rPr>
              <a:t>Javascript</a:t>
            </a:r>
            <a:r>
              <a:rPr lang="en-US" altLang="zh-TW" dirty="0" smtClean="0">
                <a:ln>
                  <a:noFill/>
                </a:ln>
                <a:solidFill>
                  <a:srgbClr val="008000"/>
                </a:solidFill>
                <a:cs typeface="Calibri" pitchFamily="34" charset="0"/>
              </a:rPr>
              <a:t> VM</a:t>
            </a:r>
            <a:r>
              <a:rPr lang="zh-TW" altLang="en-US" dirty="0" smtClean="0">
                <a:ln>
                  <a:noFill/>
                </a:ln>
                <a:solidFill>
                  <a:srgbClr val="008000"/>
                </a:solidFill>
                <a:cs typeface="Calibri" pitchFamily="34" charset="0"/>
              </a:rPr>
              <a:t>的性能</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一些簡單的原則</a:t>
            </a:r>
            <a:endParaRPr altLang="zh-TW" sz="3600" dirty="0" smtClean="0">
              <a:ln>
                <a:noFill/>
              </a:ln>
              <a:cs typeface="Calibri" pitchFamily="34" charset="0"/>
            </a:endParaRPr>
          </a:p>
        </p:txBody>
      </p:sp>
      <p:sp>
        <p:nvSpPr>
          <p:cNvPr id="7" name="Content Placeholder 2"/>
          <p:cNvSpPr>
            <a:spLocks noGrp="1"/>
          </p:cNvSpPr>
          <p:nvPr>
            <p:ph idx="1"/>
          </p:nvPr>
        </p:nvSpPr>
        <p:spPr/>
        <p:txBody>
          <a:bodyPr/>
          <a:lstStyle/>
          <a:p>
            <a:pPr eaLnBrk="1" hangingPunct="1"/>
            <a:endParaRPr lang="en-US" altLang="zh-TW" dirty="0" smtClean="0">
              <a:latin typeface="Calibri" pitchFamily="34" charset="0"/>
            </a:endParaRPr>
          </a:p>
          <a:p>
            <a:r>
              <a:rPr lang="en-US" altLang="zh-TW" dirty="0" smtClean="0">
                <a:latin typeface="+mj-lt"/>
              </a:rPr>
              <a:t>V8</a:t>
            </a:r>
            <a:r>
              <a:rPr lang="zh-TW" altLang="en-US" dirty="0" smtClean="0">
                <a:latin typeface="+mj-lt"/>
              </a:rPr>
              <a:t>會依照函數執行的次數作為參考，進行最佳化（</a:t>
            </a:r>
            <a:r>
              <a:rPr lang="en-US" altLang="zh-TW" dirty="0" smtClean="0">
                <a:latin typeface="+mj-lt"/>
              </a:rPr>
              <a:t>hot functions</a:t>
            </a:r>
            <a:r>
              <a:rPr lang="zh-TW" altLang="en-US" dirty="0" smtClean="0">
                <a:latin typeface="+mj-lt"/>
              </a:rPr>
              <a:t>）</a:t>
            </a:r>
          </a:p>
          <a:p>
            <a:pPr lvl="1">
              <a:buClrTx/>
              <a:buSzPct val="70000"/>
              <a:buFont typeface="Wingdings" pitchFamily="2" charset="2"/>
              <a:buChar char="l"/>
            </a:pPr>
            <a:r>
              <a:rPr lang="zh-TW" altLang="en-US" dirty="0" smtClean="0"/>
              <a:t>某個函數預期它會在</a:t>
            </a:r>
            <a:r>
              <a:rPr lang="en-US" altLang="zh-TW" dirty="0" err="1" smtClean="0"/>
              <a:t>NodeJS</a:t>
            </a:r>
            <a:r>
              <a:rPr lang="en-US" altLang="zh-TW" dirty="0" smtClean="0"/>
              <a:t> instance</a:t>
            </a:r>
            <a:r>
              <a:rPr lang="zh-TW" altLang="en-US" dirty="0" smtClean="0"/>
              <a:t>生命週期中執行</a:t>
            </a:r>
            <a:r>
              <a:rPr lang="zh-TW" altLang="en-US" dirty="0"/>
              <a:t>越</a:t>
            </a:r>
            <a:r>
              <a:rPr lang="zh-TW" altLang="en-US" dirty="0" smtClean="0"/>
              <a:t>多次，調整它對於效能就會更有效果</a:t>
            </a:r>
            <a:endParaRPr lang="en-US" altLang="zh-TW" dirty="0" smtClean="0"/>
          </a:p>
          <a:p>
            <a:pPr lvl="1">
              <a:buClrTx/>
              <a:buSzPct val="70000"/>
              <a:buFont typeface="Wingdings" pitchFamily="2" charset="2"/>
              <a:buChar char="l"/>
            </a:pPr>
            <a:r>
              <a:rPr lang="zh-TW" altLang="en-US" dirty="0" smtClean="0"/>
              <a:t>某些操作在</a:t>
            </a:r>
            <a:r>
              <a:rPr lang="en-US" altLang="zh-TW" dirty="0" err="1" smtClean="0"/>
              <a:t>Javascript</a:t>
            </a:r>
            <a:r>
              <a:rPr lang="zh-TW" altLang="en-US" dirty="0" smtClean="0"/>
              <a:t>中並沒有非同步執行的版本，例如</a:t>
            </a:r>
            <a:r>
              <a:rPr lang="en-US" altLang="zh-TW" dirty="0" err="1" smtClean="0"/>
              <a:t>JSON.parse</a:t>
            </a:r>
            <a:r>
              <a:rPr lang="en-US" altLang="zh-TW" dirty="0" smtClean="0"/>
              <a:t>/</a:t>
            </a:r>
            <a:r>
              <a:rPr lang="en-US" altLang="zh-TW" dirty="0" err="1" smtClean="0"/>
              <a:t>stringify</a:t>
            </a:r>
            <a:r>
              <a:rPr lang="zh-TW" altLang="en-US" dirty="0" smtClean="0"/>
              <a:t>，而這些操作比較花時間。這時可以找一找是否有人實作非同步的版本（模組）</a:t>
            </a:r>
            <a:endParaRPr lang="en-US" altLang="zh-TW" dirty="0" smtClean="0"/>
          </a:p>
          <a:p>
            <a:pPr lvl="2">
              <a:buClrTx/>
              <a:buSzPct val="70000"/>
              <a:buFont typeface="Wingdings" pitchFamily="2" charset="2"/>
              <a:buChar char="l"/>
            </a:pPr>
            <a:r>
              <a:rPr lang="zh-TW" altLang="en-US" dirty="0"/>
              <a:t>例如</a:t>
            </a:r>
            <a:r>
              <a:rPr lang="zh-TW" altLang="en-US" dirty="0" smtClean="0"/>
              <a:t>： </a:t>
            </a:r>
            <a:r>
              <a:rPr lang="en-US" altLang="zh-TW" dirty="0">
                <a:hlinkClick r:id="rId3"/>
              </a:rPr>
              <a:t>https://github.com/dominictarr/JSONStream</a:t>
            </a:r>
            <a:endParaRPr lang="en-US" altLang="zh-TW" dirty="0"/>
          </a:p>
        </p:txBody>
      </p:sp>
    </p:spTree>
    <p:extLst>
      <p:ext uri="{BB962C8B-B14F-4D97-AF65-F5344CB8AC3E}">
        <p14:creationId xmlns:p14="http://schemas.microsoft.com/office/powerpoint/2010/main" val="2394173928"/>
      </p:ext>
    </p:extLst>
  </p:cSld>
  <p:clrMapOvr>
    <a:masterClrMapping/>
  </p:clrMapOvr>
  <p:transition advTm="34625">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29595"/>
          </a:xfrm>
        </p:spPr>
        <p:txBody>
          <a:bodyPr numCol="1" anchorCtr="0" compatLnSpc="1">
            <a:prstTxWarp prst="textNoShape">
              <a:avLst/>
            </a:prstTxWarp>
            <a:normAutofit fontScale="90000"/>
          </a:bodyPr>
          <a:lstStyle/>
          <a:p>
            <a:pPr eaLnBrk="1" hangingPunct="1">
              <a:defRPr/>
            </a:pPr>
            <a:r>
              <a:rPr lang="en-US" altLang="zh-TW" dirty="0" smtClean="0">
                <a:ln>
                  <a:noFill/>
                </a:ln>
                <a:solidFill>
                  <a:srgbClr val="008000"/>
                </a:solidFill>
                <a:cs typeface="Calibri" pitchFamily="34" charset="0"/>
              </a:rPr>
              <a:t>V8 </a:t>
            </a:r>
            <a:r>
              <a:rPr lang="en-US" altLang="zh-TW" dirty="0" err="1" smtClean="0">
                <a:ln>
                  <a:noFill/>
                </a:ln>
                <a:solidFill>
                  <a:srgbClr val="008000"/>
                </a:solidFill>
                <a:cs typeface="Calibri" pitchFamily="34" charset="0"/>
              </a:rPr>
              <a:t>Javascript</a:t>
            </a:r>
            <a:r>
              <a:rPr lang="en-US" altLang="zh-TW" dirty="0" smtClean="0">
                <a:ln>
                  <a:noFill/>
                </a:ln>
                <a:solidFill>
                  <a:srgbClr val="008000"/>
                </a:solidFill>
                <a:cs typeface="Calibri" pitchFamily="34" charset="0"/>
              </a:rPr>
              <a:t> VM</a:t>
            </a:r>
            <a:r>
              <a:rPr lang="zh-TW" altLang="en-US" dirty="0" smtClean="0">
                <a:ln>
                  <a:noFill/>
                </a:ln>
                <a:solidFill>
                  <a:srgbClr val="008000"/>
                </a:solidFill>
                <a:cs typeface="Calibri" pitchFamily="34" charset="0"/>
              </a:rPr>
              <a:t>的性能</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一些簡單的原則</a:t>
            </a:r>
            <a:endParaRPr altLang="zh-TW" sz="3600" dirty="0" smtClean="0">
              <a:ln>
                <a:noFill/>
              </a:ln>
              <a:cs typeface="Calibri" pitchFamily="34" charset="0"/>
            </a:endParaRPr>
          </a:p>
        </p:txBody>
      </p:sp>
      <p:sp>
        <p:nvSpPr>
          <p:cNvPr id="7" name="Content Placeholder 2"/>
          <p:cNvSpPr>
            <a:spLocks noGrp="1"/>
          </p:cNvSpPr>
          <p:nvPr>
            <p:ph idx="1"/>
          </p:nvPr>
        </p:nvSpPr>
        <p:spPr/>
        <p:txBody>
          <a:bodyPr/>
          <a:lstStyle/>
          <a:p>
            <a:pPr eaLnBrk="1" hangingPunct="1"/>
            <a:endParaRPr lang="en-US" altLang="zh-TW" dirty="0" smtClean="0">
              <a:latin typeface="Calibri" pitchFamily="34" charset="0"/>
            </a:endParaRPr>
          </a:p>
          <a:p>
            <a:r>
              <a:rPr lang="zh-TW" altLang="en-US" dirty="0" smtClean="0">
                <a:latin typeface="+mj-lt"/>
              </a:rPr>
              <a:t>但是</a:t>
            </a:r>
            <a:r>
              <a:rPr lang="zh-TW" altLang="en-US" dirty="0">
                <a:latin typeface="+mj-lt"/>
              </a:rPr>
              <a:t>有</a:t>
            </a:r>
            <a:r>
              <a:rPr lang="zh-TW" altLang="en-US" dirty="0" smtClean="0">
                <a:latin typeface="+mj-lt"/>
              </a:rPr>
              <a:t>一些地方會妨礙</a:t>
            </a:r>
            <a:r>
              <a:rPr lang="en-US" altLang="zh-TW" dirty="0" smtClean="0">
                <a:latin typeface="+mj-lt"/>
              </a:rPr>
              <a:t>V8</a:t>
            </a:r>
            <a:r>
              <a:rPr lang="zh-TW" altLang="en-US" dirty="0" smtClean="0">
                <a:latin typeface="+mj-lt"/>
              </a:rPr>
              <a:t>做最佳化</a:t>
            </a:r>
            <a:endParaRPr lang="en-US" altLang="zh-TW" dirty="0" smtClean="0">
              <a:latin typeface="+mj-lt"/>
            </a:endParaRPr>
          </a:p>
          <a:p>
            <a:pPr lvl="1">
              <a:buClrTx/>
              <a:buSzPct val="70000"/>
              <a:buFont typeface="Wingdings" pitchFamily="2" charset="2"/>
              <a:buChar char="l"/>
            </a:pPr>
            <a:r>
              <a:rPr lang="zh-TW" altLang="en-US" dirty="0" smtClean="0">
                <a:latin typeface="+mj-lt"/>
              </a:rPr>
              <a:t>無法決定</a:t>
            </a:r>
            <a:r>
              <a:rPr lang="en-US" altLang="zh-TW" dirty="0" smtClean="0">
                <a:latin typeface="+mj-lt"/>
              </a:rPr>
              <a:t>scope</a:t>
            </a:r>
            <a:r>
              <a:rPr lang="zh-TW" altLang="en-US" dirty="0" smtClean="0">
                <a:latin typeface="+mj-lt"/>
              </a:rPr>
              <a:t>中變數的型別時</a:t>
            </a:r>
            <a:endParaRPr lang="en-US" altLang="zh-TW" dirty="0" smtClean="0">
              <a:latin typeface="+mj-lt"/>
            </a:endParaRPr>
          </a:p>
          <a:p>
            <a:pPr lvl="1">
              <a:buClrTx/>
              <a:buSzPct val="70000"/>
              <a:buFont typeface="Wingdings" pitchFamily="2" charset="2"/>
              <a:buChar char="l"/>
            </a:pPr>
            <a:r>
              <a:rPr lang="zh-TW" altLang="en-US" dirty="0" smtClean="0">
                <a:latin typeface="+mj-lt"/>
              </a:rPr>
              <a:t>某些</a:t>
            </a:r>
            <a:r>
              <a:rPr lang="en-US" altLang="zh-TW" dirty="0" err="1" smtClean="0">
                <a:latin typeface="+mj-lt"/>
              </a:rPr>
              <a:t>Javascript</a:t>
            </a:r>
            <a:r>
              <a:rPr lang="zh-TW" altLang="en-US" dirty="0" smtClean="0">
                <a:latin typeface="+mj-lt"/>
              </a:rPr>
              <a:t>函數，無法最佳化，所以使用到的話</a:t>
            </a:r>
            <a:r>
              <a:rPr lang="en-US" altLang="zh-TW" dirty="0" smtClean="0">
                <a:latin typeface="+mj-lt"/>
              </a:rPr>
              <a:t>…</a:t>
            </a:r>
          </a:p>
          <a:p>
            <a:pPr lvl="1">
              <a:buClrTx/>
              <a:buSzPct val="70000"/>
              <a:buFont typeface="Wingdings" pitchFamily="2" charset="2"/>
              <a:buChar char="l"/>
            </a:pPr>
            <a:r>
              <a:rPr lang="zh-TW" altLang="en-US" dirty="0">
                <a:latin typeface="+mj-lt"/>
              </a:rPr>
              <a:t>例如</a:t>
            </a:r>
            <a:r>
              <a:rPr lang="zh-TW" altLang="en-US" dirty="0" smtClean="0">
                <a:latin typeface="+mj-lt"/>
              </a:rPr>
              <a:t>：用</a:t>
            </a:r>
            <a:r>
              <a:rPr lang="en-US" altLang="zh-TW" dirty="0" err="1" smtClean="0">
                <a:latin typeface="+mj-lt"/>
              </a:rPr>
              <a:t>Array.prototype.slice.call</a:t>
            </a:r>
            <a:r>
              <a:rPr lang="en-US" altLang="zh-TW" dirty="0" smtClean="0">
                <a:latin typeface="+mj-lt"/>
              </a:rPr>
              <a:t>(arguments,1)</a:t>
            </a:r>
            <a:r>
              <a:rPr lang="zh-TW" altLang="en-US" dirty="0" smtClean="0">
                <a:latin typeface="+mj-lt"/>
              </a:rPr>
              <a:t>來把</a:t>
            </a:r>
            <a:r>
              <a:rPr lang="en-US" altLang="zh-TW" dirty="0" smtClean="0">
                <a:latin typeface="+mj-lt"/>
              </a:rPr>
              <a:t>arguments</a:t>
            </a:r>
            <a:r>
              <a:rPr lang="zh-TW" altLang="en-US" dirty="0" smtClean="0">
                <a:latin typeface="+mj-lt"/>
              </a:rPr>
              <a:t>轉換成陣列就比</a:t>
            </a:r>
            <a:r>
              <a:rPr lang="en-US" altLang="zh-TW" dirty="0" smtClean="0">
                <a:latin typeface="+mj-lt"/>
              </a:rPr>
              <a:t>for(</a:t>
            </a:r>
            <a:r>
              <a:rPr lang="en-US" altLang="zh-TW" dirty="0" err="1" smtClean="0">
                <a:latin typeface="+mj-lt"/>
              </a:rPr>
              <a:t>var</a:t>
            </a:r>
            <a:r>
              <a:rPr lang="en-US" altLang="zh-TW" dirty="0" smtClean="0">
                <a:latin typeface="+mj-lt"/>
              </a:rPr>
              <a:t> i=0; i&lt;</a:t>
            </a:r>
            <a:r>
              <a:rPr lang="en-US" altLang="zh-TW" dirty="0" err="1" smtClean="0">
                <a:latin typeface="+mj-lt"/>
              </a:rPr>
              <a:t>arguments.length</a:t>
            </a:r>
            <a:r>
              <a:rPr lang="en-US" altLang="zh-TW" dirty="0" smtClean="0">
                <a:latin typeface="+mj-lt"/>
              </a:rPr>
              <a:t>; i++)</a:t>
            </a:r>
            <a:r>
              <a:rPr lang="zh-TW" altLang="en-US" dirty="0" smtClean="0">
                <a:latin typeface="+mj-lt"/>
              </a:rPr>
              <a:t>慢，因為後者可以最佳化</a:t>
            </a:r>
            <a:endParaRPr lang="en-US" altLang="zh-TW" dirty="0" smtClean="0">
              <a:latin typeface="+mj-lt"/>
            </a:endParaRPr>
          </a:p>
        </p:txBody>
      </p:sp>
    </p:spTree>
    <p:extLst>
      <p:ext uri="{BB962C8B-B14F-4D97-AF65-F5344CB8AC3E}">
        <p14:creationId xmlns:p14="http://schemas.microsoft.com/office/powerpoint/2010/main" val="1821313229"/>
      </p:ext>
    </p:extLst>
  </p:cSld>
  <p:clrMapOvr>
    <a:masterClrMapping/>
  </p:clrMapOvr>
  <p:transition advTm="34625">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開發</a:t>
            </a:r>
            <a:r>
              <a:rPr lang="en-US" altLang="zh-TW" dirty="0" err="1" smtClean="0">
                <a:ln>
                  <a:noFill/>
                </a:ln>
                <a:solidFill>
                  <a:srgbClr val="008000"/>
                </a:solidFill>
                <a:cs typeface="Calibri" pitchFamily="34" charset="0"/>
              </a:rPr>
              <a:t>NodeJS</a:t>
            </a:r>
            <a:r>
              <a:rPr lang="zh-TW" altLang="en-US" dirty="0" smtClean="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環境建置</a:t>
            </a:r>
            <a:endParaRPr altLang="zh-TW" sz="3600" dirty="0" smtClean="0">
              <a:ln>
                <a:noFill/>
              </a:ln>
              <a:cs typeface="Calibri" pitchFamily="34" charset="0"/>
            </a:endParaRPr>
          </a:p>
        </p:txBody>
      </p:sp>
      <p:sp>
        <p:nvSpPr>
          <p:cNvPr id="7" name="Content Placeholder 2"/>
          <p:cNvSpPr>
            <a:spLocks noGrp="1"/>
          </p:cNvSpPr>
          <p:nvPr>
            <p:ph idx="1"/>
          </p:nvPr>
        </p:nvSpPr>
        <p:spPr/>
        <p:txBody>
          <a:bodyPr/>
          <a:lstStyle/>
          <a:p>
            <a:pPr eaLnBrk="1" hangingPunct="1"/>
            <a:endParaRPr lang="en-US" altLang="zh-TW" dirty="0" smtClean="0">
              <a:latin typeface="Calibri" pitchFamily="34" charset="0"/>
            </a:endParaRPr>
          </a:p>
          <a:p>
            <a:r>
              <a:rPr lang="zh-TW" altLang="en-US" dirty="0">
                <a:latin typeface="+mj-lt"/>
              </a:rPr>
              <a:t>取得</a:t>
            </a:r>
            <a:r>
              <a:rPr lang="en-US" altLang="zh-TW" dirty="0" err="1" smtClean="0">
                <a:latin typeface="+mj-lt"/>
              </a:rPr>
              <a:t>NodeJS</a:t>
            </a:r>
            <a:r>
              <a:rPr lang="zh-TW" altLang="en-US" dirty="0" smtClean="0">
                <a:latin typeface="+mj-lt"/>
              </a:rPr>
              <a:t>可執行檔</a:t>
            </a:r>
            <a:endParaRPr lang="en-US" altLang="zh-TW" dirty="0" smtClean="0">
              <a:latin typeface="+mj-lt"/>
            </a:endParaRPr>
          </a:p>
          <a:p>
            <a:pPr lvl="1">
              <a:buClrTx/>
              <a:buSzPct val="70000"/>
              <a:buFont typeface="Wingdings" pitchFamily="2" charset="2"/>
              <a:buChar char="l"/>
            </a:pPr>
            <a:r>
              <a:rPr lang="en-US" altLang="zh-TW" dirty="0" smtClean="0">
                <a:latin typeface="+mj-lt"/>
              </a:rPr>
              <a:t>Unix-Like</a:t>
            </a:r>
            <a:r>
              <a:rPr lang="zh-TW" altLang="en-US" dirty="0" smtClean="0">
                <a:latin typeface="+mj-lt"/>
              </a:rPr>
              <a:t>環境</a:t>
            </a:r>
            <a:endParaRPr lang="en-US" altLang="zh-TW" dirty="0" smtClean="0">
              <a:latin typeface="+mj-lt"/>
            </a:endParaRPr>
          </a:p>
          <a:p>
            <a:pPr lvl="2">
              <a:buClrTx/>
              <a:buSzPct val="70000"/>
              <a:buFont typeface="Wingdings" pitchFamily="2" charset="2"/>
              <a:buChar char="l"/>
            </a:pPr>
            <a:r>
              <a:rPr lang="zh-TW" altLang="en-US" dirty="0" smtClean="0">
                <a:latin typeface="+mj-lt"/>
              </a:rPr>
              <a:t>需要預先安裝</a:t>
            </a:r>
            <a:r>
              <a:rPr lang="en-US" altLang="zh-TW" dirty="0" smtClean="0">
                <a:latin typeface="+mj-lt"/>
              </a:rPr>
              <a:t>Python</a:t>
            </a:r>
            <a:r>
              <a:rPr lang="zh-TW" altLang="en-US" dirty="0" smtClean="0">
                <a:latin typeface="+mj-lt"/>
              </a:rPr>
              <a:t>及</a:t>
            </a:r>
            <a:r>
              <a:rPr lang="en-US" altLang="zh-TW" dirty="0" smtClean="0">
                <a:latin typeface="+mj-lt"/>
              </a:rPr>
              <a:t>GCC4.0</a:t>
            </a:r>
            <a:r>
              <a:rPr lang="zh-TW" altLang="en-US" dirty="0" smtClean="0">
                <a:latin typeface="+mj-lt"/>
              </a:rPr>
              <a:t>以上</a:t>
            </a:r>
            <a:endParaRPr lang="en-US" altLang="zh-TW" dirty="0" smtClean="0">
              <a:latin typeface="+mj-lt"/>
            </a:endParaRPr>
          </a:p>
          <a:p>
            <a:pPr lvl="2">
              <a:buClrTx/>
              <a:buSzPct val="70000"/>
              <a:buFont typeface="Wingdings" pitchFamily="2" charset="2"/>
              <a:buChar char="l"/>
            </a:pPr>
            <a:r>
              <a:rPr lang="zh-TW" altLang="en-US" dirty="0" smtClean="0">
                <a:latin typeface="+mj-lt"/>
              </a:rPr>
              <a:t>在</a:t>
            </a:r>
            <a:r>
              <a:rPr lang="en-US" altLang="zh-TW" dirty="0" smtClean="0">
                <a:latin typeface="+mj-lt"/>
              </a:rPr>
              <a:t>nodejs.org</a:t>
            </a:r>
            <a:r>
              <a:rPr lang="zh-TW" altLang="en-US" dirty="0" smtClean="0">
                <a:latin typeface="+mj-lt"/>
              </a:rPr>
              <a:t>網站取得原始碼</a:t>
            </a:r>
            <a:endParaRPr lang="en-US" altLang="zh-TW" dirty="0" smtClean="0">
              <a:latin typeface="+mj-lt"/>
            </a:endParaRPr>
          </a:p>
          <a:p>
            <a:pPr lvl="2">
              <a:buClrTx/>
              <a:buSzPct val="70000"/>
              <a:buFont typeface="Wingdings" pitchFamily="2" charset="2"/>
              <a:buChar char="l"/>
            </a:pPr>
            <a:r>
              <a:rPr lang="zh-TW" altLang="en-US" dirty="0">
                <a:latin typeface="+mj-lt"/>
              </a:rPr>
              <a:t>解開後依序</a:t>
            </a:r>
            <a:r>
              <a:rPr lang="zh-TW" altLang="en-US" dirty="0" smtClean="0">
                <a:latin typeface="+mj-lt"/>
              </a:rPr>
              <a:t>執行</a:t>
            </a:r>
            <a:r>
              <a:rPr lang="en-US" altLang="zh-TW" dirty="0" smtClean="0">
                <a:latin typeface="+mj-lt"/>
              </a:rPr>
              <a:t>./configure</a:t>
            </a:r>
            <a:r>
              <a:rPr lang="zh-TW" altLang="en-US" dirty="0" smtClean="0">
                <a:latin typeface="+mj-lt"/>
              </a:rPr>
              <a:t>、</a:t>
            </a:r>
            <a:r>
              <a:rPr lang="en-US" altLang="zh-TW" dirty="0" smtClean="0">
                <a:latin typeface="+mj-lt"/>
              </a:rPr>
              <a:t>make</a:t>
            </a:r>
            <a:endParaRPr lang="en-US" altLang="zh-TW" dirty="0">
              <a:latin typeface="+mj-lt"/>
            </a:endParaRPr>
          </a:p>
          <a:p>
            <a:pPr lvl="2">
              <a:buClrTx/>
              <a:buSzPct val="70000"/>
              <a:buFont typeface="Wingdings" pitchFamily="2" charset="2"/>
              <a:buChar char="l"/>
            </a:pPr>
            <a:r>
              <a:rPr lang="zh-TW" altLang="en-US" dirty="0" smtClean="0">
                <a:latin typeface="+mj-lt"/>
              </a:rPr>
              <a:t>需要安裝到系統中時，執行</a:t>
            </a:r>
            <a:r>
              <a:rPr lang="en-US" altLang="zh-TW" dirty="0" smtClean="0">
                <a:latin typeface="+mj-lt"/>
              </a:rPr>
              <a:t>make install</a:t>
            </a:r>
          </a:p>
        </p:txBody>
      </p:sp>
    </p:spTree>
    <p:extLst>
      <p:ext uri="{BB962C8B-B14F-4D97-AF65-F5344CB8AC3E}">
        <p14:creationId xmlns:p14="http://schemas.microsoft.com/office/powerpoint/2010/main" val="118904868"/>
      </p:ext>
    </p:extLst>
  </p:cSld>
  <p:clrMapOvr>
    <a:masterClrMapping/>
  </p:clrMapOvr>
  <p:transition advTm="34625">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開發</a:t>
            </a:r>
            <a:r>
              <a:rPr lang="en-US" altLang="zh-TW" dirty="0" err="1" smtClean="0">
                <a:ln>
                  <a:noFill/>
                </a:ln>
                <a:solidFill>
                  <a:srgbClr val="008000"/>
                </a:solidFill>
                <a:cs typeface="Calibri" pitchFamily="34" charset="0"/>
              </a:rPr>
              <a:t>NodeJS</a:t>
            </a:r>
            <a:r>
              <a:rPr lang="zh-TW" altLang="en-US" dirty="0" smtClean="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環境建制</a:t>
            </a:r>
            <a:endParaRPr altLang="zh-TW" sz="3600" dirty="0" smtClean="0">
              <a:ln>
                <a:noFill/>
              </a:ln>
              <a:cs typeface="Calibri" pitchFamily="34" charset="0"/>
            </a:endParaRPr>
          </a:p>
        </p:txBody>
      </p:sp>
      <p:sp>
        <p:nvSpPr>
          <p:cNvPr id="7" name="Content Placeholder 2"/>
          <p:cNvSpPr>
            <a:spLocks noGrp="1"/>
          </p:cNvSpPr>
          <p:nvPr>
            <p:ph idx="1"/>
          </p:nvPr>
        </p:nvSpPr>
        <p:spPr/>
        <p:txBody>
          <a:bodyPr>
            <a:normAutofit/>
          </a:bodyPr>
          <a:lstStyle/>
          <a:p>
            <a:pPr eaLnBrk="1" hangingPunct="1"/>
            <a:endParaRPr lang="en-US" altLang="zh-TW" dirty="0" smtClean="0">
              <a:latin typeface="Calibri" pitchFamily="34" charset="0"/>
            </a:endParaRPr>
          </a:p>
          <a:p>
            <a:r>
              <a:rPr lang="zh-TW" altLang="en-US" dirty="0">
                <a:latin typeface="+mj-lt"/>
              </a:rPr>
              <a:t>取得</a:t>
            </a:r>
            <a:r>
              <a:rPr lang="en-US" altLang="zh-TW" dirty="0" err="1" smtClean="0">
                <a:latin typeface="+mj-lt"/>
              </a:rPr>
              <a:t>NodeJS</a:t>
            </a:r>
            <a:r>
              <a:rPr lang="zh-TW" altLang="en-US" dirty="0" smtClean="0">
                <a:latin typeface="+mj-lt"/>
              </a:rPr>
              <a:t>可執行檔</a:t>
            </a:r>
            <a:endParaRPr lang="en-US" altLang="zh-TW" dirty="0" smtClean="0">
              <a:latin typeface="+mj-lt"/>
            </a:endParaRPr>
          </a:p>
          <a:p>
            <a:pPr lvl="1">
              <a:buClrTx/>
              <a:buSzPct val="70000"/>
              <a:buFont typeface="Wingdings" pitchFamily="2" charset="2"/>
              <a:buChar char="l"/>
            </a:pPr>
            <a:r>
              <a:rPr lang="en-US" altLang="zh-TW" dirty="0" smtClean="0">
                <a:latin typeface="+mj-lt"/>
              </a:rPr>
              <a:t>Windows</a:t>
            </a:r>
            <a:r>
              <a:rPr lang="zh-TW" altLang="en-US" dirty="0" smtClean="0">
                <a:latin typeface="+mj-lt"/>
              </a:rPr>
              <a:t>環境</a:t>
            </a:r>
            <a:endParaRPr lang="en-US" altLang="zh-TW" dirty="0" smtClean="0">
              <a:latin typeface="+mj-lt"/>
            </a:endParaRPr>
          </a:p>
          <a:p>
            <a:pPr lvl="2">
              <a:buClrTx/>
              <a:buSzPct val="70000"/>
              <a:buFont typeface="Wingdings" pitchFamily="2" charset="2"/>
              <a:buChar char="l"/>
            </a:pPr>
            <a:r>
              <a:rPr lang="zh-TW" altLang="en-US" dirty="0" smtClean="0">
                <a:latin typeface="+mj-lt"/>
              </a:rPr>
              <a:t>安裝</a:t>
            </a:r>
            <a:r>
              <a:rPr lang="en-US" altLang="zh-TW" dirty="0" smtClean="0">
                <a:latin typeface="+mj-lt"/>
              </a:rPr>
              <a:t>Cygwin</a:t>
            </a:r>
            <a:r>
              <a:rPr lang="zh-TW" altLang="en-US" dirty="0" smtClean="0">
                <a:latin typeface="+mj-lt"/>
              </a:rPr>
              <a:t>或是</a:t>
            </a:r>
            <a:r>
              <a:rPr lang="en-US" altLang="zh-TW" dirty="0" err="1" smtClean="0">
                <a:latin typeface="+mj-lt"/>
              </a:rPr>
              <a:t>mingw+msys</a:t>
            </a:r>
            <a:r>
              <a:rPr lang="zh-TW" altLang="en-US" dirty="0" smtClean="0">
                <a:latin typeface="+mj-lt"/>
              </a:rPr>
              <a:t>環境，還是需要</a:t>
            </a:r>
            <a:r>
              <a:rPr lang="en-US" altLang="zh-TW" dirty="0" smtClean="0">
                <a:latin typeface="+mj-lt"/>
              </a:rPr>
              <a:t>Python</a:t>
            </a:r>
            <a:r>
              <a:rPr lang="zh-TW" altLang="en-US" dirty="0" smtClean="0">
                <a:latin typeface="+mj-lt"/>
              </a:rPr>
              <a:t>及</a:t>
            </a:r>
            <a:r>
              <a:rPr lang="en-US" altLang="zh-TW" dirty="0" smtClean="0">
                <a:latin typeface="+mj-lt"/>
              </a:rPr>
              <a:t>GCC4.0</a:t>
            </a:r>
            <a:r>
              <a:rPr lang="zh-TW" altLang="en-US" dirty="0" smtClean="0">
                <a:latin typeface="+mj-lt"/>
              </a:rPr>
              <a:t>以上</a:t>
            </a:r>
            <a:endParaRPr lang="en-US" altLang="zh-TW" dirty="0" smtClean="0">
              <a:latin typeface="+mj-lt"/>
            </a:endParaRPr>
          </a:p>
          <a:p>
            <a:pPr lvl="2">
              <a:buClrTx/>
              <a:buSzPct val="70000"/>
              <a:buFont typeface="Wingdings" pitchFamily="2" charset="2"/>
              <a:buChar char="l"/>
            </a:pPr>
            <a:r>
              <a:rPr lang="zh-TW" altLang="en-US" dirty="0" smtClean="0">
                <a:latin typeface="+mj-lt"/>
              </a:rPr>
              <a:t>解開</a:t>
            </a:r>
            <a:r>
              <a:rPr lang="zh-TW" altLang="en-US" dirty="0">
                <a:latin typeface="+mj-lt"/>
              </a:rPr>
              <a:t>後依序</a:t>
            </a:r>
            <a:r>
              <a:rPr lang="zh-TW" altLang="en-US" dirty="0" smtClean="0">
                <a:latin typeface="+mj-lt"/>
              </a:rPr>
              <a:t>執行</a:t>
            </a:r>
            <a:r>
              <a:rPr lang="en-US" altLang="zh-TW" dirty="0" smtClean="0">
                <a:latin typeface="+mj-lt"/>
              </a:rPr>
              <a:t>./configure</a:t>
            </a:r>
            <a:r>
              <a:rPr lang="zh-TW" altLang="en-US" dirty="0" smtClean="0">
                <a:latin typeface="+mj-lt"/>
              </a:rPr>
              <a:t>、</a:t>
            </a:r>
            <a:r>
              <a:rPr lang="en-US" altLang="zh-TW" dirty="0" smtClean="0">
                <a:latin typeface="+mj-lt"/>
              </a:rPr>
              <a:t>make</a:t>
            </a:r>
            <a:endParaRPr lang="en-US" altLang="zh-TW" dirty="0">
              <a:latin typeface="+mj-lt"/>
            </a:endParaRPr>
          </a:p>
          <a:p>
            <a:pPr lvl="2">
              <a:buClrTx/>
              <a:buSzPct val="70000"/>
              <a:buFont typeface="Wingdings" pitchFamily="2" charset="2"/>
              <a:buChar char="l"/>
            </a:pPr>
            <a:r>
              <a:rPr lang="zh-TW" altLang="en-US" dirty="0" smtClean="0">
                <a:latin typeface="+mj-lt"/>
              </a:rPr>
              <a:t>需要安裝到系統中時，執行</a:t>
            </a:r>
            <a:r>
              <a:rPr lang="en-US" altLang="zh-TW" dirty="0" smtClean="0">
                <a:latin typeface="+mj-lt"/>
              </a:rPr>
              <a:t>make install</a:t>
            </a:r>
          </a:p>
          <a:p>
            <a:pPr lvl="2">
              <a:buClrTx/>
              <a:buSzPct val="70000"/>
              <a:buFont typeface="Wingdings" pitchFamily="2" charset="2"/>
              <a:buChar char="l"/>
            </a:pPr>
            <a:r>
              <a:rPr lang="zh-TW" altLang="en-US" dirty="0">
                <a:latin typeface="+mj-lt"/>
              </a:rPr>
              <a:t>如果需要</a:t>
            </a:r>
            <a:r>
              <a:rPr lang="zh-TW" altLang="en-US" dirty="0" smtClean="0">
                <a:latin typeface="+mj-lt"/>
              </a:rPr>
              <a:t>在純</a:t>
            </a:r>
            <a:r>
              <a:rPr lang="en-US" altLang="zh-TW" dirty="0" smtClean="0">
                <a:latin typeface="+mj-lt"/>
              </a:rPr>
              <a:t>windows</a:t>
            </a:r>
            <a:r>
              <a:rPr lang="zh-TW" altLang="en-US" dirty="0" smtClean="0">
                <a:latin typeface="+mj-lt"/>
              </a:rPr>
              <a:t>環境中執行</a:t>
            </a:r>
            <a:r>
              <a:rPr lang="en-US" altLang="zh-TW" dirty="0" smtClean="0">
                <a:latin typeface="+mj-lt"/>
              </a:rPr>
              <a:t>node.exe</a:t>
            </a:r>
            <a:r>
              <a:rPr lang="zh-TW" altLang="en-US" dirty="0" smtClean="0">
                <a:latin typeface="+mj-lt"/>
              </a:rPr>
              <a:t>，還需要把</a:t>
            </a:r>
            <a:r>
              <a:rPr lang="en-US" altLang="zh-TW" dirty="0" smtClean="0">
                <a:latin typeface="+mj-lt"/>
              </a:rPr>
              <a:t>Cygwin</a:t>
            </a:r>
            <a:r>
              <a:rPr lang="zh-TW" altLang="en-US" dirty="0" smtClean="0">
                <a:latin typeface="+mj-lt"/>
              </a:rPr>
              <a:t>或是</a:t>
            </a:r>
            <a:r>
              <a:rPr lang="en-US" altLang="zh-TW" dirty="0" err="1" smtClean="0">
                <a:latin typeface="+mj-lt"/>
              </a:rPr>
              <a:t>msys</a:t>
            </a:r>
            <a:r>
              <a:rPr lang="zh-TW" altLang="en-US" dirty="0" smtClean="0">
                <a:latin typeface="+mj-lt"/>
              </a:rPr>
              <a:t>提供的一些</a:t>
            </a:r>
            <a:r>
              <a:rPr lang="en-US" altLang="zh-TW" dirty="0" err="1" smtClean="0">
                <a:latin typeface="+mj-lt"/>
              </a:rPr>
              <a:t>dll</a:t>
            </a:r>
            <a:r>
              <a:rPr lang="zh-TW" altLang="en-US" dirty="0" smtClean="0">
                <a:latin typeface="+mj-lt"/>
              </a:rPr>
              <a:t>檔複製到同一個目錄</a:t>
            </a:r>
            <a:endParaRPr lang="en-US" altLang="zh-TW" dirty="0" smtClean="0">
              <a:latin typeface="+mj-lt"/>
            </a:endParaRPr>
          </a:p>
          <a:p>
            <a:pPr lvl="2">
              <a:buClrTx/>
              <a:buSzPct val="70000"/>
              <a:buFont typeface="Wingdings" pitchFamily="2" charset="2"/>
              <a:buChar char="l"/>
            </a:pPr>
            <a:r>
              <a:rPr lang="zh-TW" altLang="en-US" dirty="0">
                <a:latin typeface="+mj-lt"/>
              </a:rPr>
              <a:t>如果不知道要複製哪</a:t>
            </a:r>
            <a:r>
              <a:rPr lang="zh-TW" altLang="en-US" dirty="0" smtClean="0">
                <a:latin typeface="+mj-lt"/>
              </a:rPr>
              <a:t>些，執行</a:t>
            </a:r>
            <a:r>
              <a:rPr lang="en-US" altLang="zh-TW" dirty="0" smtClean="0">
                <a:latin typeface="+mj-lt"/>
              </a:rPr>
              <a:t>node.exe</a:t>
            </a:r>
            <a:r>
              <a:rPr lang="zh-TW" altLang="en-US" dirty="0" smtClean="0">
                <a:latin typeface="+mj-lt"/>
              </a:rPr>
              <a:t>會出現找不到這些</a:t>
            </a:r>
            <a:r>
              <a:rPr lang="en-US" altLang="zh-TW" dirty="0" err="1" smtClean="0">
                <a:latin typeface="+mj-lt"/>
              </a:rPr>
              <a:t>dll</a:t>
            </a:r>
            <a:r>
              <a:rPr lang="zh-TW" altLang="en-US" dirty="0" smtClean="0">
                <a:latin typeface="+mj-lt"/>
              </a:rPr>
              <a:t>檔的錯誤訊息，可以當作參考</a:t>
            </a:r>
            <a:endParaRPr lang="en-US" altLang="zh-TW" dirty="0" smtClean="0">
              <a:latin typeface="+mj-lt"/>
            </a:endParaRPr>
          </a:p>
        </p:txBody>
      </p:sp>
    </p:spTree>
    <p:extLst>
      <p:ext uri="{BB962C8B-B14F-4D97-AF65-F5344CB8AC3E}">
        <p14:creationId xmlns:p14="http://schemas.microsoft.com/office/powerpoint/2010/main" val="437521031"/>
      </p:ext>
    </p:extLst>
  </p:cSld>
  <p:clrMapOvr>
    <a:masterClrMapping/>
  </p:clrMapOvr>
  <p:transition advTm="34625">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172629"/>
          </a:xfrm>
        </p:spPr>
        <p:txBody>
          <a:bodyPr numCol="1" anchorCtr="0" compatLnSpc="1">
            <a:prstTxWarp prst="textNoShape">
              <a:avLst/>
            </a:prstTxWarp>
            <a:noAutofit/>
          </a:bodyPr>
          <a:lstStyle/>
          <a:p>
            <a:pPr algn="l" eaLnBrk="1" hangingPunct="1">
              <a:defRPr/>
            </a:pPr>
            <a:r>
              <a:rPr lang="zh-TW" altLang="en-US" sz="4800" b="1" dirty="0" smtClean="0">
                <a:ln>
                  <a:noFill/>
                </a:ln>
                <a:solidFill>
                  <a:srgbClr val="008000"/>
                </a:solidFill>
                <a:latin typeface="微軟正黑體" pitchFamily="34" charset="-120"/>
                <a:ea typeface="微軟正黑體" pitchFamily="34" charset="-120"/>
                <a:cs typeface="Calibri" pitchFamily="34" charset="0"/>
              </a:rPr>
              <a:t>什麼是</a:t>
            </a:r>
            <a:r>
              <a:rPr lang="en-US" altLang="zh-TW" sz="4800" b="1" dirty="0" err="1" smtClean="0">
                <a:ln>
                  <a:noFill/>
                </a:ln>
                <a:solidFill>
                  <a:srgbClr val="008000"/>
                </a:solidFill>
                <a:latin typeface="微軟正黑體" pitchFamily="34" charset="-120"/>
                <a:ea typeface="微軟正黑體" pitchFamily="34" charset="-120"/>
                <a:cs typeface="Calibri" pitchFamily="34" charset="0"/>
              </a:rPr>
              <a:t>NodeJS</a:t>
            </a:r>
            <a:r>
              <a:rPr altLang="zh-TW" sz="4800" b="1" dirty="0" smtClean="0">
                <a:ln>
                  <a:noFill/>
                </a:ln>
                <a:solidFill>
                  <a:srgbClr val="008000"/>
                </a:solidFill>
                <a:latin typeface="微軟正黑體" pitchFamily="34" charset="-120"/>
                <a:ea typeface="微軟正黑體" pitchFamily="34" charset="-120"/>
                <a:cs typeface="Calibri" pitchFamily="34" charset="0"/>
              </a:rPr>
              <a:t/>
            </a:r>
            <a:br>
              <a:rPr altLang="zh-TW" sz="4800" b="1" dirty="0" smtClean="0">
                <a:ln>
                  <a:noFill/>
                </a:ln>
                <a:solidFill>
                  <a:srgbClr val="008000"/>
                </a:solidFill>
                <a:latin typeface="微軟正黑體" pitchFamily="34" charset="-120"/>
                <a:ea typeface="微軟正黑體" pitchFamily="34" charset="-120"/>
                <a:cs typeface="Calibri" pitchFamily="34" charset="0"/>
              </a:rPr>
            </a:br>
            <a:endParaRPr altLang="zh-TW" sz="4800" b="1" dirty="0" smtClean="0">
              <a:ln>
                <a:noFill/>
              </a:ln>
              <a:latin typeface="微軟正黑體" pitchFamily="34" charset="-120"/>
              <a:ea typeface="微軟正黑體" pitchFamily="34" charset="-120"/>
              <a:cs typeface="Calibri" pitchFamily="34" charset="0"/>
            </a:endParaRPr>
          </a:p>
        </p:txBody>
      </p:sp>
      <p:sp>
        <p:nvSpPr>
          <p:cNvPr id="7" name="Content Placeholder 2"/>
          <p:cNvSpPr>
            <a:spLocks noGrp="1"/>
          </p:cNvSpPr>
          <p:nvPr>
            <p:ph idx="1"/>
          </p:nvPr>
        </p:nvSpPr>
        <p:spPr/>
        <p:txBody>
          <a:bodyPr/>
          <a:lstStyle/>
          <a:p>
            <a:pPr eaLnBrk="1" hangingPunct="1"/>
            <a:endParaRPr lang="en-US" altLang="zh-TW" dirty="0" smtClean="0">
              <a:latin typeface="Calibri" pitchFamily="34" charset="0"/>
            </a:endParaRPr>
          </a:p>
          <a:p>
            <a:r>
              <a:rPr lang="zh-TW" altLang="en-US" dirty="0" smtClean="0">
                <a:latin typeface="+mj-lt"/>
              </a:rPr>
              <a:t>它主要是一個伺服器端的</a:t>
            </a:r>
            <a:r>
              <a:rPr lang="en-US" altLang="zh-TW" dirty="0" err="1" smtClean="0">
                <a:latin typeface="+mj-lt"/>
              </a:rPr>
              <a:t>Javascript</a:t>
            </a:r>
            <a:r>
              <a:rPr lang="zh-TW" altLang="en-US" dirty="0" smtClean="0">
                <a:latin typeface="+mj-lt"/>
              </a:rPr>
              <a:t>環境</a:t>
            </a:r>
            <a:endParaRPr lang="en-US" altLang="zh-TW" dirty="0" smtClean="0">
              <a:latin typeface="+mj-lt"/>
            </a:endParaRPr>
          </a:p>
          <a:p>
            <a:r>
              <a:rPr lang="zh-TW" altLang="en-US" dirty="0">
                <a:latin typeface="+mj-lt"/>
              </a:rPr>
              <a:t>它提供</a:t>
            </a:r>
            <a:r>
              <a:rPr lang="zh-TW" altLang="en-US" dirty="0" smtClean="0">
                <a:latin typeface="+mj-lt"/>
              </a:rPr>
              <a:t>了符合</a:t>
            </a:r>
            <a:r>
              <a:rPr lang="en-US" altLang="zh-TW" dirty="0" smtClean="0">
                <a:latin typeface="+mj-lt"/>
              </a:rPr>
              <a:t>CommonJS1.0</a:t>
            </a:r>
            <a:r>
              <a:rPr lang="zh-TW" altLang="en-US" dirty="0" smtClean="0">
                <a:latin typeface="+mj-lt"/>
              </a:rPr>
              <a:t>規格的模組機制，擴充功能非方便</a:t>
            </a:r>
            <a:endParaRPr lang="en-US" altLang="zh-TW" dirty="0" smtClean="0">
              <a:latin typeface="+mj-lt"/>
            </a:endParaRPr>
          </a:p>
          <a:p>
            <a:r>
              <a:rPr lang="zh-TW" altLang="en-US" dirty="0" smtClean="0">
                <a:latin typeface="+mj-lt"/>
              </a:rPr>
              <a:t>只要能使用模組來擴充功能，實際使用上並不限於伺服器程式</a:t>
            </a:r>
            <a:endParaRPr lang="en-US" altLang="zh-TW" dirty="0">
              <a:latin typeface="+mj-lt"/>
            </a:endParaRPr>
          </a:p>
        </p:txBody>
      </p:sp>
    </p:spTree>
    <p:extLst>
      <p:ext uri="{BB962C8B-B14F-4D97-AF65-F5344CB8AC3E}">
        <p14:creationId xmlns:p14="http://schemas.microsoft.com/office/powerpoint/2010/main" val="614087031"/>
      </p:ext>
    </p:extLst>
  </p:cSld>
  <p:clrMapOvr>
    <a:masterClrMapping/>
  </p:clrMapOvr>
  <p:transition advTm="34625">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開發</a:t>
            </a:r>
            <a:r>
              <a:rPr lang="en-US" altLang="zh-TW" dirty="0" err="1" smtClean="0">
                <a:ln>
                  <a:noFill/>
                </a:ln>
                <a:solidFill>
                  <a:srgbClr val="008000"/>
                </a:solidFill>
                <a:cs typeface="Calibri" pitchFamily="34" charset="0"/>
              </a:rPr>
              <a:t>NodeJS</a:t>
            </a:r>
            <a:r>
              <a:rPr lang="zh-TW" altLang="en-US" dirty="0" smtClean="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環境建制</a:t>
            </a:r>
            <a:endParaRPr altLang="zh-TW" sz="3600" dirty="0" smtClean="0">
              <a:ln>
                <a:noFill/>
              </a:ln>
              <a:cs typeface="Calibri" pitchFamily="34" charset="0"/>
            </a:endParaRPr>
          </a:p>
        </p:txBody>
      </p:sp>
      <p:sp>
        <p:nvSpPr>
          <p:cNvPr id="7" name="Content Placeholder 2"/>
          <p:cNvSpPr>
            <a:spLocks noGrp="1"/>
          </p:cNvSpPr>
          <p:nvPr>
            <p:ph idx="1"/>
          </p:nvPr>
        </p:nvSpPr>
        <p:spPr/>
        <p:txBody>
          <a:bodyPr/>
          <a:lstStyle/>
          <a:p>
            <a:pPr eaLnBrk="1" hangingPunct="1"/>
            <a:endParaRPr lang="en-US" altLang="zh-TW" dirty="0" smtClean="0">
              <a:latin typeface="Calibri" pitchFamily="34" charset="0"/>
            </a:endParaRPr>
          </a:p>
          <a:p>
            <a:r>
              <a:rPr lang="zh-TW" altLang="en-US" dirty="0">
                <a:latin typeface="+mj-lt"/>
              </a:rPr>
              <a:t>取得</a:t>
            </a:r>
            <a:r>
              <a:rPr lang="en-US" altLang="zh-TW" dirty="0" err="1" smtClean="0">
                <a:latin typeface="+mj-lt"/>
              </a:rPr>
              <a:t>NodeJS</a:t>
            </a:r>
            <a:r>
              <a:rPr lang="zh-TW" altLang="en-US" dirty="0" smtClean="0">
                <a:latin typeface="+mj-lt"/>
              </a:rPr>
              <a:t>可執行檔</a:t>
            </a:r>
            <a:endParaRPr lang="en-US" altLang="zh-TW" dirty="0" smtClean="0">
              <a:latin typeface="+mj-lt"/>
            </a:endParaRPr>
          </a:p>
          <a:p>
            <a:pPr lvl="1">
              <a:buClrTx/>
              <a:buSzPct val="70000"/>
              <a:buFont typeface="Wingdings" pitchFamily="2" charset="2"/>
              <a:buChar char="l"/>
            </a:pPr>
            <a:r>
              <a:rPr lang="en-US" altLang="zh-TW" dirty="0" smtClean="0">
                <a:latin typeface="+mj-lt"/>
              </a:rPr>
              <a:t>Windows</a:t>
            </a:r>
            <a:r>
              <a:rPr lang="zh-TW" altLang="en-US" dirty="0" smtClean="0">
                <a:latin typeface="+mj-lt"/>
              </a:rPr>
              <a:t>環境</a:t>
            </a:r>
            <a:endParaRPr lang="en-US" altLang="zh-TW" dirty="0" smtClean="0">
              <a:latin typeface="+mj-lt"/>
            </a:endParaRPr>
          </a:p>
          <a:p>
            <a:pPr lvl="2">
              <a:buClrTx/>
              <a:buSzPct val="70000"/>
              <a:buFont typeface="Wingdings" pitchFamily="2" charset="2"/>
              <a:buChar char="l"/>
            </a:pPr>
            <a:r>
              <a:rPr lang="en-US" altLang="zh-TW" dirty="0" smtClean="0">
                <a:latin typeface="+mj-lt"/>
              </a:rPr>
              <a:t>V0.5.6</a:t>
            </a:r>
            <a:r>
              <a:rPr lang="zh-TW" altLang="en-US" dirty="0" smtClean="0">
                <a:latin typeface="+mj-lt"/>
              </a:rPr>
              <a:t>之後，可以直接使用</a:t>
            </a:r>
            <a:r>
              <a:rPr lang="en-US" altLang="zh-TW" dirty="0" smtClean="0">
                <a:latin typeface="+mj-lt"/>
              </a:rPr>
              <a:t>Microsoft Visual C++ 2010</a:t>
            </a:r>
            <a:r>
              <a:rPr lang="zh-TW" altLang="en-US" dirty="0" smtClean="0">
                <a:latin typeface="+mj-lt"/>
              </a:rPr>
              <a:t>來編譯，不過這個開發版本尚未釋出</a:t>
            </a:r>
            <a:endParaRPr lang="en-US" altLang="zh-TW" dirty="0" smtClean="0">
              <a:latin typeface="+mj-lt"/>
            </a:endParaRPr>
          </a:p>
          <a:p>
            <a:pPr lvl="2">
              <a:buClrTx/>
              <a:buSzPct val="70000"/>
              <a:buFont typeface="Wingdings" pitchFamily="2" charset="2"/>
              <a:buChar char="l"/>
            </a:pPr>
            <a:r>
              <a:rPr lang="zh-TW" altLang="en-US" dirty="0" smtClean="0">
                <a:latin typeface="+mj-lt"/>
              </a:rPr>
              <a:t>不想自己編譯的話，</a:t>
            </a:r>
            <a:r>
              <a:rPr lang="en-US" altLang="zh-TW" dirty="0" smtClean="0">
                <a:latin typeface="+mj-lt"/>
              </a:rPr>
              <a:t>V0.5.x</a:t>
            </a:r>
            <a:r>
              <a:rPr lang="zh-TW" altLang="en-US" dirty="0" smtClean="0">
                <a:latin typeface="+mj-lt"/>
              </a:rPr>
              <a:t>都有提供已編譯好的執行檔</a:t>
            </a:r>
            <a:endParaRPr lang="en-US" altLang="zh-TW" dirty="0" smtClean="0">
              <a:latin typeface="+mj-lt"/>
            </a:endParaRPr>
          </a:p>
        </p:txBody>
      </p:sp>
    </p:spTree>
    <p:extLst>
      <p:ext uri="{BB962C8B-B14F-4D97-AF65-F5344CB8AC3E}">
        <p14:creationId xmlns:p14="http://schemas.microsoft.com/office/powerpoint/2010/main" val="3348967962"/>
      </p:ext>
    </p:extLst>
  </p:cSld>
  <p:clrMapOvr>
    <a:masterClrMapping/>
  </p:clrMapOvr>
  <p:transition advTm="34625">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開發</a:t>
            </a:r>
            <a:r>
              <a:rPr lang="en-US" altLang="zh-TW" dirty="0" err="1" smtClean="0">
                <a:ln>
                  <a:noFill/>
                </a:ln>
                <a:solidFill>
                  <a:srgbClr val="008000"/>
                </a:solidFill>
                <a:cs typeface="Calibri" pitchFamily="34" charset="0"/>
              </a:rPr>
              <a:t>NodeJS</a:t>
            </a:r>
            <a:r>
              <a:rPr lang="zh-TW" altLang="en-US" dirty="0" smtClean="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環境建制</a:t>
            </a:r>
            <a:endParaRPr altLang="zh-TW" sz="3600" dirty="0" smtClean="0">
              <a:ln>
                <a:noFill/>
              </a:ln>
              <a:cs typeface="Calibri" pitchFamily="34" charset="0"/>
            </a:endParaRPr>
          </a:p>
        </p:txBody>
      </p:sp>
      <p:sp>
        <p:nvSpPr>
          <p:cNvPr id="7" name="Content Placeholder 2"/>
          <p:cNvSpPr>
            <a:spLocks noGrp="1"/>
          </p:cNvSpPr>
          <p:nvPr>
            <p:ph idx="1"/>
          </p:nvPr>
        </p:nvSpPr>
        <p:spPr/>
        <p:txBody>
          <a:bodyPr>
            <a:normAutofit/>
          </a:bodyPr>
          <a:lstStyle/>
          <a:p>
            <a:pPr eaLnBrk="1" hangingPunct="1"/>
            <a:endParaRPr lang="en-US" altLang="zh-TW" dirty="0" smtClean="0">
              <a:latin typeface="Calibri" pitchFamily="34" charset="0"/>
            </a:endParaRPr>
          </a:p>
          <a:p>
            <a:r>
              <a:rPr lang="zh-TW" altLang="en-US" dirty="0" smtClean="0">
                <a:latin typeface="+mj-lt"/>
              </a:rPr>
              <a:t>安裝</a:t>
            </a:r>
            <a:r>
              <a:rPr lang="en-US" altLang="zh-TW" dirty="0" smtClean="0">
                <a:latin typeface="+mj-lt"/>
              </a:rPr>
              <a:t>NPM(node package manager)</a:t>
            </a:r>
          </a:p>
          <a:p>
            <a:pPr lvl="1">
              <a:buClrTx/>
              <a:buSzPct val="70000"/>
              <a:buFont typeface="Wingdings" pitchFamily="2" charset="2"/>
              <a:buChar char="l"/>
            </a:pPr>
            <a:r>
              <a:rPr lang="en-US" altLang="zh-TW" dirty="0" smtClean="0">
                <a:latin typeface="+mj-lt"/>
              </a:rPr>
              <a:t>Unix-like</a:t>
            </a:r>
            <a:r>
              <a:rPr lang="zh-TW" altLang="en-US" dirty="0" smtClean="0">
                <a:latin typeface="+mj-lt"/>
              </a:rPr>
              <a:t>環境</a:t>
            </a:r>
            <a:endParaRPr lang="en-US" altLang="zh-TW" dirty="0" smtClean="0">
              <a:latin typeface="+mj-lt"/>
            </a:endParaRPr>
          </a:p>
          <a:p>
            <a:pPr lvl="2">
              <a:buClrTx/>
              <a:buSzPct val="70000"/>
              <a:buFont typeface="Wingdings" pitchFamily="2" charset="2"/>
              <a:buChar char="l"/>
            </a:pPr>
            <a:r>
              <a:rPr lang="zh-TW" altLang="en-US" dirty="0">
                <a:latin typeface="+mj-lt"/>
              </a:rPr>
              <a:t>需要預先</a:t>
            </a:r>
            <a:r>
              <a:rPr lang="zh-TW" altLang="en-US" dirty="0" smtClean="0">
                <a:latin typeface="+mj-lt"/>
              </a:rPr>
              <a:t>安裝</a:t>
            </a:r>
            <a:r>
              <a:rPr lang="en-US" altLang="zh-TW" dirty="0" smtClean="0">
                <a:latin typeface="+mj-lt"/>
              </a:rPr>
              <a:t>curl</a:t>
            </a:r>
          </a:p>
          <a:p>
            <a:pPr lvl="2">
              <a:buClrTx/>
              <a:buSzPct val="70000"/>
              <a:buFont typeface="Wingdings" pitchFamily="2" charset="2"/>
              <a:buChar char="l"/>
            </a:pPr>
            <a:r>
              <a:rPr lang="zh-TW" altLang="en-US" dirty="0" smtClean="0">
                <a:latin typeface="+mj-lt"/>
              </a:rPr>
              <a:t>參考</a:t>
            </a:r>
            <a:r>
              <a:rPr lang="en-US" altLang="zh-TW" dirty="0" smtClean="0">
                <a:latin typeface="+mj-lt"/>
              </a:rPr>
              <a:t>npmjs.org</a:t>
            </a:r>
            <a:r>
              <a:rPr lang="zh-TW" altLang="en-US" dirty="0" smtClean="0">
                <a:latin typeface="+mj-lt"/>
              </a:rPr>
              <a:t>首頁上提供的方式，執行</a:t>
            </a:r>
            <a:r>
              <a:rPr lang="en-US" altLang="zh-TW" dirty="0" smtClean="0">
                <a:latin typeface="+mj-lt"/>
              </a:rPr>
              <a:t>one line install</a:t>
            </a:r>
          </a:p>
          <a:p>
            <a:pPr lvl="1">
              <a:buClrTx/>
              <a:buSzPct val="70000"/>
              <a:buFont typeface="Wingdings" pitchFamily="2" charset="2"/>
              <a:buChar char="l"/>
            </a:pPr>
            <a:r>
              <a:rPr lang="en-US" altLang="zh-TW" dirty="0" smtClean="0">
                <a:latin typeface="+mj-lt"/>
              </a:rPr>
              <a:t>Windows</a:t>
            </a:r>
            <a:r>
              <a:rPr lang="zh-TW" altLang="en-US" dirty="0" smtClean="0">
                <a:latin typeface="+mj-lt"/>
              </a:rPr>
              <a:t>環境</a:t>
            </a:r>
            <a:endParaRPr lang="en-US" altLang="zh-TW" dirty="0" smtClean="0">
              <a:latin typeface="+mj-lt"/>
            </a:endParaRPr>
          </a:p>
          <a:p>
            <a:pPr lvl="2">
              <a:buClrTx/>
              <a:buSzPct val="70000"/>
              <a:buFont typeface="Wingdings" pitchFamily="2" charset="2"/>
              <a:buChar char="l"/>
            </a:pPr>
            <a:r>
              <a:rPr lang="zh-TW" altLang="en-US" dirty="0">
                <a:latin typeface="+mj-lt"/>
              </a:rPr>
              <a:t>目前</a:t>
            </a:r>
            <a:r>
              <a:rPr lang="zh-TW" altLang="en-US" dirty="0" smtClean="0">
                <a:latin typeface="+mj-lt"/>
              </a:rPr>
              <a:t>在</a:t>
            </a:r>
            <a:r>
              <a:rPr lang="en-US" altLang="zh-TW" dirty="0" smtClean="0">
                <a:latin typeface="+mj-lt"/>
              </a:rPr>
              <a:t>Windows</a:t>
            </a:r>
            <a:r>
              <a:rPr lang="zh-TW" altLang="en-US" dirty="0" smtClean="0">
                <a:latin typeface="+mj-lt"/>
              </a:rPr>
              <a:t>環境中還無法執行</a:t>
            </a:r>
            <a:r>
              <a:rPr lang="en-US" altLang="zh-TW" dirty="0" err="1" smtClean="0">
                <a:latin typeface="+mj-lt"/>
              </a:rPr>
              <a:t>npm</a:t>
            </a:r>
            <a:endParaRPr lang="en-US" altLang="zh-TW" dirty="0" smtClean="0">
              <a:latin typeface="+mj-lt"/>
            </a:endParaRPr>
          </a:p>
          <a:p>
            <a:pPr lvl="2">
              <a:buClrTx/>
              <a:buSzPct val="70000"/>
              <a:buFont typeface="Wingdings" pitchFamily="2" charset="2"/>
              <a:buChar char="l"/>
            </a:pPr>
            <a:r>
              <a:rPr lang="zh-TW" altLang="en-US" dirty="0">
                <a:latin typeface="+mj-lt"/>
              </a:rPr>
              <a:t>但是可</a:t>
            </a:r>
            <a:r>
              <a:rPr lang="zh-TW" altLang="en-US" dirty="0" smtClean="0">
                <a:latin typeface="+mj-lt"/>
              </a:rPr>
              <a:t>利用</a:t>
            </a:r>
            <a:r>
              <a:rPr lang="en-US" altLang="zh-TW" dirty="0" smtClean="0">
                <a:latin typeface="+mj-lt"/>
              </a:rPr>
              <a:t>NODE_PATH</a:t>
            </a:r>
            <a:r>
              <a:rPr lang="zh-TW" altLang="en-US" dirty="0" smtClean="0">
                <a:latin typeface="+mj-lt"/>
              </a:rPr>
              <a:t>環境變數指定模組的預設路徑</a:t>
            </a:r>
            <a:endParaRPr lang="en-US" altLang="zh-TW" dirty="0" smtClean="0">
              <a:latin typeface="+mj-lt"/>
            </a:endParaRPr>
          </a:p>
          <a:p>
            <a:pPr lvl="2">
              <a:buClrTx/>
              <a:buSzPct val="70000"/>
              <a:buFont typeface="Wingdings" pitchFamily="2" charset="2"/>
              <a:buChar char="l"/>
            </a:pPr>
            <a:r>
              <a:rPr lang="zh-TW" altLang="en-US" dirty="0" smtClean="0">
                <a:latin typeface="+mj-lt"/>
              </a:rPr>
              <a:t>到</a:t>
            </a:r>
            <a:r>
              <a:rPr lang="en-US" altLang="zh-TW" dirty="0" smtClean="0">
                <a:latin typeface="+mj-lt"/>
              </a:rPr>
              <a:t>search.npmjs.org</a:t>
            </a:r>
            <a:r>
              <a:rPr lang="zh-TW" altLang="en-US" dirty="0" smtClean="0">
                <a:latin typeface="+mj-lt"/>
              </a:rPr>
              <a:t>網站上尋找要安裝的模組</a:t>
            </a:r>
            <a:endParaRPr lang="en-US" altLang="zh-TW" dirty="0" smtClean="0">
              <a:latin typeface="+mj-lt"/>
            </a:endParaRPr>
          </a:p>
          <a:p>
            <a:pPr lvl="2">
              <a:buClrTx/>
              <a:buSzPct val="70000"/>
              <a:buFont typeface="Wingdings" pitchFamily="2" charset="2"/>
              <a:buChar char="l"/>
            </a:pPr>
            <a:r>
              <a:rPr lang="zh-TW" altLang="en-US" dirty="0" smtClean="0">
                <a:latin typeface="+mj-lt"/>
              </a:rPr>
              <a:t>參考依賴性</a:t>
            </a:r>
            <a:r>
              <a:rPr lang="zh-TW" altLang="en-US" dirty="0">
                <a:latin typeface="+mj-lt"/>
              </a:rPr>
              <a:t>，把相關的模組</a:t>
            </a:r>
            <a:r>
              <a:rPr lang="zh-TW" altLang="en-US" dirty="0" smtClean="0">
                <a:latin typeface="+mj-lt"/>
              </a:rPr>
              <a:t>一起</a:t>
            </a:r>
            <a:r>
              <a:rPr lang="zh-TW" altLang="en-US" dirty="0">
                <a:latin typeface="+mj-lt"/>
              </a:rPr>
              <a:t>安裝</a:t>
            </a:r>
            <a:r>
              <a:rPr lang="zh-TW" altLang="en-US" dirty="0" smtClean="0">
                <a:latin typeface="+mj-lt"/>
              </a:rPr>
              <a:t>到</a:t>
            </a:r>
            <a:r>
              <a:rPr lang="en-US" altLang="zh-TW" dirty="0" smtClean="0">
                <a:latin typeface="+mj-lt"/>
              </a:rPr>
              <a:t>NODE_PATH</a:t>
            </a:r>
          </a:p>
        </p:txBody>
      </p:sp>
    </p:spTree>
    <p:extLst>
      <p:ext uri="{BB962C8B-B14F-4D97-AF65-F5344CB8AC3E}">
        <p14:creationId xmlns:p14="http://schemas.microsoft.com/office/powerpoint/2010/main" val="1716982193"/>
      </p:ext>
    </p:extLst>
  </p:cSld>
  <p:clrMapOvr>
    <a:masterClrMapping/>
  </p:clrMapOvr>
  <p:transition advTm="34625">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en-US" altLang="zh-TW" sz="3600" dirty="0" smtClean="0">
                <a:ln>
                  <a:noFill/>
                </a:ln>
                <a:cs typeface="Calibri" pitchFamily="34" charset="0"/>
              </a:rPr>
              <a:t>Global Scope</a:t>
            </a:r>
            <a:r>
              <a:rPr lang="zh-TW" altLang="en-US" sz="3600" dirty="0" smtClean="0">
                <a:ln>
                  <a:noFill/>
                </a:ln>
                <a:cs typeface="Calibri" pitchFamily="34" charset="0"/>
              </a:rPr>
              <a:t>環境</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1476629"/>
          </a:xfrm>
        </p:spPr>
        <p:txBody>
          <a:bodyPr>
            <a:normAutofit lnSpcReduction="10000"/>
          </a:bodyPr>
          <a:lstStyle/>
          <a:p>
            <a:pPr eaLnBrk="1" hangingPunct="1"/>
            <a:endParaRPr lang="en-US" altLang="zh-TW" dirty="0" smtClean="0">
              <a:latin typeface="Calibri" pitchFamily="34" charset="0"/>
            </a:endParaRPr>
          </a:p>
          <a:p>
            <a:r>
              <a:rPr lang="en-US" altLang="zh-TW" dirty="0" err="1" smtClean="0">
                <a:latin typeface="+mj-lt"/>
              </a:rPr>
              <a:t>Javascript</a:t>
            </a:r>
            <a:r>
              <a:rPr lang="zh-TW" altLang="en-US" dirty="0" smtClean="0">
                <a:latin typeface="+mj-lt"/>
              </a:rPr>
              <a:t>的運行環境是由</a:t>
            </a:r>
            <a:r>
              <a:rPr lang="en-US" altLang="zh-TW" dirty="0" smtClean="0">
                <a:latin typeface="+mj-lt"/>
              </a:rPr>
              <a:t>host</a:t>
            </a:r>
            <a:r>
              <a:rPr lang="zh-TW" altLang="en-US" dirty="0" smtClean="0">
                <a:latin typeface="+mj-lt"/>
              </a:rPr>
              <a:t>透過存在於</a:t>
            </a:r>
            <a:r>
              <a:rPr lang="en-US" altLang="zh-TW" dirty="0" smtClean="0">
                <a:latin typeface="+mj-lt"/>
              </a:rPr>
              <a:t>Global Scope</a:t>
            </a:r>
            <a:r>
              <a:rPr lang="zh-TW" altLang="en-US" dirty="0" smtClean="0">
                <a:latin typeface="+mj-lt"/>
              </a:rPr>
              <a:t>的物件或函數來提供的例如在</a:t>
            </a:r>
            <a:r>
              <a:rPr lang="en-US" altLang="zh-TW" dirty="0" smtClean="0">
                <a:latin typeface="+mj-lt"/>
              </a:rPr>
              <a:t>node.exe</a:t>
            </a:r>
            <a:r>
              <a:rPr lang="zh-TW" altLang="en-US" dirty="0" smtClean="0">
                <a:latin typeface="+mj-lt"/>
              </a:rPr>
              <a:t>的</a:t>
            </a:r>
            <a:r>
              <a:rPr lang="en-US" altLang="zh-TW" dirty="0" smtClean="0">
                <a:latin typeface="+mj-lt"/>
              </a:rPr>
              <a:t>console</a:t>
            </a:r>
            <a:r>
              <a:rPr lang="zh-TW" altLang="en-US" dirty="0" smtClean="0">
                <a:latin typeface="+mj-lt"/>
              </a:rPr>
              <a:t>中執行以下程式，就可以列舉出</a:t>
            </a:r>
            <a:r>
              <a:rPr lang="en-US" altLang="zh-TW" dirty="0" smtClean="0">
                <a:latin typeface="+mj-lt"/>
              </a:rPr>
              <a:t>Global Scope</a:t>
            </a:r>
            <a:r>
              <a:rPr lang="zh-TW" altLang="en-US" dirty="0" smtClean="0">
                <a:latin typeface="+mj-lt"/>
              </a:rPr>
              <a:t>中的物件與函數</a:t>
            </a:r>
            <a:endParaRPr lang="en-US" altLang="zh-TW" dirty="0" smtClean="0">
              <a:latin typeface="+mj-lt"/>
            </a:endParaRPr>
          </a:p>
        </p:txBody>
      </p:sp>
      <p:sp>
        <p:nvSpPr>
          <p:cNvPr id="2" name="文字方塊 1"/>
          <p:cNvSpPr txBox="1"/>
          <p:nvPr/>
        </p:nvSpPr>
        <p:spPr>
          <a:xfrm>
            <a:off x="633984" y="3925824"/>
            <a:ext cx="5089855" cy="369332"/>
          </a:xfrm>
          <a:prstGeom prst="rect">
            <a:avLst/>
          </a:prstGeom>
          <a:noFill/>
        </p:spPr>
        <p:txBody>
          <a:bodyPr wrap="none" rtlCol="0">
            <a:spAutoFit/>
          </a:bodyPr>
          <a:lstStyle/>
          <a:p>
            <a:r>
              <a:rPr lang="en-US" altLang="zh-TW" dirty="0" smtClean="0"/>
              <a:t>&gt; (function(o){for(</a:t>
            </a:r>
            <a:r>
              <a:rPr lang="en-US" altLang="zh-TW" dirty="0" err="1" smtClean="0"/>
              <a:t>var</a:t>
            </a:r>
            <a:r>
              <a:rPr lang="en-US" altLang="zh-TW" dirty="0" smtClean="0"/>
              <a:t> i in o) console.log(i)})(this);</a:t>
            </a:r>
            <a:endParaRPr lang="zh-TW" altLang="en-US" dirty="0"/>
          </a:p>
        </p:txBody>
      </p:sp>
    </p:spTree>
    <p:extLst>
      <p:ext uri="{BB962C8B-B14F-4D97-AF65-F5344CB8AC3E}">
        <p14:creationId xmlns:p14="http://schemas.microsoft.com/office/powerpoint/2010/main" val="1255114575"/>
      </p:ext>
    </p:extLst>
  </p:cSld>
  <p:clrMapOvr>
    <a:masterClrMapping/>
  </p:clrMapOvr>
  <p:transition advTm="34625">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en-US" altLang="zh-TW" sz="3600" dirty="0" smtClean="0">
                <a:ln>
                  <a:noFill/>
                </a:ln>
                <a:cs typeface="Calibri" pitchFamily="34" charset="0"/>
              </a:rPr>
              <a:t>Global Scope</a:t>
            </a:r>
            <a:r>
              <a:rPr lang="zh-TW" altLang="en-US" sz="3600" dirty="0" smtClean="0">
                <a:ln>
                  <a:noFill/>
                </a:ln>
                <a:cs typeface="Calibri" pitchFamily="34" charset="0"/>
              </a:rPr>
              <a:t>環境</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1025525"/>
          </a:xfrm>
        </p:spPr>
        <p:txBody>
          <a:bodyPr>
            <a:normAutofit/>
          </a:bodyPr>
          <a:lstStyle/>
          <a:p>
            <a:pPr eaLnBrk="1" hangingPunct="1"/>
            <a:endParaRPr lang="en-US" altLang="zh-TW" dirty="0" smtClean="0">
              <a:latin typeface="Calibri" pitchFamily="34" charset="0"/>
            </a:endParaRPr>
          </a:p>
          <a:p>
            <a:r>
              <a:rPr lang="zh-TW" altLang="en-US" dirty="0">
                <a:latin typeface="+mj-lt"/>
              </a:rPr>
              <a:t>結果可以看到：</a:t>
            </a:r>
            <a:endParaRPr lang="en-US" altLang="zh-TW" dirty="0" smtClean="0">
              <a:latin typeface="+mj-lt"/>
            </a:endParaRPr>
          </a:p>
        </p:txBody>
      </p:sp>
      <p:sp>
        <p:nvSpPr>
          <p:cNvPr id="2" name="文字方塊 1"/>
          <p:cNvSpPr txBox="1"/>
          <p:nvPr/>
        </p:nvSpPr>
        <p:spPr>
          <a:xfrm>
            <a:off x="780288" y="2353056"/>
            <a:ext cx="4515916" cy="3693319"/>
          </a:xfrm>
          <a:prstGeom prst="rect">
            <a:avLst/>
          </a:prstGeom>
          <a:noFill/>
        </p:spPr>
        <p:txBody>
          <a:bodyPr wrap="none" rtlCol="0">
            <a:spAutoFit/>
          </a:bodyPr>
          <a:lstStyle/>
          <a:p>
            <a:r>
              <a:rPr lang="en-US" altLang="zh-TW" dirty="0" smtClean="0"/>
              <a:t>&gt; (function(o){for(</a:t>
            </a:r>
            <a:r>
              <a:rPr lang="en-US" altLang="zh-TW" dirty="0" err="1" smtClean="0"/>
              <a:t>var</a:t>
            </a:r>
            <a:r>
              <a:rPr lang="en-US" altLang="zh-TW" dirty="0" smtClean="0"/>
              <a:t> i in o) console.log(i)})(this);</a:t>
            </a:r>
          </a:p>
          <a:p>
            <a:r>
              <a:rPr lang="en-US" altLang="zh-TW" dirty="0" err="1"/>
              <a:t>ArrayBuffer</a:t>
            </a:r>
            <a:endParaRPr lang="en-US" altLang="zh-TW" dirty="0"/>
          </a:p>
          <a:p>
            <a:r>
              <a:rPr lang="en-US" altLang="zh-TW" dirty="0"/>
              <a:t>Int8Array</a:t>
            </a:r>
          </a:p>
          <a:p>
            <a:r>
              <a:rPr lang="en-US" altLang="zh-TW" dirty="0"/>
              <a:t>Uint8Array</a:t>
            </a:r>
          </a:p>
          <a:p>
            <a:r>
              <a:rPr lang="en-US" altLang="zh-TW" dirty="0"/>
              <a:t>Int16Array</a:t>
            </a:r>
          </a:p>
          <a:p>
            <a:r>
              <a:rPr lang="en-US" altLang="zh-TW" dirty="0"/>
              <a:t>Uint16Array</a:t>
            </a:r>
          </a:p>
          <a:p>
            <a:r>
              <a:rPr lang="en-US" altLang="zh-TW" dirty="0"/>
              <a:t>Int32Array</a:t>
            </a:r>
          </a:p>
          <a:p>
            <a:r>
              <a:rPr lang="en-US" altLang="zh-TW" dirty="0"/>
              <a:t>Uint32Array</a:t>
            </a:r>
          </a:p>
          <a:p>
            <a:r>
              <a:rPr lang="en-US" altLang="zh-TW" dirty="0"/>
              <a:t>Float32Array</a:t>
            </a:r>
          </a:p>
          <a:p>
            <a:r>
              <a:rPr lang="en-US" altLang="zh-TW" dirty="0"/>
              <a:t>Float64Array</a:t>
            </a:r>
          </a:p>
          <a:p>
            <a:r>
              <a:rPr lang="en-US" altLang="zh-TW" dirty="0" err="1" smtClean="0"/>
              <a:t>DataView</a:t>
            </a:r>
            <a:endParaRPr lang="en-US" altLang="zh-TW" dirty="0" smtClean="0"/>
          </a:p>
          <a:p>
            <a:r>
              <a:rPr lang="en-US" altLang="zh-TW" dirty="0"/>
              <a:t>global</a:t>
            </a:r>
          </a:p>
          <a:p>
            <a:r>
              <a:rPr lang="en-US" altLang="zh-TW" dirty="0" smtClean="0"/>
              <a:t>……</a:t>
            </a:r>
            <a:endParaRPr lang="en-US" altLang="zh-TW" dirty="0"/>
          </a:p>
        </p:txBody>
      </p:sp>
      <p:sp>
        <p:nvSpPr>
          <p:cNvPr id="3" name="右大括弧 2"/>
          <p:cNvSpPr/>
          <p:nvPr/>
        </p:nvSpPr>
        <p:spPr>
          <a:xfrm>
            <a:off x="2401824" y="2779776"/>
            <a:ext cx="219456" cy="2584704"/>
          </a:xfrm>
          <a:prstGeom prst="rightBrac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 name="文字方塊 3"/>
          <p:cNvSpPr txBox="1"/>
          <p:nvPr/>
        </p:nvSpPr>
        <p:spPr>
          <a:xfrm>
            <a:off x="2816352" y="3883152"/>
            <a:ext cx="2287870" cy="369332"/>
          </a:xfrm>
          <a:prstGeom prst="rect">
            <a:avLst/>
          </a:prstGeom>
          <a:noFill/>
        </p:spPr>
        <p:txBody>
          <a:bodyPr wrap="none" rtlCol="0">
            <a:spAutoFit/>
          </a:bodyPr>
          <a:lstStyle/>
          <a:p>
            <a:r>
              <a:rPr lang="en-US" altLang="zh-TW" dirty="0" err="1" smtClean="0">
                <a:solidFill>
                  <a:schemeClr val="accent4">
                    <a:lumMod val="75000"/>
                  </a:schemeClr>
                </a:solidFill>
              </a:rPr>
              <a:t>TypedArray</a:t>
            </a:r>
            <a:r>
              <a:rPr lang="zh-TW" altLang="en-US" dirty="0" smtClean="0">
                <a:solidFill>
                  <a:schemeClr val="accent4">
                    <a:lumMod val="75000"/>
                  </a:schemeClr>
                </a:solidFill>
              </a:rPr>
              <a:t>相關物件</a:t>
            </a:r>
            <a:endParaRPr lang="zh-TW" altLang="en-US" dirty="0">
              <a:solidFill>
                <a:schemeClr val="accent4">
                  <a:lumMod val="75000"/>
                </a:schemeClr>
              </a:solidFill>
            </a:endParaRPr>
          </a:p>
        </p:txBody>
      </p:sp>
      <p:cxnSp>
        <p:nvCxnSpPr>
          <p:cNvPr id="8" name="直線單箭頭接點 7"/>
          <p:cNvCxnSpPr/>
          <p:nvPr/>
        </p:nvCxnSpPr>
        <p:spPr>
          <a:xfrm>
            <a:off x="2023872" y="5559552"/>
            <a:ext cx="792480" cy="0"/>
          </a:xfrm>
          <a:prstGeom prst="straightConnector1">
            <a:avLst/>
          </a:prstGeom>
          <a:ln w="190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2816352" y="5376672"/>
            <a:ext cx="5545108" cy="369332"/>
          </a:xfrm>
          <a:prstGeom prst="rect">
            <a:avLst/>
          </a:prstGeom>
          <a:noFill/>
        </p:spPr>
        <p:txBody>
          <a:bodyPr wrap="none" rtlCol="0">
            <a:spAutoFit/>
          </a:bodyPr>
          <a:lstStyle/>
          <a:p>
            <a:r>
              <a:rPr lang="en-US" altLang="zh-TW" dirty="0" smtClean="0">
                <a:solidFill>
                  <a:schemeClr val="accent4">
                    <a:lumMod val="75000"/>
                  </a:schemeClr>
                </a:solidFill>
              </a:rPr>
              <a:t>Global</a:t>
            </a:r>
            <a:r>
              <a:rPr lang="zh-TW" altLang="en-US" dirty="0" smtClean="0">
                <a:solidFill>
                  <a:schemeClr val="accent4">
                    <a:lumMod val="75000"/>
                  </a:schemeClr>
                </a:solidFill>
              </a:rPr>
              <a:t>物件的別名</a:t>
            </a:r>
            <a:r>
              <a:rPr lang="zh-TW" altLang="en-US" dirty="0">
                <a:solidFill>
                  <a:schemeClr val="accent4">
                    <a:lumMod val="75000"/>
                  </a:schemeClr>
                </a:solidFill>
              </a:rPr>
              <a:t>，就像瀏覽器環境</a:t>
            </a:r>
            <a:r>
              <a:rPr lang="zh-TW" altLang="en-US" dirty="0" smtClean="0">
                <a:solidFill>
                  <a:schemeClr val="accent4">
                    <a:lumMod val="75000"/>
                  </a:schemeClr>
                </a:solidFill>
              </a:rPr>
              <a:t>中的</a:t>
            </a:r>
            <a:r>
              <a:rPr lang="en-US" altLang="zh-TW" dirty="0" smtClean="0">
                <a:solidFill>
                  <a:schemeClr val="accent4">
                    <a:lumMod val="75000"/>
                  </a:schemeClr>
                </a:solidFill>
              </a:rPr>
              <a:t>window</a:t>
            </a:r>
            <a:r>
              <a:rPr lang="zh-TW" altLang="en-US" dirty="0" smtClean="0">
                <a:solidFill>
                  <a:schemeClr val="accent4">
                    <a:lumMod val="75000"/>
                  </a:schemeClr>
                </a:solidFill>
              </a:rPr>
              <a:t>物件</a:t>
            </a:r>
            <a:endParaRPr lang="zh-TW" altLang="en-US" dirty="0">
              <a:solidFill>
                <a:schemeClr val="accent4">
                  <a:lumMod val="75000"/>
                </a:schemeClr>
              </a:solidFill>
            </a:endParaRPr>
          </a:p>
        </p:txBody>
      </p:sp>
    </p:spTree>
    <p:extLst>
      <p:ext uri="{BB962C8B-B14F-4D97-AF65-F5344CB8AC3E}">
        <p14:creationId xmlns:p14="http://schemas.microsoft.com/office/powerpoint/2010/main" val="1862315540"/>
      </p:ext>
    </p:extLst>
  </p:cSld>
  <p:clrMapOvr>
    <a:masterClrMapping/>
  </p:clrMapOvr>
  <p:transition advTm="34625">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en-US" altLang="zh-TW" sz="3600" dirty="0" smtClean="0">
                <a:ln>
                  <a:noFill/>
                </a:ln>
                <a:cs typeface="Calibri" pitchFamily="34" charset="0"/>
              </a:rPr>
              <a:t>Global Scope</a:t>
            </a:r>
            <a:r>
              <a:rPr lang="zh-TW" altLang="en-US" sz="3600" dirty="0" smtClean="0">
                <a:ln>
                  <a:noFill/>
                </a:ln>
                <a:cs typeface="Calibri" pitchFamily="34" charset="0"/>
              </a:rPr>
              <a:t>環境</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1025525"/>
          </a:xfrm>
        </p:spPr>
        <p:txBody>
          <a:bodyPr>
            <a:normAutofit/>
          </a:bodyPr>
          <a:lstStyle/>
          <a:p>
            <a:pPr eaLnBrk="1" hangingPunct="1"/>
            <a:endParaRPr lang="en-US" altLang="zh-TW" dirty="0" smtClean="0">
              <a:latin typeface="Calibri" pitchFamily="34" charset="0"/>
            </a:endParaRPr>
          </a:p>
          <a:p>
            <a:r>
              <a:rPr lang="zh-TW" altLang="en-US" dirty="0">
                <a:latin typeface="+mj-lt"/>
              </a:rPr>
              <a:t>結果可以看到：</a:t>
            </a:r>
            <a:endParaRPr lang="en-US" altLang="zh-TW" dirty="0" smtClean="0">
              <a:latin typeface="+mj-lt"/>
            </a:endParaRPr>
          </a:p>
        </p:txBody>
      </p:sp>
      <p:sp>
        <p:nvSpPr>
          <p:cNvPr id="2" name="文字方塊 1"/>
          <p:cNvSpPr txBox="1"/>
          <p:nvPr/>
        </p:nvSpPr>
        <p:spPr>
          <a:xfrm>
            <a:off x="780288" y="2353056"/>
            <a:ext cx="1308371" cy="2862322"/>
          </a:xfrm>
          <a:prstGeom prst="rect">
            <a:avLst/>
          </a:prstGeom>
          <a:noFill/>
        </p:spPr>
        <p:txBody>
          <a:bodyPr wrap="none" rtlCol="0">
            <a:spAutoFit/>
          </a:bodyPr>
          <a:lstStyle/>
          <a:p>
            <a:r>
              <a:rPr lang="en-US" altLang="zh-TW" dirty="0" smtClean="0"/>
              <a:t>…</a:t>
            </a:r>
          </a:p>
          <a:p>
            <a:r>
              <a:rPr lang="en-US" altLang="zh-TW" dirty="0" smtClean="0"/>
              <a:t>process</a:t>
            </a:r>
            <a:endParaRPr lang="en-US" altLang="zh-TW" dirty="0"/>
          </a:p>
          <a:p>
            <a:r>
              <a:rPr lang="en-US" altLang="zh-TW" dirty="0" smtClean="0"/>
              <a:t>GLOBAL</a:t>
            </a:r>
          </a:p>
          <a:p>
            <a:r>
              <a:rPr lang="en-US" altLang="zh-TW" dirty="0" smtClean="0"/>
              <a:t>root</a:t>
            </a:r>
            <a:endParaRPr lang="en-US" altLang="zh-TW" dirty="0"/>
          </a:p>
          <a:p>
            <a:r>
              <a:rPr lang="en-US" altLang="zh-TW" dirty="0" smtClean="0"/>
              <a:t>Buffer</a:t>
            </a:r>
            <a:endParaRPr lang="en-US" altLang="zh-TW" dirty="0"/>
          </a:p>
          <a:p>
            <a:r>
              <a:rPr lang="en-US" altLang="zh-TW" dirty="0" err="1"/>
              <a:t>setTimeout</a:t>
            </a:r>
            <a:endParaRPr lang="en-US" altLang="zh-TW" dirty="0"/>
          </a:p>
          <a:p>
            <a:r>
              <a:rPr lang="en-US" altLang="zh-TW" dirty="0" err="1"/>
              <a:t>setInterval</a:t>
            </a:r>
            <a:endParaRPr lang="en-US" altLang="zh-TW" dirty="0"/>
          </a:p>
          <a:p>
            <a:r>
              <a:rPr lang="en-US" altLang="zh-TW" dirty="0" err="1"/>
              <a:t>clearTimeout</a:t>
            </a:r>
            <a:endParaRPr lang="en-US" altLang="zh-TW" dirty="0"/>
          </a:p>
          <a:p>
            <a:r>
              <a:rPr lang="en-US" altLang="zh-TW" dirty="0" err="1"/>
              <a:t>clearInterval</a:t>
            </a:r>
            <a:endParaRPr lang="en-US" altLang="zh-TW" dirty="0"/>
          </a:p>
          <a:p>
            <a:r>
              <a:rPr lang="en-US" altLang="zh-TW" dirty="0" smtClean="0"/>
              <a:t>console</a:t>
            </a:r>
            <a:endParaRPr lang="en-US" altLang="zh-TW" dirty="0"/>
          </a:p>
        </p:txBody>
      </p:sp>
      <p:cxnSp>
        <p:nvCxnSpPr>
          <p:cNvPr id="4" name="直線單箭頭接點 3"/>
          <p:cNvCxnSpPr>
            <a:endCxn id="8" idx="1"/>
          </p:cNvCxnSpPr>
          <p:nvPr/>
        </p:nvCxnSpPr>
        <p:spPr>
          <a:xfrm flipV="1">
            <a:off x="1816608" y="2706624"/>
            <a:ext cx="987552" cy="92334"/>
          </a:xfrm>
          <a:prstGeom prst="straightConnector1">
            <a:avLst/>
          </a:prstGeom>
          <a:ln w="190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2804160" y="2521958"/>
            <a:ext cx="5955476" cy="369332"/>
          </a:xfrm>
          <a:prstGeom prst="rect">
            <a:avLst/>
          </a:prstGeom>
          <a:noFill/>
        </p:spPr>
        <p:txBody>
          <a:bodyPr wrap="none" rtlCol="0">
            <a:spAutoFit/>
          </a:bodyPr>
          <a:lstStyle/>
          <a:p>
            <a:r>
              <a:rPr lang="zh-TW" altLang="en-US" dirty="0" smtClean="0">
                <a:solidFill>
                  <a:schemeClr val="accent4">
                    <a:lumMod val="75000"/>
                  </a:schemeClr>
                </a:solidFill>
              </a:rPr>
              <a:t>處理行程的物件，有行程相關資訊、取得工作目錄等功能</a:t>
            </a:r>
            <a:endParaRPr lang="zh-TW" altLang="en-US" dirty="0">
              <a:solidFill>
                <a:schemeClr val="accent4">
                  <a:lumMod val="75000"/>
                </a:schemeClr>
              </a:solidFill>
            </a:endParaRPr>
          </a:p>
        </p:txBody>
      </p:sp>
      <p:cxnSp>
        <p:nvCxnSpPr>
          <p:cNvPr id="10" name="直線單箭頭接點 9"/>
          <p:cNvCxnSpPr>
            <a:endCxn id="13" idx="1"/>
          </p:cNvCxnSpPr>
          <p:nvPr/>
        </p:nvCxnSpPr>
        <p:spPr>
          <a:xfrm>
            <a:off x="1816608" y="3631430"/>
            <a:ext cx="984987" cy="0"/>
          </a:xfrm>
          <a:prstGeom prst="straightConnector1">
            <a:avLst/>
          </a:prstGeom>
          <a:ln w="190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2801595" y="3446764"/>
            <a:ext cx="2890535" cy="369332"/>
          </a:xfrm>
          <a:prstGeom prst="rect">
            <a:avLst/>
          </a:prstGeom>
          <a:noFill/>
        </p:spPr>
        <p:txBody>
          <a:bodyPr wrap="none" rtlCol="0">
            <a:spAutoFit/>
          </a:bodyPr>
          <a:lstStyle/>
          <a:p>
            <a:r>
              <a:rPr lang="zh-TW" altLang="en-US" dirty="0" smtClean="0">
                <a:solidFill>
                  <a:schemeClr val="accent4">
                    <a:lumMod val="75000"/>
                  </a:schemeClr>
                </a:solidFill>
              </a:rPr>
              <a:t>用來處理</a:t>
            </a:r>
            <a:r>
              <a:rPr lang="en-US" altLang="zh-TW" dirty="0" smtClean="0">
                <a:solidFill>
                  <a:schemeClr val="accent4">
                    <a:lumMod val="75000"/>
                  </a:schemeClr>
                </a:solidFill>
              </a:rPr>
              <a:t>binary</a:t>
            </a:r>
            <a:r>
              <a:rPr lang="zh-TW" altLang="en-US" dirty="0" smtClean="0">
                <a:solidFill>
                  <a:schemeClr val="accent4">
                    <a:lumMod val="75000"/>
                  </a:schemeClr>
                </a:solidFill>
              </a:rPr>
              <a:t>資料的物件</a:t>
            </a:r>
            <a:endParaRPr lang="zh-TW" altLang="en-US" dirty="0">
              <a:solidFill>
                <a:schemeClr val="accent4">
                  <a:lumMod val="75000"/>
                </a:schemeClr>
              </a:solidFill>
            </a:endParaRPr>
          </a:p>
        </p:txBody>
      </p:sp>
      <p:cxnSp>
        <p:nvCxnSpPr>
          <p:cNvPr id="15" name="直線單箭頭接點 14"/>
          <p:cNvCxnSpPr/>
          <p:nvPr/>
        </p:nvCxnSpPr>
        <p:spPr>
          <a:xfrm>
            <a:off x="1816608" y="5047488"/>
            <a:ext cx="987552" cy="85344"/>
          </a:xfrm>
          <a:prstGeom prst="straightConnector1">
            <a:avLst/>
          </a:prstGeom>
          <a:ln w="190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2804160" y="4948166"/>
            <a:ext cx="5775940" cy="369332"/>
          </a:xfrm>
          <a:prstGeom prst="rect">
            <a:avLst/>
          </a:prstGeom>
          <a:noFill/>
        </p:spPr>
        <p:txBody>
          <a:bodyPr wrap="none" rtlCol="0">
            <a:spAutoFit/>
          </a:bodyPr>
          <a:lstStyle/>
          <a:p>
            <a:r>
              <a:rPr lang="zh-TW" altLang="en-US" dirty="0" smtClean="0">
                <a:solidFill>
                  <a:schemeClr val="accent4">
                    <a:lumMod val="75000"/>
                  </a:schemeClr>
                </a:solidFill>
              </a:rPr>
              <a:t>用來做</a:t>
            </a:r>
            <a:r>
              <a:rPr lang="en-US" altLang="zh-TW" dirty="0" err="1" smtClean="0">
                <a:solidFill>
                  <a:schemeClr val="accent4">
                    <a:lumMod val="75000"/>
                  </a:schemeClr>
                </a:solidFill>
              </a:rPr>
              <a:t>stdio</a:t>
            </a:r>
            <a:r>
              <a:rPr lang="zh-TW" altLang="en-US" dirty="0" smtClean="0">
                <a:solidFill>
                  <a:schemeClr val="accent4">
                    <a:lumMod val="75000"/>
                  </a:schemeClr>
                </a:solidFill>
              </a:rPr>
              <a:t>的物件，可以輸出錯誤、</a:t>
            </a:r>
            <a:r>
              <a:rPr lang="en-US" altLang="zh-TW" dirty="0" smtClean="0">
                <a:solidFill>
                  <a:schemeClr val="accent4">
                    <a:lumMod val="75000"/>
                  </a:schemeClr>
                </a:solidFill>
              </a:rPr>
              <a:t>debug</a:t>
            </a:r>
            <a:r>
              <a:rPr lang="zh-TW" altLang="en-US" dirty="0" smtClean="0">
                <a:solidFill>
                  <a:schemeClr val="accent4">
                    <a:lumMod val="75000"/>
                  </a:schemeClr>
                </a:solidFill>
              </a:rPr>
              <a:t>、</a:t>
            </a:r>
            <a:r>
              <a:rPr lang="en-US" altLang="zh-TW" dirty="0" smtClean="0">
                <a:solidFill>
                  <a:schemeClr val="accent4">
                    <a:lumMod val="75000"/>
                  </a:schemeClr>
                </a:solidFill>
              </a:rPr>
              <a:t>log</a:t>
            </a:r>
            <a:r>
              <a:rPr lang="zh-TW" altLang="en-US" dirty="0" smtClean="0">
                <a:solidFill>
                  <a:schemeClr val="accent4">
                    <a:lumMod val="75000"/>
                  </a:schemeClr>
                </a:solidFill>
              </a:rPr>
              <a:t>等資訊</a:t>
            </a:r>
            <a:endParaRPr lang="zh-TW" altLang="en-US" dirty="0">
              <a:solidFill>
                <a:schemeClr val="accent4">
                  <a:lumMod val="75000"/>
                </a:schemeClr>
              </a:solidFill>
            </a:endParaRPr>
          </a:p>
        </p:txBody>
      </p:sp>
      <p:sp>
        <p:nvSpPr>
          <p:cNvPr id="23" name="右大括弧 22"/>
          <p:cNvSpPr/>
          <p:nvPr/>
        </p:nvSpPr>
        <p:spPr>
          <a:xfrm>
            <a:off x="2487168" y="3864864"/>
            <a:ext cx="170688" cy="950976"/>
          </a:xfrm>
          <a:prstGeom prst="rightBrac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4" name="文字方塊 23"/>
          <p:cNvSpPr txBox="1"/>
          <p:nvPr/>
        </p:nvSpPr>
        <p:spPr>
          <a:xfrm>
            <a:off x="2804160" y="4155686"/>
            <a:ext cx="2262158" cy="369332"/>
          </a:xfrm>
          <a:prstGeom prst="rect">
            <a:avLst/>
          </a:prstGeom>
          <a:noFill/>
        </p:spPr>
        <p:txBody>
          <a:bodyPr wrap="none" rtlCol="0">
            <a:spAutoFit/>
          </a:bodyPr>
          <a:lstStyle/>
          <a:p>
            <a:r>
              <a:rPr lang="zh-TW" altLang="en-US" dirty="0" smtClean="0">
                <a:solidFill>
                  <a:schemeClr val="accent4">
                    <a:lumMod val="75000"/>
                  </a:schemeClr>
                </a:solidFill>
              </a:rPr>
              <a:t>跟瀏覽器中的一樣啦</a:t>
            </a:r>
            <a:endParaRPr lang="zh-TW" altLang="en-US" dirty="0">
              <a:solidFill>
                <a:schemeClr val="accent4">
                  <a:lumMod val="75000"/>
                </a:schemeClr>
              </a:solidFill>
            </a:endParaRPr>
          </a:p>
        </p:txBody>
      </p:sp>
      <p:sp>
        <p:nvSpPr>
          <p:cNvPr id="29" name="右大括弧 28"/>
          <p:cNvSpPr/>
          <p:nvPr/>
        </p:nvSpPr>
        <p:spPr>
          <a:xfrm>
            <a:off x="2487168" y="2971276"/>
            <a:ext cx="170688" cy="475488"/>
          </a:xfrm>
          <a:prstGeom prst="rightBrac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0" name="文字方塊 29"/>
          <p:cNvSpPr txBox="1"/>
          <p:nvPr/>
        </p:nvSpPr>
        <p:spPr>
          <a:xfrm>
            <a:off x="2801595" y="3024354"/>
            <a:ext cx="5545108" cy="369332"/>
          </a:xfrm>
          <a:prstGeom prst="rect">
            <a:avLst/>
          </a:prstGeom>
          <a:noFill/>
        </p:spPr>
        <p:txBody>
          <a:bodyPr wrap="none" rtlCol="0">
            <a:spAutoFit/>
          </a:bodyPr>
          <a:lstStyle/>
          <a:p>
            <a:r>
              <a:rPr lang="en-US" altLang="zh-TW" dirty="0" smtClean="0">
                <a:solidFill>
                  <a:schemeClr val="accent4">
                    <a:lumMod val="75000"/>
                  </a:schemeClr>
                </a:solidFill>
              </a:rPr>
              <a:t>Global</a:t>
            </a:r>
            <a:r>
              <a:rPr lang="zh-TW" altLang="en-US" dirty="0" smtClean="0">
                <a:solidFill>
                  <a:schemeClr val="accent4">
                    <a:lumMod val="75000"/>
                  </a:schemeClr>
                </a:solidFill>
              </a:rPr>
              <a:t>物件的別名</a:t>
            </a:r>
            <a:r>
              <a:rPr lang="zh-TW" altLang="en-US" dirty="0">
                <a:solidFill>
                  <a:schemeClr val="accent4">
                    <a:lumMod val="75000"/>
                  </a:schemeClr>
                </a:solidFill>
              </a:rPr>
              <a:t>，就像瀏覽器環境</a:t>
            </a:r>
            <a:r>
              <a:rPr lang="zh-TW" altLang="en-US" dirty="0" smtClean="0">
                <a:solidFill>
                  <a:schemeClr val="accent4">
                    <a:lumMod val="75000"/>
                  </a:schemeClr>
                </a:solidFill>
              </a:rPr>
              <a:t>中的</a:t>
            </a:r>
            <a:r>
              <a:rPr lang="en-US" altLang="zh-TW" dirty="0" smtClean="0">
                <a:solidFill>
                  <a:schemeClr val="accent4">
                    <a:lumMod val="75000"/>
                  </a:schemeClr>
                </a:solidFill>
              </a:rPr>
              <a:t>window</a:t>
            </a:r>
            <a:r>
              <a:rPr lang="zh-TW" altLang="en-US" dirty="0" smtClean="0">
                <a:solidFill>
                  <a:schemeClr val="accent4">
                    <a:lumMod val="75000"/>
                  </a:schemeClr>
                </a:solidFill>
              </a:rPr>
              <a:t>物件</a:t>
            </a:r>
            <a:endParaRPr lang="zh-TW" altLang="en-US" dirty="0">
              <a:solidFill>
                <a:schemeClr val="accent4">
                  <a:lumMod val="75000"/>
                </a:schemeClr>
              </a:solidFill>
            </a:endParaRPr>
          </a:p>
        </p:txBody>
      </p:sp>
    </p:spTree>
    <p:extLst>
      <p:ext uri="{BB962C8B-B14F-4D97-AF65-F5344CB8AC3E}">
        <p14:creationId xmlns:p14="http://schemas.microsoft.com/office/powerpoint/2010/main" val="1280468368"/>
      </p:ext>
    </p:extLst>
  </p:cSld>
  <p:clrMapOvr>
    <a:masterClrMapping/>
  </p:clrMapOvr>
  <p:transition advTm="34625">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en-US" altLang="zh-TW" sz="3600" dirty="0" smtClean="0">
                <a:ln>
                  <a:noFill/>
                </a:ln>
                <a:cs typeface="Calibri" pitchFamily="34" charset="0"/>
              </a:rPr>
              <a:t>Global Scope</a:t>
            </a:r>
            <a:r>
              <a:rPr lang="zh-TW" altLang="en-US" sz="3600" dirty="0" smtClean="0">
                <a:ln>
                  <a:noFill/>
                </a:ln>
                <a:cs typeface="Calibri" pitchFamily="34" charset="0"/>
              </a:rPr>
              <a:t>環境</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1025525"/>
          </a:xfrm>
        </p:spPr>
        <p:txBody>
          <a:bodyPr>
            <a:normAutofit/>
          </a:bodyPr>
          <a:lstStyle/>
          <a:p>
            <a:pPr eaLnBrk="1" hangingPunct="1"/>
            <a:endParaRPr lang="en-US" altLang="zh-TW" dirty="0" smtClean="0">
              <a:latin typeface="Calibri" pitchFamily="34" charset="0"/>
            </a:endParaRPr>
          </a:p>
          <a:p>
            <a:r>
              <a:rPr lang="zh-TW" altLang="en-US" dirty="0" smtClean="0">
                <a:latin typeface="+mj-lt"/>
              </a:rPr>
              <a:t>還漏掉一些（不會列舉出來）：</a:t>
            </a:r>
            <a:endParaRPr lang="en-US" altLang="zh-TW" dirty="0" smtClean="0">
              <a:latin typeface="+mj-lt"/>
            </a:endParaRPr>
          </a:p>
        </p:txBody>
      </p:sp>
      <p:sp>
        <p:nvSpPr>
          <p:cNvPr id="2" name="文字方塊 1"/>
          <p:cNvSpPr txBox="1"/>
          <p:nvPr/>
        </p:nvSpPr>
        <p:spPr>
          <a:xfrm>
            <a:off x="780288" y="2353056"/>
            <a:ext cx="1222771" cy="1477328"/>
          </a:xfrm>
          <a:prstGeom prst="rect">
            <a:avLst/>
          </a:prstGeom>
          <a:noFill/>
        </p:spPr>
        <p:txBody>
          <a:bodyPr wrap="none" rtlCol="0">
            <a:spAutoFit/>
          </a:bodyPr>
          <a:lstStyle/>
          <a:p>
            <a:r>
              <a:rPr lang="en-US" altLang="zh-TW" dirty="0" smtClean="0"/>
              <a:t>…</a:t>
            </a:r>
          </a:p>
          <a:p>
            <a:r>
              <a:rPr lang="en-US" altLang="zh-TW" dirty="0" smtClean="0"/>
              <a:t>__</a:t>
            </a:r>
            <a:r>
              <a:rPr lang="en-US" altLang="zh-TW" dirty="0" err="1" smtClean="0"/>
              <a:t>dirname</a:t>
            </a:r>
            <a:endParaRPr lang="en-US" altLang="zh-TW" dirty="0" smtClean="0"/>
          </a:p>
          <a:p>
            <a:r>
              <a:rPr lang="en-US" altLang="zh-TW" dirty="0" smtClean="0"/>
              <a:t>__pathname</a:t>
            </a:r>
          </a:p>
          <a:p>
            <a:r>
              <a:rPr lang="en-US" altLang="zh-TW" dirty="0" smtClean="0"/>
              <a:t>exports</a:t>
            </a:r>
          </a:p>
          <a:p>
            <a:r>
              <a:rPr lang="en-US" altLang="zh-TW" dirty="0" smtClean="0"/>
              <a:t>module</a:t>
            </a:r>
            <a:endParaRPr lang="en-US" altLang="zh-TW" dirty="0"/>
          </a:p>
        </p:txBody>
      </p:sp>
      <p:cxnSp>
        <p:nvCxnSpPr>
          <p:cNvPr id="4" name="直線單箭頭接點 3"/>
          <p:cNvCxnSpPr/>
          <p:nvPr/>
        </p:nvCxnSpPr>
        <p:spPr>
          <a:xfrm flipV="1">
            <a:off x="2084832" y="2731008"/>
            <a:ext cx="768096" cy="121920"/>
          </a:xfrm>
          <a:prstGeom prst="straightConnector1">
            <a:avLst/>
          </a:prstGeom>
          <a:ln w="190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文字方塊 4"/>
          <p:cNvSpPr txBox="1"/>
          <p:nvPr/>
        </p:nvSpPr>
        <p:spPr>
          <a:xfrm>
            <a:off x="2852928" y="2546342"/>
            <a:ext cx="2723823" cy="369332"/>
          </a:xfrm>
          <a:prstGeom prst="rect">
            <a:avLst/>
          </a:prstGeom>
          <a:noFill/>
        </p:spPr>
        <p:txBody>
          <a:bodyPr wrap="none" rtlCol="0">
            <a:spAutoFit/>
          </a:bodyPr>
          <a:lstStyle/>
          <a:p>
            <a:r>
              <a:rPr lang="zh-TW" altLang="en-US" dirty="0" smtClean="0">
                <a:solidFill>
                  <a:schemeClr val="accent4">
                    <a:lumMod val="75000"/>
                  </a:schemeClr>
                </a:solidFill>
              </a:rPr>
              <a:t>程式所在目錄的絕對路徑</a:t>
            </a:r>
            <a:endParaRPr lang="zh-TW" altLang="en-US" dirty="0">
              <a:solidFill>
                <a:schemeClr val="accent4">
                  <a:lumMod val="75000"/>
                </a:schemeClr>
              </a:solidFill>
            </a:endParaRPr>
          </a:p>
        </p:txBody>
      </p:sp>
      <p:cxnSp>
        <p:nvCxnSpPr>
          <p:cNvPr id="9" name="直線單箭頭接點 8"/>
          <p:cNvCxnSpPr/>
          <p:nvPr/>
        </p:nvCxnSpPr>
        <p:spPr>
          <a:xfrm>
            <a:off x="2340864" y="3091720"/>
            <a:ext cx="512064" cy="0"/>
          </a:xfrm>
          <a:prstGeom prst="straightConnector1">
            <a:avLst/>
          </a:prstGeom>
          <a:ln w="190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2852928" y="2935010"/>
            <a:ext cx="2659702" cy="369332"/>
          </a:xfrm>
          <a:prstGeom prst="rect">
            <a:avLst/>
          </a:prstGeom>
          <a:noFill/>
        </p:spPr>
        <p:txBody>
          <a:bodyPr wrap="none" rtlCol="0">
            <a:spAutoFit/>
          </a:bodyPr>
          <a:lstStyle/>
          <a:p>
            <a:r>
              <a:rPr lang="zh-TW" altLang="en-US" dirty="0" smtClean="0">
                <a:solidFill>
                  <a:schemeClr val="accent4">
                    <a:lumMod val="75000"/>
                  </a:schemeClr>
                </a:solidFill>
              </a:rPr>
              <a:t>所執行</a:t>
            </a:r>
            <a:r>
              <a:rPr lang="en-US" altLang="zh-TW" dirty="0" err="1" smtClean="0">
                <a:solidFill>
                  <a:schemeClr val="accent4">
                    <a:lumMod val="75000"/>
                  </a:schemeClr>
                </a:solidFill>
              </a:rPr>
              <a:t>js</a:t>
            </a:r>
            <a:r>
              <a:rPr lang="zh-TW" altLang="en-US" dirty="0" smtClean="0">
                <a:solidFill>
                  <a:schemeClr val="accent4">
                    <a:lumMod val="75000"/>
                  </a:schemeClr>
                </a:solidFill>
              </a:rPr>
              <a:t>檔案的絕對路徑</a:t>
            </a:r>
            <a:endParaRPr lang="zh-TW" altLang="en-US" dirty="0">
              <a:solidFill>
                <a:schemeClr val="accent4">
                  <a:lumMod val="75000"/>
                </a:schemeClr>
              </a:solidFill>
            </a:endParaRPr>
          </a:p>
        </p:txBody>
      </p:sp>
      <p:cxnSp>
        <p:nvCxnSpPr>
          <p:cNvPr id="12" name="直線單箭頭接點 11"/>
          <p:cNvCxnSpPr/>
          <p:nvPr/>
        </p:nvCxnSpPr>
        <p:spPr>
          <a:xfrm>
            <a:off x="1743456" y="3371243"/>
            <a:ext cx="1109472" cy="152245"/>
          </a:xfrm>
          <a:prstGeom prst="straightConnector1">
            <a:avLst/>
          </a:prstGeom>
          <a:ln w="190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2852928" y="3338822"/>
            <a:ext cx="4801314" cy="646331"/>
          </a:xfrm>
          <a:prstGeom prst="rect">
            <a:avLst/>
          </a:prstGeom>
          <a:noFill/>
        </p:spPr>
        <p:txBody>
          <a:bodyPr wrap="none" rtlCol="0">
            <a:spAutoFit/>
          </a:bodyPr>
          <a:lstStyle/>
          <a:p>
            <a:r>
              <a:rPr lang="zh-TW" altLang="en-US" dirty="0" smtClean="0">
                <a:solidFill>
                  <a:schemeClr val="accent4">
                    <a:lumMod val="75000"/>
                  </a:schemeClr>
                </a:solidFill>
              </a:rPr>
              <a:t>撰寫模組時，用來將介面輸出到呼叫端的物件</a:t>
            </a:r>
            <a:endParaRPr lang="en-US" altLang="zh-TW" dirty="0" smtClean="0">
              <a:solidFill>
                <a:schemeClr val="accent4">
                  <a:lumMod val="75000"/>
                </a:schemeClr>
              </a:solidFill>
            </a:endParaRPr>
          </a:p>
          <a:p>
            <a:r>
              <a:rPr lang="zh-TW" altLang="en-US" dirty="0">
                <a:solidFill>
                  <a:schemeClr val="accent4">
                    <a:lumMod val="75000"/>
                  </a:schemeClr>
                </a:solidFill>
              </a:rPr>
              <a:t>其實</a:t>
            </a:r>
            <a:r>
              <a:rPr lang="zh-TW" altLang="en-US" dirty="0" smtClean="0">
                <a:solidFill>
                  <a:schemeClr val="accent4">
                    <a:lumMod val="75000"/>
                  </a:schemeClr>
                </a:solidFill>
              </a:rPr>
              <a:t>就是</a:t>
            </a:r>
            <a:r>
              <a:rPr lang="en-US" altLang="zh-TW" dirty="0" err="1" smtClean="0">
                <a:solidFill>
                  <a:schemeClr val="accent4">
                    <a:lumMod val="75000"/>
                  </a:schemeClr>
                </a:solidFill>
              </a:rPr>
              <a:t>module.exports</a:t>
            </a:r>
            <a:endParaRPr lang="zh-TW" altLang="en-US" dirty="0">
              <a:solidFill>
                <a:schemeClr val="accent4">
                  <a:lumMod val="75000"/>
                </a:schemeClr>
              </a:solidFill>
            </a:endParaRPr>
          </a:p>
        </p:txBody>
      </p:sp>
      <p:cxnSp>
        <p:nvCxnSpPr>
          <p:cNvPr id="16" name="直線單箭頭接點 15"/>
          <p:cNvCxnSpPr/>
          <p:nvPr/>
        </p:nvCxnSpPr>
        <p:spPr>
          <a:xfrm>
            <a:off x="1743456" y="3708154"/>
            <a:ext cx="1109472" cy="437126"/>
          </a:xfrm>
          <a:prstGeom prst="straightConnector1">
            <a:avLst/>
          </a:prstGeom>
          <a:ln w="190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2852927" y="4035552"/>
            <a:ext cx="3416320" cy="369332"/>
          </a:xfrm>
          <a:prstGeom prst="rect">
            <a:avLst/>
          </a:prstGeom>
          <a:noFill/>
        </p:spPr>
        <p:txBody>
          <a:bodyPr wrap="none" rtlCol="0">
            <a:spAutoFit/>
          </a:bodyPr>
          <a:lstStyle/>
          <a:p>
            <a:r>
              <a:rPr lang="zh-TW" altLang="en-US" dirty="0" smtClean="0">
                <a:solidFill>
                  <a:schemeClr val="accent4">
                    <a:lumMod val="75000"/>
                  </a:schemeClr>
                </a:solidFill>
              </a:rPr>
              <a:t>提供目前模組的</a:t>
            </a:r>
            <a:r>
              <a:rPr lang="zh-TW" altLang="en-US" dirty="0">
                <a:solidFill>
                  <a:schemeClr val="accent4">
                    <a:lumMod val="75000"/>
                  </a:schemeClr>
                </a:solidFill>
              </a:rPr>
              <a:t>功能介面與資訊</a:t>
            </a:r>
            <a:endParaRPr lang="en-US" altLang="zh-TW" dirty="0" smtClean="0">
              <a:solidFill>
                <a:schemeClr val="accent4">
                  <a:lumMod val="75000"/>
                </a:schemeClr>
              </a:solidFill>
            </a:endParaRPr>
          </a:p>
        </p:txBody>
      </p:sp>
      <p:sp>
        <p:nvSpPr>
          <p:cNvPr id="18" name="文字方塊 17"/>
          <p:cNvSpPr txBox="1"/>
          <p:nvPr/>
        </p:nvSpPr>
        <p:spPr>
          <a:xfrm>
            <a:off x="938784" y="5035296"/>
            <a:ext cx="6199133" cy="369332"/>
          </a:xfrm>
          <a:prstGeom prst="rect">
            <a:avLst/>
          </a:prstGeom>
          <a:noFill/>
        </p:spPr>
        <p:txBody>
          <a:bodyPr wrap="none" rtlCol="0">
            <a:spAutoFit/>
          </a:bodyPr>
          <a:lstStyle/>
          <a:p>
            <a:r>
              <a:rPr lang="zh-TW" altLang="en-US" dirty="0" smtClean="0">
                <a:solidFill>
                  <a:schemeClr val="accent4">
                    <a:lumMod val="75000"/>
                  </a:schemeClr>
                </a:solidFill>
              </a:rPr>
              <a:t>如果撰寫「模組」，這幾個顯示的都是</a:t>
            </a:r>
            <a:r>
              <a:rPr lang="zh-TW" altLang="en-US" dirty="0">
                <a:solidFill>
                  <a:schemeClr val="accent4">
                    <a:lumMod val="75000"/>
                  </a:schemeClr>
                </a:solidFill>
              </a:rPr>
              <a:t>模組</a:t>
            </a:r>
            <a:r>
              <a:rPr lang="zh-TW" altLang="en-US" dirty="0" smtClean="0">
                <a:solidFill>
                  <a:schemeClr val="accent4">
                    <a:lumMod val="75000"/>
                  </a:schemeClr>
                </a:solidFill>
              </a:rPr>
              <a:t>「</a:t>
            </a:r>
            <a:r>
              <a:rPr lang="en-US" altLang="zh-TW" dirty="0" smtClean="0">
                <a:solidFill>
                  <a:schemeClr val="accent4">
                    <a:lumMod val="75000"/>
                  </a:schemeClr>
                </a:solidFill>
              </a:rPr>
              <a:t>local</a:t>
            </a:r>
            <a:r>
              <a:rPr lang="zh-TW" altLang="en-US" dirty="0" smtClean="0">
                <a:solidFill>
                  <a:schemeClr val="accent4">
                    <a:lumMod val="75000"/>
                  </a:schemeClr>
                </a:solidFill>
              </a:rPr>
              <a:t>」的資訊</a:t>
            </a:r>
            <a:endParaRPr lang="zh-TW" altLang="en-US" dirty="0">
              <a:solidFill>
                <a:schemeClr val="accent4">
                  <a:lumMod val="75000"/>
                </a:schemeClr>
              </a:solidFill>
            </a:endParaRPr>
          </a:p>
        </p:txBody>
      </p:sp>
    </p:spTree>
    <p:extLst>
      <p:ext uri="{BB962C8B-B14F-4D97-AF65-F5344CB8AC3E}">
        <p14:creationId xmlns:p14="http://schemas.microsoft.com/office/powerpoint/2010/main" val="3389037505"/>
      </p:ext>
    </p:extLst>
  </p:cSld>
  <p:clrMapOvr>
    <a:masterClrMapping/>
  </p:clrMapOvr>
  <p:transition advTm="34625">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1586357"/>
          </a:xfrm>
        </p:spPr>
        <p:txBody>
          <a:bodyPr>
            <a:normAutofit/>
          </a:bodyPr>
          <a:lstStyle/>
          <a:p>
            <a:pPr eaLnBrk="1" hangingPunct="1"/>
            <a:endParaRPr lang="en-US" altLang="zh-TW" dirty="0" smtClean="0">
              <a:latin typeface="Calibri" pitchFamily="34" charset="0"/>
            </a:endParaRPr>
          </a:p>
          <a:p>
            <a:r>
              <a:rPr lang="zh-TW" altLang="en-US" dirty="0" smtClean="0">
                <a:latin typeface="+mj-lt"/>
              </a:rPr>
              <a:t>核心模組是編譯在</a:t>
            </a:r>
            <a:r>
              <a:rPr lang="en-US" altLang="zh-TW" dirty="0" err="1" smtClean="0">
                <a:latin typeface="+mj-lt"/>
              </a:rPr>
              <a:t>NodeJS</a:t>
            </a:r>
            <a:r>
              <a:rPr lang="zh-TW" altLang="en-US" dirty="0" smtClean="0">
                <a:latin typeface="+mj-lt"/>
              </a:rPr>
              <a:t>執行檔中的模組</a:t>
            </a:r>
            <a:endParaRPr lang="en-US" altLang="zh-TW" dirty="0" smtClean="0">
              <a:latin typeface="+mj-lt"/>
            </a:endParaRPr>
          </a:p>
          <a:p>
            <a:r>
              <a:rPr lang="zh-TW" altLang="en-US" dirty="0">
                <a:latin typeface="+mj-lt"/>
              </a:rPr>
              <a:t>與外部模組</a:t>
            </a:r>
            <a:r>
              <a:rPr lang="zh-TW" altLang="en-US" dirty="0" smtClean="0">
                <a:latin typeface="+mj-lt"/>
              </a:rPr>
              <a:t>一樣，透過下面方式載入使用</a:t>
            </a: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
        <p:nvSpPr>
          <p:cNvPr id="2" name="文字方塊 1"/>
          <p:cNvSpPr txBox="1"/>
          <p:nvPr/>
        </p:nvSpPr>
        <p:spPr>
          <a:xfrm>
            <a:off x="597408" y="3304032"/>
            <a:ext cx="6978192" cy="1938992"/>
          </a:xfrm>
          <a:prstGeom prst="rect">
            <a:avLst/>
          </a:prstGeom>
          <a:noFill/>
        </p:spPr>
        <p:txBody>
          <a:bodyPr wrap="none" rtlCol="0">
            <a:spAutoFit/>
          </a:bodyPr>
          <a:lstStyle/>
          <a:p>
            <a:r>
              <a:rPr lang="en-US" altLang="zh-TW" sz="2000" b="1" dirty="0" err="1" smtClean="0"/>
              <a:t>var</a:t>
            </a:r>
            <a:r>
              <a:rPr lang="en-US" altLang="zh-TW" sz="2000" b="1" dirty="0" smtClean="0"/>
              <a:t> http = require(‘http’);</a:t>
            </a:r>
            <a:r>
              <a:rPr lang="en-US" altLang="zh-TW" sz="2000" dirty="0" smtClean="0"/>
              <a:t>//</a:t>
            </a:r>
            <a:r>
              <a:rPr lang="zh-TW" altLang="en-US" sz="2000" dirty="0" smtClean="0"/>
              <a:t>將</a:t>
            </a:r>
            <a:r>
              <a:rPr lang="en-US" altLang="zh-TW" sz="2000" dirty="0" smtClean="0"/>
              <a:t>http</a:t>
            </a:r>
            <a:r>
              <a:rPr lang="zh-TW" altLang="en-US" sz="2000" dirty="0" smtClean="0"/>
              <a:t>模組載入，指派給</a:t>
            </a:r>
            <a:r>
              <a:rPr lang="en-US" altLang="zh-TW" sz="2000" dirty="0" smtClean="0"/>
              <a:t>http</a:t>
            </a:r>
            <a:r>
              <a:rPr lang="zh-TW" altLang="en-US" sz="2000" dirty="0" smtClean="0"/>
              <a:t>變數</a:t>
            </a:r>
            <a:endParaRPr lang="en-US" altLang="zh-TW" sz="2000" dirty="0" smtClean="0"/>
          </a:p>
          <a:p>
            <a:endParaRPr lang="en-US" altLang="zh-TW" sz="2000" dirty="0" smtClean="0"/>
          </a:p>
          <a:p>
            <a:r>
              <a:rPr lang="en-US" altLang="zh-TW" sz="2000" dirty="0" err="1" smtClean="0"/>
              <a:t>var</a:t>
            </a:r>
            <a:r>
              <a:rPr lang="en-US" altLang="zh-TW" sz="2000" dirty="0" smtClean="0"/>
              <a:t> server = </a:t>
            </a:r>
            <a:r>
              <a:rPr lang="en-US" altLang="zh-TW" sz="2000" dirty="0" err="1" smtClean="0"/>
              <a:t>http.createServer</a:t>
            </a:r>
            <a:r>
              <a:rPr lang="en-US" altLang="zh-TW" sz="2000" dirty="0" smtClean="0"/>
              <a:t>(function(request, response) {</a:t>
            </a:r>
          </a:p>
          <a:p>
            <a:r>
              <a:rPr lang="en-US" altLang="zh-TW" sz="2000" dirty="0"/>
              <a:t>	</a:t>
            </a:r>
            <a:r>
              <a:rPr lang="en-US" altLang="zh-TW" sz="2000" dirty="0" smtClean="0"/>
              <a:t>//</a:t>
            </a:r>
            <a:r>
              <a:rPr lang="zh-TW" altLang="en-US" sz="2000" dirty="0" smtClean="0"/>
              <a:t>分析</a:t>
            </a:r>
            <a:r>
              <a:rPr lang="en-US" altLang="zh-TW" sz="2000" dirty="0" smtClean="0"/>
              <a:t>request</a:t>
            </a:r>
            <a:r>
              <a:rPr lang="zh-TW" altLang="en-US" sz="2000" dirty="0" smtClean="0"/>
              <a:t>資訊，寫入</a:t>
            </a:r>
            <a:r>
              <a:rPr lang="en-US" altLang="zh-TW" sz="2000" dirty="0" smtClean="0"/>
              <a:t>response</a:t>
            </a:r>
          </a:p>
          <a:p>
            <a:r>
              <a:rPr lang="en-US" altLang="zh-TW" sz="2000" dirty="0" smtClean="0"/>
              <a:t>});</a:t>
            </a:r>
          </a:p>
          <a:p>
            <a:r>
              <a:rPr lang="en-US" altLang="zh-TW" sz="2000" dirty="0" err="1" smtClean="0"/>
              <a:t>server.listen</a:t>
            </a:r>
            <a:r>
              <a:rPr lang="en-US" altLang="zh-TW" sz="2000" dirty="0" smtClean="0"/>
              <a:t>(80, ‘127.0.0.1’);</a:t>
            </a:r>
            <a:endParaRPr lang="zh-TW" altLang="en-US" sz="2000" dirty="0"/>
          </a:p>
        </p:txBody>
      </p:sp>
    </p:spTree>
    <p:extLst>
      <p:ext uri="{BB962C8B-B14F-4D97-AF65-F5344CB8AC3E}">
        <p14:creationId xmlns:p14="http://schemas.microsoft.com/office/powerpoint/2010/main" val="664432948"/>
      </p:ext>
    </p:extLst>
  </p:cSld>
  <p:clrMapOvr>
    <a:masterClrMapping/>
  </p:clrMapOvr>
  <p:transition advTm="34625">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-console (STDIO)</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4573397"/>
          </a:xfrm>
        </p:spPr>
        <p:txBody>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smtClean="0">
                <a:latin typeface="+mj-lt"/>
              </a:rPr>
              <a:t>提供標準輸入輸出功能，會自動載入</a:t>
            </a:r>
            <a:endParaRPr lang="en-US" altLang="zh-TW" dirty="0" smtClean="0">
              <a:latin typeface="+mj-lt"/>
            </a:endParaRPr>
          </a:p>
          <a:p>
            <a:pPr lvl="1">
              <a:buClrTx/>
              <a:buSzPct val="70000"/>
              <a:buFont typeface="Wingdings" pitchFamily="2" charset="2"/>
              <a:buChar char="l"/>
            </a:pPr>
            <a:r>
              <a:rPr lang="zh-TW" altLang="en-US" dirty="0" smtClean="0">
                <a:latin typeface="+mj-lt"/>
              </a:rPr>
              <a:t>重要的功能：</a:t>
            </a:r>
            <a:endParaRPr lang="en-US" altLang="zh-TW" dirty="0" smtClean="0">
              <a:latin typeface="+mj-lt"/>
            </a:endParaRPr>
          </a:p>
          <a:p>
            <a:pPr lvl="2">
              <a:buClrTx/>
              <a:buSzPct val="70000"/>
              <a:buFont typeface="Wingdings" pitchFamily="2" charset="2"/>
              <a:buChar char="l"/>
            </a:pPr>
            <a:r>
              <a:rPr lang="en-US" altLang="zh-TW" dirty="0" smtClean="0">
                <a:latin typeface="+mj-lt"/>
              </a:rPr>
              <a:t>console.log()/console.info(): </a:t>
            </a:r>
            <a:r>
              <a:rPr lang="zh-TW" altLang="en-US" dirty="0" smtClean="0">
                <a:latin typeface="+mj-lt"/>
              </a:rPr>
              <a:t>輸出訊息到標準輸出</a:t>
            </a:r>
            <a:endParaRPr lang="en-US" altLang="zh-TW" dirty="0" smtClean="0">
              <a:latin typeface="+mj-lt"/>
            </a:endParaRPr>
          </a:p>
          <a:p>
            <a:pPr lvl="2">
              <a:buClrTx/>
              <a:buSzPct val="70000"/>
              <a:buFont typeface="Wingdings" pitchFamily="2" charset="2"/>
              <a:buChar char="l"/>
            </a:pPr>
            <a:r>
              <a:rPr lang="en-US" altLang="zh-TW" dirty="0" err="1" smtClean="0">
                <a:latin typeface="+mj-lt"/>
              </a:rPr>
              <a:t>console.warn</a:t>
            </a:r>
            <a:r>
              <a:rPr lang="en-US" altLang="zh-TW" dirty="0" smtClean="0">
                <a:latin typeface="+mj-lt"/>
              </a:rPr>
              <a:t>()/</a:t>
            </a:r>
            <a:r>
              <a:rPr lang="en-US" altLang="zh-TW" dirty="0" err="1" smtClean="0">
                <a:latin typeface="+mj-lt"/>
              </a:rPr>
              <a:t>console.error</a:t>
            </a:r>
            <a:r>
              <a:rPr lang="en-US" altLang="zh-TW" dirty="0" smtClean="0">
                <a:latin typeface="+mj-lt"/>
              </a:rPr>
              <a:t>(): </a:t>
            </a:r>
            <a:r>
              <a:rPr lang="zh-TW" altLang="en-US" dirty="0" smtClean="0">
                <a:latin typeface="+mj-lt"/>
              </a:rPr>
              <a:t>輸出訊息到標準錯誤</a:t>
            </a:r>
            <a:endParaRPr lang="en-US" altLang="zh-TW" dirty="0" smtClean="0">
              <a:latin typeface="+mj-lt"/>
            </a:endParaRPr>
          </a:p>
          <a:p>
            <a:pPr lvl="2">
              <a:buClrTx/>
              <a:buSzPct val="70000"/>
              <a:buFont typeface="Wingdings" pitchFamily="2" charset="2"/>
              <a:buChar char="l"/>
            </a:pPr>
            <a:r>
              <a:rPr lang="en-US" altLang="zh-TW" dirty="0" err="1" smtClean="0">
                <a:latin typeface="+mj-lt"/>
              </a:rPr>
              <a:t>console.dir</a:t>
            </a:r>
            <a:r>
              <a:rPr lang="en-US" altLang="zh-TW" dirty="0" smtClean="0">
                <a:latin typeface="+mj-lt"/>
              </a:rPr>
              <a:t>(</a:t>
            </a:r>
            <a:r>
              <a:rPr lang="zh-TW" altLang="en-US" dirty="0" smtClean="0">
                <a:latin typeface="+mj-lt"/>
              </a:rPr>
              <a:t>物件</a:t>
            </a:r>
            <a:r>
              <a:rPr lang="en-US" altLang="zh-TW" dirty="0" smtClean="0">
                <a:latin typeface="+mj-lt"/>
              </a:rPr>
              <a:t>): </a:t>
            </a:r>
            <a:r>
              <a:rPr lang="zh-TW" altLang="en-US" dirty="0" smtClean="0">
                <a:latin typeface="+mj-lt"/>
              </a:rPr>
              <a:t>把物件資訊輸出到標準錯誤</a:t>
            </a:r>
            <a:endParaRPr lang="en-US" altLang="zh-TW" dirty="0" smtClean="0">
              <a:latin typeface="+mj-lt"/>
            </a:endParaRPr>
          </a:p>
          <a:p>
            <a:pPr lvl="2">
              <a:buClrTx/>
              <a:buSzPct val="70000"/>
              <a:buFont typeface="Wingdings" pitchFamily="2" charset="2"/>
              <a:buChar char="l"/>
            </a:pPr>
            <a:r>
              <a:rPr lang="en-US" altLang="zh-TW" dirty="0" err="1" smtClean="0">
                <a:latin typeface="+mj-lt"/>
              </a:rPr>
              <a:t>console.trace</a:t>
            </a:r>
            <a:r>
              <a:rPr lang="en-US" altLang="zh-TW" dirty="0" smtClean="0">
                <a:latin typeface="+mj-lt"/>
              </a:rPr>
              <a:t>(): </a:t>
            </a:r>
            <a:r>
              <a:rPr lang="zh-TW" altLang="en-US" dirty="0" smtClean="0">
                <a:latin typeface="+mj-lt"/>
              </a:rPr>
              <a:t>傾印程式當前位置的</a:t>
            </a:r>
            <a:r>
              <a:rPr lang="en-US" altLang="zh-TW" dirty="0" smtClean="0">
                <a:latin typeface="+mj-lt"/>
              </a:rPr>
              <a:t>stack trace</a:t>
            </a:r>
            <a:r>
              <a:rPr lang="zh-TW" altLang="en-US" dirty="0" smtClean="0">
                <a:latin typeface="+mj-lt"/>
              </a:rPr>
              <a:t>資訊</a:t>
            </a:r>
            <a:endParaRPr lang="en-US" altLang="zh-TW" dirty="0" smtClean="0">
              <a:latin typeface="+mj-lt"/>
            </a:endParaRPr>
          </a:p>
          <a:p>
            <a:pPr lvl="2">
              <a:buClrTx/>
              <a:buSzPct val="70000"/>
              <a:buFont typeface="Wingdings" pitchFamily="2" charset="2"/>
              <a:buChar char="l"/>
            </a:pPr>
            <a:r>
              <a:rPr lang="en-US" altLang="zh-TW" dirty="0" err="1" smtClean="0">
                <a:latin typeface="+mj-lt"/>
              </a:rPr>
              <a:t>console.assert</a:t>
            </a:r>
            <a:r>
              <a:rPr lang="en-US" altLang="zh-TW" dirty="0" smtClean="0">
                <a:latin typeface="+mj-lt"/>
              </a:rPr>
              <a:t>(): </a:t>
            </a:r>
            <a:r>
              <a:rPr lang="zh-TW" altLang="en-US" dirty="0" smtClean="0">
                <a:latin typeface="+mj-lt"/>
              </a:rPr>
              <a:t>就是</a:t>
            </a:r>
            <a:r>
              <a:rPr lang="en-US" altLang="zh-TW" dirty="0" err="1" smtClean="0">
                <a:latin typeface="+mj-lt"/>
              </a:rPr>
              <a:t>assert.ok</a:t>
            </a:r>
            <a:r>
              <a:rPr lang="en-US" altLang="zh-TW" dirty="0" smtClean="0">
                <a:latin typeface="+mj-lt"/>
              </a:rPr>
              <a:t>()</a:t>
            </a:r>
            <a:r>
              <a:rPr lang="zh-TW" altLang="en-US" dirty="0" smtClean="0">
                <a:latin typeface="+mj-lt"/>
              </a:rPr>
              <a:t>，用來做測試</a:t>
            </a: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4234993204"/>
      </p:ext>
    </p:extLst>
  </p:cSld>
  <p:clrMapOvr>
    <a:masterClrMapping/>
  </p:clrMapOvr>
  <p:transition advTm="34625">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-timers</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4573397"/>
          </a:xfrm>
        </p:spPr>
        <p:txBody>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smtClean="0">
                <a:latin typeface="+mj-lt"/>
              </a:rPr>
              <a:t>會自動載入</a:t>
            </a:r>
            <a:endParaRPr lang="en-US" altLang="zh-TW" dirty="0" smtClean="0">
              <a:latin typeface="+mj-lt"/>
            </a:endParaRPr>
          </a:p>
          <a:p>
            <a:pPr lvl="1">
              <a:buClrTx/>
              <a:buSzPct val="70000"/>
              <a:buFont typeface="Wingdings" pitchFamily="2" charset="2"/>
              <a:buChar char="l"/>
            </a:pPr>
            <a:r>
              <a:rPr lang="zh-TW" altLang="en-US" dirty="0" smtClean="0">
                <a:latin typeface="+mj-lt"/>
              </a:rPr>
              <a:t>重要的功能（跟瀏覽器中的一樣）</a:t>
            </a:r>
            <a:endParaRPr lang="en-US" altLang="zh-TW" dirty="0" smtClean="0">
              <a:latin typeface="+mj-lt"/>
            </a:endParaRPr>
          </a:p>
          <a:p>
            <a:pPr lvl="2">
              <a:buClrTx/>
              <a:buSzPct val="70000"/>
              <a:buFont typeface="Wingdings" pitchFamily="2" charset="2"/>
              <a:buChar char="l"/>
            </a:pPr>
            <a:r>
              <a:rPr lang="en-US" altLang="zh-TW" dirty="0" err="1" smtClean="0">
                <a:latin typeface="+mj-lt"/>
              </a:rPr>
              <a:t>setTimeout</a:t>
            </a:r>
            <a:r>
              <a:rPr lang="en-US" altLang="zh-TW" dirty="0" smtClean="0">
                <a:latin typeface="+mj-lt"/>
              </a:rPr>
              <a:t>(callback, time)</a:t>
            </a:r>
          </a:p>
          <a:p>
            <a:pPr lvl="2">
              <a:buClrTx/>
              <a:buSzPct val="70000"/>
              <a:buFont typeface="Wingdings" pitchFamily="2" charset="2"/>
              <a:buChar char="l"/>
            </a:pPr>
            <a:r>
              <a:rPr lang="en-US" altLang="zh-TW" dirty="0" err="1" smtClean="0">
                <a:latin typeface="+mj-lt"/>
              </a:rPr>
              <a:t>clearTimeout</a:t>
            </a:r>
            <a:r>
              <a:rPr lang="en-US" altLang="zh-TW" dirty="0" smtClean="0">
                <a:latin typeface="+mj-lt"/>
              </a:rPr>
              <a:t>(</a:t>
            </a:r>
            <a:r>
              <a:rPr lang="en-US" altLang="zh-TW" dirty="0" err="1" smtClean="0">
                <a:latin typeface="+mj-lt"/>
              </a:rPr>
              <a:t>tid</a:t>
            </a:r>
            <a:r>
              <a:rPr lang="en-US" altLang="zh-TW" dirty="0" smtClean="0">
                <a:latin typeface="+mj-lt"/>
              </a:rPr>
              <a:t>)</a:t>
            </a:r>
          </a:p>
          <a:p>
            <a:pPr lvl="2">
              <a:buClrTx/>
              <a:buSzPct val="70000"/>
              <a:buFont typeface="Wingdings" pitchFamily="2" charset="2"/>
              <a:buChar char="l"/>
            </a:pPr>
            <a:r>
              <a:rPr lang="en-US" altLang="zh-TW" dirty="0" err="1" smtClean="0">
                <a:latin typeface="+mj-lt"/>
              </a:rPr>
              <a:t>setInterval</a:t>
            </a:r>
            <a:r>
              <a:rPr lang="en-US" altLang="zh-TW" dirty="0" smtClean="0">
                <a:latin typeface="+mj-lt"/>
              </a:rPr>
              <a:t>(callback, time)</a:t>
            </a:r>
          </a:p>
          <a:p>
            <a:pPr lvl="2">
              <a:buClrTx/>
              <a:buSzPct val="70000"/>
              <a:buFont typeface="Wingdings" pitchFamily="2" charset="2"/>
              <a:buChar char="l"/>
            </a:pPr>
            <a:r>
              <a:rPr lang="en-US" altLang="zh-TW" dirty="0" err="1" smtClean="0">
                <a:latin typeface="+mj-lt"/>
              </a:rPr>
              <a:t>clearInterval</a:t>
            </a:r>
            <a:r>
              <a:rPr lang="en-US" altLang="zh-TW" dirty="0" smtClean="0">
                <a:latin typeface="+mj-lt"/>
              </a:rPr>
              <a:t>(</a:t>
            </a:r>
            <a:r>
              <a:rPr lang="en-US" altLang="zh-TW" dirty="0" err="1" smtClean="0">
                <a:latin typeface="+mj-lt"/>
              </a:rPr>
              <a:t>tid</a:t>
            </a:r>
            <a:r>
              <a:rPr lang="en-US" altLang="zh-TW" dirty="0" smtClean="0">
                <a:latin typeface="+mj-lt"/>
              </a:rPr>
              <a:t>)</a:t>
            </a: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2400735425"/>
      </p:ext>
    </p:extLst>
  </p:cSld>
  <p:clrMapOvr>
    <a:masterClrMapping/>
  </p:clrMapOvr>
  <p:transition advTm="34625">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-process</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4573397"/>
          </a:xfrm>
        </p:spPr>
        <p:txBody>
          <a:bodyPr>
            <a:normAutofit/>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smtClean="0">
                <a:latin typeface="+mj-lt"/>
              </a:rPr>
              <a:t>提供行程資訊與操作，會自動載入</a:t>
            </a:r>
            <a:endParaRPr lang="en-US" altLang="zh-TW" dirty="0" smtClean="0">
              <a:latin typeface="+mj-lt"/>
            </a:endParaRPr>
          </a:p>
          <a:p>
            <a:pPr lvl="1">
              <a:buClrTx/>
              <a:buSzPct val="70000"/>
              <a:buFont typeface="Wingdings" pitchFamily="2" charset="2"/>
              <a:buChar char="l"/>
            </a:pPr>
            <a:r>
              <a:rPr lang="zh-TW" altLang="en-US" dirty="0" smtClean="0">
                <a:latin typeface="+mj-lt"/>
              </a:rPr>
              <a:t>重要的功能</a:t>
            </a:r>
            <a:endParaRPr lang="en-US" altLang="zh-TW" dirty="0" smtClean="0">
              <a:latin typeface="+mj-lt"/>
            </a:endParaRPr>
          </a:p>
          <a:p>
            <a:pPr lvl="2">
              <a:buClrTx/>
              <a:buSzPct val="70000"/>
              <a:buFont typeface="Wingdings" pitchFamily="2" charset="2"/>
              <a:buChar char="l"/>
            </a:pPr>
            <a:r>
              <a:rPr lang="en-US" altLang="zh-TW" sz="2000" dirty="0" err="1" smtClean="0">
                <a:latin typeface="+mj-lt"/>
              </a:rPr>
              <a:t>process.stdout</a:t>
            </a:r>
            <a:r>
              <a:rPr lang="en-US" altLang="zh-TW" sz="2000" dirty="0" smtClean="0">
                <a:latin typeface="+mj-lt"/>
              </a:rPr>
              <a:t> / </a:t>
            </a:r>
            <a:r>
              <a:rPr lang="en-US" altLang="zh-TW" sz="2000" dirty="0" err="1" smtClean="0">
                <a:latin typeface="+mj-lt"/>
              </a:rPr>
              <a:t>stderr</a:t>
            </a:r>
            <a:r>
              <a:rPr lang="en-US" altLang="zh-TW" sz="2000" dirty="0" smtClean="0">
                <a:latin typeface="+mj-lt"/>
              </a:rPr>
              <a:t>: </a:t>
            </a:r>
            <a:r>
              <a:rPr lang="zh-TW" altLang="en-US" sz="2000" dirty="0" smtClean="0">
                <a:latin typeface="+mj-lt"/>
              </a:rPr>
              <a:t>寫入標準輸出</a:t>
            </a:r>
            <a:r>
              <a:rPr lang="en-US" altLang="zh-TW" sz="2000" dirty="0" smtClean="0">
                <a:latin typeface="+mj-lt"/>
              </a:rPr>
              <a:t>/</a:t>
            </a:r>
            <a:r>
              <a:rPr lang="zh-TW" altLang="en-US" sz="2000" dirty="0">
                <a:latin typeface="+mj-lt"/>
              </a:rPr>
              <a:t>標準錯誤</a:t>
            </a:r>
            <a:r>
              <a:rPr lang="zh-TW" altLang="en-US" sz="2000" dirty="0" smtClean="0">
                <a:latin typeface="+mj-lt"/>
              </a:rPr>
              <a:t>的</a:t>
            </a:r>
            <a:r>
              <a:rPr lang="en-US" altLang="zh-TW" sz="2000" dirty="0" smtClean="0">
                <a:latin typeface="+mj-lt"/>
              </a:rPr>
              <a:t>writeable stream</a:t>
            </a:r>
            <a:r>
              <a:rPr lang="zh-TW" altLang="en-US" sz="2000" dirty="0" smtClean="0">
                <a:latin typeface="+mj-lt"/>
              </a:rPr>
              <a:t>物件</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process.stdin</a:t>
            </a:r>
            <a:r>
              <a:rPr lang="en-US" altLang="zh-TW" sz="2000" dirty="0" smtClean="0">
                <a:latin typeface="+mj-lt"/>
              </a:rPr>
              <a:t>: </a:t>
            </a:r>
            <a:r>
              <a:rPr lang="zh-TW" altLang="en-US" sz="2000" dirty="0" smtClean="0">
                <a:latin typeface="+mj-lt"/>
              </a:rPr>
              <a:t>讀取標準輸入的</a:t>
            </a:r>
            <a:r>
              <a:rPr lang="en-US" altLang="zh-TW" sz="2000" dirty="0" smtClean="0">
                <a:latin typeface="+mj-lt"/>
              </a:rPr>
              <a:t>readable stream</a:t>
            </a:r>
            <a:r>
              <a:rPr lang="zh-TW" altLang="en-US" sz="2000" dirty="0" smtClean="0">
                <a:latin typeface="+mj-lt"/>
              </a:rPr>
              <a:t>物件</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process.argv</a:t>
            </a:r>
            <a:r>
              <a:rPr lang="en-US" altLang="zh-TW" sz="2000" dirty="0" smtClean="0">
                <a:latin typeface="+mj-lt"/>
              </a:rPr>
              <a:t>: </a:t>
            </a:r>
            <a:r>
              <a:rPr lang="zh-TW" altLang="en-US" sz="2000" dirty="0" smtClean="0">
                <a:latin typeface="+mj-lt"/>
              </a:rPr>
              <a:t>程式啟動時傳入的參數</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process.env</a:t>
            </a:r>
            <a:r>
              <a:rPr lang="en-US" altLang="zh-TW" sz="2000" dirty="0" smtClean="0">
                <a:latin typeface="+mj-lt"/>
              </a:rPr>
              <a:t>: </a:t>
            </a:r>
            <a:r>
              <a:rPr lang="zh-TW" altLang="en-US" sz="2000" dirty="0" smtClean="0">
                <a:latin typeface="+mj-lt"/>
              </a:rPr>
              <a:t>取得系統環境變數</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process.nextTick</a:t>
            </a:r>
            <a:r>
              <a:rPr lang="en-US" altLang="zh-TW" sz="2000" dirty="0" smtClean="0">
                <a:latin typeface="+mj-lt"/>
              </a:rPr>
              <a:t>(callback): </a:t>
            </a:r>
            <a:r>
              <a:rPr lang="zh-TW" altLang="en-US" sz="2000" dirty="0" smtClean="0">
                <a:latin typeface="+mj-lt"/>
              </a:rPr>
              <a:t>讓</a:t>
            </a:r>
            <a:r>
              <a:rPr lang="en-US" altLang="zh-TW" sz="2000" dirty="0" smtClean="0">
                <a:latin typeface="+mj-lt"/>
              </a:rPr>
              <a:t>callback</a:t>
            </a:r>
            <a:r>
              <a:rPr lang="zh-TW" altLang="en-US" sz="2000" dirty="0" smtClean="0">
                <a:latin typeface="+mj-lt"/>
              </a:rPr>
              <a:t>非同步執行</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process.cwd</a:t>
            </a:r>
            <a:r>
              <a:rPr lang="en-US" altLang="zh-TW" sz="2000" dirty="0" smtClean="0">
                <a:latin typeface="+mj-lt"/>
              </a:rPr>
              <a:t>() / </a:t>
            </a:r>
            <a:r>
              <a:rPr lang="en-US" altLang="zh-TW" sz="2000" dirty="0" err="1" smtClean="0">
                <a:latin typeface="+mj-lt"/>
              </a:rPr>
              <a:t>chdir</a:t>
            </a:r>
            <a:r>
              <a:rPr lang="en-US" altLang="zh-TW" sz="2000" dirty="0" smtClean="0">
                <a:latin typeface="+mj-lt"/>
              </a:rPr>
              <a:t>(): </a:t>
            </a:r>
            <a:r>
              <a:rPr lang="zh-TW" altLang="en-US" sz="2000" dirty="0" smtClean="0">
                <a:latin typeface="+mj-lt"/>
              </a:rPr>
              <a:t>取得</a:t>
            </a:r>
            <a:r>
              <a:rPr lang="en-US" altLang="zh-TW" sz="2000" dirty="0" smtClean="0">
                <a:latin typeface="+mj-lt"/>
              </a:rPr>
              <a:t>/</a:t>
            </a:r>
            <a:r>
              <a:rPr lang="zh-TW" altLang="en-US" sz="2000" dirty="0" smtClean="0">
                <a:latin typeface="+mj-lt"/>
              </a:rPr>
              <a:t>修改目前工作目錄</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process.exit</a:t>
            </a:r>
            <a:r>
              <a:rPr lang="en-US" altLang="zh-TW" sz="2000" dirty="0" smtClean="0">
                <a:latin typeface="+mj-lt"/>
              </a:rPr>
              <a:t>(code=0): </a:t>
            </a:r>
            <a:r>
              <a:rPr lang="zh-TW" altLang="en-US" sz="2000" dirty="0" smtClean="0">
                <a:latin typeface="+mj-lt"/>
              </a:rPr>
              <a:t>結束行程，返回訊息代碼</a:t>
            </a:r>
            <a:endParaRPr lang="en-US" altLang="zh-TW" sz="2000"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1060408922"/>
      </p:ext>
    </p:extLst>
  </p:cSld>
  <p:clrMapOvr>
    <a:masterClrMapping/>
  </p:clrMapOvr>
  <p:transition advTm="34625">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172629"/>
          </a:xfrm>
        </p:spPr>
        <p:txBody>
          <a:bodyPr numCol="1" anchorCtr="0" compatLnSpc="1">
            <a:prstTxWarp prst="textNoShape">
              <a:avLst/>
            </a:prstTxWarp>
            <a:noAutofit/>
          </a:bodyPr>
          <a:lstStyle/>
          <a:p>
            <a:pPr algn="l">
              <a:defRPr/>
            </a:pPr>
            <a:r>
              <a:rPr lang="zh-TW" altLang="en-US" sz="4800" b="1" dirty="0">
                <a:solidFill>
                  <a:srgbClr val="008000"/>
                </a:solidFill>
                <a:latin typeface="微軟正黑體" pitchFamily="34" charset="-120"/>
                <a:ea typeface="微軟正黑體" pitchFamily="34" charset="-120"/>
                <a:cs typeface="Calibri" pitchFamily="34" charset="0"/>
              </a:rPr>
              <a:t>什麼是</a:t>
            </a:r>
            <a:r>
              <a:rPr lang="en-US" altLang="zh-TW" sz="4800" b="1" dirty="0" err="1">
                <a:solidFill>
                  <a:srgbClr val="008000"/>
                </a:solidFill>
                <a:latin typeface="微軟正黑體" pitchFamily="34" charset="-120"/>
                <a:ea typeface="微軟正黑體" pitchFamily="34" charset="-120"/>
                <a:cs typeface="Calibri" pitchFamily="34" charset="0"/>
              </a:rPr>
              <a:t>NodeJS</a:t>
            </a:r>
            <a:r>
              <a:rPr lang="en-US" altLang="zh-TW" sz="4800" b="1" dirty="0">
                <a:solidFill>
                  <a:srgbClr val="008000"/>
                </a:solidFill>
                <a:latin typeface="微軟正黑體" pitchFamily="34" charset="-120"/>
                <a:ea typeface="微軟正黑體" pitchFamily="34" charset="-120"/>
                <a:cs typeface="Calibri" pitchFamily="34" charset="0"/>
              </a:rPr>
              <a:t/>
            </a:r>
            <a:br>
              <a:rPr lang="en-US" altLang="zh-TW" sz="4800" b="1" dirty="0">
                <a:solidFill>
                  <a:srgbClr val="008000"/>
                </a:solidFill>
                <a:latin typeface="微軟正黑體" pitchFamily="34" charset="-120"/>
                <a:ea typeface="微軟正黑體" pitchFamily="34" charset="-120"/>
                <a:cs typeface="Calibri" pitchFamily="34" charset="0"/>
              </a:rPr>
            </a:br>
            <a:endParaRPr altLang="zh-TW" sz="4800" dirty="0" smtClean="0">
              <a:ln>
                <a:noFill/>
              </a:ln>
              <a:cs typeface="Calibri" pitchFamily="34" charset="0"/>
            </a:endParaRPr>
          </a:p>
        </p:txBody>
      </p:sp>
      <p:sp>
        <p:nvSpPr>
          <p:cNvPr id="7" name="Content Placeholder 2"/>
          <p:cNvSpPr>
            <a:spLocks noGrp="1"/>
          </p:cNvSpPr>
          <p:nvPr>
            <p:ph idx="1"/>
          </p:nvPr>
        </p:nvSpPr>
        <p:spPr/>
        <p:txBody>
          <a:bodyPr>
            <a:normAutofit/>
          </a:bodyPr>
          <a:lstStyle/>
          <a:p>
            <a:pPr marL="0" indent="0">
              <a:buNone/>
            </a:pPr>
            <a:endParaRPr lang="en-US" altLang="zh-TW" dirty="0">
              <a:latin typeface="+mj-lt"/>
            </a:endParaRPr>
          </a:p>
          <a:p>
            <a:r>
              <a:rPr lang="zh-TW" altLang="en-US" dirty="0" smtClean="0">
                <a:latin typeface="+mj-lt"/>
              </a:rPr>
              <a:t>舊瓶裝新酒</a:t>
            </a:r>
          </a:p>
          <a:p>
            <a:pPr lvl="1">
              <a:buClrTx/>
              <a:buSzPct val="70000"/>
            </a:pPr>
            <a:r>
              <a:rPr lang="en-US" altLang="zh-TW" dirty="0" smtClean="0">
                <a:latin typeface="+mj-lt"/>
              </a:rPr>
              <a:t>1996</a:t>
            </a:r>
            <a:r>
              <a:rPr lang="zh-TW" altLang="en-US" dirty="0" smtClean="0">
                <a:latin typeface="+mj-lt"/>
              </a:rPr>
              <a:t> </a:t>
            </a:r>
            <a:r>
              <a:rPr lang="en-US" altLang="zh-TW" dirty="0" smtClean="0">
                <a:latin typeface="+mj-lt"/>
              </a:rPr>
              <a:t>–</a:t>
            </a:r>
            <a:r>
              <a:rPr lang="zh-TW" altLang="en-US" dirty="0" smtClean="0">
                <a:latin typeface="+mj-lt"/>
              </a:rPr>
              <a:t> </a:t>
            </a:r>
            <a:r>
              <a:rPr lang="en-US" altLang="zh-TW" dirty="0" smtClean="0">
                <a:latin typeface="+mj-lt"/>
              </a:rPr>
              <a:t>Netscape</a:t>
            </a:r>
            <a:r>
              <a:rPr lang="zh-TW" altLang="en-US" dirty="0" smtClean="0">
                <a:latin typeface="+mj-lt"/>
              </a:rPr>
              <a:t> </a:t>
            </a:r>
            <a:r>
              <a:rPr lang="en-US" altLang="zh-TW" dirty="0" smtClean="0">
                <a:latin typeface="+mj-lt"/>
              </a:rPr>
              <a:t>Livewire</a:t>
            </a:r>
            <a:r>
              <a:rPr lang="zh-TW" altLang="en-US" dirty="0" smtClean="0">
                <a:latin typeface="+mj-lt"/>
              </a:rPr>
              <a:t> </a:t>
            </a:r>
            <a:r>
              <a:rPr lang="en-US" altLang="zh-TW" dirty="0" smtClean="0">
                <a:latin typeface="+mj-lt"/>
              </a:rPr>
              <a:t>in</a:t>
            </a:r>
            <a:r>
              <a:rPr lang="zh-TW" altLang="en-US" dirty="0" smtClean="0">
                <a:latin typeface="+mj-lt"/>
              </a:rPr>
              <a:t> </a:t>
            </a:r>
            <a:r>
              <a:rPr lang="en-US" altLang="zh-TW" dirty="0" smtClean="0">
                <a:latin typeface="+mj-lt"/>
              </a:rPr>
              <a:t>Netscape</a:t>
            </a:r>
            <a:r>
              <a:rPr lang="zh-TW" altLang="en-US" dirty="0" smtClean="0">
                <a:latin typeface="+mj-lt"/>
              </a:rPr>
              <a:t> </a:t>
            </a:r>
            <a:r>
              <a:rPr lang="en-US" altLang="zh-TW" dirty="0" smtClean="0">
                <a:latin typeface="+mj-lt"/>
              </a:rPr>
              <a:t>Enterprise</a:t>
            </a:r>
            <a:r>
              <a:rPr lang="zh-TW" altLang="en-US" dirty="0" smtClean="0">
                <a:latin typeface="+mj-lt"/>
              </a:rPr>
              <a:t> </a:t>
            </a:r>
            <a:r>
              <a:rPr lang="en-US" altLang="zh-TW" dirty="0" smtClean="0">
                <a:latin typeface="+mj-lt"/>
              </a:rPr>
              <a:t>Server</a:t>
            </a:r>
          </a:p>
          <a:p>
            <a:pPr lvl="1">
              <a:buClrTx/>
              <a:buSzPct val="70000"/>
            </a:pPr>
            <a:r>
              <a:rPr lang="en-US" altLang="zh-TW" dirty="0" smtClean="0">
                <a:latin typeface="+mj-lt"/>
              </a:rPr>
              <a:t>ASP</a:t>
            </a:r>
            <a:r>
              <a:rPr lang="zh-TW" altLang="en-US" dirty="0" smtClean="0">
                <a:latin typeface="+mj-lt"/>
              </a:rPr>
              <a:t> </a:t>
            </a:r>
            <a:r>
              <a:rPr lang="en-US" altLang="zh-TW" dirty="0" smtClean="0">
                <a:latin typeface="+mj-lt"/>
              </a:rPr>
              <a:t>with</a:t>
            </a:r>
            <a:r>
              <a:rPr lang="zh-TW" altLang="en-US" dirty="0" smtClean="0">
                <a:latin typeface="+mj-lt"/>
              </a:rPr>
              <a:t> </a:t>
            </a:r>
            <a:r>
              <a:rPr lang="en-US" altLang="zh-TW" dirty="0" smtClean="0">
                <a:latin typeface="+mj-lt"/>
              </a:rPr>
              <a:t>Jscript,</a:t>
            </a:r>
            <a:r>
              <a:rPr lang="zh-TW" altLang="en-US" dirty="0" smtClean="0">
                <a:latin typeface="+mj-lt"/>
              </a:rPr>
              <a:t> </a:t>
            </a:r>
            <a:r>
              <a:rPr lang="en-US" altLang="zh-TW" dirty="0" err="1" smtClean="0">
                <a:latin typeface="+mj-lt"/>
              </a:rPr>
              <a:t>Jscript.NET</a:t>
            </a:r>
            <a:endParaRPr lang="en-US" altLang="zh-TW" dirty="0" smtClean="0">
              <a:latin typeface="+mj-lt"/>
            </a:endParaRPr>
          </a:p>
          <a:p>
            <a:pPr lvl="1">
              <a:buClrTx/>
              <a:buSzPct val="70000"/>
            </a:pPr>
            <a:r>
              <a:rPr lang="zh-TW" altLang="zh-TW" dirty="0" smtClean="0">
                <a:latin typeface="+mj-lt"/>
              </a:rPr>
              <a:t>M</a:t>
            </a:r>
            <a:r>
              <a:rPr lang="en-US" altLang="zh-TW" dirty="0" err="1" smtClean="0">
                <a:latin typeface="+mj-lt"/>
              </a:rPr>
              <a:t>ozilla</a:t>
            </a:r>
            <a:r>
              <a:rPr lang="zh-TW" altLang="en-US" dirty="0" smtClean="0">
                <a:latin typeface="+mj-lt"/>
              </a:rPr>
              <a:t> </a:t>
            </a:r>
            <a:r>
              <a:rPr lang="en-US" altLang="zh-TW" dirty="0" smtClean="0">
                <a:latin typeface="+mj-lt"/>
              </a:rPr>
              <a:t>Rhino</a:t>
            </a:r>
          </a:p>
          <a:p>
            <a:pPr lvl="2">
              <a:buClrTx/>
              <a:buSzPct val="70000"/>
            </a:pPr>
            <a:r>
              <a:rPr lang="en-US" altLang="zh-TW" dirty="0" err="1">
                <a:latin typeface="+mj-lt"/>
              </a:rPr>
              <a:t>Flowscript</a:t>
            </a:r>
            <a:r>
              <a:rPr lang="en-US" altLang="zh-TW" dirty="0">
                <a:latin typeface="+mj-lt"/>
              </a:rPr>
              <a:t> for Apache Cocoon </a:t>
            </a:r>
            <a:r>
              <a:rPr lang="en-US" altLang="zh-TW" dirty="0" smtClean="0">
                <a:latin typeface="+mj-lt"/>
              </a:rPr>
              <a:t>2.1</a:t>
            </a:r>
          </a:p>
          <a:p>
            <a:pPr lvl="2">
              <a:buClrTx/>
              <a:buSzPct val="70000"/>
            </a:pPr>
            <a:r>
              <a:rPr lang="en-US" altLang="zh-TW" dirty="0" err="1">
                <a:latin typeface="+mj-lt"/>
              </a:rPr>
              <a:t>Javascript</a:t>
            </a:r>
            <a:r>
              <a:rPr lang="en-US" altLang="zh-TW" dirty="0">
                <a:latin typeface="+mj-lt"/>
              </a:rPr>
              <a:t> </a:t>
            </a:r>
            <a:r>
              <a:rPr lang="en-US" altLang="zh-TW" dirty="0" err="1">
                <a:latin typeface="+mj-lt"/>
              </a:rPr>
              <a:t>Webflow</a:t>
            </a:r>
            <a:r>
              <a:rPr lang="en-US" altLang="zh-TW" dirty="0">
                <a:latin typeface="+mj-lt"/>
              </a:rPr>
              <a:t> for </a:t>
            </a:r>
            <a:r>
              <a:rPr lang="en-US" altLang="zh-TW" dirty="0" smtClean="0">
                <a:latin typeface="+mj-lt"/>
              </a:rPr>
              <a:t>Spring</a:t>
            </a:r>
          </a:p>
          <a:p>
            <a:pPr lvl="2">
              <a:buClrTx/>
              <a:buSzPct val="70000"/>
            </a:pPr>
            <a:r>
              <a:rPr lang="en-US" altLang="zh-TW" dirty="0" err="1">
                <a:latin typeface="+mj-lt"/>
              </a:rPr>
              <a:t>Helma</a:t>
            </a:r>
            <a:r>
              <a:rPr lang="en-US" altLang="zh-TW" dirty="0">
                <a:latin typeface="+mj-lt"/>
              </a:rPr>
              <a:t> (</a:t>
            </a:r>
            <a:r>
              <a:rPr lang="en-US" altLang="zh-TW" dirty="0">
                <a:latin typeface="+mj-lt"/>
                <a:hlinkClick r:id="rId3"/>
              </a:rPr>
              <a:t>http://helma.org</a:t>
            </a:r>
            <a:r>
              <a:rPr lang="en-US" altLang="zh-TW" dirty="0" smtClean="0">
                <a:latin typeface="+mj-lt"/>
              </a:rPr>
              <a:t>)</a:t>
            </a:r>
          </a:p>
          <a:p>
            <a:pPr lvl="3">
              <a:buClrTx/>
              <a:buSzPct val="70000"/>
            </a:pPr>
            <a:r>
              <a:rPr lang="en-US" altLang="zh-TW" dirty="0" err="1" smtClean="0">
                <a:latin typeface="+mj-lt"/>
              </a:rPr>
              <a:t>RingoJS</a:t>
            </a:r>
            <a:r>
              <a:rPr lang="zh-TW" altLang="en-US" dirty="0" smtClean="0">
                <a:latin typeface="+mj-lt"/>
              </a:rPr>
              <a:t> </a:t>
            </a:r>
            <a:r>
              <a:rPr lang="en-US" altLang="zh-TW" dirty="0">
                <a:latin typeface="+mj-lt"/>
              </a:rPr>
              <a:t>(</a:t>
            </a:r>
            <a:r>
              <a:rPr lang="en-US" altLang="zh-TW" dirty="0">
                <a:latin typeface="+mj-lt"/>
                <a:hlinkClick r:id="rId4"/>
              </a:rPr>
              <a:t>http://ringojs.org/</a:t>
            </a:r>
            <a:r>
              <a:rPr lang="en-US" altLang="zh-TW" dirty="0" smtClean="0">
                <a:latin typeface="+mj-lt"/>
              </a:rPr>
              <a:t>)</a:t>
            </a:r>
          </a:p>
          <a:p>
            <a:pPr marL="517525" lvl="1" indent="0">
              <a:buClr>
                <a:schemeClr val="bg1">
                  <a:lumMod val="85000"/>
                  <a:lumOff val="15000"/>
                </a:schemeClr>
              </a:buClr>
              <a:buSzPct val="70000"/>
              <a:buNone/>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1760640579"/>
      </p:ext>
    </p:extLst>
  </p:cSld>
  <p:clrMapOvr>
    <a:masterClrMapping/>
  </p:clrMapOvr>
  <p:transition advTm="34625">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a:t>
            </a:r>
            <a:r>
              <a:rPr lang="en-US" altLang="zh-TW" sz="3600" dirty="0" err="1" smtClean="0">
                <a:ln>
                  <a:noFill/>
                </a:ln>
                <a:cs typeface="Calibri" pitchFamily="34" charset="0"/>
              </a:rPr>
              <a:t>util</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151440" cy="4573397"/>
          </a:xfrm>
        </p:spPr>
        <p:txBody>
          <a:bodyPr>
            <a:normAutofit/>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smtClean="0">
                <a:latin typeface="+mj-lt"/>
              </a:rPr>
              <a:t>提供一些常用的工具函數，使用</a:t>
            </a:r>
            <a:r>
              <a:rPr lang="en-US" altLang="zh-TW" dirty="0" smtClean="0">
                <a:latin typeface="+mj-lt"/>
              </a:rPr>
              <a:t>require(‘</a:t>
            </a:r>
            <a:r>
              <a:rPr lang="en-US" altLang="zh-TW" dirty="0" err="1" smtClean="0">
                <a:latin typeface="+mj-lt"/>
              </a:rPr>
              <a:t>util</a:t>
            </a:r>
            <a:r>
              <a:rPr lang="en-US" altLang="zh-TW" dirty="0" smtClean="0">
                <a:latin typeface="+mj-lt"/>
              </a:rPr>
              <a:t>’)</a:t>
            </a:r>
            <a:r>
              <a:rPr lang="zh-TW" altLang="en-US" dirty="0" smtClean="0">
                <a:latin typeface="+mj-lt"/>
              </a:rPr>
              <a:t>載入</a:t>
            </a:r>
            <a:endParaRPr lang="en-US" altLang="zh-TW" dirty="0" smtClean="0">
              <a:latin typeface="+mj-lt"/>
            </a:endParaRPr>
          </a:p>
          <a:p>
            <a:pPr lvl="1">
              <a:buClrTx/>
              <a:buSzPct val="70000"/>
              <a:buFont typeface="Wingdings" pitchFamily="2" charset="2"/>
              <a:buChar char="l"/>
            </a:pPr>
            <a:r>
              <a:rPr lang="zh-TW" altLang="en-US" dirty="0" smtClean="0">
                <a:latin typeface="+mj-lt"/>
              </a:rPr>
              <a:t>重要的功能</a:t>
            </a:r>
            <a:endParaRPr lang="en-US" altLang="zh-TW" dirty="0" smtClean="0">
              <a:latin typeface="+mj-lt"/>
            </a:endParaRPr>
          </a:p>
          <a:p>
            <a:pPr lvl="2">
              <a:buClrTx/>
              <a:buSzPct val="70000"/>
              <a:buFont typeface="Wingdings" pitchFamily="2" charset="2"/>
              <a:buChar char="l"/>
            </a:pPr>
            <a:r>
              <a:rPr lang="en-US" altLang="zh-TW" sz="2000" dirty="0" err="1" smtClean="0">
                <a:latin typeface="+mj-lt"/>
              </a:rPr>
              <a:t>util.format</a:t>
            </a:r>
            <a:r>
              <a:rPr lang="en-US" altLang="zh-TW" sz="2000" dirty="0" smtClean="0">
                <a:latin typeface="+mj-lt"/>
              </a:rPr>
              <a:t>(): </a:t>
            </a:r>
            <a:r>
              <a:rPr lang="zh-TW" altLang="en-US" sz="2000" dirty="0" smtClean="0">
                <a:latin typeface="+mj-lt"/>
              </a:rPr>
              <a:t>返回格式化字串</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util.debug</a:t>
            </a:r>
            <a:r>
              <a:rPr lang="en-US" altLang="zh-TW" sz="2000" dirty="0" smtClean="0">
                <a:latin typeface="+mj-lt"/>
              </a:rPr>
              <a:t>(string): </a:t>
            </a:r>
            <a:r>
              <a:rPr lang="zh-TW" altLang="en-US" sz="2000" dirty="0" smtClean="0">
                <a:latin typeface="+mj-lt"/>
              </a:rPr>
              <a:t>輸出訊息到標準錯誤，執行時會停止所有程式</a:t>
            </a:r>
            <a:endParaRPr lang="en-US" altLang="zh-TW" sz="2000" dirty="0" smtClean="0">
              <a:latin typeface="+mj-lt"/>
            </a:endParaRPr>
          </a:p>
          <a:p>
            <a:pPr lvl="2">
              <a:buClrTx/>
              <a:buSzPct val="70000"/>
              <a:buFont typeface="Wingdings" pitchFamily="2" charset="2"/>
              <a:buChar char="l"/>
            </a:pPr>
            <a:r>
              <a:rPr lang="en-US" altLang="zh-TW" sz="2000" dirty="0" smtClean="0">
                <a:latin typeface="+mj-lt"/>
              </a:rPr>
              <a:t>util.log(string): </a:t>
            </a:r>
            <a:r>
              <a:rPr lang="zh-TW" altLang="en-US" sz="2000" dirty="0" smtClean="0">
                <a:latin typeface="+mj-lt"/>
              </a:rPr>
              <a:t>輸出訊息到標準輸出，並加上時間資訊</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util.inspect</a:t>
            </a:r>
            <a:r>
              <a:rPr lang="en-US" altLang="zh-TW" sz="2000" dirty="0" smtClean="0">
                <a:latin typeface="+mj-lt"/>
              </a:rPr>
              <a:t>(object): </a:t>
            </a:r>
            <a:r>
              <a:rPr lang="zh-TW" altLang="en-US" sz="2000" dirty="0" smtClean="0">
                <a:latin typeface="+mj-lt"/>
              </a:rPr>
              <a:t>回傳物件的代表資訊</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util.pump</a:t>
            </a:r>
            <a:r>
              <a:rPr lang="en-US" altLang="zh-TW" sz="2000" dirty="0" smtClean="0">
                <a:latin typeface="+mj-lt"/>
              </a:rPr>
              <a:t>(</a:t>
            </a:r>
            <a:r>
              <a:rPr lang="en-US" altLang="zh-TW" sz="2000" dirty="0" err="1" smtClean="0">
                <a:latin typeface="+mj-lt"/>
              </a:rPr>
              <a:t>readableStream</a:t>
            </a:r>
            <a:r>
              <a:rPr lang="en-US" altLang="zh-TW" sz="2000" dirty="0" smtClean="0">
                <a:latin typeface="+mj-lt"/>
              </a:rPr>
              <a:t>, </a:t>
            </a:r>
            <a:r>
              <a:rPr lang="en-US" altLang="zh-TW" sz="2000" dirty="0" err="1" smtClean="0">
                <a:latin typeface="+mj-lt"/>
              </a:rPr>
              <a:t>writeableStream</a:t>
            </a:r>
            <a:r>
              <a:rPr lang="en-US" altLang="zh-TW" sz="2000" dirty="0" smtClean="0">
                <a:latin typeface="+mj-lt"/>
              </a:rPr>
              <a:t>): </a:t>
            </a:r>
            <a:r>
              <a:rPr lang="zh-TW" altLang="en-US" sz="2000" dirty="0" smtClean="0">
                <a:latin typeface="+mj-lt"/>
              </a:rPr>
              <a:t>將讀入直接轉到寫出</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util.inherits</a:t>
            </a:r>
            <a:r>
              <a:rPr lang="en-US" altLang="zh-TW" sz="2000" dirty="0" smtClean="0">
                <a:latin typeface="+mj-lt"/>
              </a:rPr>
              <a:t>(target, parent): </a:t>
            </a:r>
            <a:r>
              <a:rPr lang="zh-TW" altLang="en-US" sz="2000" dirty="0" smtClean="0">
                <a:latin typeface="+mj-lt"/>
              </a:rPr>
              <a:t>讓目標物件繼承父物件</a:t>
            </a:r>
            <a:endParaRPr lang="en-US" altLang="zh-TW" sz="2000"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3911325816"/>
      </p:ext>
    </p:extLst>
  </p:cSld>
  <p:clrMapOvr>
    <a:masterClrMapping/>
  </p:clrMapOvr>
  <p:transition advTm="34625">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a:t>
            </a:r>
            <a:r>
              <a:rPr lang="en-US" altLang="zh-TW" sz="3600" dirty="0" err="1" smtClean="0">
                <a:ln>
                  <a:noFill/>
                </a:ln>
                <a:cs typeface="Calibri" pitchFamily="34" charset="0"/>
              </a:rPr>
              <a:t>events.EventEmitter</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223448" cy="4573397"/>
          </a:xfrm>
        </p:spPr>
        <p:txBody>
          <a:bodyPr>
            <a:normAutofit lnSpcReduction="10000"/>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a:latin typeface="+mj-lt"/>
              </a:rPr>
              <a:t>提供事件</a:t>
            </a:r>
            <a:r>
              <a:rPr lang="zh-TW" altLang="en-US" dirty="0" smtClean="0">
                <a:latin typeface="+mj-lt"/>
              </a:rPr>
              <a:t>機制，使用到事件都要繼承</a:t>
            </a:r>
            <a:r>
              <a:rPr lang="zh-TW" altLang="en-US" dirty="0">
                <a:latin typeface="+mj-lt"/>
              </a:rPr>
              <a:t>它</a:t>
            </a:r>
            <a:r>
              <a:rPr lang="zh-TW" altLang="en-US" dirty="0" smtClean="0">
                <a:latin typeface="+mj-lt"/>
              </a:rPr>
              <a:t>，使用</a:t>
            </a:r>
            <a:r>
              <a:rPr lang="en-US" altLang="zh-TW" dirty="0" smtClean="0">
                <a:latin typeface="+mj-lt"/>
              </a:rPr>
              <a:t>require(‘events’).</a:t>
            </a:r>
            <a:r>
              <a:rPr lang="en-US" altLang="zh-TW" dirty="0" err="1" smtClean="0">
                <a:latin typeface="+mj-lt"/>
              </a:rPr>
              <a:t>EventEmitter</a:t>
            </a:r>
            <a:r>
              <a:rPr lang="zh-TW" altLang="en-US" dirty="0" smtClean="0">
                <a:latin typeface="+mj-lt"/>
              </a:rPr>
              <a:t>載入</a:t>
            </a:r>
            <a:endParaRPr lang="en-US" altLang="zh-TW" dirty="0" smtClean="0">
              <a:latin typeface="+mj-lt"/>
            </a:endParaRPr>
          </a:p>
          <a:p>
            <a:pPr lvl="1">
              <a:buClrTx/>
              <a:buSzPct val="70000"/>
              <a:buFont typeface="Wingdings" pitchFamily="2" charset="2"/>
              <a:buChar char="l"/>
            </a:pPr>
            <a:r>
              <a:rPr lang="zh-TW" altLang="en-US" dirty="0" smtClean="0">
                <a:latin typeface="+mj-lt"/>
              </a:rPr>
              <a:t>重要的功能</a:t>
            </a:r>
            <a:endParaRPr lang="en-US" altLang="zh-TW" dirty="0" smtClean="0">
              <a:latin typeface="+mj-lt"/>
            </a:endParaRPr>
          </a:p>
          <a:p>
            <a:pPr lvl="2">
              <a:buClrTx/>
              <a:buSzPct val="70000"/>
              <a:buFont typeface="Wingdings" pitchFamily="2" charset="2"/>
              <a:buChar char="l"/>
            </a:pPr>
            <a:r>
              <a:rPr lang="en-US" altLang="zh-TW" sz="2000" dirty="0" err="1" smtClean="0">
                <a:latin typeface="+mj-lt"/>
              </a:rPr>
              <a:t>emitter.on</a:t>
            </a:r>
            <a:r>
              <a:rPr lang="en-US" altLang="zh-TW" sz="2000" dirty="0" smtClean="0">
                <a:latin typeface="+mj-lt"/>
              </a:rPr>
              <a:t>(‘event’, listener): </a:t>
            </a:r>
            <a:r>
              <a:rPr lang="zh-TW" altLang="en-US" sz="2000" dirty="0" smtClean="0">
                <a:latin typeface="+mj-lt"/>
              </a:rPr>
              <a:t>指定事件處理函數給特定事件</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emitter.once</a:t>
            </a:r>
            <a:r>
              <a:rPr lang="en-US" altLang="zh-TW" sz="2000" dirty="0" smtClean="0">
                <a:latin typeface="+mj-lt"/>
              </a:rPr>
              <a:t>(): </a:t>
            </a:r>
            <a:r>
              <a:rPr lang="zh-TW" altLang="en-US" sz="2000" dirty="0" smtClean="0">
                <a:latin typeface="+mj-lt"/>
              </a:rPr>
              <a:t>同上，但是函數只會執行一次</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emitter.removeListener</a:t>
            </a:r>
            <a:r>
              <a:rPr lang="en-US" altLang="zh-TW" sz="2000" dirty="0" smtClean="0">
                <a:latin typeface="+mj-lt"/>
              </a:rPr>
              <a:t>(‘</a:t>
            </a:r>
            <a:r>
              <a:rPr lang="en-US" altLang="zh-TW" sz="2000" dirty="0" err="1" smtClean="0">
                <a:latin typeface="+mj-lt"/>
              </a:rPr>
              <a:t>evnet</a:t>
            </a:r>
            <a:r>
              <a:rPr lang="en-US" altLang="zh-TW" sz="2000" dirty="0" smtClean="0">
                <a:latin typeface="+mj-lt"/>
              </a:rPr>
              <a:t>’, listener): </a:t>
            </a:r>
            <a:r>
              <a:rPr lang="zh-TW" altLang="en-US" sz="2000" dirty="0" smtClean="0">
                <a:latin typeface="+mj-lt"/>
              </a:rPr>
              <a:t>移除事件處理函數</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emitter.removeAllListeners</a:t>
            </a:r>
            <a:r>
              <a:rPr lang="en-US" altLang="zh-TW" sz="2000" dirty="0" smtClean="0">
                <a:latin typeface="+mj-lt"/>
              </a:rPr>
              <a:t>(‘</a:t>
            </a:r>
            <a:r>
              <a:rPr lang="en-US" altLang="zh-TW" sz="2000" dirty="0" err="1" smtClean="0">
                <a:latin typeface="+mj-lt"/>
              </a:rPr>
              <a:t>evnet</a:t>
            </a:r>
            <a:r>
              <a:rPr lang="en-US" altLang="zh-TW" sz="2000" dirty="0" smtClean="0">
                <a:latin typeface="+mj-lt"/>
              </a:rPr>
              <a:t>’): </a:t>
            </a:r>
            <a:r>
              <a:rPr lang="zh-TW" altLang="en-US" sz="2000" dirty="0" smtClean="0">
                <a:latin typeface="+mj-lt"/>
              </a:rPr>
              <a:t>移除指定事件的所有處理函數</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emitter.listeners</a:t>
            </a:r>
            <a:r>
              <a:rPr lang="en-US" altLang="zh-TW" sz="2000" dirty="0" smtClean="0">
                <a:latin typeface="+mj-lt"/>
              </a:rPr>
              <a:t>(‘event’): </a:t>
            </a:r>
            <a:r>
              <a:rPr lang="zh-TW" altLang="en-US" sz="2000" dirty="0" smtClean="0">
                <a:latin typeface="+mj-lt"/>
              </a:rPr>
              <a:t>返回指定事件的處理函數陣列</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emitter.emit</a:t>
            </a:r>
            <a:r>
              <a:rPr lang="en-US" altLang="zh-TW" sz="2000" dirty="0" smtClean="0">
                <a:latin typeface="+mj-lt"/>
              </a:rPr>
              <a:t>(‘event’, [</a:t>
            </a:r>
            <a:r>
              <a:rPr lang="zh-TW" altLang="en-US" sz="2000" dirty="0" smtClean="0">
                <a:latin typeface="+mj-lt"/>
              </a:rPr>
              <a:t>參數</a:t>
            </a:r>
            <a:r>
              <a:rPr lang="en-US" altLang="zh-TW" sz="2000" dirty="0" smtClean="0">
                <a:latin typeface="+mj-lt"/>
              </a:rPr>
              <a:t>1], [</a:t>
            </a:r>
            <a:r>
              <a:rPr lang="zh-TW" altLang="en-US" sz="2000" dirty="0" smtClean="0">
                <a:latin typeface="+mj-lt"/>
              </a:rPr>
              <a:t>參數</a:t>
            </a:r>
            <a:r>
              <a:rPr lang="en-US" altLang="zh-TW" sz="2000" dirty="0" smtClean="0">
                <a:latin typeface="+mj-lt"/>
              </a:rPr>
              <a:t>2], …): </a:t>
            </a:r>
            <a:r>
              <a:rPr lang="zh-TW" altLang="en-US" sz="2000" dirty="0" smtClean="0">
                <a:latin typeface="+mj-lt"/>
              </a:rPr>
              <a:t>執行指定事件的處理函數</a:t>
            </a:r>
            <a:endParaRPr lang="en-US" altLang="zh-TW" sz="2000"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2949719749"/>
      </p:ext>
    </p:extLst>
  </p:cSld>
  <p:clrMapOvr>
    <a:masterClrMapping/>
  </p:clrMapOvr>
  <p:transition advTm="34625">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-Buffer</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4573397"/>
          </a:xfrm>
        </p:spPr>
        <p:txBody>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smtClean="0">
                <a:latin typeface="+mj-lt"/>
              </a:rPr>
              <a:t>用來處理</a:t>
            </a:r>
            <a:r>
              <a:rPr lang="en-US" altLang="zh-TW" dirty="0" smtClean="0">
                <a:latin typeface="+mj-lt"/>
              </a:rPr>
              <a:t>binary</a:t>
            </a:r>
            <a:r>
              <a:rPr lang="zh-TW" altLang="en-US" dirty="0" smtClean="0">
                <a:latin typeface="+mj-lt"/>
              </a:rPr>
              <a:t>資料，自動載入</a:t>
            </a:r>
            <a:endParaRPr lang="en-US" altLang="zh-TW" dirty="0" smtClean="0">
              <a:latin typeface="+mj-lt"/>
            </a:endParaRPr>
          </a:p>
          <a:p>
            <a:pPr lvl="1">
              <a:buClrTx/>
              <a:buSzPct val="70000"/>
              <a:buFont typeface="Wingdings" pitchFamily="2" charset="2"/>
              <a:buChar char="l"/>
            </a:pPr>
            <a:r>
              <a:rPr lang="zh-TW" altLang="en-US" dirty="0" smtClean="0">
                <a:latin typeface="+mj-lt"/>
              </a:rPr>
              <a:t>重要的功能</a:t>
            </a:r>
            <a:endParaRPr lang="en-US" altLang="zh-TW" dirty="0" smtClean="0">
              <a:latin typeface="+mj-lt"/>
            </a:endParaRPr>
          </a:p>
          <a:p>
            <a:pPr lvl="2">
              <a:buClrTx/>
              <a:buSzPct val="70000"/>
              <a:buFont typeface="Wingdings" pitchFamily="2" charset="2"/>
              <a:buChar char="l"/>
            </a:pPr>
            <a:r>
              <a:rPr lang="en-US" altLang="zh-TW" sz="2000" dirty="0" smtClean="0">
                <a:latin typeface="+mj-lt"/>
              </a:rPr>
              <a:t>new Buffer(): </a:t>
            </a:r>
            <a:r>
              <a:rPr lang="zh-TW" altLang="en-US" sz="2000" dirty="0" smtClean="0">
                <a:latin typeface="+mj-lt"/>
              </a:rPr>
              <a:t>建構子</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buffer.write</a:t>
            </a:r>
            <a:r>
              <a:rPr lang="en-US" altLang="zh-TW" sz="2000" dirty="0" smtClean="0">
                <a:latin typeface="+mj-lt"/>
              </a:rPr>
              <a:t>(): </a:t>
            </a:r>
            <a:r>
              <a:rPr lang="zh-TW" altLang="en-US" sz="2000" dirty="0" smtClean="0">
                <a:latin typeface="+mj-lt"/>
              </a:rPr>
              <a:t>將字串寫入</a:t>
            </a:r>
            <a:r>
              <a:rPr lang="en-US" altLang="zh-TW" sz="2000" dirty="0" smtClean="0">
                <a:latin typeface="+mj-lt"/>
              </a:rPr>
              <a:t>Buffer</a:t>
            </a:r>
          </a:p>
          <a:p>
            <a:pPr lvl="2">
              <a:buClrTx/>
              <a:buSzPct val="70000"/>
              <a:buFont typeface="Wingdings" pitchFamily="2" charset="2"/>
              <a:buChar char="l"/>
            </a:pPr>
            <a:r>
              <a:rPr lang="en-US" altLang="zh-TW" sz="2000" dirty="0" err="1" smtClean="0">
                <a:latin typeface="+mj-lt"/>
              </a:rPr>
              <a:t>buffer.copy</a:t>
            </a:r>
            <a:r>
              <a:rPr lang="en-US" altLang="zh-TW" sz="2000" dirty="0" smtClean="0">
                <a:latin typeface="+mj-lt"/>
              </a:rPr>
              <a:t>(): </a:t>
            </a:r>
            <a:r>
              <a:rPr lang="zh-TW" altLang="en-US" sz="2000" dirty="0" smtClean="0">
                <a:latin typeface="+mj-lt"/>
              </a:rPr>
              <a:t>把</a:t>
            </a:r>
            <a:r>
              <a:rPr lang="en-US" altLang="zh-TW" sz="2000" dirty="0" smtClean="0">
                <a:latin typeface="+mj-lt"/>
              </a:rPr>
              <a:t>buffer</a:t>
            </a:r>
            <a:r>
              <a:rPr lang="zh-TW" altLang="en-US" sz="2000" dirty="0" smtClean="0">
                <a:latin typeface="+mj-lt"/>
              </a:rPr>
              <a:t>的資料拷貝給指定的</a:t>
            </a:r>
            <a:r>
              <a:rPr lang="en-US" altLang="zh-TW" sz="2000" dirty="0" smtClean="0">
                <a:latin typeface="+mj-lt"/>
              </a:rPr>
              <a:t>buffer</a:t>
            </a:r>
            <a:r>
              <a:rPr lang="zh-TW" altLang="en-US" sz="2000" dirty="0" smtClean="0">
                <a:latin typeface="+mj-lt"/>
              </a:rPr>
              <a:t>物件</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buffer.length</a:t>
            </a:r>
            <a:r>
              <a:rPr lang="en-US" altLang="zh-TW" sz="2000" dirty="0" smtClean="0">
                <a:latin typeface="+mj-lt"/>
              </a:rPr>
              <a:t>: </a:t>
            </a:r>
            <a:r>
              <a:rPr lang="zh-TW" altLang="en-US" sz="2000" dirty="0" smtClean="0">
                <a:latin typeface="+mj-lt"/>
              </a:rPr>
              <a:t>取得</a:t>
            </a:r>
            <a:r>
              <a:rPr lang="en-US" altLang="zh-TW" sz="2000" dirty="0" smtClean="0">
                <a:latin typeface="+mj-lt"/>
              </a:rPr>
              <a:t>buffer</a:t>
            </a:r>
            <a:r>
              <a:rPr lang="zh-TW" altLang="en-US" sz="2000" dirty="0" smtClean="0">
                <a:latin typeface="+mj-lt"/>
              </a:rPr>
              <a:t>的長度</a:t>
            </a:r>
            <a:endParaRPr lang="en-US" altLang="zh-TW" sz="2000" dirty="0" smtClean="0">
              <a:latin typeface="+mj-lt"/>
            </a:endParaRPr>
          </a:p>
          <a:p>
            <a:pPr lvl="2">
              <a:buClrTx/>
              <a:buSzPct val="70000"/>
              <a:buFont typeface="Wingdings" pitchFamily="2" charset="2"/>
              <a:buChar char="l"/>
            </a:pPr>
            <a:r>
              <a:rPr lang="en-US" altLang="zh-TW" sz="2000" dirty="0" smtClean="0">
                <a:latin typeface="+mj-lt"/>
              </a:rPr>
              <a:t>buffer[index]: </a:t>
            </a:r>
            <a:r>
              <a:rPr lang="zh-TW" altLang="en-US" sz="2000" dirty="0" smtClean="0">
                <a:latin typeface="+mj-lt"/>
              </a:rPr>
              <a:t>取得</a:t>
            </a:r>
            <a:r>
              <a:rPr lang="en-US" altLang="zh-TW" sz="2000" dirty="0" smtClean="0">
                <a:latin typeface="+mj-lt"/>
              </a:rPr>
              <a:t>buffer</a:t>
            </a:r>
            <a:r>
              <a:rPr lang="zh-TW" altLang="en-US" sz="2000" dirty="0" smtClean="0">
                <a:latin typeface="+mj-lt"/>
              </a:rPr>
              <a:t>索引位置的資料</a:t>
            </a:r>
            <a:endParaRPr lang="en-US" altLang="zh-TW" sz="2000"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3024241359"/>
      </p:ext>
    </p:extLst>
  </p:cSld>
  <p:clrMapOvr>
    <a:masterClrMapping/>
  </p:clrMapOvr>
  <p:transition advTm="34625">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-streams</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151440" cy="4573397"/>
          </a:xfrm>
        </p:spPr>
        <p:txBody>
          <a:bodyPr>
            <a:normAutofit/>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a:latin typeface="+mj-lt"/>
              </a:rPr>
              <a:t>用來</a:t>
            </a:r>
            <a:r>
              <a:rPr lang="zh-TW" altLang="en-US" dirty="0" smtClean="0">
                <a:latin typeface="+mj-lt"/>
              </a:rPr>
              <a:t>處理各種資料的</a:t>
            </a:r>
            <a:r>
              <a:rPr lang="en-US" altLang="zh-TW" dirty="0" smtClean="0">
                <a:latin typeface="+mj-lt"/>
              </a:rPr>
              <a:t>I/O</a:t>
            </a:r>
            <a:r>
              <a:rPr lang="zh-TW" altLang="en-US" dirty="0" smtClean="0">
                <a:latin typeface="+mj-lt"/>
              </a:rPr>
              <a:t>的抽象結構，</a:t>
            </a:r>
            <a:r>
              <a:rPr lang="zh-TW" altLang="en-US" dirty="0">
                <a:latin typeface="+mj-lt"/>
              </a:rPr>
              <a:t>通常包裝成不同物件</a:t>
            </a:r>
            <a:r>
              <a:rPr lang="zh-TW" altLang="en-US" dirty="0" smtClean="0">
                <a:latin typeface="+mj-lt"/>
              </a:rPr>
              <a:t>的成員自動載入，有</a:t>
            </a:r>
            <a:r>
              <a:rPr lang="en-US" altLang="zh-TW" dirty="0" smtClean="0">
                <a:latin typeface="+mj-lt"/>
              </a:rPr>
              <a:t>Readable</a:t>
            </a:r>
            <a:r>
              <a:rPr lang="zh-TW" altLang="en-US" dirty="0" smtClean="0">
                <a:latin typeface="+mj-lt"/>
              </a:rPr>
              <a:t>及</a:t>
            </a:r>
            <a:r>
              <a:rPr lang="en-US" altLang="zh-TW" dirty="0" smtClean="0">
                <a:latin typeface="+mj-lt"/>
              </a:rPr>
              <a:t>Writeable</a:t>
            </a:r>
            <a:r>
              <a:rPr lang="zh-TW" altLang="en-US" dirty="0" smtClean="0">
                <a:latin typeface="+mj-lt"/>
              </a:rPr>
              <a:t>兩種</a:t>
            </a:r>
            <a:endParaRPr lang="en-US" altLang="zh-TW" dirty="0" smtClean="0">
              <a:latin typeface="+mj-lt"/>
            </a:endParaRPr>
          </a:p>
          <a:p>
            <a:pPr lvl="1">
              <a:buClrTx/>
              <a:buSzPct val="70000"/>
              <a:buFont typeface="Wingdings" pitchFamily="2" charset="2"/>
              <a:buChar char="l"/>
            </a:pPr>
            <a:r>
              <a:rPr lang="zh-TW" altLang="en-US" dirty="0" smtClean="0">
                <a:latin typeface="+mj-lt"/>
              </a:rPr>
              <a:t>重要的功能</a:t>
            </a:r>
            <a:endParaRPr lang="en-US" altLang="zh-TW" dirty="0" smtClean="0">
              <a:latin typeface="+mj-lt"/>
            </a:endParaRPr>
          </a:p>
          <a:p>
            <a:pPr lvl="2">
              <a:buClrTx/>
              <a:buSzPct val="70000"/>
              <a:buFont typeface="Wingdings" pitchFamily="2" charset="2"/>
              <a:buChar char="l"/>
            </a:pPr>
            <a:r>
              <a:rPr lang="en-US" altLang="zh-TW" sz="1800" dirty="0" smtClean="0">
                <a:latin typeface="+mj-lt"/>
              </a:rPr>
              <a:t>Readable Stream</a:t>
            </a:r>
          </a:p>
          <a:p>
            <a:pPr lvl="3">
              <a:buClrTx/>
              <a:buSzPct val="70000"/>
              <a:buFont typeface="Wingdings" pitchFamily="2" charset="2"/>
              <a:buChar char="l"/>
            </a:pPr>
            <a:r>
              <a:rPr lang="en-US" altLang="zh-TW" sz="1800" dirty="0" smtClean="0">
                <a:latin typeface="+mj-lt"/>
              </a:rPr>
              <a:t>‘data’ </a:t>
            </a:r>
            <a:r>
              <a:rPr lang="zh-TW" altLang="en-US" sz="1800" dirty="0" smtClean="0">
                <a:latin typeface="+mj-lt"/>
              </a:rPr>
              <a:t>事件</a:t>
            </a:r>
            <a:r>
              <a:rPr lang="en-US" altLang="zh-TW" sz="1800" dirty="0" smtClean="0">
                <a:latin typeface="+mj-lt"/>
              </a:rPr>
              <a:t>: </a:t>
            </a:r>
            <a:r>
              <a:rPr lang="zh-TW" altLang="en-US" sz="1800" dirty="0" smtClean="0">
                <a:latin typeface="+mj-lt"/>
              </a:rPr>
              <a:t>會在資料到達時觸發</a:t>
            </a:r>
            <a:endParaRPr lang="en-US" altLang="zh-TW" sz="1800" dirty="0" smtClean="0">
              <a:latin typeface="+mj-lt"/>
            </a:endParaRPr>
          </a:p>
          <a:p>
            <a:pPr lvl="3">
              <a:buClrTx/>
              <a:buSzPct val="70000"/>
              <a:buFont typeface="Wingdings" pitchFamily="2" charset="2"/>
              <a:buChar char="l"/>
            </a:pPr>
            <a:r>
              <a:rPr lang="en-US" altLang="zh-TW" sz="1800" dirty="0" smtClean="0">
                <a:latin typeface="+mj-lt"/>
              </a:rPr>
              <a:t>pipe(</a:t>
            </a:r>
            <a:r>
              <a:rPr lang="en-US" altLang="zh-TW" sz="1800" dirty="0" err="1" smtClean="0">
                <a:latin typeface="+mj-lt"/>
              </a:rPr>
              <a:t>dest</a:t>
            </a:r>
            <a:r>
              <a:rPr lang="en-US" altLang="zh-TW" sz="1800" dirty="0" smtClean="0">
                <a:latin typeface="+mj-lt"/>
              </a:rPr>
              <a:t>, [opt]): </a:t>
            </a:r>
            <a:r>
              <a:rPr lang="zh-TW" altLang="en-US" sz="1800" dirty="0" smtClean="0">
                <a:latin typeface="+mj-lt"/>
              </a:rPr>
              <a:t>可以把輸入</a:t>
            </a:r>
            <a:r>
              <a:rPr lang="en-US" altLang="zh-TW" sz="1800" dirty="0" smtClean="0">
                <a:latin typeface="+mj-lt"/>
              </a:rPr>
              <a:t>(Readable)</a:t>
            </a:r>
            <a:r>
              <a:rPr lang="zh-TW" altLang="en-US" sz="1800" dirty="0" smtClean="0">
                <a:latin typeface="+mj-lt"/>
              </a:rPr>
              <a:t>轉向輸出</a:t>
            </a:r>
            <a:r>
              <a:rPr lang="en-US" altLang="zh-TW" sz="1800" dirty="0" smtClean="0">
                <a:latin typeface="+mj-lt"/>
              </a:rPr>
              <a:t>(Writeable)</a:t>
            </a:r>
          </a:p>
          <a:p>
            <a:pPr lvl="2">
              <a:buClrTx/>
              <a:buSzPct val="70000"/>
              <a:buFont typeface="Wingdings" pitchFamily="2" charset="2"/>
              <a:buChar char="l"/>
            </a:pPr>
            <a:r>
              <a:rPr lang="en-US" altLang="zh-TW" sz="1800" dirty="0" smtClean="0">
                <a:latin typeface="+mj-lt"/>
              </a:rPr>
              <a:t>Writeable Stream</a:t>
            </a:r>
          </a:p>
          <a:p>
            <a:pPr lvl="3">
              <a:buClrTx/>
              <a:buSzPct val="70000"/>
              <a:buFont typeface="Wingdings" pitchFamily="2" charset="2"/>
              <a:buChar char="l"/>
            </a:pPr>
            <a:r>
              <a:rPr lang="en-US" altLang="zh-TW" sz="1800" dirty="0" smtClean="0">
                <a:latin typeface="+mj-lt"/>
              </a:rPr>
              <a:t>write(buffer)/write(string, encoding): </a:t>
            </a:r>
            <a:r>
              <a:rPr lang="zh-TW" altLang="en-US" sz="1800" dirty="0" smtClean="0">
                <a:latin typeface="+mj-lt"/>
              </a:rPr>
              <a:t>將資料寫入</a:t>
            </a:r>
            <a:endParaRPr lang="en-US" altLang="zh-TW" sz="1800" dirty="0" smtClean="0">
              <a:latin typeface="+mj-lt"/>
            </a:endParaRPr>
          </a:p>
          <a:p>
            <a:pPr lvl="3">
              <a:buClrTx/>
              <a:buSzPct val="70000"/>
              <a:buFont typeface="Wingdings" pitchFamily="2" charset="2"/>
              <a:buChar char="l"/>
            </a:pPr>
            <a:r>
              <a:rPr lang="en-US" altLang="zh-TW" sz="1800" dirty="0" smtClean="0">
                <a:latin typeface="+mj-lt"/>
              </a:rPr>
              <a:t>end()/end(string, encoding,)/end(buffer): </a:t>
            </a:r>
            <a:r>
              <a:rPr lang="zh-TW" altLang="en-US" sz="1800" dirty="0" smtClean="0">
                <a:latin typeface="+mj-lt"/>
              </a:rPr>
              <a:t>結束資料，不再寫入</a:t>
            </a:r>
            <a:endParaRPr lang="en-US" altLang="zh-TW" sz="1800" dirty="0" smtClean="0">
              <a:latin typeface="+mj-lt"/>
            </a:endParaRPr>
          </a:p>
          <a:p>
            <a:pPr lvl="3">
              <a:buClrTx/>
              <a:buSzPct val="70000"/>
              <a:buFont typeface="Wingdings" pitchFamily="2" charset="2"/>
              <a:buChar char="l"/>
            </a:pPr>
            <a:endParaRPr lang="en-US" altLang="zh-TW" sz="2000"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2654507995"/>
      </p:ext>
    </p:extLst>
  </p:cSld>
  <p:clrMapOvr>
    <a:masterClrMapping/>
  </p:clrMapOvr>
  <p:transition advTm="34625">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-crypto</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151440" cy="4573397"/>
          </a:xfrm>
        </p:spPr>
        <p:txBody>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smtClean="0">
                <a:latin typeface="+mj-lt"/>
              </a:rPr>
              <a:t>提供處理加解密的各個方法，透過</a:t>
            </a:r>
            <a:r>
              <a:rPr lang="en-US" altLang="zh-TW" dirty="0" smtClean="0">
                <a:latin typeface="+mj-lt"/>
              </a:rPr>
              <a:t>require(‘crypto’)</a:t>
            </a:r>
            <a:r>
              <a:rPr lang="zh-TW" altLang="en-US" dirty="0" smtClean="0">
                <a:latin typeface="+mj-lt"/>
              </a:rPr>
              <a:t>載入</a:t>
            </a:r>
            <a:endParaRPr lang="en-US" altLang="zh-TW" dirty="0" smtClean="0">
              <a:latin typeface="+mj-lt"/>
            </a:endParaRPr>
          </a:p>
          <a:p>
            <a:pPr lvl="1">
              <a:buClrTx/>
              <a:buSzPct val="70000"/>
              <a:buFont typeface="Wingdings" pitchFamily="2" charset="2"/>
              <a:buChar char="l"/>
            </a:pPr>
            <a:r>
              <a:rPr lang="zh-TW" altLang="en-US" dirty="0" smtClean="0">
                <a:latin typeface="+mj-lt"/>
              </a:rPr>
              <a:t>重要的功能</a:t>
            </a:r>
            <a:endParaRPr lang="en-US" altLang="zh-TW" dirty="0" smtClean="0">
              <a:latin typeface="+mj-lt"/>
            </a:endParaRPr>
          </a:p>
          <a:p>
            <a:pPr lvl="2">
              <a:buClrTx/>
              <a:buSzPct val="70000"/>
              <a:buFont typeface="Wingdings" pitchFamily="2" charset="2"/>
              <a:buChar char="l"/>
            </a:pPr>
            <a:r>
              <a:rPr lang="en-US" altLang="zh-TW" sz="2000" dirty="0" err="1" smtClean="0">
                <a:latin typeface="+mj-lt"/>
              </a:rPr>
              <a:t>createCredentials</a:t>
            </a:r>
            <a:r>
              <a:rPr lang="en-US" altLang="zh-TW" sz="2000" dirty="0" smtClean="0">
                <a:latin typeface="+mj-lt"/>
              </a:rPr>
              <a:t>()/</a:t>
            </a:r>
            <a:r>
              <a:rPr lang="en-US" altLang="zh-TW" sz="2000" dirty="0" err="1" smtClean="0">
                <a:latin typeface="+mj-lt"/>
              </a:rPr>
              <a:t>createHmac</a:t>
            </a:r>
            <a:r>
              <a:rPr lang="en-US" altLang="zh-TW" sz="2000" dirty="0" smtClean="0">
                <a:latin typeface="+mj-lt"/>
              </a:rPr>
              <a:t>()/</a:t>
            </a:r>
            <a:r>
              <a:rPr lang="en-US" altLang="zh-TW" sz="2000" dirty="0" err="1" smtClean="0">
                <a:latin typeface="+mj-lt"/>
              </a:rPr>
              <a:t>creatCipher</a:t>
            </a:r>
            <a:r>
              <a:rPr lang="en-US" altLang="zh-TW" sz="2000" dirty="0" smtClean="0">
                <a:latin typeface="+mj-lt"/>
              </a:rPr>
              <a:t>()/</a:t>
            </a:r>
            <a:r>
              <a:rPr lang="en-US" altLang="zh-TW" sz="2000" dirty="0" err="1" smtClean="0">
                <a:latin typeface="+mj-lt"/>
              </a:rPr>
              <a:t>createDecipher</a:t>
            </a:r>
            <a:r>
              <a:rPr lang="en-US" altLang="zh-TW" sz="2000" dirty="0" smtClean="0">
                <a:latin typeface="+mj-lt"/>
              </a:rPr>
              <a:t>()/ </a:t>
            </a:r>
            <a:r>
              <a:rPr lang="en-US" altLang="zh-TW" sz="2000" dirty="0" err="1" smtClean="0">
                <a:latin typeface="+mj-lt"/>
              </a:rPr>
              <a:t>createSign</a:t>
            </a:r>
            <a:r>
              <a:rPr lang="en-US" altLang="zh-TW" sz="2000" dirty="0" smtClean="0">
                <a:latin typeface="+mj-lt"/>
              </a:rPr>
              <a:t>()/</a:t>
            </a:r>
            <a:r>
              <a:rPr lang="en-US" altLang="zh-TW" sz="2000" dirty="0" err="1" smtClean="0">
                <a:latin typeface="+mj-lt"/>
              </a:rPr>
              <a:t>createVerify</a:t>
            </a:r>
            <a:r>
              <a:rPr lang="en-US" altLang="zh-TW" sz="2000" dirty="0" smtClean="0">
                <a:latin typeface="+mj-lt"/>
              </a:rPr>
              <a:t>()/</a:t>
            </a:r>
            <a:r>
              <a:rPr lang="en-US" altLang="zh-TW" sz="2000" dirty="0" err="1" smtClean="0">
                <a:latin typeface="+mj-lt"/>
              </a:rPr>
              <a:t>createDiffeHellman</a:t>
            </a:r>
            <a:r>
              <a:rPr lang="en-US" altLang="zh-TW" sz="2000" dirty="0" smtClean="0">
                <a:latin typeface="+mj-lt"/>
              </a:rPr>
              <a:t>()</a:t>
            </a:r>
            <a:r>
              <a:rPr lang="zh-TW" altLang="en-US" sz="2000" dirty="0" smtClean="0">
                <a:latin typeface="+mj-lt"/>
              </a:rPr>
              <a:t>等</a:t>
            </a:r>
            <a:r>
              <a:rPr lang="en-US" altLang="zh-TW" sz="2000" dirty="0" smtClean="0">
                <a:latin typeface="+mj-lt"/>
              </a:rPr>
              <a:t>: </a:t>
            </a:r>
            <a:r>
              <a:rPr lang="zh-TW" altLang="en-US" sz="2000" dirty="0" smtClean="0">
                <a:latin typeface="+mj-lt"/>
              </a:rPr>
              <a:t>產生各種</a:t>
            </a:r>
            <a:r>
              <a:rPr lang="zh-TW" altLang="en-US" sz="2000" dirty="0">
                <a:latin typeface="+mj-lt"/>
              </a:rPr>
              <a:t>用來做加解</a:t>
            </a:r>
            <a:r>
              <a:rPr lang="zh-TW" altLang="en-US" sz="2000" dirty="0" smtClean="0">
                <a:latin typeface="+mj-lt"/>
              </a:rPr>
              <a:t>密、</a:t>
            </a:r>
            <a:r>
              <a:rPr lang="en-US" altLang="zh-TW" sz="2000" dirty="0" smtClean="0">
                <a:latin typeface="+mj-lt"/>
              </a:rPr>
              <a:t>hash</a:t>
            </a:r>
            <a:r>
              <a:rPr lang="zh-TW" altLang="en-US" sz="2000" dirty="0" smtClean="0">
                <a:latin typeface="+mj-lt"/>
              </a:rPr>
              <a:t>、簽章、驗證等物件</a:t>
            </a:r>
            <a:endParaRPr lang="en-US" altLang="zh-TW" sz="2000" dirty="0" smtClean="0">
              <a:latin typeface="+mj-lt"/>
            </a:endParaRPr>
          </a:p>
          <a:p>
            <a:pPr lvl="2">
              <a:buClrTx/>
              <a:buSzPct val="70000"/>
              <a:buFont typeface="Wingdings" pitchFamily="2" charset="2"/>
              <a:buChar char="l"/>
            </a:pPr>
            <a:r>
              <a:rPr lang="en-US" altLang="zh-TW" sz="2000" dirty="0" smtClean="0">
                <a:latin typeface="+mj-lt"/>
              </a:rPr>
              <a:t>update(data): </a:t>
            </a:r>
            <a:r>
              <a:rPr lang="zh-TW" altLang="en-US" sz="2000" dirty="0" smtClean="0">
                <a:latin typeface="+mj-lt"/>
              </a:rPr>
              <a:t>用來把資料傳給上述物件，可搭配</a:t>
            </a:r>
            <a:r>
              <a:rPr lang="en-US" altLang="zh-TW" sz="2000" dirty="0" smtClean="0">
                <a:latin typeface="+mj-lt"/>
              </a:rPr>
              <a:t>stream</a:t>
            </a:r>
            <a:r>
              <a:rPr lang="zh-TW" altLang="en-US" sz="2000" dirty="0" smtClean="0">
                <a:latin typeface="+mj-lt"/>
              </a:rPr>
              <a:t>的方式在收到資料時傳給它，最後再用各物件的個別的操作來產生結果</a:t>
            </a:r>
            <a:endParaRPr lang="en-US" altLang="zh-TW" sz="2000" dirty="0" smtClean="0">
              <a:latin typeface="+mj-lt"/>
            </a:endParaRPr>
          </a:p>
          <a:p>
            <a:pPr lvl="3">
              <a:buClrTx/>
              <a:buSzPct val="70000"/>
              <a:buFont typeface="Wingdings" pitchFamily="2" charset="2"/>
              <a:buChar char="l"/>
            </a:pPr>
            <a:endParaRPr lang="en-US" altLang="zh-TW" sz="2000"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2958701028"/>
      </p:ext>
    </p:extLst>
  </p:cSld>
  <p:clrMapOvr>
    <a:masterClrMapping/>
  </p:clrMapOvr>
  <p:transition advTm="34625">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a:t>
            </a:r>
            <a:r>
              <a:rPr lang="en-US" altLang="zh-TW" sz="3600" dirty="0" err="1" smtClean="0">
                <a:ln>
                  <a:noFill/>
                </a:ln>
                <a:cs typeface="Calibri" pitchFamily="34" charset="0"/>
              </a:rPr>
              <a:t>fs</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151440" cy="4573397"/>
          </a:xfrm>
        </p:spPr>
        <p:txBody>
          <a:bodyPr>
            <a:normAutofit/>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smtClean="0">
                <a:latin typeface="+mj-lt"/>
              </a:rPr>
              <a:t>提供處理</a:t>
            </a:r>
            <a:r>
              <a:rPr lang="zh-TW" altLang="en-US" dirty="0">
                <a:latin typeface="+mj-lt"/>
              </a:rPr>
              <a:t>檔案</a:t>
            </a:r>
            <a:r>
              <a:rPr lang="zh-TW" altLang="en-US" dirty="0" smtClean="0">
                <a:latin typeface="+mj-lt"/>
              </a:rPr>
              <a:t>系統的各種方法，透過</a:t>
            </a:r>
            <a:r>
              <a:rPr lang="en-US" altLang="zh-TW" dirty="0" smtClean="0">
                <a:latin typeface="+mj-lt"/>
              </a:rPr>
              <a:t>require(‘</a:t>
            </a:r>
            <a:r>
              <a:rPr lang="en-US" altLang="zh-TW" dirty="0" err="1" smtClean="0">
                <a:latin typeface="+mj-lt"/>
              </a:rPr>
              <a:t>fs</a:t>
            </a:r>
            <a:r>
              <a:rPr lang="en-US" altLang="zh-TW" dirty="0" smtClean="0">
                <a:latin typeface="+mj-lt"/>
              </a:rPr>
              <a:t>’)</a:t>
            </a:r>
            <a:r>
              <a:rPr lang="zh-TW" altLang="en-US" dirty="0" smtClean="0">
                <a:latin typeface="+mj-lt"/>
              </a:rPr>
              <a:t>載入</a:t>
            </a:r>
            <a:endParaRPr lang="en-US" altLang="zh-TW" dirty="0" smtClean="0">
              <a:latin typeface="+mj-lt"/>
            </a:endParaRPr>
          </a:p>
          <a:p>
            <a:pPr lvl="1">
              <a:buClrTx/>
              <a:buSzPct val="70000"/>
              <a:buFont typeface="Wingdings" pitchFamily="2" charset="2"/>
              <a:buChar char="l"/>
            </a:pPr>
            <a:r>
              <a:rPr lang="zh-TW" altLang="en-US" dirty="0" smtClean="0">
                <a:latin typeface="+mj-lt"/>
              </a:rPr>
              <a:t>重要的功能</a:t>
            </a:r>
            <a:endParaRPr lang="en-US" altLang="zh-TW" dirty="0" smtClean="0">
              <a:latin typeface="+mj-lt"/>
            </a:endParaRPr>
          </a:p>
          <a:p>
            <a:pPr lvl="2">
              <a:buClrTx/>
              <a:buSzPct val="70000"/>
              <a:buFont typeface="Wingdings" pitchFamily="2" charset="2"/>
              <a:buChar char="l"/>
            </a:pPr>
            <a:r>
              <a:rPr lang="en-US" altLang="zh-TW" sz="2000" dirty="0" err="1" smtClean="0">
                <a:latin typeface="+mj-lt"/>
              </a:rPr>
              <a:t>fs.open</a:t>
            </a:r>
            <a:r>
              <a:rPr lang="en-US" altLang="zh-TW" sz="2000" dirty="0" smtClean="0">
                <a:latin typeface="+mj-lt"/>
              </a:rPr>
              <a:t>(path, flag, mode, callback): </a:t>
            </a:r>
            <a:r>
              <a:rPr lang="zh-TW" altLang="en-US" sz="2000" dirty="0" smtClean="0">
                <a:latin typeface="+mj-lt"/>
              </a:rPr>
              <a:t>開啟檔案，</a:t>
            </a:r>
            <a:r>
              <a:rPr lang="en-US" altLang="zh-TW" sz="2000" dirty="0" err="1" smtClean="0">
                <a:latin typeface="+mj-lt"/>
              </a:rPr>
              <a:t>fd</a:t>
            </a:r>
            <a:r>
              <a:rPr lang="zh-TW" altLang="en-US" sz="2000" dirty="0" smtClean="0">
                <a:latin typeface="+mj-lt"/>
              </a:rPr>
              <a:t>會在開啟檔案後傳遞給</a:t>
            </a:r>
            <a:r>
              <a:rPr lang="en-US" altLang="zh-TW" sz="2000" dirty="0" smtClean="0">
                <a:latin typeface="+mj-lt"/>
              </a:rPr>
              <a:t>callback</a:t>
            </a:r>
          </a:p>
          <a:p>
            <a:pPr lvl="2">
              <a:buClrTx/>
              <a:buSzPct val="70000"/>
              <a:buFont typeface="Wingdings" pitchFamily="2" charset="2"/>
              <a:buChar char="l"/>
            </a:pPr>
            <a:r>
              <a:rPr lang="en-US" altLang="zh-TW" sz="2000" dirty="0" err="1" smtClean="0">
                <a:latin typeface="+mj-lt"/>
              </a:rPr>
              <a:t>fs.read</a:t>
            </a:r>
            <a:r>
              <a:rPr lang="en-US" altLang="zh-TW" sz="2000" dirty="0" smtClean="0">
                <a:latin typeface="+mj-lt"/>
              </a:rPr>
              <a:t>(</a:t>
            </a:r>
            <a:r>
              <a:rPr lang="en-US" altLang="zh-TW" sz="2000" dirty="0" err="1" smtClean="0">
                <a:latin typeface="+mj-lt"/>
              </a:rPr>
              <a:t>fd</a:t>
            </a:r>
            <a:r>
              <a:rPr lang="en-US" altLang="zh-TW" sz="2000" dirty="0" smtClean="0">
                <a:latin typeface="+mj-lt"/>
              </a:rPr>
              <a:t>, buffer, offset, length, position, [callback]): </a:t>
            </a:r>
            <a:r>
              <a:rPr lang="zh-TW" altLang="en-US" sz="2000" dirty="0" smtClean="0">
                <a:latin typeface="+mj-lt"/>
              </a:rPr>
              <a:t>讀取檔案</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fs.write</a:t>
            </a:r>
            <a:r>
              <a:rPr lang="en-US" altLang="zh-TW" sz="2000" dirty="0" smtClean="0">
                <a:latin typeface="+mj-lt"/>
              </a:rPr>
              <a:t>(</a:t>
            </a:r>
            <a:r>
              <a:rPr lang="en-US" altLang="zh-TW" sz="2000" dirty="0" err="1" smtClean="0">
                <a:latin typeface="+mj-lt"/>
              </a:rPr>
              <a:t>fd</a:t>
            </a:r>
            <a:r>
              <a:rPr lang="en-US" altLang="zh-TW" sz="2000" dirty="0" smtClean="0">
                <a:latin typeface="+mj-lt"/>
              </a:rPr>
              <a:t>, buffer, offset, length, position, [callback]): </a:t>
            </a:r>
            <a:r>
              <a:rPr lang="zh-TW" altLang="en-US" sz="2000" dirty="0" smtClean="0">
                <a:latin typeface="+mj-lt"/>
              </a:rPr>
              <a:t>寫入檔案</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fs.readFile</a:t>
            </a:r>
            <a:r>
              <a:rPr lang="en-US" altLang="zh-TW" sz="2000" dirty="0" smtClean="0">
                <a:latin typeface="+mj-lt"/>
              </a:rPr>
              <a:t>(filename, [encoding], [callback]): </a:t>
            </a:r>
            <a:r>
              <a:rPr lang="zh-TW" altLang="en-US" sz="2000" dirty="0" smtClean="0">
                <a:latin typeface="+mj-lt"/>
              </a:rPr>
              <a:t>一次讀取整個檔案</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fs.close</a:t>
            </a:r>
            <a:r>
              <a:rPr lang="en-US" altLang="zh-TW" sz="2000" dirty="0" smtClean="0">
                <a:latin typeface="+mj-lt"/>
              </a:rPr>
              <a:t>(</a:t>
            </a:r>
            <a:r>
              <a:rPr lang="en-US" altLang="zh-TW" sz="2000" dirty="0" err="1" smtClean="0">
                <a:latin typeface="+mj-lt"/>
              </a:rPr>
              <a:t>fd</a:t>
            </a:r>
            <a:r>
              <a:rPr lang="en-US" altLang="zh-TW" sz="2000" dirty="0" smtClean="0">
                <a:latin typeface="+mj-lt"/>
              </a:rPr>
              <a:t>): </a:t>
            </a:r>
            <a:r>
              <a:rPr lang="zh-TW" altLang="en-US" sz="2000" dirty="0" smtClean="0">
                <a:latin typeface="+mj-lt"/>
              </a:rPr>
              <a:t>關閉檔案</a:t>
            </a:r>
            <a:endParaRPr lang="en-US" altLang="zh-TW" sz="2000" dirty="0" smtClean="0">
              <a:latin typeface="+mj-lt"/>
            </a:endParaRPr>
          </a:p>
          <a:p>
            <a:pPr lvl="2">
              <a:buClrTx/>
              <a:buSzPct val="70000"/>
              <a:buFont typeface="Wingdings" pitchFamily="2" charset="2"/>
              <a:buChar char="l"/>
            </a:pPr>
            <a:r>
              <a:rPr lang="zh-TW" altLang="en-US" sz="2000" dirty="0" smtClean="0">
                <a:latin typeface="+mj-lt"/>
              </a:rPr>
              <a:t>還有一些目錄及檔案操作的函數</a:t>
            </a:r>
            <a:endParaRPr lang="en-US" altLang="zh-TW" sz="2000" dirty="0" smtClean="0">
              <a:latin typeface="+mj-lt"/>
            </a:endParaRPr>
          </a:p>
          <a:p>
            <a:pPr lvl="3">
              <a:buClr>
                <a:schemeClr val="bg1">
                  <a:lumMod val="85000"/>
                  <a:lumOff val="15000"/>
                </a:schemeClr>
              </a:buClr>
              <a:buSzPct val="70000"/>
              <a:buFont typeface="Wingdings" pitchFamily="2" charset="2"/>
              <a:buChar char="l"/>
            </a:pPr>
            <a:endParaRPr lang="en-US" altLang="zh-TW" sz="2000"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425891255"/>
      </p:ext>
    </p:extLst>
  </p:cSld>
  <p:clrMapOvr>
    <a:masterClrMapping/>
  </p:clrMapOvr>
  <p:transition advTm="34625">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-net</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151440" cy="4573397"/>
          </a:xfrm>
        </p:spPr>
        <p:txBody>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a:latin typeface="+mj-lt"/>
              </a:rPr>
              <a:t>網路操作的各種方法</a:t>
            </a:r>
            <a:r>
              <a:rPr lang="zh-TW" altLang="en-US" dirty="0" smtClean="0">
                <a:latin typeface="+mj-lt"/>
              </a:rPr>
              <a:t>，透過</a:t>
            </a:r>
            <a:r>
              <a:rPr lang="en-US" altLang="zh-TW" dirty="0" smtClean="0">
                <a:latin typeface="+mj-lt"/>
              </a:rPr>
              <a:t>require(‘net’)</a:t>
            </a:r>
            <a:r>
              <a:rPr lang="zh-TW" altLang="en-US" dirty="0" smtClean="0">
                <a:latin typeface="+mj-lt"/>
              </a:rPr>
              <a:t>載入</a:t>
            </a:r>
            <a:endParaRPr lang="en-US" altLang="zh-TW" dirty="0" smtClean="0">
              <a:latin typeface="+mj-lt"/>
            </a:endParaRPr>
          </a:p>
          <a:p>
            <a:pPr lvl="1">
              <a:buClrTx/>
              <a:buSzPct val="70000"/>
              <a:buFont typeface="Wingdings" pitchFamily="2" charset="2"/>
              <a:buChar char="l"/>
            </a:pPr>
            <a:r>
              <a:rPr lang="zh-TW" altLang="en-US" dirty="0" smtClean="0">
                <a:latin typeface="+mj-lt"/>
              </a:rPr>
              <a:t>重要的功能</a:t>
            </a:r>
            <a:endParaRPr lang="en-US" altLang="zh-TW" dirty="0" smtClean="0">
              <a:latin typeface="+mj-lt"/>
            </a:endParaRPr>
          </a:p>
          <a:p>
            <a:pPr lvl="2">
              <a:buClrTx/>
              <a:buSzPct val="70000"/>
              <a:buFont typeface="Wingdings" pitchFamily="2" charset="2"/>
              <a:buChar char="l"/>
            </a:pPr>
            <a:r>
              <a:rPr lang="en-US" altLang="zh-TW" sz="2000" dirty="0" err="1" smtClean="0">
                <a:latin typeface="+mj-lt"/>
              </a:rPr>
              <a:t>net.createServer</a:t>
            </a:r>
            <a:r>
              <a:rPr lang="en-US" altLang="zh-TW" sz="2000" dirty="0" smtClean="0">
                <a:latin typeface="+mj-lt"/>
              </a:rPr>
              <a:t>([opt], </a:t>
            </a:r>
            <a:r>
              <a:rPr lang="en-US" altLang="zh-TW" sz="2000" dirty="0" err="1" smtClean="0">
                <a:latin typeface="+mj-lt"/>
              </a:rPr>
              <a:t>connectionListener</a:t>
            </a:r>
            <a:r>
              <a:rPr lang="en-US" altLang="zh-TW" sz="2000" dirty="0" smtClean="0">
                <a:latin typeface="+mj-lt"/>
              </a:rPr>
              <a:t>): </a:t>
            </a:r>
            <a:r>
              <a:rPr lang="zh-TW" altLang="en-US" sz="2000" dirty="0" smtClean="0">
                <a:latin typeface="+mj-lt"/>
              </a:rPr>
              <a:t>產生</a:t>
            </a:r>
            <a:r>
              <a:rPr lang="en-US" altLang="zh-TW" sz="2000" dirty="0" err="1" smtClean="0">
                <a:latin typeface="+mj-lt"/>
              </a:rPr>
              <a:t>net.Server</a:t>
            </a:r>
            <a:r>
              <a:rPr lang="zh-TW" altLang="en-US" sz="2000" dirty="0" smtClean="0">
                <a:latin typeface="+mj-lt"/>
              </a:rPr>
              <a:t>物件，並且把</a:t>
            </a:r>
            <a:r>
              <a:rPr lang="en-US" altLang="zh-TW" sz="2000" dirty="0" err="1" smtClean="0">
                <a:latin typeface="+mj-lt"/>
              </a:rPr>
              <a:t>connectionListener</a:t>
            </a:r>
            <a:r>
              <a:rPr lang="zh-TW" altLang="en-US" sz="2000" dirty="0" smtClean="0">
                <a:latin typeface="+mj-lt"/>
              </a:rPr>
              <a:t>設定為</a:t>
            </a:r>
            <a:r>
              <a:rPr lang="en-US" altLang="zh-TW" sz="2000" dirty="0" smtClean="0">
                <a:latin typeface="+mj-lt"/>
              </a:rPr>
              <a:t>’connection’</a:t>
            </a:r>
            <a:r>
              <a:rPr lang="zh-TW" altLang="en-US" sz="2000" dirty="0" smtClean="0">
                <a:latin typeface="+mj-lt"/>
              </a:rPr>
              <a:t>事件處理函數，將</a:t>
            </a:r>
            <a:r>
              <a:rPr lang="en-US" altLang="zh-TW" sz="2000" dirty="0" err="1" smtClean="0">
                <a:latin typeface="+mj-lt"/>
              </a:rPr>
              <a:t>net.Socket</a:t>
            </a:r>
            <a:r>
              <a:rPr lang="zh-TW" altLang="en-US" sz="2000" dirty="0" smtClean="0">
                <a:latin typeface="+mj-lt"/>
              </a:rPr>
              <a:t>物件傳給它</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net.createConnection</a:t>
            </a:r>
            <a:r>
              <a:rPr lang="en-US" altLang="zh-TW" sz="2000" dirty="0" smtClean="0">
                <a:latin typeface="+mj-lt"/>
              </a:rPr>
              <a:t>(port or </a:t>
            </a:r>
            <a:r>
              <a:rPr lang="en-US" altLang="zh-TW" sz="2000" dirty="0" err="1" smtClean="0">
                <a:latin typeface="+mj-lt"/>
              </a:rPr>
              <a:t>fd</a:t>
            </a:r>
            <a:r>
              <a:rPr lang="en-US" altLang="zh-TW" sz="2000" dirty="0" smtClean="0">
                <a:latin typeface="+mj-lt"/>
              </a:rPr>
              <a:t>…, [callback]): </a:t>
            </a:r>
            <a:r>
              <a:rPr lang="zh-TW" altLang="en-US" sz="2000" dirty="0" smtClean="0">
                <a:latin typeface="+mj-lt"/>
              </a:rPr>
              <a:t>產生</a:t>
            </a:r>
            <a:r>
              <a:rPr lang="en-US" altLang="zh-TW" sz="2000" dirty="0" err="1" smtClean="0">
                <a:latin typeface="+mj-lt"/>
              </a:rPr>
              <a:t>net.Socket</a:t>
            </a:r>
            <a:r>
              <a:rPr lang="zh-TW" altLang="en-US" sz="2000" dirty="0" smtClean="0">
                <a:latin typeface="+mj-lt"/>
              </a:rPr>
              <a:t>物件，並且把</a:t>
            </a:r>
            <a:r>
              <a:rPr lang="en-US" altLang="zh-TW" sz="2000" dirty="0" smtClean="0">
                <a:latin typeface="+mj-lt"/>
              </a:rPr>
              <a:t>callback</a:t>
            </a:r>
            <a:r>
              <a:rPr lang="zh-TW" altLang="en-US" sz="2000" dirty="0" smtClean="0">
                <a:latin typeface="+mj-lt"/>
              </a:rPr>
              <a:t>設定為</a:t>
            </a:r>
            <a:r>
              <a:rPr lang="en-US" altLang="zh-TW" sz="2000" dirty="0" smtClean="0">
                <a:latin typeface="+mj-lt"/>
              </a:rPr>
              <a:t>’connection’</a:t>
            </a:r>
            <a:r>
              <a:rPr lang="zh-TW" altLang="en-US" sz="2000" dirty="0" smtClean="0">
                <a:latin typeface="+mj-lt"/>
              </a:rPr>
              <a:t>事件處理函數，將</a:t>
            </a:r>
            <a:r>
              <a:rPr lang="en-US" altLang="zh-TW" sz="2000" dirty="0" err="1" smtClean="0">
                <a:latin typeface="+mj-lt"/>
              </a:rPr>
              <a:t>netSocket</a:t>
            </a:r>
            <a:r>
              <a:rPr lang="zh-TW" altLang="en-US" sz="2000" dirty="0" smtClean="0">
                <a:latin typeface="+mj-lt"/>
              </a:rPr>
              <a:t>物件傳給它</a:t>
            </a:r>
            <a:endParaRPr lang="en-US" altLang="zh-TW" sz="2000" dirty="0" smtClean="0">
              <a:latin typeface="+mj-lt"/>
            </a:endParaRPr>
          </a:p>
          <a:p>
            <a:pPr lvl="3">
              <a:buClrTx/>
              <a:buSzPct val="70000"/>
              <a:buFont typeface="Wingdings" pitchFamily="2" charset="2"/>
              <a:buChar char="l"/>
            </a:pPr>
            <a:endParaRPr lang="en-US" altLang="zh-TW" sz="2000"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2116201790"/>
      </p:ext>
    </p:extLst>
  </p:cSld>
  <p:clrMapOvr>
    <a:masterClrMapping/>
  </p:clrMapOvr>
  <p:transition advTm="34625">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-net</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295456" cy="4573397"/>
          </a:xfrm>
        </p:spPr>
        <p:txBody>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a:latin typeface="+mj-lt"/>
              </a:rPr>
              <a:t>網路操作的各種方法</a:t>
            </a:r>
            <a:r>
              <a:rPr lang="zh-TW" altLang="en-US" dirty="0" smtClean="0">
                <a:latin typeface="+mj-lt"/>
              </a:rPr>
              <a:t>，透過</a:t>
            </a:r>
            <a:r>
              <a:rPr lang="en-US" altLang="zh-TW" dirty="0" smtClean="0">
                <a:latin typeface="+mj-lt"/>
              </a:rPr>
              <a:t>require(‘net’)</a:t>
            </a:r>
            <a:r>
              <a:rPr lang="zh-TW" altLang="en-US" dirty="0" smtClean="0">
                <a:latin typeface="+mj-lt"/>
              </a:rPr>
              <a:t>載入</a:t>
            </a:r>
            <a:endParaRPr lang="en-US" altLang="zh-TW" dirty="0" smtClean="0">
              <a:latin typeface="+mj-lt"/>
            </a:endParaRPr>
          </a:p>
          <a:p>
            <a:pPr lvl="1">
              <a:buClrTx/>
              <a:buSzPct val="70000"/>
              <a:buFont typeface="Wingdings" pitchFamily="2" charset="2"/>
              <a:buChar char="l"/>
            </a:pPr>
            <a:r>
              <a:rPr lang="zh-TW" altLang="en-US" dirty="0" smtClean="0">
                <a:latin typeface="+mj-lt"/>
              </a:rPr>
              <a:t>重要的功能</a:t>
            </a:r>
            <a:endParaRPr lang="en-US" altLang="zh-TW" dirty="0" smtClean="0">
              <a:latin typeface="+mj-lt"/>
            </a:endParaRPr>
          </a:p>
          <a:p>
            <a:pPr lvl="2">
              <a:buClrTx/>
              <a:buSzPct val="70000"/>
              <a:buFont typeface="Wingdings" pitchFamily="2" charset="2"/>
              <a:buChar char="l"/>
            </a:pPr>
            <a:r>
              <a:rPr lang="en-US" altLang="zh-TW" sz="2000" dirty="0" err="1" smtClean="0">
                <a:latin typeface="+mj-lt"/>
              </a:rPr>
              <a:t>net.Server</a:t>
            </a:r>
            <a:endParaRPr lang="en-US" altLang="zh-TW" sz="2000" dirty="0" smtClean="0">
              <a:latin typeface="+mj-lt"/>
            </a:endParaRPr>
          </a:p>
          <a:p>
            <a:pPr lvl="3">
              <a:buClrTx/>
              <a:buSzPct val="70000"/>
              <a:buFont typeface="Wingdings" pitchFamily="2" charset="2"/>
              <a:buChar char="l"/>
            </a:pPr>
            <a:r>
              <a:rPr lang="en-US" altLang="zh-TW" sz="2000" dirty="0" err="1" smtClean="0">
                <a:latin typeface="+mj-lt"/>
              </a:rPr>
              <a:t>server.listen</a:t>
            </a:r>
            <a:r>
              <a:rPr lang="en-US" altLang="zh-TW" sz="2000" dirty="0" smtClean="0">
                <a:latin typeface="+mj-lt"/>
              </a:rPr>
              <a:t>(): </a:t>
            </a:r>
            <a:r>
              <a:rPr lang="zh-TW" altLang="en-US" sz="2000" dirty="0" smtClean="0">
                <a:latin typeface="+mj-lt"/>
              </a:rPr>
              <a:t>監聽</a:t>
            </a:r>
            <a:r>
              <a:rPr lang="en-US" altLang="zh-TW" sz="2000" dirty="0" smtClean="0">
                <a:latin typeface="+mj-lt"/>
              </a:rPr>
              <a:t>port</a:t>
            </a:r>
            <a:r>
              <a:rPr lang="zh-TW" altLang="en-US" sz="2000" dirty="0" smtClean="0">
                <a:latin typeface="+mj-lt"/>
              </a:rPr>
              <a:t>或是</a:t>
            </a:r>
            <a:r>
              <a:rPr lang="en-US" altLang="zh-TW" sz="2000" dirty="0" err="1" smtClean="0">
                <a:latin typeface="+mj-lt"/>
              </a:rPr>
              <a:t>fd</a:t>
            </a:r>
            <a:endParaRPr lang="en-US" altLang="zh-TW" sz="2000" dirty="0" smtClean="0">
              <a:latin typeface="+mj-lt"/>
            </a:endParaRPr>
          </a:p>
          <a:p>
            <a:pPr lvl="3">
              <a:buClrTx/>
              <a:buSzPct val="70000"/>
              <a:buFont typeface="Wingdings" pitchFamily="2" charset="2"/>
              <a:buChar char="l"/>
            </a:pPr>
            <a:r>
              <a:rPr lang="en-US" altLang="zh-TW" sz="2000" dirty="0" err="1" smtClean="0">
                <a:latin typeface="+mj-lt"/>
              </a:rPr>
              <a:t>server.close</a:t>
            </a:r>
            <a:r>
              <a:rPr lang="en-US" altLang="zh-TW" sz="2000" dirty="0" smtClean="0">
                <a:latin typeface="+mj-lt"/>
              </a:rPr>
              <a:t>(): </a:t>
            </a:r>
            <a:r>
              <a:rPr lang="zh-TW" altLang="en-US" sz="2000" dirty="0" smtClean="0">
                <a:latin typeface="+mj-lt"/>
              </a:rPr>
              <a:t>關閉網路連接</a:t>
            </a:r>
            <a:endParaRPr lang="en-US" altLang="zh-TW" sz="2000" dirty="0" smtClean="0">
              <a:latin typeface="+mj-lt"/>
            </a:endParaRPr>
          </a:p>
          <a:p>
            <a:pPr lvl="3">
              <a:buClrTx/>
              <a:buSzPct val="70000"/>
              <a:buFont typeface="Wingdings" pitchFamily="2" charset="2"/>
              <a:buChar char="l"/>
            </a:pPr>
            <a:r>
              <a:rPr lang="en-US" altLang="zh-TW" sz="2000" dirty="0" err="1" smtClean="0">
                <a:latin typeface="+mj-lt"/>
              </a:rPr>
              <a:t>server.pause</a:t>
            </a:r>
            <a:r>
              <a:rPr lang="en-US" altLang="zh-TW" sz="2000" dirty="0" smtClean="0">
                <a:latin typeface="+mj-lt"/>
              </a:rPr>
              <a:t>(): </a:t>
            </a:r>
            <a:r>
              <a:rPr lang="zh-TW" altLang="en-US" sz="2000" dirty="0" smtClean="0">
                <a:latin typeface="+mj-lt"/>
              </a:rPr>
              <a:t>暫停</a:t>
            </a:r>
            <a:endParaRPr lang="en-US" altLang="zh-TW" sz="2000" dirty="0" smtClean="0">
              <a:latin typeface="+mj-lt"/>
            </a:endParaRPr>
          </a:p>
          <a:p>
            <a:pPr lvl="3">
              <a:buClrTx/>
              <a:buSzPct val="70000"/>
              <a:buFont typeface="Wingdings" pitchFamily="2" charset="2"/>
              <a:buChar char="l"/>
            </a:pPr>
            <a:r>
              <a:rPr lang="en-US" altLang="zh-TW" sz="2000" dirty="0" smtClean="0">
                <a:latin typeface="+mj-lt"/>
              </a:rPr>
              <a:t>connection</a:t>
            </a:r>
            <a:r>
              <a:rPr lang="zh-TW" altLang="en-US" sz="2000" dirty="0" smtClean="0">
                <a:latin typeface="+mj-lt"/>
              </a:rPr>
              <a:t>事件：會在網路連接建立時觸發，把</a:t>
            </a:r>
            <a:r>
              <a:rPr lang="en-US" altLang="zh-TW" sz="2000" dirty="0" err="1" smtClean="0">
                <a:latin typeface="+mj-lt"/>
              </a:rPr>
              <a:t>net.Socket</a:t>
            </a:r>
            <a:r>
              <a:rPr lang="zh-TW" altLang="en-US" sz="2000" dirty="0" smtClean="0">
                <a:latin typeface="+mj-lt"/>
              </a:rPr>
              <a:t>物件傳遞給事件處理函數做進一步處理</a:t>
            </a:r>
            <a:endParaRPr lang="en-US" altLang="zh-TW" sz="2000" dirty="0" smtClean="0">
              <a:latin typeface="+mj-lt"/>
            </a:endParaRPr>
          </a:p>
          <a:p>
            <a:pPr lvl="3">
              <a:buClr>
                <a:schemeClr val="bg1">
                  <a:lumMod val="85000"/>
                  <a:lumOff val="15000"/>
                </a:schemeClr>
              </a:buClr>
              <a:buSzPct val="70000"/>
              <a:buFont typeface="Wingdings" pitchFamily="2" charset="2"/>
              <a:buChar char="l"/>
            </a:pPr>
            <a:endParaRPr lang="en-US" altLang="zh-TW" sz="2000"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487256245"/>
      </p:ext>
    </p:extLst>
  </p:cSld>
  <p:clrMapOvr>
    <a:masterClrMapping/>
  </p:clrMapOvr>
  <p:transition advTm="34625">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-net</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4573397"/>
          </a:xfrm>
        </p:spPr>
        <p:txBody>
          <a:bodyPr>
            <a:normAutofit lnSpcReduction="10000"/>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a:latin typeface="+mj-lt"/>
              </a:rPr>
              <a:t>網路操作的各種方法</a:t>
            </a:r>
            <a:r>
              <a:rPr lang="zh-TW" altLang="en-US" dirty="0" smtClean="0">
                <a:latin typeface="+mj-lt"/>
              </a:rPr>
              <a:t>，透過</a:t>
            </a:r>
            <a:r>
              <a:rPr lang="en-US" altLang="zh-TW" dirty="0" smtClean="0">
                <a:latin typeface="+mj-lt"/>
              </a:rPr>
              <a:t>require(‘net’)</a:t>
            </a:r>
            <a:r>
              <a:rPr lang="zh-TW" altLang="en-US" dirty="0" smtClean="0">
                <a:latin typeface="+mj-lt"/>
              </a:rPr>
              <a:t>載入</a:t>
            </a:r>
            <a:endParaRPr lang="en-US" altLang="zh-TW" dirty="0" smtClean="0">
              <a:latin typeface="+mj-lt"/>
            </a:endParaRPr>
          </a:p>
          <a:p>
            <a:pPr lvl="1">
              <a:buClrTx/>
              <a:buSzPct val="70000"/>
              <a:buFont typeface="Wingdings" pitchFamily="2" charset="2"/>
              <a:buChar char="l"/>
            </a:pPr>
            <a:r>
              <a:rPr lang="zh-TW" altLang="en-US" dirty="0" smtClean="0">
                <a:latin typeface="+mj-lt"/>
              </a:rPr>
              <a:t>重要的功能</a:t>
            </a:r>
            <a:endParaRPr lang="en-US" altLang="zh-TW" dirty="0" smtClean="0">
              <a:latin typeface="+mj-lt"/>
            </a:endParaRPr>
          </a:p>
          <a:p>
            <a:pPr lvl="2">
              <a:buClrTx/>
              <a:buSzPct val="70000"/>
              <a:buFont typeface="Wingdings" pitchFamily="2" charset="2"/>
              <a:buChar char="l"/>
            </a:pPr>
            <a:r>
              <a:rPr lang="en-US" altLang="zh-TW" sz="2000" dirty="0" err="1" smtClean="0">
                <a:latin typeface="+mj-lt"/>
              </a:rPr>
              <a:t>net.Socket</a:t>
            </a:r>
            <a:endParaRPr lang="en-US" altLang="zh-TW" sz="2000" dirty="0" smtClean="0">
              <a:latin typeface="+mj-lt"/>
            </a:endParaRPr>
          </a:p>
          <a:p>
            <a:pPr lvl="3">
              <a:buClrTx/>
              <a:buSzPct val="70000"/>
              <a:buFont typeface="Wingdings" pitchFamily="2" charset="2"/>
              <a:buChar char="l"/>
            </a:pPr>
            <a:r>
              <a:rPr lang="en-US" altLang="zh-TW" sz="2000" dirty="0" smtClean="0">
                <a:latin typeface="+mj-lt"/>
              </a:rPr>
              <a:t>connect</a:t>
            </a:r>
            <a:r>
              <a:rPr lang="zh-TW" altLang="en-US" sz="2000" dirty="0" smtClean="0">
                <a:latin typeface="+mj-lt"/>
              </a:rPr>
              <a:t>事件：在</a:t>
            </a:r>
            <a:r>
              <a:rPr lang="en-US" altLang="zh-TW" sz="2000" dirty="0" smtClean="0">
                <a:latin typeface="+mj-lt"/>
              </a:rPr>
              <a:t>socket</a:t>
            </a:r>
            <a:r>
              <a:rPr lang="zh-TW" altLang="en-US" sz="2000" dirty="0" smtClean="0">
                <a:latin typeface="+mj-lt"/>
              </a:rPr>
              <a:t>連結建立時觸發</a:t>
            </a:r>
            <a:endParaRPr lang="en-US" altLang="zh-TW" sz="2000" dirty="0" smtClean="0">
              <a:latin typeface="+mj-lt"/>
            </a:endParaRPr>
          </a:p>
          <a:p>
            <a:pPr lvl="3">
              <a:buClrTx/>
              <a:buSzPct val="70000"/>
              <a:buFont typeface="Wingdings" pitchFamily="2" charset="2"/>
              <a:buChar char="l"/>
            </a:pPr>
            <a:r>
              <a:rPr lang="en-US" altLang="zh-TW" sz="2000" dirty="0" smtClean="0">
                <a:latin typeface="+mj-lt"/>
              </a:rPr>
              <a:t>data</a:t>
            </a:r>
            <a:r>
              <a:rPr lang="zh-TW" altLang="en-US" sz="2000" dirty="0" smtClean="0">
                <a:latin typeface="+mj-lt"/>
              </a:rPr>
              <a:t>事件</a:t>
            </a:r>
            <a:r>
              <a:rPr lang="en-US" altLang="zh-TW" sz="2000" dirty="0" smtClean="0">
                <a:latin typeface="+mj-lt"/>
              </a:rPr>
              <a:t>: </a:t>
            </a:r>
            <a:r>
              <a:rPr lang="zh-TW" altLang="en-US" sz="2000" dirty="0" smtClean="0">
                <a:latin typeface="+mj-lt"/>
              </a:rPr>
              <a:t>在</a:t>
            </a:r>
            <a:r>
              <a:rPr lang="en-US" altLang="zh-TW" sz="2000" dirty="0" smtClean="0">
                <a:latin typeface="+mj-lt"/>
              </a:rPr>
              <a:t>socket</a:t>
            </a:r>
            <a:r>
              <a:rPr lang="zh-TW" altLang="en-US" sz="2000" dirty="0" smtClean="0">
                <a:latin typeface="+mj-lt"/>
              </a:rPr>
              <a:t>收到資料時觸發</a:t>
            </a:r>
            <a:endParaRPr lang="en-US" altLang="zh-TW" sz="2000" dirty="0" smtClean="0">
              <a:latin typeface="+mj-lt"/>
            </a:endParaRPr>
          </a:p>
          <a:p>
            <a:pPr lvl="3">
              <a:buClrTx/>
              <a:buSzPct val="70000"/>
              <a:buFont typeface="Wingdings" pitchFamily="2" charset="2"/>
              <a:buChar char="l"/>
            </a:pPr>
            <a:r>
              <a:rPr lang="en-US" altLang="zh-TW" sz="2000" dirty="0" smtClean="0">
                <a:latin typeface="+mj-lt"/>
              </a:rPr>
              <a:t>connect(port or </a:t>
            </a:r>
            <a:r>
              <a:rPr lang="en-US" altLang="zh-TW" sz="2000" dirty="0" err="1" smtClean="0">
                <a:latin typeface="+mj-lt"/>
              </a:rPr>
              <a:t>fd</a:t>
            </a:r>
            <a:r>
              <a:rPr lang="en-US" altLang="zh-TW" sz="2000" dirty="0" smtClean="0">
                <a:latin typeface="+mj-lt"/>
              </a:rPr>
              <a:t>): </a:t>
            </a:r>
            <a:r>
              <a:rPr lang="zh-TW" altLang="en-US" sz="2000" dirty="0" smtClean="0">
                <a:latin typeface="+mj-lt"/>
              </a:rPr>
              <a:t>建立網路</a:t>
            </a:r>
            <a:r>
              <a:rPr lang="en-US" altLang="zh-TW" sz="2000" dirty="0" smtClean="0">
                <a:latin typeface="+mj-lt"/>
              </a:rPr>
              <a:t>port</a:t>
            </a:r>
            <a:r>
              <a:rPr lang="zh-TW" altLang="en-US" sz="2000" dirty="0" smtClean="0">
                <a:latin typeface="+mj-lt"/>
              </a:rPr>
              <a:t>或</a:t>
            </a:r>
            <a:r>
              <a:rPr lang="en-US" altLang="zh-TW" sz="2000" dirty="0" err="1" smtClean="0">
                <a:latin typeface="+mj-lt"/>
              </a:rPr>
              <a:t>fd</a:t>
            </a:r>
            <a:r>
              <a:rPr lang="zh-TW" altLang="en-US" sz="2000" dirty="0" smtClean="0">
                <a:latin typeface="+mj-lt"/>
              </a:rPr>
              <a:t>與</a:t>
            </a:r>
            <a:r>
              <a:rPr lang="en-US" altLang="zh-TW" sz="2000" dirty="0" smtClean="0">
                <a:latin typeface="+mj-lt"/>
              </a:rPr>
              <a:t>socket</a:t>
            </a:r>
            <a:r>
              <a:rPr lang="zh-TW" altLang="en-US" sz="2000" dirty="0" smtClean="0">
                <a:latin typeface="+mj-lt"/>
              </a:rPr>
              <a:t>的繫結</a:t>
            </a:r>
            <a:endParaRPr lang="en-US" altLang="zh-TW" sz="2000" dirty="0" smtClean="0">
              <a:latin typeface="+mj-lt"/>
            </a:endParaRPr>
          </a:p>
          <a:p>
            <a:pPr lvl="3">
              <a:buClrTx/>
              <a:buSzPct val="70000"/>
              <a:buFont typeface="Wingdings" pitchFamily="2" charset="2"/>
              <a:buChar char="l"/>
            </a:pPr>
            <a:r>
              <a:rPr lang="en-US" altLang="zh-TW" sz="2000" dirty="0" err="1" smtClean="0">
                <a:latin typeface="+mj-lt"/>
              </a:rPr>
              <a:t>setEncoding</a:t>
            </a:r>
            <a:r>
              <a:rPr lang="en-US" altLang="zh-TW" sz="2000" dirty="0" smtClean="0">
                <a:latin typeface="+mj-lt"/>
              </a:rPr>
              <a:t>(encoding): </a:t>
            </a:r>
            <a:r>
              <a:rPr lang="zh-TW" altLang="en-US" sz="2000" dirty="0" smtClean="0">
                <a:latin typeface="+mj-lt"/>
              </a:rPr>
              <a:t>指定資料編碼格式</a:t>
            </a:r>
            <a:r>
              <a:rPr lang="en-US" altLang="zh-TW" sz="2000" dirty="0" smtClean="0">
                <a:latin typeface="+mj-lt"/>
              </a:rPr>
              <a:t>ex. utf8, </a:t>
            </a:r>
            <a:r>
              <a:rPr lang="en-US" altLang="zh-TW" sz="2000" dirty="0" err="1" smtClean="0">
                <a:latin typeface="+mj-lt"/>
              </a:rPr>
              <a:t>ascii</a:t>
            </a:r>
            <a:r>
              <a:rPr lang="en-US" altLang="zh-TW" sz="2000" dirty="0" smtClean="0">
                <a:latin typeface="+mj-lt"/>
              </a:rPr>
              <a:t>, base64</a:t>
            </a:r>
          </a:p>
          <a:p>
            <a:pPr lvl="3">
              <a:buClrTx/>
              <a:buSzPct val="70000"/>
              <a:buFont typeface="Wingdings" pitchFamily="2" charset="2"/>
              <a:buChar char="l"/>
            </a:pPr>
            <a:r>
              <a:rPr lang="en-US" altLang="zh-TW" sz="2000" dirty="0" smtClean="0">
                <a:latin typeface="+mj-lt"/>
              </a:rPr>
              <a:t>write(data): </a:t>
            </a:r>
            <a:r>
              <a:rPr lang="zh-TW" altLang="en-US" sz="2000" dirty="0" smtClean="0">
                <a:latin typeface="+mj-lt"/>
              </a:rPr>
              <a:t>將資料寫入</a:t>
            </a:r>
            <a:r>
              <a:rPr lang="en-US" altLang="zh-TW" sz="2000" dirty="0" smtClean="0">
                <a:latin typeface="+mj-lt"/>
              </a:rPr>
              <a:t>socket</a:t>
            </a:r>
            <a:r>
              <a:rPr lang="zh-TW" altLang="en-US" sz="2000" dirty="0" smtClean="0">
                <a:latin typeface="+mj-lt"/>
              </a:rPr>
              <a:t>送出</a:t>
            </a:r>
            <a:endParaRPr lang="en-US" altLang="zh-TW" sz="2000" dirty="0" smtClean="0">
              <a:latin typeface="+mj-lt"/>
            </a:endParaRPr>
          </a:p>
          <a:p>
            <a:pPr lvl="3">
              <a:buClrTx/>
              <a:buSzPct val="70000"/>
              <a:buFont typeface="Wingdings" pitchFamily="2" charset="2"/>
              <a:buChar char="l"/>
            </a:pPr>
            <a:r>
              <a:rPr lang="en-US" altLang="zh-TW" sz="2000" dirty="0" smtClean="0">
                <a:latin typeface="+mj-lt"/>
              </a:rPr>
              <a:t>address(): </a:t>
            </a:r>
            <a:r>
              <a:rPr lang="zh-TW" altLang="en-US" sz="2000" dirty="0" smtClean="0">
                <a:latin typeface="+mj-lt"/>
              </a:rPr>
              <a:t>取得本地監聽的</a:t>
            </a:r>
            <a:r>
              <a:rPr lang="en-US" altLang="zh-TW" sz="2000" dirty="0" err="1" smtClean="0">
                <a:latin typeface="+mj-lt"/>
              </a:rPr>
              <a:t>ip</a:t>
            </a:r>
            <a:r>
              <a:rPr lang="zh-TW" altLang="en-US" sz="2000" dirty="0" smtClean="0">
                <a:latin typeface="+mj-lt"/>
              </a:rPr>
              <a:t>及</a:t>
            </a:r>
            <a:r>
              <a:rPr lang="en-US" altLang="zh-TW" sz="2000" dirty="0" smtClean="0">
                <a:latin typeface="+mj-lt"/>
              </a:rPr>
              <a:t>port</a:t>
            </a:r>
            <a:r>
              <a:rPr lang="zh-TW" altLang="en-US" sz="2000" dirty="0" smtClean="0">
                <a:latin typeface="+mj-lt"/>
              </a:rPr>
              <a:t>資料</a:t>
            </a:r>
            <a:endParaRPr lang="en-US" altLang="zh-TW" sz="2000" dirty="0" smtClean="0">
              <a:latin typeface="+mj-lt"/>
            </a:endParaRPr>
          </a:p>
          <a:p>
            <a:pPr lvl="3">
              <a:buClrTx/>
              <a:buSzPct val="70000"/>
              <a:buFont typeface="Wingdings" pitchFamily="2" charset="2"/>
              <a:buChar char="l"/>
            </a:pPr>
            <a:r>
              <a:rPr lang="en-US" altLang="zh-TW" sz="2000" dirty="0" err="1" smtClean="0">
                <a:latin typeface="+mj-lt"/>
              </a:rPr>
              <a:t>remoteAddress</a:t>
            </a:r>
            <a:r>
              <a:rPr lang="en-US" altLang="zh-TW" sz="2000" dirty="0" smtClean="0">
                <a:latin typeface="+mj-lt"/>
              </a:rPr>
              <a:t>/</a:t>
            </a:r>
            <a:r>
              <a:rPr lang="en-US" altLang="zh-TW" sz="2000" dirty="0" err="1" smtClean="0">
                <a:latin typeface="+mj-lt"/>
              </a:rPr>
              <a:t>remotePort</a:t>
            </a:r>
            <a:r>
              <a:rPr lang="en-US" altLang="zh-TW" sz="2000" dirty="0" smtClean="0">
                <a:latin typeface="+mj-lt"/>
              </a:rPr>
              <a:t>: </a:t>
            </a:r>
            <a:r>
              <a:rPr lang="zh-TW" altLang="en-US" sz="2000" dirty="0" smtClean="0">
                <a:latin typeface="+mj-lt"/>
              </a:rPr>
              <a:t>取得遠端的網址</a:t>
            </a:r>
            <a:r>
              <a:rPr lang="en-US" altLang="zh-TW" sz="2000" dirty="0" smtClean="0">
                <a:latin typeface="+mj-lt"/>
              </a:rPr>
              <a:t>/port</a:t>
            </a:r>
          </a:p>
          <a:p>
            <a:pPr lvl="3">
              <a:buClr>
                <a:schemeClr val="bg1">
                  <a:lumMod val="85000"/>
                  <a:lumOff val="15000"/>
                </a:schemeClr>
              </a:buClr>
              <a:buSzPct val="70000"/>
              <a:buFont typeface="Wingdings" pitchFamily="2" charset="2"/>
              <a:buChar char="l"/>
            </a:pPr>
            <a:endParaRPr lang="en-US" altLang="zh-TW" sz="2000"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995277157"/>
      </p:ext>
    </p:extLst>
  </p:cSld>
  <p:clrMapOvr>
    <a:masterClrMapping/>
  </p:clrMapOvr>
  <p:transition advTm="34625">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-net</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4573397"/>
          </a:xfrm>
        </p:spPr>
        <p:txBody>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a:latin typeface="+mj-lt"/>
              </a:rPr>
              <a:t>網路操作的各種方法</a:t>
            </a:r>
            <a:r>
              <a:rPr lang="zh-TW" altLang="en-US" dirty="0" smtClean="0">
                <a:latin typeface="+mj-lt"/>
              </a:rPr>
              <a:t>，透過</a:t>
            </a:r>
            <a:r>
              <a:rPr lang="en-US" altLang="zh-TW" dirty="0" smtClean="0">
                <a:latin typeface="+mj-lt"/>
              </a:rPr>
              <a:t>require(‘net’)</a:t>
            </a:r>
            <a:r>
              <a:rPr lang="zh-TW" altLang="en-US" dirty="0" smtClean="0">
                <a:latin typeface="+mj-lt"/>
              </a:rPr>
              <a:t>載入</a:t>
            </a:r>
            <a:endParaRPr lang="en-US" altLang="zh-TW" dirty="0" smtClean="0">
              <a:latin typeface="+mj-lt"/>
            </a:endParaRPr>
          </a:p>
          <a:p>
            <a:pPr lvl="1">
              <a:buClrTx/>
              <a:buSzPct val="70000"/>
              <a:buFont typeface="Wingdings" pitchFamily="2" charset="2"/>
              <a:buChar char="l"/>
            </a:pPr>
            <a:r>
              <a:rPr lang="zh-TW" altLang="en-US" dirty="0" smtClean="0">
                <a:latin typeface="+mj-lt"/>
              </a:rPr>
              <a:t>使用說明</a:t>
            </a:r>
            <a:endParaRPr lang="en-US" altLang="zh-TW" dirty="0" smtClean="0">
              <a:latin typeface="+mj-lt"/>
            </a:endParaRPr>
          </a:p>
          <a:p>
            <a:pPr lvl="2">
              <a:buClrTx/>
              <a:buSzPct val="70000"/>
              <a:buFont typeface="Wingdings" pitchFamily="2" charset="2"/>
              <a:buChar char="l"/>
            </a:pPr>
            <a:r>
              <a:rPr lang="zh-TW" altLang="en-US" sz="2000" dirty="0" smtClean="0">
                <a:latin typeface="+mj-lt"/>
              </a:rPr>
              <a:t>客戶端每次建立一個連線，就會觸發</a:t>
            </a:r>
            <a:r>
              <a:rPr lang="en-US" altLang="zh-TW" sz="2000" dirty="0" smtClean="0">
                <a:latin typeface="+mj-lt"/>
              </a:rPr>
              <a:t>connection</a:t>
            </a:r>
            <a:r>
              <a:rPr lang="zh-TW" altLang="en-US" sz="2000" dirty="0" smtClean="0">
                <a:latin typeface="+mj-lt"/>
              </a:rPr>
              <a:t>事件</a:t>
            </a:r>
            <a:endParaRPr lang="en-US" altLang="zh-TW" sz="2000" dirty="0" smtClean="0">
              <a:latin typeface="+mj-lt"/>
            </a:endParaRPr>
          </a:p>
          <a:p>
            <a:pPr lvl="2">
              <a:buClrTx/>
              <a:buSzPct val="70000"/>
              <a:buFont typeface="Wingdings" pitchFamily="2" charset="2"/>
              <a:buChar char="l"/>
            </a:pPr>
            <a:r>
              <a:rPr lang="zh-TW" altLang="en-US" sz="2000" dirty="0" smtClean="0">
                <a:latin typeface="+mj-lt"/>
              </a:rPr>
              <a:t>透過傳遞給</a:t>
            </a:r>
            <a:r>
              <a:rPr lang="en-US" altLang="zh-TW" sz="2000" dirty="0" smtClean="0">
                <a:latin typeface="+mj-lt"/>
              </a:rPr>
              <a:t>connection</a:t>
            </a:r>
            <a:r>
              <a:rPr lang="zh-TW" altLang="en-US" sz="2000" dirty="0" smtClean="0">
                <a:latin typeface="+mj-lt"/>
              </a:rPr>
              <a:t>事件處理函數的</a:t>
            </a:r>
            <a:r>
              <a:rPr lang="en-US" altLang="zh-TW" sz="2000" dirty="0" err="1" smtClean="0">
                <a:latin typeface="+mj-lt"/>
              </a:rPr>
              <a:t>net.Socket</a:t>
            </a:r>
            <a:r>
              <a:rPr lang="zh-TW" altLang="en-US" sz="2000" dirty="0" smtClean="0">
                <a:latin typeface="+mj-lt"/>
              </a:rPr>
              <a:t>物件，就可以接收資料</a:t>
            </a:r>
            <a:r>
              <a:rPr lang="en-US" altLang="zh-TW" sz="2000" dirty="0" smtClean="0">
                <a:latin typeface="+mj-lt"/>
              </a:rPr>
              <a:t>/</a:t>
            </a:r>
            <a:r>
              <a:rPr lang="zh-TW" altLang="en-US" sz="2000" dirty="0" smtClean="0">
                <a:latin typeface="+mj-lt"/>
              </a:rPr>
              <a:t>傳遞資料</a:t>
            </a:r>
            <a:endParaRPr lang="en-US" altLang="zh-TW" sz="2000" dirty="0" smtClean="0">
              <a:latin typeface="+mj-lt"/>
            </a:endParaRPr>
          </a:p>
          <a:p>
            <a:pPr lvl="2">
              <a:buClrTx/>
              <a:buSzPct val="70000"/>
              <a:buFont typeface="Wingdings" pitchFamily="2" charset="2"/>
              <a:buChar char="l"/>
            </a:pPr>
            <a:r>
              <a:rPr lang="en-US" altLang="zh-TW" sz="2000" dirty="0" smtClean="0">
                <a:latin typeface="+mj-lt"/>
              </a:rPr>
              <a:t>net</a:t>
            </a:r>
            <a:r>
              <a:rPr lang="zh-TW" altLang="en-US" sz="2000" dirty="0" smtClean="0">
                <a:latin typeface="+mj-lt"/>
              </a:rPr>
              <a:t>模組可以用來建立各種</a:t>
            </a:r>
            <a:r>
              <a:rPr lang="en-US" altLang="zh-TW" sz="2000" dirty="0" err="1" smtClean="0">
                <a:latin typeface="+mj-lt"/>
              </a:rPr>
              <a:t>tcp</a:t>
            </a:r>
            <a:r>
              <a:rPr lang="zh-TW" altLang="en-US" sz="2000" dirty="0" smtClean="0">
                <a:latin typeface="+mj-lt"/>
              </a:rPr>
              <a:t>伺服器</a:t>
            </a:r>
            <a:endParaRPr lang="en-US" altLang="zh-TW" sz="2000" dirty="0" smtClean="0">
              <a:latin typeface="+mj-lt"/>
            </a:endParaRPr>
          </a:p>
          <a:p>
            <a:pPr lvl="3">
              <a:buClr>
                <a:schemeClr val="bg1">
                  <a:lumMod val="85000"/>
                  <a:lumOff val="15000"/>
                </a:schemeClr>
              </a:buClr>
              <a:buSzPct val="70000"/>
              <a:buFont typeface="Wingdings" pitchFamily="2" charset="2"/>
              <a:buChar char="l"/>
            </a:pPr>
            <a:endParaRPr lang="en-US" altLang="zh-TW" sz="2000"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1820972148"/>
      </p:ext>
    </p:extLst>
  </p:cSld>
  <p:clrMapOvr>
    <a:masterClrMapping/>
  </p:clrMapOvr>
  <p:transition advTm="34625">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172629"/>
          </a:xfrm>
        </p:spPr>
        <p:txBody>
          <a:bodyPr numCol="1" anchorCtr="0" compatLnSpc="1">
            <a:prstTxWarp prst="textNoShape">
              <a:avLst/>
            </a:prstTxWarp>
            <a:noAutofit/>
          </a:bodyPr>
          <a:lstStyle/>
          <a:p>
            <a:pPr algn="l">
              <a:defRPr/>
            </a:pPr>
            <a:r>
              <a:rPr lang="zh-TW" altLang="en-US" sz="4800" b="1" dirty="0">
                <a:solidFill>
                  <a:srgbClr val="008000"/>
                </a:solidFill>
                <a:latin typeface="微軟正黑體" pitchFamily="34" charset="-120"/>
                <a:ea typeface="微軟正黑體" pitchFamily="34" charset="-120"/>
                <a:cs typeface="Calibri" pitchFamily="34" charset="0"/>
              </a:rPr>
              <a:t>什麼是</a:t>
            </a:r>
            <a:r>
              <a:rPr lang="en-US" altLang="zh-TW" sz="4800" b="1" dirty="0" err="1">
                <a:solidFill>
                  <a:srgbClr val="008000"/>
                </a:solidFill>
                <a:latin typeface="微軟正黑體" pitchFamily="34" charset="-120"/>
                <a:ea typeface="微軟正黑體" pitchFamily="34" charset="-120"/>
                <a:cs typeface="Calibri" pitchFamily="34" charset="0"/>
              </a:rPr>
              <a:t>NodeJS</a:t>
            </a:r>
            <a:r>
              <a:rPr lang="en-US" altLang="zh-TW" sz="4800" b="1" dirty="0">
                <a:solidFill>
                  <a:srgbClr val="008000"/>
                </a:solidFill>
                <a:latin typeface="微軟正黑體" pitchFamily="34" charset="-120"/>
                <a:ea typeface="微軟正黑體" pitchFamily="34" charset="-120"/>
                <a:cs typeface="Calibri" pitchFamily="34" charset="0"/>
              </a:rPr>
              <a:t/>
            </a:r>
            <a:br>
              <a:rPr lang="en-US" altLang="zh-TW" sz="4800" b="1" dirty="0">
                <a:solidFill>
                  <a:srgbClr val="008000"/>
                </a:solidFill>
                <a:latin typeface="微軟正黑體" pitchFamily="34" charset="-120"/>
                <a:ea typeface="微軟正黑體" pitchFamily="34" charset="-120"/>
                <a:cs typeface="Calibri" pitchFamily="34" charset="0"/>
              </a:rPr>
            </a:br>
            <a:endParaRPr altLang="zh-TW" sz="4800" dirty="0" smtClean="0">
              <a:ln>
                <a:noFill/>
              </a:ln>
              <a:cs typeface="Calibri" pitchFamily="34" charset="0"/>
            </a:endParaRPr>
          </a:p>
        </p:txBody>
      </p:sp>
      <p:sp>
        <p:nvSpPr>
          <p:cNvPr id="7" name="Content Placeholder 2"/>
          <p:cNvSpPr>
            <a:spLocks noGrp="1"/>
          </p:cNvSpPr>
          <p:nvPr>
            <p:ph idx="1"/>
          </p:nvPr>
        </p:nvSpPr>
        <p:spPr/>
        <p:txBody>
          <a:bodyPr>
            <a:normAutofit/>
          </a:bodyPr>
          <a:lstStyle/>
          <a:p>
            <a:pPr eaLnBrk="1" hangingPunct="1"/>
            <a:endParaRPr lang="en-US" altLang="zh-TW" dirty="0" smtClean="0">
              <a:latin typeface="Calibri" pitchFamily="34" charset="0"/>
            </a:endParaRPr>
          </a:p>
          <a:p>
            <a:r>
              <a:rPr lang="zh-TW" altLang="en-US" dirty="0" smtClean="0">
                <a:latin typeface="+mj-lt"/>
              </a:rPr>
              <a:t>舊瓶裝新酒</a:t>
            </a:r>
          </a:p>
          <a:p>
            <a:pPr lvl="1">
              <a:buClrTx/>
              <a:buSzPct val="70000"/>
            </a:pPr>
            <a:r>
              <a:rPr lang="en-US" altLang="zh-TW" dirty="0" smtClean="0">
                <a:latin typeface="+mj-lt"/>
              </a:rPr>
              <a:t>Mozilla</a:t>
            </a:r>
            <a:r>
              <a:rPr lang="zh-TW" altLang="en-US" dirty="0" smtClean="0">
                <a:latin typeface="+mj-lt"/>
              </a:rPr>
              <a:t> </a:t>
            </a:r>
            <a:r>
              <a:rPr lang="en-US" altLang="zh-TW" dirty="0" err="1" smtClean="0">
                <a:latin typeface="+mj-lt"/>
              </a:rPr>
              <a:t>SpiderMonkey</a:t>
            </a:r>
            <a:endParaRPr lang="en-US" altLang="zh-TW" dirty="0" smtClean="0">
              <a:latin typeface="+mj-lt"/>
            </a:endParaRPr>
          </a:p>
          <a:p>
            <a:pPr lvl="2">
              <a:buClrTx/>
              <a:buSzPct val="70000"/>
            </a:pPr>
            <a:r>
              <a:rPr lang="en-US" altLang="zh-TW" dirty="0" err="1">
                <a:latin typeface="+mj-lt"/>
              </a:rPr>
              <a:t>Aptana</a:t>
            </a:r>
            <a:r>
              <a:rPr lang="en-US" altLang="zh-TW" dirty="0">
                <a:latin typeface="+mj-lt"/>
              </a:rPr>
              <a:t> </a:t>
            </a:r>
            <a:r>
              <a:rPr lang="en-US" altLang="zh-TW" dirty="0" err="1" smtClean="0">
                <a:latin typeface="+mj-lt"/>
              </a:rPr>
              <a:t>Jaxer</a:t>
            </a:r>
            <a:r>
              <a:rPr lang="zh-TW" altLang="en-US" dirty="0" smtClean="0">
                <a:latin typeface="+mj-lt"/>
              </a:rPr>
              <a:t> </a:t>
            </a:r>
            <a:r>
              <a:rPr lang="en-US" altLang="zh-TW" dirty="0">
                <a:latin typeface="+mj-lt"/>
              </a:rPr>
              <a:t>(</a:t>
            </a:r>
            <a:r>
              <a:rPr lang="en-US" altLang="zh-TW" dirty="0">
                <a:latin typeface="+mj-lt"/>
                <a:hlinkClick r:id="rId3"/>
              </a:rPr>
              <a:t>http://jaxer.org/</a:t>
            </a:r>
            <a:r>
              <a:rPr lang="en-US" altLang="zh-TW" dirty="0" smtClean="0">
                <a:latin typeface="+mj-lt"/>
              </a:rPr>
              <a:t>)</a:t>
            </a:r>
          </a:p>
          <a:p>
            <a:pPr lvl="2">
              <a:buClrTx/>
              <a:buSzPct val="70000"/>
            </a:pPr>
            <a:r>
              <a:rPr lang="en-US" altLang="zh-TW" dirty="0" err="1">
                <a:latin typeface="+mj-lt"/>
              </a:rPr>
              <a:t>couchDB</a:t>
            </a:r>
            <a:r>
              <a:rPr lang="en-US" altLang="zh-TW" dirty="0">
                <a:latin typeface="+mj-lt"/>
              </a:rPr>
              <a:t> (</a:t>
            </a:r>
            <a:r>
              <a:rPr lang="en-US" altLang="zh-TW" dirty="0" err="1">
                <a:latin typeface="+mj-lt"/>
              </a:rPr>
              <a:t>RESTful</a:t>
            </a:r>
            <a:r>
              <a:rPr lang="en-US" altLang="zh-TW" dirty="0">
                <a:latin typeface="+mj-lt"/>
              </a:rPr>
              <a:t> API)</a:t>
            </a:r>
            <a:endParaRPr lang="en-US" altLang="zh-TW" dirty="0" smtClean="0">
              <a:latin typeface="+mj-lt"/>
            </a:endParaRPr>
          </a:p>
          <a:p>
            <a:pPr lvl="1">
              <a:buClrTx/>
              <a:buSzPct val="70000"/>
            </a:pPr>
            <a:r>
              <a:rPr lang="en-US" altLang="zh-TW" dirty="0" smtClean="0">
                <a:latin typeface="+mj-lt"/>
              </a:rPr>
              <a:t>Google</a:t>
            </a:r>
            <a:r>
              <a:rPr lang="zh-TW" altLang="en-US" dirty="0" smtClean="0">
                <a:latin typeface="+mj-lt"/>
              </a:rPr>
              <a:t> </a:t>
            </a:r>
            <a:r>
              <a:rPr lang="zh-TW" altLang="zh-TW" dirty="0" smtClean="0">
                <a:latin typeface="+mj-lt"/>
              </a:rPr>
              <a:t>V</a:t>
            </a:r>
            <a:r>
              <a:rPr lang="en-US" altLang="zh-TW" dirty="0" smtClean="0">
                <a:latin typeface="+mj-lt"/>
              </a:rPr>
              <a:t>8</a:t>
            </a:r>
          </a:p>
          <a:p>
            <a:pPr lvl="2">
              <a:buClrTx/>
              <a:buSzPct val="70000"/>
            </a:pPr>
            <a:r>
              <a:rPr lang="en-US" altLang="zh-TW" dirty="0" smtClean="0">
                <a:latin typeface="+mj-lt"/>
              </a:rPr>
              <a:t>v8cgi</a:t>
            </a:r>
            <a:r>
              <a:rPr lang="zh-TW" altLang="en-US" dirty="0" smtClean="0">
                <a:latin typeface="+mj-lt"/>
              </a:rPr>
              <a:t> </a:t>
            </a:r>
            <a:r>
              <a:rPr lang="en-US" altLang="zh-TW" dirty="0" smtClean="0">
                <a:latin typeface="+mj-lt"/>
              </a:rPr>
              <a:t>(</a:t>
            </a:r>
            <a:r>
              <a:rPr lang="en-US" altLang="zh-TW" dirty="0" smtClean="0">
                <a:latin typeface="+mj-lt"/>
                <a:hlinkClick r:id="rId4"/>
              </a:rPr>
              <a:t>http://code.google.com/p/v8cgi/</a:t>
            </a:r>
            <a:r>
              <a:rPr lang="en-US" altLang="zh-TW" dirty="0" smtClean="0">
                <a:latin typeface="+mj-lt"/>
              </a:rPr>
              <a:t>)</a:t>
            </a:r>
          </a:p>
          <a:p>
            <a:pPr lvl="2">
              <a:buClrTx/>
              <a:buSzPct val="70000"/>
            </a:pPr>
            <a:r>
              <a:rPr lang="en-US" altLang="zh-TW" dirty="0" smtClean="0">
                <a:latin typeface="+mj-lt"/>
              </a:rPr>
              <a:t>v8juice</a:t>
            </a:r>
            <a:r>
              <a:rPr lang="zh-TW" altLang="en-US" dirty="0" smtClean="0">
                <a:latin typeface="+mj-lt"/>
              </a:rPr>
              <a:t> </a:t>
            </a:r>
            <a:r>
              <a:rPr lang="en-US" altLang="zh-TW" dirty="0" smtClean="0">
                <a:latin typeface="+mj-lt"/>
              </a:rPr>
              <a:t>(</a:t>
            </a:r>
            <a:r>
              <a:rPr lang="en-US" altLang="zh-TW" dirty="0" smtClean="0">
                <a:latin typeface="+mj-lt"/>
                <a:hlinkClick r:id="rId5"/>
              </a:rPr>
              <a:t>http://code.google.com/p/v8-juice/</a:t>
            </a:r>
            <a:r>
              <a:rPr lang="en-US" altLang="zh-TW" dirty="0" smtClean="0">
                <a:latin typeface="+mj-lt"/>
              </a:rPr>
              <a:t>)</a:t>
            </a:r>
          </a:p>
          <a:p>
            <a:pPr lvl="1">
              <a:buClrTx/>
              <a:buSzPct val="70000"/>
            </a:pPr>
            <a:r>
              <a:rPr lang="en-US" altLang="zh-TW" dirty="0" smtClean="0">
                <a:latin typeface="+mj-lt"/>
                <a:hlinkClick r:id="rId6"/>
              </a:rPr>
              <a:t>wikipedia: Comparison of server-side JavaScript solutions</a:t>
            </a:r>
            <a:endParaRPr lang="en-US" altLang="zh-TW" dirty="0" smtClean="0">
              <a:latin typeface="+mj-lt"/>
            </a:endParaRPr>
          </a:p>
        </p:txBody>
      </p:sp>
    </p:spTree>
    <p:extLst>
      <p:ext uri="{BB962C8B-B14F-4D97-AF65-F5344CB8AC3E}">
        <p14:creationId xmlns:p14="http://schemas.microsoft.com/office/powerpoint/2010/main" val="3388833294"/>
      </p:ext>
    </p:extLst>
  </p:cSld>
  <p:clrMapOvr>
    <a:masterClrMapping/>
  </p:clrMapOvr>
  <p:transition advTm="34625">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-http</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4573397"/>
          </a:xfrm>
        </p:spPr>
        <p:txBody>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smtClean="0">
                <a:latin typeface="+mj-lt"/>
              </a:rPr>
              <a:t>建立</a:t>
            </a:r>
            <a:r>
              <a:rPr lang="en-US" altLang="zh-TW" dirty="0" smtClean="0">
                <a:latin typeface="+mj-lt"/>
              </a:rPr>
              <a:t>http</a:t>
            </a:r>
            <a:r>
              <a:rPr lang="zh-TW" altLang="en-US" dirty="0" smtClean="0">
                <a:latin typeface="+mj-lt"/>
              </a:rPr>
              <a:t>伺服器，透過</a:t>
            </a:r>
            <a:r>
              <a:rPr lang="en-US" altLang="zh-TW" dirty="0" smtClean="0">
                <a:latin typeface="+mj-lt"/>
              </a:rPr>
              <a:t>require(‘http’)</a:t>
            </a:r>
            <a:r>
              <a:rPr lang="zh-TW" altLang="en-US" dirty="0" smtClean="0">
                <a:latin typeface="+mj-lt"/>
              </a:rPr>
              <a:t>載入</a:t>
            </a:r>
            <a:endParaRPr lang="en-US" altLang="zh-TW" dirty="0" smtClean="0">
              <a:latin typeface="+mj-lt"/>
            </a:endParaRPr>
          </a:p>
          <a:p>
            <a:pPr lvl="1">
              <a:buClrTx/>
              <a:buSzPct val="70000"/>
              <a:buFont typeface="Wingdings" pitchFamily="2" charset="2"/>
              <a:buChar char="l"/>
            </a:pPr>
            <a:r>
              <a:rPr lang="zh-TW" altLang="en-US" dirty="0" smtClean="0">
                <a:latin typeface="+mj-lt"/>
              </a:rPr>
              <a:t>使用說明</a:t>
            </a:r>
            <a:endParaRPr lang="en-US" altLang="zh-TW" dirty="0" smtClean="0">
              <a:latin typeface="+mj-lt"/>
            </a:endParaRPr>
          </a:p>
          <a:p>
            <a:pPr lvl="2">
              <a:buClrTx/>
              <a:buSzPct val="70000"/>
              <a:buFont typeface="Wingdings" pitchFamily="2" charset="2"/>
              <a:buChar char="l"/>
            </a:pPr>
            <a:r>
              <a:rPr lang="en-US" altLang="zh-TW" sz="2000" dirty="0" err="1" smtClean="0">
                <a:latin typeface="+mj-lt"/>
              </a:rPr>
              <a:t>http.createServer</a:t>
            </a:r>
            <a:r>
              <a:rPr lang="en-US" altLang="zh-TW" sz="2000" dirty="0" smtClean="0">
                <a:latin typeface="+mj-lt"/>
              </a:rPr>
              <a:t>(</a:t>
            </a:r>
            <a:r>
              <a:rPr lang="en-US" altLang="zh-TW" sz="2000" dirty="0" err="1" smtClean="0">
                <a:latin typeface="+mj-lt"/>
              </a:rPr>
              <a:t>requestListener</a:t>
            </a:r>
            <a:r>
              <a:rPr lang="en-US" altLang="zh-TW" sz="2000" dirty="0" smtClean="0">
                <a:latin typeface="+mj-lt"/>
              </a:rPr>
              <a:t>): </a:t>
            </a:r>
            <a:r>
              <a:rPr lang="zh-TW" altLang="en-US" sz="2000" dirty="0" smtClean="0">
                <a:latin typeface="+mj-lt"/>
              </a:rPr>
              <a:t>通常只要使用這個方法</a:t>
            </a:r>
            <a:endParaRPr lang="en-US" altLang="zh-TW" sz="2000" dirty="0" smtClean="0">
              <a:latin typeface="+mj-lt"/>
            </a:endParaRPr>
          </a:p>
          <a:p>
            <a:pPr lvl="2">
              <a:buClrTx/>
              <a:buSzPct val="70000"/>
              <a:buFont typeface="Wingdings" pitchFamily="2" charset="2"/>
              <a:buChar char="l"/>
            </a:pPr>
            <a:r>
              <a:rPr lang="en-US" altLang="zh-TW" sz="2000" dirty="0" smtClean="0">
                <a:latin typeface="+mj-lt"/>
              </a:rPr>
              <a:t>request</a:t>
            </a:r>
            <a:r>
              <a:rPr lang="zh-TW" altLang="en-US" sz="2000" dirty="0" smtClean="0">
                <a:latin typeface="+mj-lt"/>
              </a:rPr>
              <a:t>事件</a:t>
            </a:r>
            <a:r>
              <a:rPr lang="en-US" altLang="zh-TW" sz="2000" dirty="0" smtClean="0">
                <a:latin typeface="+mj-lt"/>
              </a:rPr>
              <a:t>: </a:t>
            </a:r>
            <a:r>
              <a:rPr lang="zh-TW" altLang="en-US" sz="2000" dirty="0" smtClean="0">
                <a:latin typeface="+mj-lt"/>
              </a:rPr>
              <a:t>會在使用者對伺服器請求時觸發，會傳入</a:t>
            </a:r>
            <a:r>
              <a:rPr lang="en-US" altLang="zh-TW" sz="2000" dirty="0" err="1" smtClean="0">
                <a:latin typeface="+mj-lt"/>
              </a:rPr>
              <a:t>ServerRequest</a:t>
            </a:r>
            <a:r>
              <a:rPr lang="en-US" altLang="zh-TW" sz="2000" dirty="0" smtClean="0">
                <a:latin typeface="+mj-lt"/>
              </a:rPr>
              <a:t>, </a:t>
            </a:r>
            <a:r>
              <a:rPr lang="en-US" altLang="zh-TW" sz="2000" dirty="0" err="1" smtClean="0">
                <a:latin typeface="+mj-lt"/>
              </a:rPr>
              <a:t>ServerReponse</a:t>
            </a:r>
            <a:r>
              <a:rPr lang="zh-TW" altLang="en-US" sz="2000" dirty="0" smtClean="0">
                <a:latin typeface="+mj-lt"/>
              </a:rPr>
              <a:t>物件給處理函數</a:t>
            </a:r>
            <a:endParaRPr lang="en-US" altLang="zh-TW" sz="2000" dirty="0" smtClean="0">
              <a:latin typeface="+mj-lt"/>
            </a:endParaRPr>
          </a:p>
          <a:p>
            <a:pPr lvl="2">
              <a:buClr>
                <a:schemeClr val="bg1">
                  <a:lumMod val="85000"/>
                  <a:lumOff val="15000"/>
                </a:schemeClr>
              </a:buClr>
              <a:buSzPct val="70000"/>
              <a:buFont typeface="Wingdings" pitchFamily="2" charset="2"/>
              <a:buChar char="l"/>
            </a:pPr>
            <a:endParaRPr lang="en-US" altLang="zh-TW" sz="2000" dirty="0" smtClean="0">
              <a:latin typeface="+mj-lt"/>
            </a:endParaRPr>
          </a:p>
          <a:p>
            <a:pPr lvl="3">
              <a:buClr>
                <a:schemeClr val="bg1">
                  <a:lumMod val="85000"/>
                  <a:lumOff val="15000"/>
                </a:schemeClr>
              </a:buClr>
              <a:buSzPct val="70000"/>
              <a:buFont typeface="Wingdings" pitchFamily="2" charset="2"/>
              <a:buChar char="l"/>
            </a:pPr>
            <a:endParaRPr lang="en-US" altLang="zh-TW" sz="2000"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3563871276"/>
      </p:ext>
    </p:extLst>
  </p:cSld>
  <p:clrMapOvr>
    <a:masterClrMapping/>
  </p:clrMapOvr>
  <p:transition advTm="34625">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-http</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4573397"/>
          </a:xfrm>
        </p:spPr>
        <p:txBody>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smtClean="0">
                <a:latin typeface="+mj-lt"/>
              </a:rPr>
              <a:t>建立</a:t>
            </a:r>
            <a:r>
              <a:rPr lang="en-US" altLang="zh-TW" dirty="0" smtClean="0">
                <a:latin typeface="+mj-lt"/>
              </a:rPr>
              <a:t>http</a:t>
            </a:r>
            <a:r>
              <a:rPr lang="zh-TW" altLang="en-US" dirty="0" smtClean="0">
                <a:latin typeface="+mj-lt"/>
              </a:rPr>
              <a:t>伺服器，透過</a:t>
            </a:r>
            <a:r>
              <a:rPr lang="en-US" altLang="zh-TW" dirty="0" smtClean="0">
                <a:latin typeface="+mj-lt"/>
              </a:rPr>
              <a:t>require(‘http’)</a:t>
            </a:r>
            <a:r>
              <a:rPr lang="zh-TW" altLang="en-US" dirty="0" smtClean="0">
                <a:latin typeface="+mj-lt"/>
              </a:rPr>
              <a:t>載入</a:t>
            </a:r>
            <a:endParaRPr lang="en-US" altLang="zh-TW" dirty="0" smtClean="0">
              <a:latin typeface="+mj-lt"/>
            </a:endParaRPr>
          </a:p>
          <a:p>
            <a:pPr lvl="1">
              <a:buClrTx/>
              <a:buSzPct val="70000"/>
              <a:buFont typeface="Wingdings" pitchFamily="2" charset="2"/>
              <a:buChar char="l"/>
            </a:pPr>
            <a:r>
              <a:rPr lang="zh-TW" altLang="en-US" dirty="0" smtClean="0">
                <a:latin typeface="+mj-lt"/>
              </a:rPr>
              <a:t>使用說明</a:t>
            </a:r>
            <a:endParaRPr lang="en-US" altLang="zh-TW" dirty="0" smtClean="0">
              <a:latin typeface="+mj-lt"/>
            </a:endParaRPr>
          </a:p>
          <a:p>
            <a:pPr lvl="2">
              <a:buClrTx/>
              <a:buSzPct val="70000"/>
              <a:buFont typeface="Wingdings" pitchFamily="2" charset="2"/>
              <a:buChar char="l"/>
            </a:pPr>
            <a:r>
              <a:rPr lang="en-US" altLang="zh-TW" sz="2000" dirty="0" err="1" smtClean="0">
                <a:latin typeface="+mj-lt"/>
              </a:rPr>
              <a:t>ServerRequest</a:t>
            </a:r>
            <a:endParaRPr lang="en-US" altLang="zh-TW" sz="2000" dirty="0" smtClean="0">
              <a:latin typeface="+mj-lt"/>
            </a:endParaRPr>
          </a:p>
          <a:p>
            <a:pPr lvl="3">
              <a:buClrTx/>
              <a:buSzPct val="70000"/>
              <a:buFont typeface="Wingdings" pitchFamily="2" charset="2"/>
              <a:buChar char="l"/>
            </a:pPr>
            <a:r>
              <a:rPr lang="en-US" altLang="zh-TW" sz="2000" dirty="0" smtClean="0">
                <a:latin typeface="+mj-lt"/>
              </a:rPr>
              <a:t>request.url: </a:t>
            </a:r>
            <a:r>
              <a:rPr lang="zh-TW" altLang="en-US" sz="2000" dirty="0" smtClean="0">
                <a:latin typeface="+mj-lt"/>
              </a:rPr>
              <a:t>使用者</a:t>
            </a:r>
            <a:r>
              <a:rPr lang="en-US" altLang="zh-TW" sz="2000" dirty="0" smtClean="0">
                <a:latin typeface="+mj-lt"/>
              </a:rPr>
              <a:t>request</a:t>
            </a:r>
            <a:r>
              <a:rPr lang="zh-TW" altLang="en-US" sz="2000" dirty="0" smtClean="0">
                <a:latin typeface="+mj-lt"/>
              </a:rPr>
              <a:t>的網址</a:t>
            </a:r>
            <a:endParaRPr lang="en-US" altLang="zh-TW" sz="2000" dirty="0" smtClean="0">
              <a:latin typeface="+mj-lt"/>
            </a:endParaRPr>
          </a:p>
          <a:p>
            <a:pPr lvl="3">
              <a:buClrTx/>
              <a:buSzPct val="70000"/>
              <a:buFont typeface="Wingdings" pitchFamily="2" charset="2"/>
              <a:buChar char="l"/>
            </a:pPr>
            <a:r>
              <a:rPr lang="en-US" altLang="zh-TW" sz="2000" dirty="0" err="1" smtClean="0">
                <a:latin typeface="+mj-lt"/>
              </a:rPr>
              <a:t>request.method</a:t>
            </a:r>
            <a:r>
              <a:rPr lang="en-US" altLang="zh-TW" sz="2000" dirty="0" smtClean="0">
                <a:latin typeface="+mj-lt"/>
              </a:rPr>
              <a:t>: http method</a:t>
            </a:r>
            <a:r>
              <a:rPr lang="zh-TW" altLang="en-US" sz="2000" dirty="0" smtClean="0">
                <a:latin typeface="+mj-lt"/>
              </a:rPr>
              <a:t>，例如</a:t>
            </a:r>
            <a:r>
              <a:rPr lang="en-US" altLang="zh-TW" sz="2000" dirty="0" smtClean="0">
                <a:latin typeface="+mj-lt"/>
              </a:rPr>
              <a:t>GET, POST</a:t>
            </a:r>
            <a:r>
              <a:rPr lang="zh-TW" altLang="en-US" sz="2000" dirty="0" smtClean="0">
                <a:latin typeface="+mj-lt"/>
              </a:rPr>
              <a:t>等</a:t>
            </a:r>
            <a:endParaRPr lang="en-US" altLang="zh-TW" sz="2000" dirty="0" smtClean="0">
              <a:latin typeface="+mj-lt"/>
            </a:endParaRPr>
          </a:p>
          <a:p>
            <a:pPr lvl="3">
              <a:buClrTx/>
              <a:buSzPct val="70000"/>
              <a:buFont typeface="Wingdings" pitchFamily="2" charset="2"/>
              <a:buChar char="l"/>
            </a:pPr>
            <a:r>
              <a:rPr lang="en-US" altLang="zh-TW" sz="2000" dirty="0" err="1" smtClean="0">
                <a:latin typeface="+mj-lt"/>
              </a:rPr>
              <a:t>request.headers</a:t>
            </a:r>
            <a:r>
              <a:rPr lang="en-US" altLang="zh-TW" sz="2000" dirty="0" smtClean="0">
                <a:latin typeface="+mj-lt"/>
              </a:rPr>
              <a:t>: request header</a:t>
            </a:r>
            <a:r>
              <a:rPr lang="zh-TW" altLang="en-US" sz="2000" dirty="0" smtClean="0">
                <a:latin typeface="+mj-lt"/>
              </a:rPr>
              <a:t>陣列</a:t>
            </a:r>
            <a:endParaRPr lang="en-US" altLang="zh-TW" sz="2000" dirty="0" smtClean="0">
              <a:latin typeface="+mj-lt"/>
            </a:endParaRPr>
          </a:p>
          <a:p>
            <a:pPr lvl="3">
              <a:buClrTx/>
              <a:buSzPct val="70000"/>
              <a:buFont typeface="Wingdings" pitchFamily="2" charset="2"/>
              <a:buChar char="l"/>
            </a:pPr>
            <a:r>
              <a:rPr lang="en-US" altLang="zh-TW" sz="2000" dirty="0" smtClean="0">
                <a:latin typeface="+mj-lt"/>
              </a:rPr>
              <a:t>data</a:t>
            </a:r>
            <a:r>
              <a:rPr lang="zh-TW" altLang="en-US" sz="2000" dirty="0" smtClean="0">
                <a:latin typeface="+mj-lt"/>
              </a:rPr>
              <a:t>事件</a:t>
            </a:r>
            <a:r>
              <a:rPr lang="en-US" altLang="zh-TW" sz="2000" dirty="0" smtClean="0">
                <a:latin typeface="+mj-lt"/>
              </a:rPr>
              <a:t>: </a:t>
            </a:r>
            <a:r>
              <a:rPr lang="zh-TW" altLang="en-US" sz="2000" dirty="0" smtClean="0">
                <a:latin typeface="+mj-lt"/>
              </a:rPr>
              <a:t>在</a:t>
            </a:r>
            <a:r>
              <a:rPr lang="en-US" altLang="zh-TW" sz="2000" dirty="0" smtClean="0">
                <a:latin typeface="+mj-lt"/>
              </a:rPr>
              <a:t>request body</a:t>
            </a:r>
            <a:r>
              <a:rPr lang="zh-TW" altLang="en-US" sz="2000" dirty="0" smtClean="0">
                <a:latin typeface="+mj-lt"/>
              </a:rPr>
              <a:t>資料收到後觸發</a:t>
            </a:r>
            <a:endParaRPr lang="en-US" altLang="zh-TW" sz="2000" dirty="0" smtClean="0">
              <a:latin typeface="+mj-lt"/>
            </a:endParaRPr>
          </a:p>
          <a:p>
            <a:pPr lvl="2">
              <a:buClrTx/>
              <a:buSzPct val="70000"/>
              <a:buFont typeface="Wingdings" pitchFamily="2" charset="2"/>
              <a:buChar char="l"/>
            </a:pPr>
            <a:endParaRPr lang="en-US" altLang="zh-TW" sz="2000" dirty="0" smtClean="0">
              <a:latin typeface="+mj-lt"/>
            </a:endParaRPr>
          </a:p>
          <a:p>
            <a:pPr lvl="2">
              <a:buClr>
                <a:schemeClr val="bg1">
                  <a:lumMod val="85000"/>
                  <a:lumOff val="15000"/>
                </a:schemeClr>
              </a:buClr>
              <a:buSzPct val="70000"/>
              <a:buFont typeface="Wingdings" pitchFamily="2" charset="2"/>
              <a:buChar char="l"/>
            </a:pPr>
            <a:endParaRPr lang="en-US" altLang="zh-TW" sz="2000" dirty="0" smtClean="0">
              <a:latin typeface="+mj-lt"/>
            </a:endParaRPr>
          </a:p>
          <a:p>
            <a:pPr lvl="3">
              <a:buClr>
                <a:schemeClr val="bg1">
                  <a:lumMod val="85000"/>
                  <a:lumOff val="15000"/>
                </a:schemeClr>
              </a:buClr>
              <a:buSzPct val="70000"/>
              <a:buFont typeface="Wingdings" pitchFamily="2" charset="2"/>
              <a:buChar char="l"/>
            </a:pPr>
            <a:endParaRPr lang="en-US" altLang="zh-TW" sz="2000"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4258170272"/>
      </p:ext>
    </p:extLst>
  </p:cSld>
  <p:clrMapOvr>
    <a:masterClrMapping/>
  </p:clrMapOvr>
  <p:transition advTm="34625">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-http</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4573397"/>
          </a:xfrm>
        </p:spPr>
        <p:txBody>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smtClean="0">
                <a:latin typeface="+mj-lt"/>
              </a:rPr>
              <a:t>建立</a:t>
            </a:r>
            <a:r>
              <a:rPr lang="en-US" altLang="zh-TW" dirty="0" smtClean="0">
                <a:latin typeface="+mj-lt"/>
              </a:rPr>
              <a:t>http</a:t>
            </a:r>
            <a:r>
              <a:rPr lang="zh-TW" altLang="en-US" dirty="0" smtClean="0">
                <a:latin typeface="+mj-lt"/>
              </a:rPr>
              <a:t>伺服器，透過</a:t>
            </a:r>
            <a:r>
              <a:rPr lang="en-US" altLang="zh-TW" dirty="0" smtClean="0">
                <a:latin typeface="+mj-lt"/>
              </a:rPr>
              <a:t>require(‘http’)</a:t>
            </a:r>
            <a:r>
              <a:rPr lang="zh-TW" altLang="en-US" dirty="0" smtClean="0">
                <a:latin typeface="+mj-lt"/>
              </a:rPr>
              <a:t>載入</a:t>
            </a:r>
            <a:endParaRPr lang="en-US" altLang="zh-TW" dirty="0" smtClean="0">
              <a:latin typeface="+mj-lt"/>
            </a:endParaRPr>
          </a:p>
          <a:p>
            <a:pPr lvl="1">
              <a:buClrTx/>
              <a:buSzPct val="70000"/>
              <a:buFont typeface="Wingdings" pitchFamily="2" charset="2"/>
              <a:buChar char="l"/>
            </a:pPr>
            <a:r>
              <a:rPr lang="zh-TW" altLang="en-US" dirty="0" smtClean="0">
                <a:latin typeface="+mj-lt"/>
              </a:rPr>
              <a:t>使用說明</a:t>
            </a:r>
            <a:endParaRPr lang="en-US" altLang="zh-TW" dirty="0" smtClean="0">
              <a:latin typeface="+mj-lt"/>
            </a:endParaRPr>
          </a:p>
          <a:p>
            <a:pPr lvl="2">
              <a:buClrTx/>
              <a:buSzPct val="70000"/>
              <a:buFont typeface="Wingdings" pitchFamily="2" charset="2"/>
              <a:buChar char="l"/>
            </a:pPr>
            <a:r>
              <a:rPr lang="en-US" altLang="zh-TW" sz="2000" dirty="0" err="1" smtClean="0">
                <a:latin typeface="+mj-lt"/>
              </a:rPr>
              <a:t>ServerResponse</a:t>
            </a:r>
            <a:endParaRPr lang="en-US" altLang="zh-TW" sz="2000" dirty="0" smtClean="0">
              <a:latin typeface="+mj-lt"/>
            </a:endParaRPr>
          </a:p>
          <a:p>
            <a:pPr lvl="3">
              <a:buClrTx/>
              <a:buSzPct val="70000"/>
              <a:buFont typeface="Wingdings" pitchFamily="2" charset="2"/>
              <a:buChar char="l"/>
            </a:pPr>
            <a:r>
              <a:rPr lang="en-US" altLang="zh-TW" sz="2000" dirty="0" err="1" smtClean="0">
                <a:latin typeface="+mj-lt"/>
              </a:rPr>
              <a:t>writeHead</a:t>
            </a:r>
            <a:r>
              <a:rPr lang="en-US" altLang="zh-TW" sz="2000" dirty="0" smtClean="0">
                <a:latin typeface="+mj-lt"/>
              </a:rPr>
              <a:t>(status, [</a:t>
            </a:r>
            <a:r>
              <a:rPr lang="en-US" altLang="zh-TW" sz="2000" dirty="0" err="1" smtClean="0">
                <a:latin typeface="+mj-lt"/>
              </a:rPr>
              <a:t>reasonPhrase</a:t>
            </a:r>
            <a:r>
              <a:rPr lang="en-US" altLang="zh-TW" sz="2000" dirty="0" smtClean="0">
                <a:latin typeface="+mj-lt"/>
              </a:rPr>
              <a:t>], [headers]): </a:t>
            </a:r>
            <a:r>
              <a:rPr lang="zh-TW" altLang="en-US" sz="2000" dirty="0" smtClean="0">
                <a:latin typeface="+mj-lt"/>
              </a:rPr>
              <a:t>將</a:t>
            </a:r>
            <a:r>
              <a:rPr lang="en-US" altLang="zh-TW" sz="2000" dirty="0" smtClean="0">
                <a:latin typeface="+mj-lt"/>
              </a:rPr>
              <a:t>http</a:t>
            </a:r>
            <a:r>
              <a:rPr lang="zh-TW" altLang="en-US" sz="2000" dirty="0" smtClean="0">
                <a:latin typeface="+mj-lt"/>
              </a:rPr>
              <a:t>狀態及</a:t>
            </a:r>
            <a:r>
              <a:rPr lang="en-US" altLang="zh-TW" sz="2000" dirty="0" smtClean="0">
                <a:latin typeface="+mj-lt"/>
              </a:rPr>
              <a:t>header</a:t>
            </a:r>
            <a:r>
              <a:rPr lang="zh-TW" altLang="en-US" sz="2000" dirty="0" smtClean="0">
                <a:latin typeface="+mj-lt"/>
              </a:rPr>
              <a:t>回覆給</a:t>
            </a:r>
            <a:r>
              <a:rPr lang="en-US" altLang="zh-TW" sz="2000" dirty="0" smtClean="0">
                <a:latin typeface="+mj-lt"/>
              </a:rPr>
              <a:t>client</a:t>
            </a:r>
          </a:p>
          <a:p>
            <a:pPr lvl="3">
              <a:buClrTx/>
              <a:buSzPct val="70000"/>
              <a:buFont typeface="Wingdings" pitchFamily="2" charset="2"/>
              <a:buChar char="l"/>
            </a:pPr>
            <a:r>
              <a:rPr lang="en-US" altLang="zh-TW" sz="2000" dirty="0" smtClean="0">
                <a:latin typeface="+mj-lt"/>
              </a:rPr>
              <a:t>write(chuck, encoding): </a:t>
            </a:r>
            <a:r>
              <a:rPr lang="zh-TW" altLang="en-US" sz="2000" dirty="0" smtClean="0">
                <a:latin typeface="+mj-lt"/>
              </a:rPr>
              <a:t>將部份</a:t>
            </a:r>
            <a:r>
              <a:rPr lang="zh-TW" altLang="en-US" sz="2000" dirty="0">
                <a:latin typeface="+mj-lt"/>
              </a:rPr>
              <a:t>資料回覆</a:t>
            </a:r>
            <a:r>
              <a:rPr lang="zh-TW" altLang="en-US" sz="2000" dirty="0" smtClean="0">
                <a:latin typeface="+mj-lt"/>
              </a:rPr>
              <a:t>給</a:t>
            </a:r>
            <a:r>
              <a:rPr lang="en-US" altLang="zh-TW" sz="2000" dirty="0" smtClean="0">
                <a:latin typeface="+mj-lt"/>
              </a:rPr>
              <a:t>client</a:t>
            </a:r>
          </a:p>
          <a:p>
            <a:pPr lvl="3">
              <a:buClrTx/>
              <a:buSzPct val="70000"/>
              <a:buFont typeface="Wingdings" pitchFamily="2" charset="2"/>
              <a:buChar char="l"/>
            </a:pPr>
            <a:r>
              <a:rPr lang="en-US" altLang="zh-TW" sz="2000" dirty="0" smtClean="0">
                <a:latin typeface="+mj-lt"/>
              </a:rPr>
              <a:t>end(data, encoding): </a:t>
            </a:r>
            <a:r>
              <a:rPr lang="zh-TW" altLang="en-US" sz="2000" dirty="0" smtClean="0">
                <a:latin typeface="+mj-lt"/>
              </a:rPr>
              <a:t>類似</a:t>
            </a:r>
            <a:r>
              <a:rPr lang="en-US" altLang="zh-TW" sz="2000" dirty="0" smtClean="0">
                <a:latin typeface="+mj-lt"/>
              </a:rPr>
              <a:t>write</a:t>
            </a:r>
            <a:r>
              <a:rPr lang="zh-TW" altLang="en-US" sz="2000" dirty="0" smtClean="0">
                <a:latin typeface="+mj-lt"/>
              </a:rPr>
              <a:t>，不過在回覆資料後就結束連結</a:t>
            </a:r>
            <a:endParaRPr lang="en-US" altLang="zh-TW" sz="2000" dirty="0" smtClean="0">
              <a:latin typeface="+mj-lt"/>
            </a:endParaRPr>
          </a:p>
          <a:p>
            <a:pPr lvl="3">
              <a:buClr>
                <a:schemeClr val="bg1">
                  <a:lumMod val="85000"/>
                  <a:lumOff val="15000"/>
                </a:schemeClr>
              </a:buClr>
              <a:buSzPct val="70000"/>
              <a:buFont typeface="Wingdings" pitchFamily="2" charset="2"/>
              <a:buChar char="l"/>
            </a:pPr>
            <a:endParaRPr lang="en-US" altLang="zh-TW" sz="2000" dirty="0" smtClean="0">
              <a:latin typeface="+mj-lt"/>
            </a:endParaRPr>
          </a:p>
          <a:p>
            <a:pPr lvl="2">
              <a:buClr>
                <a:schemeClr val="bg1">
                  <a:lumMod val="85000"/>
                  <a:lumOff val="15000"/>
                </a:schemeClr>
              </a:buClr>
              <a:buSzPct val="70000"/>
              <a:buFont typeface="Wingdings" pitchFamily="2" charset="2"/>
              <a:buChar char="l"/>
            </a:pPr>
            <a:endParaRPr lang="en-US" altLang="zh-TW" sz="2000" dirty="0" smtClean="0">
              <a:latin typeface="+mj-lt"/>
            </a:endParaRPr>
          </a:p>
          <a:p>
            <a:pPr lvl="2">
              <a:buClr>
                <a:schemeClr val="bg1">
                  <a:lumMod val="85000"/>
                  <a:lumOff val="15000"/>
                </a:schemeClr>
              </a:buClr>
              <a:buSzPct val="70000"/>
              <a:buFont typeface="Wingdings" pitchFamily="2" charset="2"/>
              <a:buChar char="l"/>
            </a:pPr>
            <a:endParaRPr lang="en-US" altLang="zh-TW" sz="2000" dirty="0" smtClean="0">
              <a:latin typeface="+mj-lt"/>
            </a:endParaRPr>
          </a:p>
          <a:p>
            <a:pPr lvl="3">
              <a:buClr>
                <a:schemeClr val="bg1">
                  <a:lumMod val="85000"/>
                  <a:lumOff val="15000"/>
                </a:schemeClr>
              </a:buClr>
              <a:buSzPct val="70000"/>
              <a:buFont typeface="Wingdings" pitchFamily="2" charset="2"/>
              <a:buChar char="l"/>
            </a:pPr>
            <a:endParaRPr lang="en-US" altLang="zh-TW" sz="2000"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94730258"/>
      </p:ext>
    </p:extLst>
  </p:cSld>
  <p:clrMapOvr>
    <a:masterClrMapping/>
  </p:clrMapOvr>
  <p:transition advTm="34625">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a:t>
            </a:r>
            <a:r>
              <a:rPr lang="en-US" altLang="zh-TW" sz="3600" dirty="0" err="1" smtClean="0">
                <a:ln>
                  <a:noFill/>
                </a:ln>
                <a:cs typeface="Calibri" pitchFamily="34" charset="0"/>
              </a:rPr>
              <a:t>url</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151440" cy="4573397"/>
          </a:xfrm>
        </p:spPr>
        <p:txBody>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smtClean="0">
                <a:latin typeface="+mj-lt"/>
              </a:rPr>
              <a:t>協助剖析網址，透過</a:t>
            </a:r>
            <a:r>
              <a:rPr lang="en-US" altLang="zh-TW" dirty="0" smtClean="0">
                <a:latin typeface="+mj-lt"/>
              </a:rPr>
              <a:t>require(‘</a:t>
            </a:r>
            <a:r>
              <a:rPr lang="en-US" altLang="zh-TW" dirty="0" err="1" smtClean="0">
                <a:latin typeface="+mj-lt"/>
              </a:rPr>
              <a:t>url</a:t>
            </a:r>
            <a:r>
              <a:rPr lang="en-US" altLang="zh-TW" dirty="0" smtClean="0">
                <a:latin typeface="+mj-lt"/>
              </a:rPr>
              <a:t>’)</a:t>
            </a:r>
            <a:r>
              <a:rPr lang="zh-TW" altLang="en-US" dirty="0" smtClean="0">
                <a:latin typeface="+mj-lt"/>
              </a:rPr>
              <a:t>載入</a:t>
            </a:r>
            <a:endParaRPr lang="en-US" altLang="zh-TW" dirty="0" smtClean="0">
              <a:latin typeface="+mj-lt"/>
            </a:endParaRPr>
          </a:p>
          <a:p>
            <a:pPr lvl="1">
              <a:buClrTx/>
              <a:buSzPct val="70000"/>
              <a:buFont typeface="Wingdings" pitchFamily="2" charset="2"/>
              <a:buChar char="l"/>
            </a:pPr>
            <a:r>
              <a:rPr lang="zh-TW" altLang="en-US" dirty="0" smtClean="0">
                <a:latin typeface="+mj-lt"/>
              </a:rPr>
              <a:t>使用說明</a:t>
            </a:r>
            <a:endParaRPr lang="en-US" altLang="zh-TW" dirty="0" smtClean="0">
              <a:latin typeface="+mj-lt"/>
            </a:endParaRPr>
          </a:p>
          <a:p>
            <a:pPr lvl="2">
              <a:buClrTx/>
              <a:buSzPct val="70000"/>
              <a:buFont typeface="Wingdings" pitchFamily="2" charset="2"/>
              <a:buChar char="l"/>
            </a:pPr>
            <a:r>
              <a:rPr lang="en-US" altLang="zh-TW" sz="2000" dirty="0" err="1" smtClean="0">
                <a:latin typeface="+mj-lt"/>
              </a:rPr>
              <a:t>url.parse</a:t>
            </a:r>
            <a:r>
              <a:rPr lang="en-US" altLang="zh-TW" sz="2000" dirty="0" smtClean="0">
                <a:latin typeface="+mj-lt"/>
              </a:rPr>
              <a:t>(</a:t>
            </a:r>
            <a:r>
              <a:rPr lang="en-US" altLang="zh-TW" sz="2000" dirty="0" err="1" smtClean="0">
                <a:latin typeface="+mj-lt"/>
              </a:rPr>
              <a:t>urlString</a:t>
            </a:r>
            <a:r>
              <a:rPr lang="en-US" altLang="zh-TW" sz="2000" dirty="0" smtClean="0">
                <a:latin typeface="+mj-lt"/>
              </a:rPr>
              <a:t>, </a:t>
            </a:r>
            <a:r>
              <a:rPr lang="en-US" altLang="zh-TW" sz="2000" dirty="0" err="1" smtClean="0">
                <a:latin typeface="+mj-lt"/>
              </a:rPr>
              <a:t>parseQueryString</a:t>
            </a:r>
            <a:r>
              <a:rPr lang="en-US" altLang="zh-TW" sz="2000" dirty="0" smtClean="0">
                <a:latin typeface="+mj-lt"/>
              </a:rPr>
              <a:t>=false, </a:t>
            </a:r>
            <a:r>
              <a:rPr lang="en-US" altLang="zh-TW" sz="2000" dirty="0" err="1" smtClean="0">
                <a:latin typeface="+mj-lt"/>
              </a:rPr>
              <a:t>slashDenoteHost</a:t>
            </a:r>
            <a:r>
              <a:rPr lang="en-US" altLang="zh-TW" sz="2000" dirty="0" smtClean="0">
                <a:latin typeface="+mj-lt"/>
              </a:rPr>
              <a:t>=false): </a:t>
            </a:r>
            <a:r>
              <a:rPr lang="zh-TW" altLang="en-US" sz="2000" dirty="0" smtClean="0">
                <a:latin typeface="+mj-lt"/>
              </a:rPr>
              <a:t>剖析網址，回傳包含</a:t>
            </a:r>
            <a:r>
              <a:rPr lang="en-US" altLang="zh-TW" sz="2000" dirty="0" smtClean="0">
                <a:latin typeface="+mj-lt"/>
              </a:rPr>
              <a:t>URL</a:t>
            </a:r>
            <a:r>
              <a:rPr lang="zh-TW" altLang="en-US" sz="2000" dirty="0" smtClean="0">
                <a:latin typeface="+mj-lt"/>
              </a:rPr>
              <a:t>各個組成部分的物件。</a:t>
            </a:r>
            <a:r>
              <a:rPr lang="en-US" altLang="zh-TW" sz="2000" dirty="0" err="1" smtClean="0">
                <a:latin typeface="+mj-lt"/>
              </a:rPr>
              <a:t>parseQueryString</a:t>
            </a:r>
            <a:r>
              <a:rPr lang="zh-TW" altLang="en-US" sz="2000" dirty="0" smtClean="0">
                <a:latin typeface="+mj-lt"/>
              </a:rPr>
              <a:t>指定是否要剖析網址之後的</a:t>
            </a:r>
            <a:r>
              <a:rPr lang="en-US" altLang="zh-TW" sz="2000" dirty="0" smtClean="0">
                <a:latin typeface="+mj-lt"/>
              </a:rPr>
              <a:t>query string</a:t>
            </a:r>
            <a:r>
              <a:rPr lang="zh-TW" altLang="en-US" sz="2000" dirty="0" smtClean="0">
                <a:latin typeface="+mj-lt"/>
              </a:rPr>
              <a:t>。最後一個參數指定是否要把</a:t>
            </a:r>
            <a:r>
              <a:rPr lang="en-US" altLang="zh-TW" sz="2000" dirty="0" smtClean="0">
                <a:latin typeface="+mj-lt"/>
              </a:rPr>
              <a:t>//host/path</a:t>
            </a:r>
            <a:r>
              <a:rPr lang="zh-TW" altLang="en-US" sz="2000" dirty="0" smtClean="0">
                <a:latin typeface="+mj-lt"/>
              </a:rPr>
              <a:t>剖析成</a:t>
            </a:r>
            <a:r>
              <a:rPr lang="en-US" altLang="zh-TW" sz="2000" dirty="0" smtClean="0">
                <a:latin typeface="+mj-lt"/>
              </a:rPr>
              <a:t>{host: ‘host’, path: ‘path’}</a:t>
            </a:r>
          </a:p>
          <a:p>
            <a:pPr lvl="3">
              <a:buClrTx/>
              <a:buSzPct val="70000"/>
              <a:buFont typeface="Wingdings" pitchFamily="2" charset="2"/>
              <a:buChar char="l"/>
            </a:pPr>
            <a:endParaRPr lang="en-US" altLang="zh-TW" sz="2000" dirty="0" smtClean="0">
              <a:latin typeface="+mj-lt"/>
            </a:endParaRPr>
          </a:p>
          <a:p>
            <a:pPr lvl="2">
              <a:buClr>
                <a:schemeClr val="bg1">
                  <a:lumMod val="85000"/>
                  <a:lumOff val="15000"/>
                </a:schemeClr>
              </a:buClr>
              <a:buSzPct val="70000"/>
              <a:buFont typeface="Wingdings" pitchFamily="2" charset="2"/>
              <a:buChar char="l"/>
            </a:pPr>
            <a:endParaRPr lang="en-US" altLang="zh-TW" sz="2000" dirty="0" smtClean="0">
              <a:latin typeface="+mj-lt"/>
            </a:endParaRPr>
          </a:p>
          <a:p>
            <a:pPr lvl="2">
              <a:buClr>
                <a:schemeClr val="bg1">
                  <a:lumMod val="85000"/>
                  <a:lumOff val="15000"/>
                </a:schemeClr>
              </a:buClr>
              <a:buSzPct val="70000"/>
              <a:buFont typeface="Wingdings" pitchFamily="2" charset="2"/>
              <a:buChar char="l"/>
            </a:pPr>
            <a:endParaRPr lang="en-US" altLang="zh-TW" sz="2000" dirty="0" smtClean="0">
              <a:latin typeface="+mj-lt"/>
            </a:endParaRPr>
          </a:p>
          <a:p>
            <a:pPr lvl="3">
              <a:buClr>
                <a:schemeClr val="bg1">
                  <a:lumMod val="85000"/>
                  <a:lumOff val="15000"/>
                </a:schemeClr>
              </a:buClr>
              <a:buSzPct val="70000"/>
              <a:buFont typeface="Wingdings" pitchFamily="2" charset="2"/>
              <a:buChar char="l"/>
            </a:pPr>
            <a:endParaRPr lang="en-US" altLang="zh-TW" sz="2000"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1571179817"/>
      </p:ext>
    </p:extLst>
  </p:cSld>
  <p:clrMapOvr>
    <a:masterClrMapping/>
  </p:clrMapOvr>
  <p:transition advTm="34625">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a:t>
            </a:r>
            <a:r>
              <a:rPr lang="en-US" altLang="zh-TW" sz="3600" dirty="0" err="1" smtClean="0">
                <a:ln>
                  <a:noFill/>
                </a:ln>
                <a:cs typeface="Calibri" pitchFamily="34" charset="0"/>
              </a:rPr>
              <a:t>vm</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223448" cy="4573397"/>
          </a:xfrm>
        </p:spPr>
        <p:txBody>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smtClean="0">
                <a:latin typeface="+mj-lt"/>
              </a:rPr>
              <a:t>編譯執行</a:t>
            </a:r>
            <a:r>
              <a:rPr lang="en-US" altLang="zh-TW" dirty="0" err="1" smtClean="0">
                <a:latin typeface="+mj-lt"/>
              </a:rPr>
              <a:t>Javascript</a:t>
            </a:r>
            <a:r>
              <a:rPr lang="zh-TW" altLang="en-US" dirty="0" smtClean="0">
                <a:latin typeface="+mj-lt"/>
              </a:rPr>
              <a:t>，透過</a:t>
            </a:r>
            <a:r>
              <a:rPr lang="en-US" altLang="zh-TW" dirty="0" smtClean="0">
                <a:latin typeface="+mj-lt"/>
              </a:rPr>
              <a:t>require(‘</a:t>
            </a:r>
            <a:r>
              <a:rPr lang="en-US" altLang="zh-TW" dirty="0" err="1" smtClean="0">
                <a:latin typeface="+mj-lt"/>
              </a:rPr>
              <a:t>vm</a:t>
            </a:r>
            <a:r>
              <a:rPr lang="en-US" altLang="zh-TW" dirty="0" smtClean="0">
                <a:latin typeface="+mj-lt"/>
              </a:rPr>
              <a:t>’)</a:t>
            </a:r>
            <a:r>
              <a:rPr lang="zh-TW" altLang="en-US" dirty="0" smtClean="0">
                <a:latin typeface="+mj-lt"/>
              </a:rPr>
              <a:t>載入</a:t>
            </a:r>
            <a:endParaRPr lang="en-US" altLang="zh-TW" dirty="0" smtClean="0">
              <a:latin typeface="+mj-lt"/>
            </a:endParaRPr>
          </a:p>
          <a:p>
            <a:pPr lvl="1">
              <a:buClrTx/>
              <a:buSzPct val="70000"/>
              <a:buFont typeface="Wingdings" pitchFamily="2" charset="2"/>
              <a:buChar char="l"/>
            </a:pPr>
            <a:r>
              <a:rPr lang="zh-TW" altLang="en-US" dirty="0" smtClean="0">
                <a:latin typeface="+mj-lt"/>
              </a:rPr>
              <a:t>使用說明</a:t>
            </a:r>
            <a:endParaRPr lang="en-US" altLang="zh-TW" dirty="0" smtClean="0">
              <a:latin typeface="+mj-lt"/>
            </a:endParaRPr>
          </a:p>
          <a:p>
            <a:pPr lvl="2">
              <a:buClrTx/>
              <a:buSzPct val="70000"/>
              <a:buFont typeface="Wingdings" pitchFamily="2" charset="2"/>
              <a:buChar char="l"/>
            </a:pPr>
            <a:r>
              <a:rPr lang="en-US" altLang="zh-TW" sz="2000" dirty="0" err="1" smtClean="0">
                <a:latin typeface="+mj-lt"/>
              </a:rPr>
              <a:t>vm.runInThisContext</a:t>
            </a:r>
            <a:r>
              <a:rPr lang="en-US" altLang="zh-TW" sz="2000" dirty="0" smtClean="0">
                <a:latin typeface="+mj-lt"/>
              </a:rPr>
              <a:t>(code, [filename]): </a:t>
            </a:r>
            <a:r>
              <a:rPr lang="zh-TW" altLang="en-US" sz="2000" dirty="0" smtClean="0">
                <a:latin typeface="+mj-lt"/>
              </a:rPr>
              <a:t>在目前的</a:t>
            </a:r>
            <a:r>
              <a:rPr lang="en-US" altLang="zh-TW" sz="2000" dirty="0" smtClean="0">
                <a:latin typeface="+mj-lt"/>
              </a:rPr>
              <a:t>context</a:t>
            </a:r>
            <a:r>
              <a:rPr lang="zh-TW" altLang="en-US" sz="2000" dirty="0" smtClean="0">
                <a:latin typeface="+mj-lt"/>
              </a:rPr>
              <a:t>中編譯執行</a:t>
            </a:r>
            <a:r>
              <a:rPr lang="en-US" altLang="zh-TW" sz="2000" dirty="0" smtClean="0">
                <a:latin typeface="+mj-lt"/>
              </a:rPr>
              <a:t>code</a:t>
            </a:r>
            <a:r>
              <a:rPr lang="zh-TW" altLang="en-US" sz="2000" dirty="0" smtClean="0">
                <a:latin typeface="+mj-lt"/>
              </a:rPr>
              <a:t>字串，如果指定了</a:t>
            </a:r>
            <a:r>
              <a:rPr lang="en-US" altLang="zh-TW" sz="2000" dirty="0" smtClean="0">
                <a:latin typeface="+mj-lt"/>
              </a:rPr>
              <a:t>filename</a:t>
            </a:r>
            <a:r>
              <a:rPr lang="zh-TW" altLang="en-US" sz="2000" dirty="0" smtClean="0">
                <a:latin typeface="+mj-lt"/>
              </a:rPr>
              <a:t>，會調整</a:t>
            </a:r>
            <a:r>
              <a:rPr lang="en-US" altLang="zh-TW" sz="2000" dirty="0" smtClean="0">
                <a:latin typeface="+mj-lt"/>
              </a:rPr>
              <a:t>process</a:t>
            </a:r>
            <a:r>
              <a:rPr lang="zh-TW" altLang="en-US" sz="2000" dirty="0" smtClean="0">
                <a:latin typeface="+mj-lt"/>
              </a:rPr>
              <a:t>中的資訊（</a:t>
            </a:r>
            <a:r>
              <a:rPr lang="en-US" altLang="zh-TW" sz="2000" dirty="0" smtClean="0">
                <a:latin typeface="+mj-lt"/>
              </a:rPr>
              <a:t>script</a:t>
            </a:r>
            <a:r>
              <a:rPr lang="zh-TW" altLang="en-US" sz="2000" dirty="0" smtClean="0">
                <a:latin typeface="+mj-lt"/>
              </a:rPr>
              <a:t>檔名等）</a:t>
            </a:r>
            <a:endParaRPr lang="en-US" altLang="zh-TW" sz="2000" dirty="0" smtClean="0">
              <a:latin typeface="+mj-lt"/>
            </a:endParaRPr>
          </a:p>
          <a:p>
            <a:pPr lvl="2">
              <a:buClrTx/>
              <a:buSzPct val="70000"/>
              <a:buFont typeface="Wingdings" pitchFamily="2" charset="2"/>
              <a:buChar char="l"/>
            </a:pPr>
            <a:r>
              <a:rPr lang="en-US" altLang="zh-TW" sz="2000" dirty="0" err="1" smtClean="0">
                <a:latin typeface="+mj-lt"/>
              </a:rPr>
              <a:t>vm.runInNewContext</a:t>
            </a:r>
            <a:r>
              <a:rPr lang="en-US" altLang="zh-TW" sz="2000" dirty="0" smtClean="0">
                <a:latin typeface="+mj-lt"/>
              </a:rPr>
              <a:t>(code, [sandbox], [filename]): </a:t>
            </a:r>
            <a:r>
              <a:rPr lang="zh-TW" altLang="en-US" sz="2000" dirty="0" smtClean="0">
                <a:latin typeface="+mj-lt"/>
              </a:rPr>
              <a:t>在新的</a:t>
            </a:r>
            <a:r>
              <a:rPr lang="en-US" altLang="zh-TW" sz="2000" dirty="0" smtClean="0">
                <a:latin typeface="+mj-lt"/>
              </a:rPr>
              <a:t>context</a:t>
            </a:r>
            <a:r>
              <a:rPr lang="zh-TW" altLang="en-US" sz="2000" dirty="0" smtClean="0">
                <a:latin typeface="+mj-lt"/>
              </a:rPr>
              <a:t>中執行</a:t>
            </a:r>
            <a:r>
              <a:rPr lang="en-US" altLang="zh-TW" sz="2000" dirty="0" smtClean="0">
                <a:latin typeface="+mj-lt"/>
              </a:rPr>
              <a:t>code</a:t>
            </a:r>
            <a:r>
              <a:rPr lang="zh-TW" altLang="en-US" sz="2000" dirty="0" smtClean="0">
                <a:latin typeface="+mj-lt"/>
              </a:rPr>
              <a:t>，如果指定</a:t>
            </a:r>
            <a:r>
              <a:rPr lang="en-US" altLang="zh-TW" sz="2000" dirty="0" smtClean="0">
                <a:latin typeface="+mj-lt"/>
              </a:rPr>
              <a:t>sandbox</a:t>
            </a:r>
            <a:r>
              <a:rPr lang="zh-TW" altLang="en-US" sz="2000" dirty="0" smtClean="0">
                <a:latin typeface="+mj-lt"/>
              </a:rPr>
              <a:t>物件，則把它當作</a:t>
            </a:r>
            <a:r>
              <a:rPr lang="en-US" altLang="zh-TW" sz="2000" dirty="0" smtClean="0">
                <a:latin typeface="+mj-lt"/>
              </a:rPr>
              <a:t>context</a:t>
            </a:r>
          </a:p>
          <a:p>
            <a:pPr lvl="2">
              <a:buClr>
                <a:schemeClr val="bg1">
                  <a:lumMod val="85000"/>
                  <a:lumOff val="15000"/>
                </a:schemeClr>
              </a:buClr>
              <a:buSzPct val="70000"/>
              <a:buFont typeface="Wingdings" pitchFamily="2" charset="2"/>
              <a:buChar char="l"/>
            </a:pPr>
            <a:endParaRPr lang="en-US" altLang="zh-TW" sz="2000" dirty="0" smtClean="0">
              <a:latin typeface="+mj-lt"/>
            </a:endParaRPr>
          </a:p>
          <a:p>
            <a:pPr lvl="2">
              <a:buClr>
                <a:schemeClr val="bg1">
                  <a:lumMod val="85000"/>
                  <a:lumOff val="15000"/>
                </a:schemeClr>
              </a:buClr>
              <a:buSzPct val="70000"/>
              <a:buFont typeface="Wingdings" pitchFamily="2" charset="2"/>
              <a:buChar char="l"/>
            </a:pPr>
            <a:endParaRPr lang="en-US" altLang="zh-TW" sz="2000" dirty="0" smtClean="0">
              <a:latin typeface="+mj-lt"/>
            </a:endParaRPr>
          </a:p>
          <a:p>
            <a:pPr lvl="3">
              <a:buClr>
                <a:schemeClr val="bg1">
                  <a:lumMod val="85000"/>
                  <a:lumOff val="15000"/>
                </a:schemeClr>
              </a:buClr>
              <a:buSzPct val="70000"/>
              <a:buFont typeface="Wingdings" pitchFamily="2" charset="2"/>
              <a:buChar char="l"/>
            </a:pPr>
            <a:endParaRPr lang="en-US" altLang="zh-TW" sz="2000" dirty="0" smtClean="0">
              <a:latin typeface="+mj-lt"/>
            </a:endParaRPr>
          </a:p>
          <a:p>
            <a:pPr lvl="2">
              <a:buClr>
                <a:schemeClr val="bg1">
                  <a:lumMod val="85000"/>
                  <a:lumOff val="15000"/>
                </a:schemeClr>
              </a:buClr>
              <a:buSzPct val="70000"/>
              <a:buFont typeface="Wingdings" pitchFamily="2" charset="2"/>
              <a:buChar char="l"/>
            </a:pPr>
            <a:endParaRPr lang="en-US" altLang="zh-TW" sz="2000" dirty="0" smtClean="0">
              <a:latin typeface="+mj-lt"/>
            </a:endParaRPr>
          </a:p>
          <a:p>
            <a:pPr lvl="2">
              <a:buClr>
                <a:schemeClr val="bg1">
                  <a:lumMod val="85000"/>
                  <a:lumOff val="15000"/>
                </a:schemeClr>
              </a:buClr>
              <a:buSzPct val="70000"/>
              <a:buFont typeface="Wingdings" pitchFamily="2" charset="2"/>
              <a:buChar char="l"/>
            </a:pPr>
            <a:endParaRPr lang="en-US" altLang="zh-TW" sz="2000" dirty="0" smtClean="0">
              <a:latin typeface="+mj-lt"/>
            </a:endParaRPr>
          </a:p>
          <a:p>
            <a:pPr lvl="3">
              <a:buClr>
                <a:schemeClr val="bg1">
                  <a:lumMod val="85000"/>
                  <a:lumOff val="15000"/>
                </a:schemeClr>
              </a:buClr>
              <a:buSzPct val="70000"/>
              <a:buFont typeface="Wingdings" pitchFamily="2" charset="2"/>
              <a:buChar char="l"/>
            </a:pPr>
            <a:endParaRPr lang="en-US" altLang="zh-TW" sz="2000"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2299705042"/>
      </p:ext>
    </p:extLst>
  </p:cSld>
  <p:clrMapOvr>
    <a:masterClrMapping/>
  </p:clrMapOvr>
  <p:transition advTm="34625">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a:ln>
                  <a:noFill/>
                </a:ln>
                <a:solidFill>
                  <a:srgbClr val="008000"/>
                </a:solidFill>
                <a:cs typeface="Calibri" pitchFamily="34" charset="0"/>
              </a:rPr>
              <a:t>開發</a:t>
            </a: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程式</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核心模組</a:t>
            </a:r>
            <a:r>
              <a:rPr lang="en-US" altLang="zh-TW" sz="3600" dirty="0" smtClean="0">
                <a:ln>
                  <a:noFill/>
                </a:ln>
                <a:cs typeface="Calibri" pitchFamily="34" charset="0"/>
              </a:rPr>
              <a:t>-child process</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151440" cy="4573397"/>
          </a:xfrm>
        </p:spPr>
        <p:txBody>
          <a:bodyPr/>
          <a:lstStyle/>
          <a:p>
            <a:pPr eaLnBrk="1" hangingPunct="1"/>
            <a:endParaRPr lang="en-US" altLang="zh-TW" dirty="0" smtClean="0">
              <a:latin typeface="Calibri" pitchFamily="34" charset="0"/>
            </a:endParaRPr>
          </a:p>
          <a:p>
            <a:r>
              <a:rPr lang="en-US" altLang="zh-TW" dirty="0" err="1" smtClean="0">
                <a:latin typeface="+mj-lt"/>
              </a:rPr>
              <a:t>NodeJS</a:t>
            </a:r>
            <a:r>
              <a:rPr lang="zh-TW" altLang="en-US" dirty="0" smtClean="0">
                <a:latin typeface="+mj-lt"/>
              </a:rPr>
              <a:t>提供的核心模組</a:t>
            </a:r>
            <a:endParaRPr lang="en-US" altLang="zh-TW" dirty="0" smtClean="0">
              <a:latin typeface="+mj-lt"/>
            </a:endParaRPr>
          </a:p>
          <a:p>
            <a:pPr lvl="1">
              <a:buClrTx/>
              <a:buSzPct val="70000"/>
              <a:buFont typeface="Wingdings" pitchFamily="2" charset="2"/>
              <a:buChar char="l"/>
            </a:pPr>
            <a:r>
              <a:rPr lang="zh-TW" altLang="en-US" dirty="0" smtClean="0">
                <a:latin typeface="+mj-lt"/>
              </a:rPr>
              <a:t>提供建立</a:t>
            </a:r>
            <a:r>
              <a:rPr lang="zh-TW" altLang="en-US" dirty="0">
                <a:latin typeface="+mj-lt"/>
              </a:rPr>
              <a:t>子</a:t>
            </a:r>
            <a:r>
              <a:rPr lang="zh-TW" altLang="en-US" dirty="0" smtClean="0">
                <a:latin typeface="+mj-lt"/>
              </a:rPr>
              <a:t>行程的功能，透過</a:t>
            </a:r>
            <a:r>
              <a:rPr lang="en-US" altLang="zh-TW" dirty="0" smtClean="0">
                <a:latin typeface="+mj-lt"/>
              </a:rPr>
              <a:t>require(‘</a:t>
            </a:r>
            <a:r>
              <a:rPr lang="en-US" altLang="zh-TW" dirty="0" err="1" smtClean="0">
                <a:latin typeface="+mj-lt"/>
              </a:rPr>
              <a:t>child_process</a:t>
            </a:r>
            <a:r>
              <a:rPr lang="en-US" altLang="zh-TW" dirty="0" smtClean="0">
                <a:latin typeface="+mj-lt"/>
              </a:rPr>
              <a:t>’)</a:t>
            </a:r>
            <a:r>
              <a:rPr lang="zh-TW" altLang="en-US" dirty="0" smtClean="0">
                <a:latin typeface="+mj-lt"/>
              </a:rPr>
              <a:t>載入。這部份功能在</a:t>
            </a:r>
            <a:r>
              <a:rPr lang="en-US" altLang="zh-TW" dirty="0" smtClean="0">
                <a:latin typeface="+mj-lt"/>
              </a:rPr>
              <a:t>windows</a:t>
            </a:r>
            <a:r>
              <a:rPr lang="zh-TW" altLang="en-US" dirty="0" smtClean="0">
                <a:latin typeface="+mj-lt"/>
              </a:rPr>
              <a:t>上的支援仍然不完整</a:t>
            </a:r>
            <a:endParaRPr lang="en-US" altLang="zh-TW" dirty="0" smtClean="0">
              <a:latin typeface="+mj-lt"/>
            </a:endParaRPr>
          </a:p>
          <a:p>
            <a:pPr lvl="1">
              <a:buClrTx/>
              <a:buSzPct val="70000"/>
              <a:buFont typeface="Wingdings" pitchFamily="2" charset="2"/>
              <a:buChar char="l"/>
            </a:pPr>
            <a:r>
              <a:rPr lang="zh-TW" altLang="en-US" dirty="0" smtClean="0">
                <a:latin typeface="+mj-lt"/>
              </a:rPr>
              <a:t>使用說明（用不同方式執行可執行的程式，並取得其</a:t>
            </a:r>
            <a:r>
              <a:rPr lang="en-US" altLang="zh-TW" dirty="0" err="1" smtClean="0">
                <a:latin typeface="+mj-lt"/>
              </a:rPr>
              <a:t>stdio</a:t>
            </a:r>
            <a:r>
              <a:rPr lang="zh-TW" altLang="en-US" dirty="0" smtClean="0">
                <a:latin typeface="+mj-lt"/>
              </a:rPr>
              <a:t>）</a:t>
            </a:r>
            <a:endParaRPr lang="en-US" altLang="zh-TW" dirty="0" smtClean="0">
              <a:latin typeface="+mj-lt"/>
            </a:endParaRPr>
          </a:p>
          <a:p>
            <a:pPr lvl="2">
              <a:buClrTx/>
              <a:buSzPct val="70000"/>
              <a:buFont typeface="Wingdings" pitchFamily="2" charset="2"/>
              <a:buChar char="l"/>
            </a:pPr>
            <a:r>
              <a:rPr lang="en-US" altLang="zh-TW" sz="2000" dirty="0" err="1" smtClean="0">
                <a:latin typeface="+mj-lt"/>
              </a:rPr>
              <a:t>child_process.spawn</a:t>
            </a:r>
            <a:r>
              <a:rPr lang="en-US" altLang="zh-TW" sz="2000" dirty="0" smtClean="0">
                <a:latin typeface="+mj-lt"/>
              </a:rPr>
              <a:t>()</a:t>
            </a:r>
          </a:p>
          <a:p>
            <a:pPr lvl="2">
              <a:buClrTx/>
              <a:buSzPct val="70000"/>
              <a:buFont typeface="Wingdings" pitchFamily="2" charset="2"/>
              <a:buChar char="l"/>
            </a:pPr>
            <a:r>
              <a:rPr lang="en-US" altLang="zh-TW" sz="2000" dirty="0" err="1" smtClean="0">
                <a:latin typeface="+mj-lt"/>
              </a:rPr>
              <a:t>child_process.exec</a:t>
            </a:r>
            <a:r>
              <a:rPr lang="en-US" altLang="zh-TW" sz="2000" dirty="0" smtClean="0">
                <a:latin typeface="+mj-lt"/>
              </a:rPr>
              <a:t>()</a:t>
            </a:r>
          </a:p>
          <a:p>
            <a:pPr lvl="2">
              <a:buClrTx/>
              <a:buSzPct val="70000"/>
              <a:buFont typeface="Wingdings" pitchFamily="2" charset="2"/>
              <a:buChar char="l"/>
            </a:pPr>
            <a:r>
              <a:rPr lang="en-US" altLang="zh-TW" sz="2000" dirty="0" err="1" smtClean="0">
                <a:latin typeface="+mj-lt"/>
              </a:rPr>
              <a:t>child_process.fork</a:t>
            </a:r>
            <a:r>
              <a:rPr lang="en-US" altLang="zh-TW" sz="2000" dirty="0" smtClean="0">
                <a:latin typeface="+mj-lt"/>
              </a:rPr>
              <a:t>()</a:t>
            </a:r>
          </a:p>
          <a:p>
            <a:pPr lvl="2">
              <a:buClr>
                <a:schemeClr val="bg1">
                  <a:lumMod val="85000"/>
                  <a:lumOff val="15000"/>
                </a:schemeClr>
              </a:buClr>
              <a:buSzPct val="70000"/>
              <a:buFont typeface="Wingdings" pitchFamily="2" charset="2"/>
              <a:buChar char="l"/>
            </a:pPr>
            <a:endParaRPr lang="en-US" altLang="zh-TW" sz="2000" dirty="0" smtClean="0">
              <a:latin typeface="+mj-lt"/>
            </a:endParaRPr>
          </a:p>
          <a:p>
            <a:pPr lvl="2">
              <a:buClr>
                <a:schemeClr val="bg1">
                  <a:lumMod val="85000"/>
                  <a:lumOff val="15000"/>
                </a:schemeClr>
              </a:buClr>
              <a:buSzPct val="70000"/>
              <a:buFont typeface="Wingdings" pitchFamily="2" charset="2"/>
              <a:buChar char="l"/>
            </a:pPr>
            <a:endParaRPr lang="en-US" altLang="zh-TW" sz="2000" dirty="0" smtClean="0">
              <a:latin typeface="+mj-lt"/>
            </a:endParaRPr>
          </a:p>
          <a:p>
            <a:pPr lvl="3">
              <a:buClr>
                <a:schemeClr val="bg1">
                  <a:lumMod val="85000"/>
                  <a:lumOff val="15000"/>
                </a:schemeClr>
              </a:buClr>
              <a:buSzPct val="70000"/>
              <a:buFont typeface="Wingdings" pitchFamily="2" charset="2"/>
              <a:buChar char="l"/>
            </a:pPr>
            <a:endParaRPr lang="en-US" altLang="zh-TW" sz="2000" dirty="0" smtClean="0">
              <a:latin typeface="+mj-lt"/>
            </a:endParaRPr>
          </a:p>
          <a:p>
            <a:pPr lvl="2">
              <a:buClr>
                <a:schemeClr val="bg1">
                  <a:lumMod val="85000"/>
                  <a:lumOff val="15000"/>
                </a:schemeClr>
              </a:buClr>
              <a:buSzPct val="70000"/>
              <a:buFont typeface="Wingdings" pitchFamily="2" charset="2"/>
              <a:buChar char="l"/>
            </a:pPr>
            <a:endParaRPr lang="en-US" altLang="zh-TW" sz="2000" dirty="0" smtClean="0">
              <a:latin typeface="+mj-lt"/>
            </a:endParaRPr>
          </a:p>
          <a:p>
            <a:pPr lvl="2">
              <a:buClr>
                <a:schemeClr val="bg1">
                  <a:lumMod val="85000"/>
                  <a:lumOff val="15000"/>
                </a:schemeClr>
              </a:buClr>
              <a:buSzPct val="70000"/>
              <a:buFont typeface="Wingdings" pitchFamily="2" charset="2"/>
              <a:buChar char="l"/>
            </a:pPr>
            <a:endParaRPr lang="en-US" altLang="zh-TW" sz="2000" dirty="0" smtClean="0">
              <a:latin typeface="+mj-lt"/>
            </a:endParaRPr>
          </a:p>
          <a:p>
            <a:pPr lvl="3">
              <a:buClr>
                <a:schemeClr val="bg1">
                  <a:lumMod val="85000"/>
                  <a:lumOff val="15000"/>
                </a:schemeClr>
              </a:buClr>
              <a:buSzPct val="70000"/>
              <a:buFont typeface="Wingdings" pitchFamily="2" charset="2"/>
              <a:buChar char="l"/>
            </a:pPr>
            <a:endParaRPr lang="en-US" altLang="zh-TW" sz="2000"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2233675479"/>
      </p:ext>
    </p:extLst>
  </p:cSld>
  <p:clrMapOvr>
    <a:masterClrMapping/>
  </p:clrMapOvr>
  <p:transition advTm="34625">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750" y="4510088"/>
            <a:ext cx="8593564" cy="1151160"/>
          </a:xfrm>
        </p:spPr>
        <p:txBody>
          <a:bodyPr/>
          <a:lstStyle/>
          <a:p>
            <a:pPr>
              <a:defRPr/>
            </a:pPr>
            <a:r>
              <a:rPr lang="zh-TW" altLang="en-US" sz="3600" dirty="0" smtClean="0">
                <a:solidFill>
                  <a:schemeClr val="tx1"/>
                </a:solidFill>
              </a:rPr>
              <a:t>發想並撰寫一個可以與檔案系統對應的</a:t>
            </a:r>
            <a:r>
              <a:rPr lang="en-US" altLang="zh-TW" sz="3600" dirty="0" smtClean="0">
                <a:solidFill>
                  <a:schemeClr val="tx1"/>
                </a:solidFill>
              </a:rPr>
              <a:t>http</a:t>
            </a:r>
            <a:r>
              <a:rPr lang="zh-TW" altLang="en-US" sz="3600" dirty="0" smtClean="0">
                <a:solidFill>
                  <a:schemeClr val="tx1"/>
                </a:solidFill>
              </a:rPr>
              <a:t>伺服器</a:t>
            </a:r>
          </a:p>
        </p:txBody>
      </p:sp>
      <p:sp>
        <p:nvSpPr>
          <p:cNvPr id="46082" name="副標題 8"/>
          <p:cNvSpPr>
            <a:spLocks noGrp="1"/>
          </p:cNvSpPr>
          <p:nvPr>
            <p:ph type="subTitle" idx="1"/>
          </p:nvPr>
        </p:nvSpPr>
        <p:spPr>
          <a:xfrm>
            <a:off x="425450" y="6254750"/>
            <a:ext cx="6802438" cy="461963"/>
          </a:xfrm>
        </p:spPr>
        <p:txBody>
          <a:bodyPr/>
          <a:lstStyle/>
          <a:p>
            <a:pPr eaLnBrk="1" hangingPunct="1">
              <a:spcBef>
                <a:spcPct val="0"/>
              </a:spcBef>
            </a:pPr>
            <a:endParaRPr lang="en-US" altLang="zh-TW" dirty="0" smtClean="0"/>
          </a:p>
        </p:txBody>
      </p:sp>
      <p:sp>
        <p:nvSpPr>
          <p:cNvPr id="4" name="Text Placeholder 3"/>
          <p:cNvSpPr>
            <a:spLocks noGrp="1"/>
          </p:cNvSpPr>
          <p:nvPr>
            <p:ph type="body" sz="quarter" idx="10"/>
          </p:nvPr>
        </p:nvSpPr>
        <p:spPr>
          <a:xfrm>
            <a:off x="0" y="3429000"/>
            <a:ext cx="8545286" cy="1059925"/>
          </a:xfrm>
        </p:spPr>
        <p:txBody>
          <a:bodyPr/>
          <a:lstStyle/>
          <a:p>
            <a:pPr>
              <a:defRPr/>
            </a:pPr>
            <a:r>
              <a:rPr lang="zh-TW" altLang="en-US" sz="6600" dirty="0">
                <a:solidFill>
                  <a:schemeClr val="tx1"/>
                </a:solidFill>
                <a:latin typeface="+mj-lt"/>
              </a:rPr>
              <a:t>程式碼範例</a:t>
            </a:r>
            <a:endParaRPr sz="6600" dirty="0">
              <a:solidFill>
                <a:schemeClr val="tx1"/>
              </a:solidFill>
              <a:latin typeface="+mj-lt"/>
            </a:endParaRPr>
          </a:p>
        </p:txBody>
      </p:sp>
      <p:sp>
        <p:nvSpPr>
          <p:cNvPr id="46084" name="Subtitle 2"/>
          <p:cNvSpPr txBox="1">
            <a:spLocks/>
          </p:cNvSpPr>
          <p:nvPr/>
        </p:nvSpPr>
        <p:spPr bwMode="white">
          <a:xfrm>
            <a:off x="4932363" y="2586038"/>
            <a:ext cx="3813175" cy="1338262"/>
          </a:xfrm>
          <a:prstGeom prst="rect">
            <a:avLst/>
          </a:prstGeom>
          <a:noFill/>
          <a:ln w="9525">
            <a:noFill/>
            <a:miter lim="800000"/>
            <a:headEnd/>
            <a:tailEnd/>
          </a:ln>
        </p:spPr>
        <p:txBody>
          <a:bodyPr lIns="0" tIns="0" rIns="0" bIns="0"/>
          <a:lstStyle/>
          <a:p>
            <a:pPr>
              <a:lnSpc>
                <a:spcPct val="90000"/>
              </a:lnSpc>
            </a:pPr>
            <a:endParaRPr kumimoji="0" lang="en-US" altLang="zh-TW" sz="2000">
              <a:solidFill>
                <a:schemeClr val="bg1"/>
              </a:solidFill>
              <a:latin typeface="Calibri" pitchFamily="34" charset="0"/>
              <a:ea typeface="微軟正黑體" pitchFamily="34" charset="-120"/>
              <a:cs typeface="Calibri" pitchFamily="34" charset="0"/>
            </a:endParaRPr>
          </a:p>
        </p:txBody>
      </p:sp>
    </p:spTree>
    <p:extLst>
      <p:ext uri="{BB962C8B-B14F-4D97-AF65-F5344CB8AC3E}">
        <p14:creationId xmlns:p14="http://schemas.microsoft.com/office/powerpoint/2010/main" val="1103590620"/>
      </p:ext>
    </p:extLst>
  </p:cSld>
  <p:clrMapOvr>
    <a:masterClrMapping/>
  </p:clrMapOvr>
  <p:transition advTm="1350765">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簡單的範例</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驗證概念</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3975989"/>
          </a:xfrm>
        </p:spPr>
        <p:txBody>
          <a:bodyPr/>
          <a:lstStyle/>
          <a:p>
            <a:pPr eaLnBrk="1" hangingPunct="1"/>
            <a:endParaRPr lang="en-US" altLang="zh-TW" dirty="0" smtClean="0">
              <a:latin typeface="Calibri" pitchFamily="34" charset="0"/>
            </a:endParaRPr>
          </a:p>
          <a:p>
            <a:r>
              <a:rPr lang="zh-TW" altLang="en-US" dirty="0" smtClean="0">
                <a:latin typeface="+mj-lt"/>
              </a:rPr>
              <a:t>嘗試讓</a:t>
            </a:r>
            <a:r>
              <a:rPr lang="en-US" altLang="zh-TW" dirty="0" smtClean="0">
                <a:latin typeface="+mj-lt"/>
              </a:rPr>
              <a:t>http server</a:t>
            </a:r>
            <a:r>
              <a:rPr lang="zh-TW" altLang="en-US" dirty="0" smtClean="0">
                <a:latin typeface="+mj-lt"/>
              </a:rPr>
              <a:t>對應到檔案系統</a:t>
            </a:r>
            <a:endParaRPr lang="en-US" altLang="zh-TW" dirty="0" smtClean="0">
              <a:latin typeface="+mj-lt"/>
            </a:endParaRPr>
          </a:p>
          <a:p>
            <a:r>
              <a:rPr lang="zh-TW" altLang="en-US" dirty="0" smtClean="0">
                <a:latin typeface="+mj-lt"/>
              </a:rPr>
              <a:t>構想</a:t>
            </a:r>
            <a:endParaRPr lang="en-US" altLang="zh-TW" dirty="0" smtClean="0">
              <a:latin typeface="+mj-lt"/>
            </a:endParaRPr>
          </a:p>
          <a:p>
            <a:pPr lvl="1">
              <a:buClrTx/>
            </a:pPr>
            <a:r>
              <a:rPr lang="zh-TW" altLang="en-US" dirty="0">
                <a:latin typeface="+mj-lt"/>
              </a:rPr>
              <a:t>從最簡單</a:t>
            </a:r>
            <a:r>
              <a:rPr lang="zh-TW" altLang="en-US" dirty="0" smtClean="0">
                <a:latin typeface="+mj-lt"/>
              </a:rPr>
              <a:t>的</a:t>
            </a:r>
            <a:r>
              <a:rPr lang="en-US" altLang="zh-TW" dirty="0" smtClean="0">
                <a:latin typeface="+mj-lt"/>
              </a:rPr>
              <a:t>http server</a:t>
            </a:r>
            <a:r>
              <a:rPr lang="zh-TW" altLang="en-US" dirty="0" smtClean="0">
                <a:latin typeface="+mj-lt"/>
              </a:rPr>
              <a:t>範例開始</a:t>
            </a:r>
            <a:endParaRPr lang="en-US" altLang="zh-TW" dirty="0" smtClean="0">
              <a:latin typeface="+mj-lt"/>
            </a:endParaRPr>
          </a:p>
          <a:p>
            <a:pPr lvl="1">
              <a:buClrTx/>
            </a:pPr>
            <a:r>
              <a:rPr lang="zh-TW" altLang="en-US" dirty="0" smtClean="0">
                <a:latin typeface="+mj-lt"/>
              </a:rPr>
              <a:t>利用</a:t>
            </a:r>
            <a:r>
              <a:rPr lang="en-US" altLang="zh-TW" dirty="0" err="1" smtClean="0">
                <a:latin typeface="+mj-lt"/>
              </a:rPr>
              <a:t>fs</a:t>
            </a:r>
            <a:r>
              <a:rPr lang="zh-TW" altLang="en-US" dirty="0" smtClean="0">
                <a:latin typeface="+mj-lt"/>
              </a:rPr>
              <a:t>模組讀取檔案內容</a:t>
            </a:r>
            <a:endParaRPr lang="en-US" altLang="zh-TW" dirty="0" smtClean="0">
              <a:latin typeface="+mj-lt"/>
            </a:endParaRPr>
          </a:p>
          <a:p>
            <a:pPr lvl="1">
              <a:buClrTx/>
            </a:pPr>
            <a:r>
              <a:rPr lang="zh-TW" altLang="en-US" dirty="0">
                <a:latin typeface="+mj-lt"/>
              </a:rPr>
              <a:t>輸出</a:t>
            </a:r>
            <a:r>
              <a:rPr lang="zh-TW" altLang="en-US" dirty="0" smtClean="0">
                <a:latin typeface="+mj-lt"/>
              </a:rPr>
              <a:t>到</a:t>
            </a:r>
            <a:r>
              <a:rPr lang="en-US" altLang="zh-TW" dirty="0" smtClean="0">
                <a:latin typeface="+mj-lt"/>
              </a:rPr>
              <a:t>server response</a:t>
            </a:r>
          </a:p>
          <a:p>
            <a:r>
              <a:rPr lang="zh-TW" altLang="en-US" dirty="0">
                <a:latin typeface="+mj-lt"/>
              </a:rPr>
              <a:t>範例</a:t>
            </a:r>
            <a:r>
              <a:rPr lang="zh-TW" altLang="en-US" dirty="0" smtClean="0">
                <a:latin typeface="+mj-lt"/>
              </a:rPr>
              <a:t>：</a:t>
            </a:r>
            <a:r>
              <a:rPr lang="en-US" altLang="zh-TW" dirty="0" smtClean="0">
                <a:latin typeface="+mj-lt"/>
              </a:rPr>
              <a:t>myweb-v0.0.1.js</a:t>
            </a: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761856162"/>
      </p:ext>
    </p:extLst>
  </p:cSld>
  <p:clrMapOvr>
    <a:masterClrMapping/>
  </p:clrMapOvr>
  <p:transition advTm="34625">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簡單的範例</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為模組化做準備</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3975989"/>
          </a:xfrm>
        </p:spPr>
        <p:txBody>
          <a:bodyPr/>
          <a:lstStyle/>
          <a:p>
            <a:pPr eaLnBrk="1" hangingPunct="1"/>
            <a:endParaRPr lang="en-US" altLang="zh-TW" dirty="0" smtClean="0">
              <a:latin typeface="Calibri" pitchFamily="34" charset="0"/>
            </a:endParaRPr>
          </a:p>
          <a:p>
            <a:r>
              <a:rPr lang="zh-TW" altLang="en-US" dirty="0" smtClean="0">
                <a:latin typeface="+mj-lt"/>
              </a:rPr>
              <a:t>調整程式，把需要的操作用物件包裝，然後用建構函數來產生物件</a:t>
            </a:r>
            <a:endParaRPr lang="en-US" altLang="zh-TW" dirty="0" smtClean="0">
              <a:latin typeface="+mj-lt"/>
            </a:endParaRPr>
          </a:p>
          <a:p>
            <a:r>
              <a:rPr lang="zh-TW" altLang="en-US" dirty="0">
                <a:latin typeface="+mj-lt"/>
              </a:rPr>
              <a:t>只要把這個建構</a:t>
            </a:r>
            <a:r>
              <a:rPr lang="zh-TW" altLang="en-US" dirty="0" smtClean="0">
                <a:latin typeface="+mj-lt"/>
              </a:rPr>
              <a:t>函數</a:t>
            </a:r>
            <a:r>
              <a:rPr lang="en-US" altLang="zh-TW" dirty="0" smtClean="0">
                <a:latin typeface="+mj-lt"/>
              </a:rPr>
              <a:t>expose</a:t>
            </a:r>
            <a:r>
              <a:rPr lang="zh-TW" altLang="en-US" dirty="0" smtClean="0">
                <a:latin typeface="+mj-lt"/>
              </a:rPr>
              <a:t>，就可以使用</a:t>
            </a:r>
            <a:endParaRPr lang="en-US" altLang="zh-TW" dirty="0" smtClean="0">
              <a:latin typeface="+mj-lt"/>
            </a:endParaRPr>
          </a:p>
          <a:p>
            <a:r>
              <a:rPr lang="zh-TW" altLang="en-US" dirty="0">
                <a:latin typeface="+mj-lt"/>
              </a:rPr>
              <a:t>如果需要單元</a:t>
            </a:r>
            <a:r>
              <a:rPr lang="zh-TW" altLang="en-US" dirty="0" smtClean="0">
                <a:latin typeface="+mj-lt"/>
              </a:rPr>
              <a:t>測試，模組化會比較方便</a:t>
            </a:r>
            <a:endParaRPr lang="en-US" altLang="zh-TW" dirty="0" smtClean="0">
              <a:latin typeface="+mj-lt"/>
            </a:endParaRPr>
          </a:p>
          <a:p>
            <a:r>
              <a:rPr lang="zh-TW" altLang="en-US" dirty="0">
                <a:latin typeface="+mj-lt"/>
              </a:rPr>
              <a:t>範例</a:t>
            </a:r>
            <a:r>
              <a:rPr lang="zh-TW" altLang="en-US" dirty="0" smtClean="0">
                <a:latin typeface="+mj-lt"/>
              </a:rPr>
              <a:t>：</a:t>
            </a:r>
            <a:r>
              <a:rPr lang="en-US" altLang="zh-TW" dirty="0" smtClean="0">
                <a:latin typeface="+mj-lt"/>
              </a:rPr>
              <a:t>myweb-v0.0.2.js</a:t>
            </a: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3729651393"/>
      </p:ext>
    </p:extLst>
  </p:cSld>
  <p:clrMapOvr>
    <a:masterClrMapping/>
  </p:clrMapOvr>
  <p:transition advTm="34625">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簡單的範例</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加上</a:t>
            </a:r>
            <a:r>
              <a:rPr lang="en-US" altLang="zh-TW" sz="3600" dirty="0" smtClean="0">
                <a:ln>
                  <a:noFill/>
                </a:ln>
                <a:cs typeface="Calibri" pitchFamily="34" charset="0"/>
              </a:rPr>
              <a:t>mime</a:t>
            </a:r>
            <a:r>
              <a:rPr lang="zh-TW" altLang="en-US" sz="3600" dirty="0" smtClean="0">
                <a:ln>
                  <a:noFill/>
                </a:ln>
                <a:cs typeface="Calibri" pitchFamily="34" charset="0"/>
              </a:rPr>
              <a:t>功能</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3975989"/>
          </a:xfrm>
        </p:spPr>
        <p:txBody>
          <a:bodyPr/>
          <a:lstStyle/>
          <a:p>
            <a:pPr eaLnBrk="1" hangingPunct="1"/>
            <a:endParaRPr lang="en-US" altLang="zh-TW" dirty="0" smtClean="0">
              <a:latin typeface="Calibri" pitchFamily="34" charset="0"/>
            </a:endParaRPr>
          </a:p>
          <a:p>
            <a:r>
              <a:rPr lang="en-US" altLang="zh-TW" dirty="0" smtClean="0">
                <a:latin typeface="+mj-lt"/>
              </a:rPr>
              <a:t>server response</a:t>
            </a:r>
            <a:r>
              <a:rPr lang="zh-TW" altLang="en-US" dirty="0" smtClean="0">
                <a:latin typeface="+mj-lt"/>
              </a:rPr>
              <a:t>需要提供</a:t>
            </a:r>
            <a:r>
              <a:rPr lang="en-US" altLang="zh-TW" dirty="0" smtClean="0">
                <a:latin typeface="+mj-lt"/>
              </a:rPr>
              <a:t>mime type</a:t>
            </a:r>
            <a:r>
              <a:rPr lang="zh-TW" altLang="en-US" dirty="0" smtClean="0">
                <a:latin typeface="+mj-lt"/>
              </a:rPr>
              <a:t>，瀏覽器才有辦法知道怎樣使用</a:t>
            </a:r>
            <a:endParaRPr lang="en-US" altLang="zh-TW" dirty="0" smtClean="0">
              <a:latin typeface="+mj-lt"/>
            </a:endParaRPr>
          </a:p>
          <a:p>
            <a:r>
              <a:rPr lang="zh-TW" altLang="en-US" dirty="0" smtClean="0">
                <a:latin typeface="+mj-lt"/>
              </a:rPr>
              <a:t>利用已經有人建構好的</a:t>
            </a:r>
            <a:r>
              <a:rPr lang="en-US" altLang="zh-TW" dirty="0" smtClean="0">
                <a:latin typeface="+mj-lt"/>
              </a:rPr>
              <a:t>mime</a:t>
            </a:r>
            <a:r>
              <a:rPr lang="zh-TW" altLang="en-US" dirty="0" smtClean="0">
                <a:latin typeface="+mj-lt"/>
              </a:rPr>
              <a:t>模組</a:t>
            </a:r>
            <a:endParaRPr lang="en-US" altLang="zh-TW" dirty="0" smtClean="0">
              <a:latin typeface="+mj-lt"/>
            </a:endParaRPr>
          </a:p>
          <a:p>
            <a:r>
              <a:rPr lang="zh-TW" altLang="en-US" dirty="0">
                <a:latin typeface="+mj-lt"/>
              </a:rPr>
              <a:t>範例</a:t>
            </a:r>
            <a:r>
              <a:rPr lang="zh-TW" altLang="en-US" dirty="0" smtClean="0">
                <a:latin typeface="+mj-lt"/>
              </a:rPr>
              <a:t>：</a:t>
            </a:r>
            <a:r>
              <a:rPr lang="en-US" altLang="zh-TW" dirty="0" smtClean="0">
                <a:latin typeface="+mj-lt"/>
              </a:rPr>
              <a:t>myweb-v0.0.3.js</a:t>
            </a: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1713044248"/>
      </p:ext>
    </p:extLst>
  </p:cSld>
  <p:clrMapOvr>
    <a:masterClrMapping/>
  </p:clrMapOvr>
  <p:transition advTm="34625">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172629"/>
          </a:xfrm>
        </p:spPr>
        <p:txBody>
          <a:bodyPr numCol="1" anchorCtr="0" compatLnSpc="1">
            <a:prstTxWarp prst="textNoShape">
              <a:avLst/>
            </a:prstTxWarp>
            <a:normAutofit fontScale="90000"/>
          </a:bodyPr>
          <a:lstStyle/>
          <a:p>
            <a:pPr algn="l" eaLnBrk="1" hangingPunct="1">
              <a:defRPr/>
            </a:pPr>
            <a:r>
              <a:rPr lang="zh-TW" altLang="en-US" b="1" dirty="0" smtClean="0">
                <a:ln>
                  <a:noFill/>
                </a:ln>
                <a:solidFill>
                  <a:srgbClr val="008000"/>
                </a:solidFill>
                <a:cs typeface="Calibri" pitchFamily="34" charset="0"/>
              </a:rPr>
              <a:t>什麼是</a:t>
            </a:r>
            <a:r>
              <a:rPr lang="en-US" altLang="zh-TW" b="1" dirty="0" err="1" smtClean="0">
                <a:ln>
                  <a:noFill/>
                </a:ln>
                <a:solidFill>
                  <a:srgbClr val="008000"/>
                </a:solidFill>
                <a:cs typeface="Calibri" pitchFamily="34" charset="0"/>
              </a:rPr>
              <a:t>NodeJS</a:t>
            </a:r>
            <a:r>
              <a:rPr altLang="zh-TW" b="1" dirty="0" smtClean="0">
                <a:ln>
                  <a:noFill/>
                </a:ln>
                <a:solidFill>
                  <a:srgbClr val="008000"/>
                </a:solidFill>
                <a:cs typeface="Calibri" pitchFamily="34" charset="0"/>
              </a:rPr>
              <a:t/>
            </a:r>
            <a:br>
              <a:rPr altLang="zh-TW" b="1" dirty="0" smtClean="0">
                <a:ln>
                  <a:noFill/>
                </a:ln>
                <a:solidFill>
                  <a:srgbClr val="008000"/>
                </a:solidFill>
                <a:cs typeface="Calibri" pitchFamily="34" charset="0"/>
              </a:rPr>
            </a:br>
            <a:endParaRPr altLang="zh-TW" sz="3600" b="1" dirty="0" smtClean="0">
              <a:ln>
                <a:noFill/>
              </a:ln>
              <a:cs typeface="Calibri" pitchFamily="34" charset="0"/>
            </a:endParaRPr>
          </a:p>
        </p:txBody>
      </p:sp>
      <p:sp>
        <p:nvSpPr>
          <p:cNvPr id="7" name="Content Placeholder 2"/>
          <p:cNvSpPr>
            <a:spLocks noGrp="1"/>
          </p:cNvSpPr>
          <p:nvPr>
            <p:ph idx="1"/>
          </p:nvPr>
        </p:nvSpPr>
        <p:spPr/>
        <p:txBody>
          <a:bodyPr/>
          <a:lstStyle/>
          <a:p>
            <a:pPr eaLnBrk="1" hangingPunct="1"/>
            <a:endParaRPr lang="en-US" altLang="zh-TW" dirty="0" smtClean="0">
              <a:latin typeface="Calibri" pitchFamily="34" charset="0"/>
            </a:endParaRPr>
          </a:p>
          <a:p>
            <a:r>
              <a:rPr lang="zh-TW" altLang="en-US" dirty="0" smtClean="0">
                <a:latin typeface="+mj-lt"/>
              </a:rPr>
              <a:t>全新的生命力</a:t>
            </a:r>
          </a:p>
          <a:p>
            <a:pPr lvl="1">
              <a:buClrTx/>
              <a:buSzPct val="70000"/>
              <a:buFont typeface="Wingdings" pitchFamily="2" charset="2"/>
              <a:buChar char="l"/>
            </a:pPr>
            <a:r>
              <a:rPr lang="zh-TW" altLang="en-US" dirty="0" smtClean="0">
                <a:latin typeface="+mj-lt"/>
              </a:rPr>
              <a:t>不需要倚賴其他伺服器</a:t>
            </a:r>
            <a:endParaRPr lang="en-US" altLang="zh-TW" dirty="0" smtClean="0">
              <a:latin typeface="+mj-lt"/>
            </a:endParaRPr>
          </a:p>
          <a:p>
            <a:pPr lvl="1">
              <a:buClrTx/>
              <a:buSzPct val="70000"/>
              <a:buFont typeface="Wingdings" pitchFamily="2" charset="2"/>
              <a:buChar char="l"/>
            </a:pPr>
            <a:r>
              <a:rPr lang="zh-TW" altLang="en-US" dirty="0" smtClean="0">
                <a:latin typeface="+mj-lt"/>
              </a:rPr>
              <a:t>類似</a:t>
            </a:r>
            <a:r>
              <a:rPr lang="en-US" altLang="zh-TW" dirty="0" smtClean="0">
                <a:latin typeface="+mj-lt"/>
              </a:rPr>
              <a:t>v8juice</a:t>
            </a:r>
            <a:r>
              <a:rPr lang="zh-TW" altLang="en-US" dirty="0" smtClean="0">
                <a:latin typeface="+mj-lt"/>
              </a:rPr>
              <a:t>與</a:t>
            </a:r>
            <a:r>
              <a:rPr lang="en-US" altLang="zh-TW" dirty="0" err="1" smtClean="0">
                <a:latin typeface="+mj-lt"/>
              </a:rPr>
              <a:t>jslib</a:t>
            </a:r>
            <a:r>
              <a:rPr lang="zh-TW" altLang="en-US" dirty="0" smtClean="0">
                <a:latin typeface="+mj-lt"/>
              </a:rPr>
              <a:t> </a:t>
            </a:r>
            <a:r>
              <a:rPr lang="en-US" altLang="zh-TW" dirty="0" smtClean="0">
                <a:latin typeface="+mj-lt"/>
              </a:rPr>
              <a:t>(</a:t>
            </a:r>
            <a:r>
              <a:rPr lang="en-US" altLang="zh-TW" dirty="0" smtClean="0">
                <a:latin typeface="+mj-lt"/>
                <a:hlinkClick r:id="rId3"/>
              </a:rPr>
              <a:t>http://jslib.mozdev.org/</a:t>
            </a:r>
            <a:r>
              <a:rPr lang="en-US" altLang="zh-TW" dirty="0" smtClean="0">
                <a:latin typeface="+mj-lt"/>
              </a:rPr>
              <a:t>)</a:t>
            </a:r>
          </a:p>
          <a:p>
            <a:pPr lvl="1">
              <a:buClrTx/>
              <a:buSzPct val="70000"/>
              <a:buFont typeface="Wingdings" pitchFamily="2" charset="2"/>
              <a:buChar char="l"/>
            </a:pPr>
            <a:r>
              <a:rPr lang="zh-TW" altLang="en-US" dirty="0" smtClean="0">
                <a:latin typeface="+mj-lt"/>
              </a:rPr>
              <a:t>接下來會談到的</a:t>
            </a:r>
            <a:r>
              <a:rPr lang="zh-TW" altLang="en-US" dirty="0" smtClean="0">
                <a:solidFill>
                  <a:schemeClr val="accent3"/>
                </a:solidFill>
                <a:latin typeface="+mj-lt"/>
              </a:rPr>
              <a:t>成功因素</a:t>
            </a:r>
            <a:r>
              <a:rPr lang="zh-TW" altLang="en-US" dirty="0" smtClean="0">
                <a:latin typeface="+mj-lt"/>
              </a:rPr>
              <a:t> </a:t>
            </a:r>
            <a:endParaRPr lang="en-US" altLang="zh-TW" dirty="0" smtClean="0">
              <a:latin typeface="+mj-lt"/>
            </a:endParaRPr>
          </a:p>
        </p:txBody>
      </p:sp>
    </p:spTree>
    <p:extLst>
      <p:ext uri="{BB962C8B-B14F-4D97-AF65-F5344CB8AC3E}">
        <p14:creationId xmlns:p14="http://schemas.microsoft.com/office/powerpoint/2010/main" val="3597067356"/>
      </p:ext>
    </p:extLst>
  </p:cSld>
  <p:clrMapOvr>
    <a:masterClrMapping/>
  </p:clrMapOvr>
  <p:transition advTm="34625">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2959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簡單的範例</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solidFill>
                  <a:srgbClr val="008000"/>
                </a:solidFill>
                <a:cs typeface="Calibri" pitchFamily="34" charset="0"/>
              </a:rPr>
              <a:t> </a:t>
            </a:r>
            <a:r>
              <a:rPr lang="zh-TW" altLang="en-US" sz="3600" dirty="0" smtClean="0">
                <a:ln>
                  <a:noFill/>
                </a:ln>
                <a:cs typeface="Calibri" pitchFamily="34" charset="0"/>
              </a:rPr>
              <a:t>提供預設檔案功能</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151440" cy="3975989"/>
          </a:xfrm>
        </p:spPr>
        <p:txBody>
          <a:bodyPr/>
          <a:lstStyle/>
          <a:p>
            <a:pPr eaLnBrk="1" hangingPunct="1"/>
            <a:endParaRPr lang="en-US" altLang="zh-TW" dirty="0" smtClean="0">
              <a:latin typeface="Calibri" pitchFamily="34" charset="0"/>
            </a:endParaRPr>
          </a:p>
          <a:p>
            <a:r>
              <a:rPr lang="zh-TW" altLang="en-US" dirty="0" smtClean="0">
                <a:latin typeface="+mj-lt"/>
              </a:rPr>
              <a:t>構想：如果</a:t>
            </a:r>
            <a:r>
              <a:rPr lang="en-US" altLang="zh-TW" dirty="0" smtClean="0">
                <a:latin typeface="+mj-lt"/>
              </a:rPr>
              <a:t>request</a:t>
            </a:r>
            <a:r>
              <a:rPr lang="zh-TW" altLang="en-US" dirty="0" smtClean="0">
                <a:latin typeface="+mj-lt"/>
              </a:rPr>
              <a:t>的資源是目錄，則在目錄中尋找</a:t>
            </a:r>
            <a:r>
              <a:rPr lang="en-US" altLang="zh-TW" dirty="0" smtClean="0">
                <a:latin typeface="+mj-lt"/>
              </a:rPr>
              <a:t>index.html</a:t>
            </a:r>
            <a:r>
              <a:rPr lang="zh-TW" altLang="en-US" dirty="0" smtClean="0">
                <a:latin typeface="+mj-lt"/>
              </a:rPr>
              <a:t>檔案，輸出到</a:t>
            </a:r>
            <a:r>
              <a:rPr lang="en-US" altLang="zh-TW" dirty="0" smtClean="0">
                <a:latin typeface="+mj-lt"/>
              </a:rPr>
              <a:t>server response</a:t>
            </a:r>
          </a:p>
          <a:p>
            <a:r>
              <a:rPr lang="zh-TW" altLang="en-US" dirty="0">
                <a:latin typeface="+mj-lt"/>
              </a:rPr>
              <a:t>範例</a:t>
            </a:r>
            <a:r>
              <a:rPr lang="zh-TW" altLang="en-US" dirty="0" smtClean="0">
                <a:latin typeface="+mj-lt"/>
              </a:rPr>
              <a:t>：</a:t>
            </a:r>
            <a:r>
              <a:rPr lang="en-US" altLang="zh-TW" dirty="0" smtClean="0">
                <a:latin typeface="+mj-lt"/>
              </a:rPr>
              <a:t>myweb-v0.0.4.js</a:t>
            </a: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2203542041"/>
      </p:ext>
    </p:extLst>
  </p:cSld>
  <p:clrMapOvr>
    <a:masterClrMapping/>
  </p:clrMapOvr>
  <p:transition advTm="34625">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2959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簡單的範例</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solidFill>
                  <a:srgbClr val="008000"/>
                </a:solidFill>
                <a:cs typeface="Calibri" pitchFamily="34" charset="0"/>
              </a:rPr>
              <a:t> </a:t>
            </a:r>
            <a:r>
              <a:rPr lang="zh-TW" altLang="en-US" sz="3600" dirty="0" smtClean="0">
                <a:ln>
                  <a:noFill/>
                </a:ln>
                <a:cs typeface="Calibri" pitchFamily="34" charset="0"/>
              </a:rPr>
              <a:t>模組化</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3975989"/>
          </a:xfrm>
        </p:spPr>
        <p:txBody>
          <a:bodyPr/>
          <a:lstStyle/>
          <a:p>
            <a:pPr eaLnBrk="1" hangingPunct="1"/>
            <a:endParaRPr lang="en-US" altLang="zh-TW" dirty="0" smtClean="0">
              <a:latin typeface="Calibri" pitchFamily="34" charset="0"/>
            </a:endParaRPr>
          </a:p>
          <a:p>
            <a:r>
              <a:rPr lang="zh-TW" altLang="en-US" dirty="0" smtClean="0">
                <a:latin typeface="+mj-lt"/>
              </a:rPr>
              <a:t>構想：</a:t>
            </a:r>
            <a:endParaRPr lang="en-US" altLang="zh-TW" dirty="0" smtClean="0">
              <a:latin typeface="+mj-lt"/>
            </a:endParaRPr>
          </a:p>
          <a:p>
            <a:pPr lvl="1">
              <a:buClrTx/>
            </a:pPr>
            <a:r>
              <a:rPr lang="zh-TW" altLang="en-US" dirty="0" smtClean="0">
                <a:latin typeface="+mj-lt"/>
              </a:rPr>
              <a:t>利用</a:t>
            </a:r>
            <a:r>
              <a:rPr lang="en-US" altLang="zh-TW" dirty="0" err="1" smtClean="0">
                <a:latin typeface="+mj-lt"/>
              </a:rPr>
              <a:t>module.exports</a:t>
            </a:r>
            <a:r>
              <a:rPr lang="zh-TW" altLang="en-US" dirty="0" smtClean="0">
                <a:latin typeface="+mj-lt"/>
              </a:rPr>
              <a:t>輸出</a:t>
            </a:r>
            <a:r>
              <a:rPr lang="en-US" altLang="zh-TW" dirty="0" err="1" smtClean="0">
                <a:latin typeface="+mj-lt"/>
              </a:rPr>
              <a:t>MyHttpServer</a:t>
            </a:r>
            <a:r>
              <a:rPr lang="zh-TW" altLang="en-US" dirty="0" smtClean="0">
                <a:latin typeface="+mj-lt"/>
              </a:rPr>
              <a:t>建構函數</a:t>
            </a:r>
            <a:endParaRPr lang="en-US" altLang="zh-TW" dirty="0" smtClean="0">
              <a:latin typeface="+mj-lt"/>
            </a:endParaRPr>
          </a:p>
          <a:p>
            <a:pPr lvl="1">
              <a:buClrTx/>
            </a:pPr>
            <a:r>
              <a:rPr lang="zh-TW" altLang="en-US" dirty="0" smtClean="0">
                <a:latin typeface="+mj-lt"/>
              </a:rPr>
              <a:t>使用時透過</a:t>
            </a:r>
            <a:r>
              <a:rPr lang="en-US" altLang="zh-TW" dirty="0" smtClean="0">
                <a:latin typeface="+mj-lt"/>
              </a:rPr>
              <a:t>new </a:t>
            </a:r>
            <a:r>
              <a:rPr lang="zh-TW" altLang="en-US" dirty="0" smtClean="0">
                <a:latin typeface="+mj-lt"/>
              </a:rPr>
              <a:t>來建立實體</a:t>
            </a:r>
            <a:endParaRPr lang="en-US" altLang="zh-TW" dirty="0" smtClean="0">
              <a:latin typeface="+mj-lt"/>
            </a:endParaRPr>
          </a:p>
          <a:p>
            <a:r>
              <a:rPr lang="zh-TW" altLang="en-US" dirty="0">
                <a:latin typeface="+mj-lt"/>
              </a:rPr>
              <a:t>範例</a:t>
            </a:r>
            <a:r>
              <a:rPr lang="zh-TW" altLang="en-US" dirty="0" smtClean="0">
                <a:latin typeface="+mj-lt"/>
              </a:rPr>
              <a:t>：</a:t>
            </a:r>
            <a:r>
              <a:rPr lang="en-US" altLang="zh-TW" dirty="0" smtClean="0">
                <a:latin typeface="+mj-lt"/>
              </a:rPr>
              <a:t>myweb-v0.0.5.js, test-v0.0.5.js</a:t>
            </a: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2610937914"/>
      </p:ext>
    </p:extLst>
  </p:cSld>
  <p:clrMapOvr>
    <a:masterClrMapping/>
  </p:clrMapOvr>
  <p:transition advTm="34625">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2959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簡單的範例</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solidFill>
                  <a:srgbClr val="008000"/>
                </a:solidFill>
                <a:cs typeface="Calibri" pitchFamily="34" charset="0"/>
              </a:rPr>
              <a:t> </a:t>
            </a:r>
            <a:r>
              <a:rPr lang="zh-TW" altLang="en-US" sz="3600" dirty="0" smtClean="0">
                <a:ln>
                  <a:noFill/>
                </a:ln>
                <a:cs typeface="Calibri" pitchFamily="34" charset="0"/>
              </a:rPr>
              <a:t>嘗試使用</a:t>
            </a:r>
            <a:r>
              <a:rPr lang="en-US" altLang="zh-TW" sz="3600" dirty="0" err="1" smtClean="0">
                <a:ln>
                  <a:noFill/>
                </a:ln>
                <a:cs typeface="Calibri" pitchFamily="34" charset="0"/>
              </a:rPr>
              <a:t>process.nextTick</a:t>
            </a:r>
            <a:r>
              <a:rPr lang="zh-TW" altLang="en-US" sz="3600" dirty="0" smtClean="0">
                <a:ln>
                  <a:noFill/>
                </a:ln>
                <a:cs typeface="Calibri" pitchFamily="34" charset="0"/>
              </a:rPr>
              <a:t>改進效能</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3975989"/>
          </a:xfrm>
        </p:spPr>
        <p:txBody>
          <a:bodyPr/>
          <a:lstStyle/>
          <a:p>
            <a:pPr eaLnBrk="1" hangingPunct="1"/>
            <a:endParaRPr lang="en-US" altLang="zh-TW" dirty="0" smtClean="0">
              <a:latin typeface="Calibri" pitchFamily="34" charset="0"/>
            </a:endParaRPr>
          </a:p>
          <a:p>
            <a:r>
              <a:rPr lang="zh-TW" altLang="en-US" dirty="0" smtClean="0">
                <a:latin typeface="+mj-lt"/>
              </a:rPr>
              <a:t>構想：</a:t>
            </a:r>
            <a:endParaRPr lang="en-US" altLang="zh-TW" dirty="0" smtClean="0">
              <a:latin typeface="+mj-lt"/>
            </a:endParaRPr>
          </a:p>
          <a:p>
            <a:pPr lvl="1">
              <a:buClrTx/>
            </a:pPr>
            <a:r>
              <a:rPr lang="zh-TW" altLang="en-US" dirty="0" smtClean="0">
                <a:latin typeface="+mj-lt"/>
              </a:rPr>
              <a:t>一些流程利用</a:t>
            </a:r>
            <a:r>
              <a:rPr lang="zh-TW" altLang="en-US" dirty="0">
                <a:latin typeface="+mj-lt"/>
              </a:rPr>
              <a:t>匿名函數</a:t>
            </a:r>
            <a:r>
              <a:rPr lang="zh-TW" altLang="en-US" dirty="0" smtClean="0">
                <a:latin typeface="+mj-lt"/>
              </a:rPr>
              <a:t>包裝，丟給</a:t>
            </a:r>
            <a:r>
              <a:rPr lang="en-US" altLang="zh-TW" dirty="0" err="1" smtClean="0">
                <a:latin typeface="+mj-lt"/>
              </a:rPr>
              <a:t>process.nextTick</a:t>
            </a:r>
            <a:r>
              <a:rPr lang="zh-TW" altLang="en-US" dirty="0" smtClean="0">
                <a:latin typeface="+mj-lt"/>
              </a:rPr>
              <a:t>非同步執行</a:t>
            </a:r>
            <a:endParaRPr lang="en-US" altLang="zh-TW" dirty="0" smtClean="0">
              <a:latin typeface="+mj-lt"/>
            </a:endParaRPr>
          </a:p>
          <a:p>
            <a:pPr lvl="1">
              <a:buClrTx/>
            </a:pPr>
            <a:r>
              <a:rPr lang="zh-TW" altLang="en-US" dirty="0" smtClean="0">
                <a:latin typeface="+mj-lt"/>
              </a:rPr>
              <a:t>不過實測對於效能並沒有明顯改進</a:t>
            </a:r>
            <a:endParaRPr lang="en-US" altLang="zh-TW" dirty="0" smtClean="0">
              <a:latin typeface="+mj-lt"/>
            </a:endParaRPr>
          </a:p>
          <a:p>
            <a:r>
              <a:rPr lang="zh-TW" altLang="en-US" dirty="0" smtClean="0">
                <a:latin typeface="+mj-lt"/>
              </a:rPr>
              <a:t>範例：</a:t>
            </a:r>
            <a:r>
              <a:rPr lang="en-US" altLang="zh-TW" dirty="0" smtClean="0">
                <a:latin typeface="+mj-lt"/>
              </a:rPr>
              <a:t>myweb-v0.0.6.js, test-v0.0.6.js</a:t>
            </a: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3166550480"/>
      </p:ext>
    </p:extLst>
  </p:cSld>
  <p:clrMapOvr>
    <a:masterClrMapping/>
  </p:clrMapOvr>
  <p:transition advTm="34625">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2959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簡單的範例</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solidFill>
                  <a:srgbClr val="008000"/>
                </a:solidFill>
                <a:cs typeface="Calibri" pitchFamily="34" charset="0"/>
              </a:rPr>
              <a:t> </a:t>
            </a:r>
            <a:r>
              <a:rPr lang="zh-TW" altLang="en-US" sz="3600" dirty="0" smtClean="0">
                <a:ln>
                  <a:noFill/>
                </a:ln>
                <a:cs typeface="Calibri" pitchFamily="34" charset="0"/>
              </a:rPr>
              <a:t>加上</a:t>
            </a:r>
            <a:r>
              <a:rPr lang="zh-TW" altLang="en-US" sz="3600" dirty="0">
                <a:ln>
                  <a:noFill/>
                </a:ln>
                <a:cs typeface="Calibri" pitchFamily="34" charset="0"/>
              </a:rPr>
              <a:t>靜態</a:t>
            </a:r>
            <a:r>
              <a:rPr lang="zh-TW" altLang="en-US" sz="3600" dirty="0" smtClean="0">
                <a:ln>
                  <a:noFill/>
                </a:ln>
                <a:cs typeface="Calibri" pitchFamily="34" charset="0"/>
              </a:rPr>
              <a:t>檔案</a:t>
            </a:r>
            <a:r>
              <a:rPr lang="en-US" altLang="zh-TW" sz="3600" dirty="0" smtClean="0">
                <a:ln>
                  <a:noFill/>
                </a:ln>
                <a:cs typeface="Calibri" pitchFamily="34" charset="0"/>
              </a:rPr>
              <a:t>cache</a:t>
            </a:r>
            <a:r>
              <a:rPr lang="zh-TW" altLang="en-US" sz="3600" dirty="0" smtClean="0">
                <a:ln>
                  <a:noFill/>
                </a:ln>
                <a:cs typeface="Calibri" pitchFamily="34" charset="0"/>
              </a:rPr>
              <a:t>改進效能</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382000" cy="3975989"/>
          </a:xfrm>
        </p:spPr>
        <p:txBody>
          <a:bodyPr/>
          <a:lstStyle/>
          <a:p>
            <a:pPr eaLnBrk="1" hangingPunct="1"/>
            <a:endParaRPr lang="en-US" altLang="zh-TW" dirty="0" smtClean="0">
              <a:latin typeface="Calibri" pitchFamily="34" charset="0"/>
            </a:endParaRPr>
          </a:p>
          <a:p>
            <a:r>
              <a:rPr lang="zh-TW" altLang="en-US" dirty="0" smtClean="0">
                <a:latin typeface="+mj-lt"/>
              </a:rPr>
              <a:t>構想：</a:t>
            </a:r>
            <a:endParaRPr lang="en-US" altLang="zh-TW" dirty="0" smtClean="0">
              <a:latin typeface="+mj-lt"/>
            </a:endParaRPr>
          </a:p>
          <a:p>
            <a:pPr lvl="1">
              <a:buClrTx/>
              <a:buSzPct val="70000"/>
              <a:buFont typeface="Wingdings" pitchFamily="2" charset="2"/>
              <a:buChar char="l"/>
            </a:pPr>
            <a:r>
              <a:rPr lang="zh-TW" altLang="en-US" dirty="0" smtClean="0">
                <a:latin typeface="+mj-lt"/>
              </a:rPr>
              <a:t>把</a:t>
            </a:r>
            <a:r>
              <a:rPr lang="zh-TW" altLang="en-US" dirty="0">
                <a:latin typeface="+mj-lt"/>
              </a:rPr>
              <a:t>靜態</a:t>
            </a:r>
            <a:r>
              <a:rPr lang="zh-TW" altLang="en-US" dirty="0" smtClean="0">
                <a:latin typeface="+mj-lt"/>
              </a:rPr>
              <a:t>檔案存入</a:t>
            </a:r>
            <a:r>
              <a:rPr lang="en-US" altLang="zh-TW" dirty="0" smtClean="0">
                <a:latin typeface="+mj-lt"/>
              </a:rPr>
              <a:t>cache</a:t>
            </a:r>
            <a:r>
              <a:rPr lang="zh-TW" altLang="en-US" dirty="0" smtClean="0">
                <a:latin typeface="+mj-lt"/>
              </a:rPr>
              <a:t>，如果有</a:t>
            </a:r>
            <a:r>
              <a:rPr lang="en-US" altLang="zh-TW" dirty="0" smtClean="0">
                <a:latin typeface="+mj-lt"/>
              </a:rPr>
              <a:t>cache</a:t>
            </a:r>
            <a:r>
              <a:rPr lang="zh-TW" altLang="en-US" dirty="0" smtClean="0">
                <a:latin typeface="+mj-lt"/>
              </a:rPr>
              <a:t>就直接使用，減少</a:t>
            </a:r>
            <a:r>
              <a:rPr lang="en-US" altLang="zh-TW" dirty="0" smtClean="0">
                <a:latin typeface="+mj-lt"/>
              </a:rPr>
              <a:t>I/O</a:t>
            </a:r>
          </a:p>
          <a:p>
            <a:pPr lvl="1">
              <a:buClrTx/>
              <a:buSzPct val="70000"/>
              <a:buFont typeface="Wingdings" pitchFamily="2" charset="2"/>
              <a:buChar char="l"/>
            </a:pPr>
            <a:r>
              <a:rPr lang="zh-TW" altLang="en-US" dirty="0">
                <a:latin typeface="+mj-lt"/>
              </a:rPr>
              <a:t>測試過，對於效能有明顯提昇</a:t>
            </a:r>
            <a:endParaRPr lang="en-US" altLang="zh-TW" dirty="0" smtClean="0">
              <a:latin typeface="+mj-lt"/>
            </a:endParaRPr>
          </a:p>
          <a:p>
            <a:r>
              <a:rPr lang="zh-TW" altLang="en-US" dirty="0" smtClean="0">
                <a:latin typeface="+mj-lt"/>
              </a:rPr>
              <a:t>範例：</a:t>
            </a:r>
            <a:r>
              <a:rPr lang="en-US" altLang="zh-TW" dirty="0" smtClean="0">
                <a:latin typeface="+mj-lt"/>
              </a:rPr>
              <a:t>myweb-v0.0.7.js, test-v0.0.7.js</a:t>
            </a: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3151701073"/>
      </p:ext>
    </p:extLst>
  </p:cSld>
  <p:clrMapOvr>
    <a:masterClrMapping/>
  </p:clrMapOvr>
  <p:transition advTm="34625">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2959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簡單的範例</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solidFill>
                  <a:srgbClr val="008000"/>
                </a:solidFill>
                <a:cs typeface="Calibri" pitchFamily="34" charset="0"/>
              </a:rPr>
              <a:t> </a:t>
            </a:r>
            <a:r>
              <a:rPr lang="zh-TW" altLang="en-US" sz="3600" dirty="0" smtClean="0">
                <a:ln>
                  <a:noFill/>
                </a:ln>
                <a:cs typeface="Calibri" pitchFamily="34" charset="0"/>
              </a:rPr>
              <a:t>加上</a:t>
            </a:r>
            <a:r>
              <a:rPr lang="en-US" altLang="zh-TW" sz="3600" dirty="0" smtClean="0">
                <a:ln>
                  <a:noFill/>
                </a:ln>
                <a:cs typeface="Calibri" pitchFamily="34" charset="0"/>
              </a:rPr>
              <a:t>router</a:t>
            </a:r>
            <a:r>
              <a:rPr lang="zh-TW" altLang="en-US" sz="3600" dirty="0" smtClean="0">
                <a:ln>
                  <a:noFill/>
                </a:ln>
                <a:cs typeface="Calibri" pitchFamily="34" charset="0"/>
              </a:rPr>
              <a:t>機制，讓網址對應到處理函數</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079432" cy="3975989"/>
          </a:xfrm>
        </p:spPr>
        <p:txBody>
          <a:bodyPr/>
          <a:lstStyle/>
          <a:p>
            <a:pPr eaLnBrk="1" hangingPunct="1"/>
            <a:endParaRPr lang="en-US" altLang="zh-TW" dirty="0" smtClean="0">
              <a:latin typeface="Calibri" pitchFamily="34" charset="0"/>
            </a:endParaRPr>
          </a:p>
          <a:p>
            <a:r>
              <a:rPr lang="zh-TW" altLang="en-US" dirty="0" smtClean="0">
                <a:latin typeface="+mj-lt"/>
              </a:rPr>
              <a:t>構想：</a:t>
            </a:r>
            <a:endParaRPr lang="en-US" altLang="zh-TW" dirty="0" smtClean="0">
              <a:latin typeface="+mj-lt"/>
            </a:endParaRPr>
          </a:p>
          <a:p>
            <a:pPr lvl="1">
              <a:buClrTx/>
            </a:pPr>
            <a:r>
              <a:rPr lang="zh-TW" altLang="en-US" dirty="0" smtClean="0">
                <a:latin typeface="+mj-lt"/>
              </a:rPr>
              <a:t>模仿</a:t>
            </a:r>
            <a:r>
              <a:rPr lang="en-US" altLang="zh-TW" dirty="0" smtClean="0">
                <a:latin typeface="+mj-lt"/>
              </a:rPr>
              <a:t>express framework</a:t>
            </a:r>
            <a:r>
              <a:rPr lang="zh-TW" altLang="en-US" dirty="0" smtClean="0">
                <a:latin typeface="+mj-lt"/>
              </a:rPr>
              <a:t>，利用</a:t>
            </a:r>
            <a:r>
              <a:rPr lang="en-US" altLang="zh-TW" dirty="0" smtClean="0">
                <a:latin typeface="+mj-lt"/>
              </a:rPr>
              <a:t>get(‘path’, </a:t>
            </a:r>
            <a:r>
              <a:rPr lang="en-US" altLang="zh-TW" dirty="0" err="1" smtClean="0">
                <a:latin typeface="+mj-lt"/>
              </a:rPr>
              <a:t>func</a:t>
            </a:r>
            <a:r>
              <a:rPr lang="en-US" altLang="zh-TW" dirty="0" smtClean="0">
                <a:latin typeface="+mj-lt"/>
              </a:rPr>
              <a:t>)</a:t>
            </a:r>
            <a:r>
              <a:rPr lang="zh-TW" altLang="en-US" dirty="0" smtClean="0">
                <a:latin typeface="+mj-lt"/>
              </a:rPr>
              <a:t>來新增利用</a:t>
            </a:r>
            <a:r>
              <a:rPr lang="en-US" altLang="zh-TW" dirty="0" smtClean="0">
                <a:latin typeface="+mj-lt"/>
              </a:rPr>
              <a:t>GET</a:t>
            </a:r>
            <a:r>
              <a:rPr lang="zh-TW" altLang="en-US" dirty="0" smtClean="0">
                <a:latin typeface="+mj-lt"/>
              </a:rPr>
              <a:t>方法，請求</a:t>
            </a:r>
            <a:r>
              <a:rPr lang="en-US" altLang="zh-TW" dirty="0" smtClean="0">
                <a:latin typeface="+mj-lt"/>
              </a:rPr>
              <a:t>path</a:t>
            </a:r>
            <a:r>
              <a:rPr lang="zh-TW" altLang="en-US" dirty="0" smtClean="0">
                <a:latin typeface="+mj-lt"/>
              </a:rPr>
              <a:t>路徑的處理函數</a:t>
            </a:r>
            <a:r>
              <a:rPr lang="en-US" altLang="zh-TW" dirty="0" err="1" smtClean="0">
                <a:latin typeface="+mj-lt"/>
              </a:rPr>
              <a:t>func</a:t>
            </a:r>
            <a:endParaRPr lang="en-US" altLang="zh-TW" dirty="0">
              <a:latin typeface="+mj-lt"/>
            </a:endParaRPr>
          </a:p>
          <a:p>
            <a:pPr lvl="1">
              <a:buClrTx/>
            </a:pPr>
            <a:r>
              <a:rPr lang="en-US" altLang="zh-TW" dirty="0" smtClean="0">
                <a:latin typeface="+mj-lt"/>
              </a:rPr>
              <a:t>post, put, delete, head</a:t>
            </a:r>
            <a:r>
              <a:rPr lang="zh-TW" altLang="en-US" dirty="0" smtClean="0">
                <a:latin typeface="+mj-lt"/>
              </a:rPr>
              <a:t>等也可以使用同樣方法</a:t>
            </a:r>
            <a:endParaRPr lang="en-US" altLang="zh-TW" dirty="0" smtClean="0">
              <a:latin typeface="+mj-lt"/>
            </a:endParaRPr>
          </a:p>
          <a:p>
            <a:r>
              <a:rPr lang="zh-TW" altLang="en-US" dirty="0" smtClean="0">
                <a:latin typeface="+mj-lt"/>
              </a:rPr>
              <a:t>範例：</a:t>
            </a:r>
            <a:r>
              <a:rPr lang="en-US" altLang="zh-TW" dirty="0" smtClean="0">
                <a:latin typeface="+mj-lt"/>
              </a:rPr>
              <a:t>myweb-v0.0.8.js, test-v0.0.8.js</a:t>
            </a: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2035874914"/>
      </p:ext>
    </p:extLst>
  </p:cSld>
  <p:clrMapOvr>
    <a:masterClrMapping/>
  </p:clrMapOvr>
  <p:transition advTm="34625">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2959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簡單的範例</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solidFill>
                  <a:srgbClr val="008000"/>
                </a:solidFill>
                <a:cs typeface="Calibri" pitchFamily="34" charset="0"/>
              </a:rPr>
              <a:t> </a:t>
            </a:r>
            <a:r>
              <a:rPr lang="zh-TW" altLang="en-US" sz="3600" dirty="0" smtClean="0">
                <a:ln>
                  <a:noFill/>
                </a:ln>
                <a:cs typeface="Calibri" pitchFamily="34" charset="0"/>
              </a:rPr>
              <a:t>開始做架構調整，先加上</a:t>
            </a:r>
            <a:r>
              <a:rPr lang="en-US" altLang="zh-TW" sz="3600" dirty="0" smtClean="0">
                <a:ln>
                  <a:noFill/>
                </a:ln>
                <a:cs typeface="Calibri" pitchFamily="34" charset="0"/>
              </a:rPr>
              <a:t>cookie</a:t>
            </a:r>
            <a:r>
              <a:rPr lang="zh-TW" altLang="en-US" sz="3600" dirty="0" smtClean="0">
                <a:ln>
                  <a:noFill/>
                </a:ln>
                <a:cs typeface="Calibri" pitchFamily="34" charset="0"/>
              </a:rPr>
              <a:t>機制</a:t>
            </a:r>
            <a:endParaRPr altLang="zh-TW" sz="3600" dirty="0" smtClean="0">
              <a:ln>
                <a:noFill/>
              </a:ln>
              <a:cs typeface="Calibri" pitchFamily="34" charset="0"/>
            </a:endParaRPr>
          </a:p>
        </p:txBody>
      </p:sp>
      <p:sp>
        <p:nvSpPr>
          <p:cNvPr id="7" name="Content Placeholder 2"/>
          <p:cNvSpPr>
            <a:spLocks noGrp="1"/>
          </p:cNvSpPr>
          <p:nvPr>
            <p:ph idx="1"/>
          </p:nvPr>
        </p:nvSpPr>
        <p:spPr>
          <a:xfrm>
            <a:off x="381000" y="1412875"/>
            <a:ext cx="8079432" cy="3975989"/>
          </a:xfrm>
        </p:spPr>
        <p:txBody>
          <a:bodyPr/>
          <a:lstStyle/>
          <a:p>
            <a:pPr eaLnBrk="1" hangingPunct="1"/>
            <a:endParaRPr lang="en-US" altLang="zh-TW" dirty="0" smtClean="0">
              <a:latin typeface="Calibri" pitchFamily="34" charset="0"/>
            </a:endParaRPr>
          </a:p>
          <a:p>
            <a:r>
              <a:rPr lang="zh-TW" altLang="en-US" dirty="0" smtClean="0">
                <a:latin typeface="+mj-lt"/>
              </a:rPr>
              <a:t>構想：</a:t>
            </a:r>
            <a:endParaRPr lang="en-US" altLang="zh-TW" dirty="0" smtClean="0">
              <a:latin typeface="+mj-lt"/>
            </a:endParaRPr>
          </a:p>
          <a:p>
            <a:pPr lvl="1">
              <a:buClrTx/>
              <a:buSzPct val="70000"/>
              <a:buFont typeface="Wingdings" pitchFamily="2" charset="2"/>
              <a:buChar char="l"/>
            </a:pPr>
            <a:r>
              <a:rPr lang="zh-TW" altLang="en-US" dirty="0" smtClean="0">
                <a:latin typeface="+mj-lt"/>
              </a:rPr>
              <a:t>利用</a:t>
            </a:r>
            <a:r>
              <a:rPr lang="en-US" altLang="zh-TW" dirty="0" err="1" smtClean="0">
                <a:latin typeface="+mj-lt"/>
              </a:rPr>
              <a:t>NodeJS</a:t>
            </a:r>
            <a:r>
              <a:rPr lang="zh-TW" altLang="en-US" dirty="0" smtClean="0">
                <a:latin typeface="+mj-lt"/>
              </a:rPr>
              <a:t>的事件機制，在伺服器每個</a:t>
            </a:r>
            <a:r>
              <a:rPr lang="en-US" altLang="zh-TW" dirty="0" smtClean="0">
                <a:latin typeface="+mj-lt"/>
              </a:rPr>
              <a:t>request</a:t>
            </a:r>
            <a:r>
              <a:rPr lang="zh-TW" altLang="en-US" dirty="0" smtClean="0">
                <a:latin typeface="+mj-lt"/>
              </a:rPr>
              <a:t>的</a:t>
            </a:r>
            <a:r>
              <a:rPr lang="en-US" altLang="zh-TW" dirty="0" smtClean="0">
                <a:latin typeface="+mj-lt"/>
              </a:rPr>
              <a:t>life cycle</a:t>
            </a:r>
            <a:r>
              <a:rPr lang="zh-TW" altLang="en-US" dirty="0" smtClean="0">
                <a:latin typeface="+mj-lt"/>
              </a:rPr>
              <a:t>中，插入</a:t>
            </a:r>
            <a:r>
              <a:rPr lang="en-US" altLang="zh-TW" dirty="0" smtClean="0">
                <a:latin typeface="+mj-lt"/>
              </a:rPr>
              <a:t>hook</a:t>
            </a:r>
            <a:r>
              <a:rPr lang="zh-TW" altLang="en-US" dirty="0" smtClean="0">
                <a:latin typeface="+mj-lt"/>
              </a:rPr>
              <a:t>函數</a:t>
            </a:r>
            <a:endParaRPr lang="en-US" altLang="zh-TW" dirty="0" smtClean="0">
              <a:latin typeface="+mj-lt"/>
            </a:endParaRPr>
          </a:p>
          <a:p>
            <a:pPr lvl="1">
              <a:buClrTx/>
              <a:buSzPct val="70000"/>
              <a:buFont typeface="Wingdings" pitchFamily="2" charset="2"/>
              <a:buChar char="l"/>
            </a:pPr>
            <a:r>
              <a:rPr lang="zh-TW" altLang="en-US" dirty="0" smtClean="0">
                <a:latin typeface="+mj-lt"/>
              </a:rPr>
              <a:t>利用</a:t>
            </a:r>
            <a:r>
              <a:rPr lang="en-US" altLang="zh-TW" dirty="0" err="1" smtClean="0">
                <a:latin typeface="+mj-lt"/>
              </a:rPr>
              <a:t>nodeunit</a:t>
            </a:r>
            <a:r>
              <a:rPr lang="zh-TW" altLang="en-US" dirty="0" smtClean="0">
                <a:latin typeface="+mj-lt"/>
              </a:rPr>
              <a:t>做單元測試，以確保架構調整沒有問題</a:t>
            </a:r>
            <a:endParaRPr lang="en-US" altLang="zh-TW" dirty="0" smtClean="0">
              <a:latin typeface="+mj-lt"/>
            </a:endParaRPr>
          </a:p>
          <a:p>
            <a:pPr lvl="1">
              <a:buClrTx/>
              <a:buSzPct val="70000"/>
              <a:buFont typeface="Wingdings" pitchFamily="2" charset="2"/>
              <a:buChar char="l"/>
            </a:pPr>
            <a:r>
              <a:rPr lang="zh-TW" altLang="en-US" dirty="0" smtClean="0">
                <a:latin typeface="+mj-lt"/>
              </a:rPr>
              <a:t>加上</a:t>
            </a:r>
            <a:r>
              <a:rPr lang="en-US" altLang="zh-TW" dirty="0" smtClean="0">
                <a:latin typeface="+mj-lt"/>
              </a:rPr>
              <a:t>’</a:t>
            </a:r>
            <a:r>
              <a:rPr lang="en-US" altLang="zh-TW" dirty="0" err="1" smtClean="0">
                <a:latin typeface="+mj-lt"/>
              </a:rPr>
              <a:t>init</a:t>
            </a:r>
            <a:r>
              <a:rPr lang="en-US" altLang="zh-TW" dirty="0" smtClean="0">
                <a:latin typeface="+mj-lt"/>
              </a:rPr>
              <a:t>’ hook</a:t>
            </a:r>
            <a:r>
              <a:rPr lang="zh-TW" altLang="en-US" dirty="0" smtClean="0">
                <a:latin typeface="+mj-lt"/>
              </a:rPr>
              <a:t>，並且在這個階段處理</a:t>
            </a:r>
            <a:r>
              <a:rPr lang="en-US" altLang="zh-TW" dirty="0" smtClean="0">
                <a:latin typeface="+mj-lt"/>
              </a:rPr>
              <a:t>cookie</a:t>
            </a:r>
          </a:p>
          <a:p>
            <a:pPr lvl="1">
              <a:buClrTx/>
              <a:buSzPct val="70000"/>
              <a:buFont typeface="Wingdings" pitchFamily="2" charset="2"/>
              <a:buChar char="l"/>
            </a:pPr>
            <a:r>
              <a:rPr lang="en-US" altLang="zh-TW" dirty="0" smtClean="0">
                <a:latin typeface="+mj-lt"/>
              </a:rPr>
              <a:t>hook</a:t>
            </a:r>
            <a:r>
              <a:rPr lang="zh-TW" altLang="en-US" dirty="0" smtClean="0">
                <a:latin typeface="+mj-lt"/>
              </a:rPr>
              <a:t>函數，會接收到</a:t>
            </a:r>
            <a:r>
              <a:rPr lang="en-US" altLang="zh-TW" dirty="0" smtClean="0">
                <a:latin typeface="+mj-lt"/>
              </a:rPr>
              <a:t>request</a:t>
            </a:r>
            <a:r>
              <a:rPr lang="zh-TW" altLang="en-US" dirty="0" smtClean="0">
                <a:latin typeface="+mj-lt"/>
              </a:rPr>
              <a:t>與</a:t>
            </a:r>
            <a:r>
              <a:rPr lang="en-US" altLang="zh-TW" dirty="0" smtClean="0">
                <a:latin typeface="+mj-lt"/>
              </a:rPr>
              <a:t>response</a:t>
            </a:r>
            <a:r>
              <a:rPr lang="zh-TW" altLang="en-US" dirty="0" smtClean="0">
                <a:latin typeface="+mj-lt"/>
              </a:rPr>
              <a:t>物件做處理</a:t>
            </a:r>
            <a:endParaRPr lang="en-US" altLang="zh-TW" dirty="0" smtClean="0">
              <a:latin typeface="+mj-lt"/>
            </a:endParaRPr>
          </a:p>
          <a:p>
            <a:r>
              <a:rPr lang="zh-TW" altLang="en-US" dirty="0" smtClean="0">
                <a:latin typeface="+mj-lt"/>
              </a:rPr>
              <a:t>範例：</a:t>
            </a:r>
            <a:r>
              <a:rPr lang="en-US" altLang="zh-TW" dirty="0" smtClean="0">
                <a:latin typeface="+mj-lt"/>
              </a:rPr>
              <a:t>myweb-v0.0.9.js, test-v0.0.9.js</a:t>
            </a: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2110112897"/>
      </p:ext>
    </p:extLst>
  </p:cSld>
  <p:clrMapOvr>
    <a:masterClrMapping/>
  </p:clrMapOvr>
  <p:transition advTm="34625">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750" y="4510088"/>
            <a:ext cx="8593564" cy="752475"/>
          </a:xfrm>
        </p:spPr>
        <p:txBody>
          <a:bodyPr/>
          <a:lstStyle/>
          <a:p>
            <a:pPr>
              <a:defRPr/>
            </a:pPr>
            <a:r>
              <a:rPr lang="zh-TW" altLang="en-US" dirty="0" smtClean="0">
                <a:solidFill>
                  <a:schemeClr val="tx1"/>
                </a:solidFill>
              </a:rPr>
              <a:t>目前的支援狀</a:t>
            </a:r>
            <a:r>
              <a:rPr lang="zh-TW" altLang="en-US" dirty="0">
                <a:solidFill>
                  <a:schemeClr val="tx1"/>
                </a:solidFill>
              </a:rPr>
              <a:t>況</a:t>
            </a:r>
            <a:r>
              <a:rPr lang="zh-TW" altLang="en-US" dirty="0" smtClean="0">
                <a:solidFill>
                  <a:schemeClr val="tx1"/>
                </a:solidFill>
              </a:rPr>
              <a:t>還有與</a:t>
            </a:r>
            <a:r>
              <a:rPr lang="en-US" altLang="zh-TW" dirty="0" err="1" smtClean="0">
                <a:solidFill>
                  <a:schemeClr val="tx1"/>
                </a:solidFill>
              </a:rPr>
              <a:t>iis</a:t>
            </a:r>
            <a:r>
              <a:rPr lang="zh-TW" altLang="en-US" dirty="0" smtClean="0">
                <a:solidFill>
                  <a:schemeClr val="tx1"/>
                </a:solidFill>
              </a:rPr>
              <a:t>整合的方式</a:t>
            </a:r>
          </a:p>
        </p:txBody>
      </p:sp>
      <p:sp>
        <p:nvSpPr>
          <p:cNvPr id="46082" name="副標題 8"/>
          <p:cNvSpPr>
            <a:spLocks noGrp="1"/>
          </p:cNvSpPr>
          <p:nvPr>
            <p:ph type="subTitle" idx="1"/>
          </p:nvPr>
        </p:nvSpPr>
        <p:spPr>
          <a:xfrm>
            <a:off x="425450" y="6254750"/>
            <a:ext cx="6802438" cy="461963"/>
          </a:xfrm>
        </p:spPr>
        <p:txBody>
          <a:bodyPr/>
          <a:lstStyle/>
          <a:p>
            <a:pPr eaLnBrk="1" hangingPunct="1">
              <a:spcBef>
                <a:spcPct val="0"/>
              </a:spcBef>
            </a:pPr>
            <a:endParaRPr lang="en-US" altLang="zh-TW" dirty="0" smtClean="0"/>
          </a:p>
        </p:txBody>
      </p:sp>
      <p:sp>
        <p:nvSpPr>
          <p:cNvPr id="4" name="Text Placeholder 3"/>
          <p:cNvSpPr>
            <a:spLocks noGrp="1"/>
          </p:cNvSpPr>
          <p:nvPr>
            <p:ph type="body" sz="quarter" idx="10"/>
          </p:nvPr>
        </p:nvSpPr>
        <p:spPr>
          <a:xfrm>
            <a:off x="409193" y="3407037"/>
            <a:ext cx="8545286" cy="1059925"/>
          </a:xfrm>
        </p:spPr>
        <p:txBody>
          <a:bodyPr/>
          <a:lstStyle/>
          <a:p>
            <a:pPr>
              <a:defRPr/>
            </a:pPr>
            <a:r>
              <a:rPr lang="en-US" altLang="zh-TW" sz="6600" dirty="0" smtClean="0">
                <a:solidFill>
                  <a:schemeClr val="tx1"/>
                </a:solidFill>
                <a:latin typeface="+mj-lt"/>
              </a:rPr>
              <a:t>Windows</a:t>
            </a:r>
            <a:r>
              <a:rPr lang="zh-TW" altLang="en-US" sz="6600" dirty="0" smtClean="0">
                <a:solidFill>
                  <a:schemeClr val="tx1"/>
                </a:solidFill>
                <a:latin typeface="+mj-lt"/>
              </a:rPr>
              <a:t>環境？</a:t>
            </a:r>
            <a:endParaRPr sz="6600" dirty="0">
              <a:solidFill>
                <a:schemeClr val="tx1"/>
              </a:solidFill>
              <a:latin typeface="+mj-lt"/>
            </a:endParaRPr>
          </a:p>
        </p:txBody>
      </p:sp>
      <p:sp>
        <p:nvSpPr>
          <p:cNvPr id="46084" name="Subtitle 2"/>
          <p:cNvSpPr txBox="1">
            <a:spLocks/>
          </p:cNvSpPr>
          <p:nvPr/>
        </p:nvSpPr>
        <p:spPr bwMode="white">
          <a:xfrm>
            <a:off x="4932363" y="2586038"/>
            <a:ext cx="3813175" cy="1338262"/>
          </a:xfrm>
          <a:prstGeom prst="rect">
            <a:avLst/>
          </a:prstGeom>
          <a:noFill/>
          <a:ln w="9525">
            <a:noFill/>
            <a:miter lim="800000"/>
            <a:headEnd/>
            <a:tailEnd/>
          </a:ln>
        </p:spPr>
        <p:txBody>
          <a:bodyPr lIns="0" tIns="0" rIns="0" bIns="0"/>
          <a:lstStyle/>
          <a:p>
            <a:pPr>
              <a:lnSpc>
                <a:spcPct val="90000"/>
              </a:lnSpc>
            </a:pPr>
            <a:endParaRPr kumimoji="0" lang="en-US" altLang="zh-TW" sz="2000">
              <a:solidFill>
                <a:schemeClr val="bg1"/>
              </a:solidFill>
              <a:latin typeface="Calibri" pitchFamily="34" charset="0"/>
              <a:ea typeface="微軟正黑體" pitchFamily="34" charset="-120"/>
              <a:cs typeface="Calibri" pitchFamily="34" charset="0"/>
            </a:endParaRPr>
          </a:p>
        </p:txBody>
      </p:sp>
    </p:spTree>
    <p:extLst>
      <p:ext uri="{BB962C8B-B14F-4D97-AF65-F5344CB8AC3E}">
        <p14:creationId xmlns:p14="http://schemas.microsoft.com/office/powerpoint/2010/main" val="3119486915"/>
      </p:ext>
    </p:extLst>
  </p:cSld>
  <p:clrMapOvr>
    <a:masterClrMapping/>
  </p:clrMapOvr>
  <p:transition advTm="1350765">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29595"/>
          </a:xfrm>
        </p:spPr>
        <p:txBody>
          <a:bodyPr numCol="1" anchorCtr="0" compatLnSpc="1">
            <a:prstTxWarp prst="textNoShape">
              <a:avLst/>
            </a:prstTxWarp>
            <a:normAutofit fontScale="90000"/>
          </a:bodyPr>
          <a:lstStyle/>
          <a:p>
            <a:pPr eaLnBrk="1" hangingPunct="1">
              <a:defRPr/>
            </a:pPr>
            <a:r>
              <a:rPr altLang="zh-TW" dirty="0" err="1" smtClean="0">
                <a:ln>
                  <a:noFill/>
                </a:ln>
                <a:solidFill>
                  <a:srgbClr val="008000"/>
                </a:solidFill>
                <a:cs typeface="Calibri" pitchFamily="34" charset="0"/>
              </a:rPr>
              <a:t>NodeJS</a:t>
            </a:r>
            <a:r>
              <a:rPr lang="zh-TW" altLang="en-US" dirty="0" smtClean="0">
                <a:ln>
                  <a:noFill/>
                </a:ln>
                <a:solidFill>
                  <a:srgbClr val="008000"/>
                </a:solidFill>
                <a:cs typeface="Calibri" pitchFamily="34" charset="0"/>
              </a:rPr>
              <a:t>在</a:t>
            </a:r>
            <a:r>
              <a:rPr lang="en-US" altLang="zh-TW" dirty="0" smtClean="0">
                <a:ln>
                  <a:noFill/>
                </a:ln>
                <a:solidFill>
                  <a:srgbClr val="008000"/>
                </a:solidFill>
                <a:cs typeface="Calibri" pitchFamily="34" charset="0"/>
              </a:rPr>
              <a:t>Windows</a:t>
            </a:r>
            <a:r>
              <a:rPr lang="zh-TW" altLang="en-US" dirty="0" smtClean="0">
                <a:ln>
                  <a:noFill/>
                </a:ln>
                <a:solidFill>
                  <a:srgbClr val="008000"/>
                </a:solidFill>
                <a:cs typeface="Calibri" pitchFamily="34" charset="0"/>
              </a:rPr>
              <a:t>中的支援</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endParaRPr altLang="zh-TW" sz="3600" dirty="0" smtClean="0">
              <a:ln>
                <a:noFill/>
              </a:ln>
              <a:cs typeface="Calibri" pitchFamily="34" charset="0"/>
            </a:endParaRPr>
          </a:p>
        </p:txBody>
      </p:sp>
      <p:sp>
        <p:nvSpPr>
          <p:cNvPr id="7" name="Content Placeholder 2"/>
          <p:cNvSpPr>
            <a:spLocks noGrp="1"/>
          </p:cNvSpPr>
          <p:nvPr>
            <p:ph idx="1"/>
          </p:nvPr>
        </p:nvSpPr>
        <p:spPr/>
        <p:txBody>
          <a:bodyPr>
            <a:normAutofit/>
          </a:bodyPr>
          <a:lstStyle/>
          <a:p>
            <a:pPr eaLnBrk="1" hangingPunct="1"/>
            <a:endParaRPr lang="en-US" altLang="zh-TW" dirty="0" smtClean="0">
              <a:latin typeface="Calibri" pitchFamily="34" charset="0"/>
            </a:endParaRPr>
          </a:p>
          <a:p>
            <a:r>
              <a:rPr lang="en-US" altLang="zh-TW" dirty="0" smtClean="0">
                <a:latin typeface="+mj-lt"/>
              </a:rPr>
              <a:t>v0.6.0</a:t>
            </a:r>
            <a:r>
              <a:rPr lang="zh-TW" altLang="en-US" dirty="0" smtClean="0">
                <a:latin typeface="+mj-lt"/>
              </a:rPr>
              <a:t>前預設要完成的目標（綠色為已完成）</a:t>
            </a:r>
            <a:endParaRPr lang="en-US" altLang="zh-TW" dirty="0" smtClean="0">
              <a:latin typeface="+mj-lt"/>
            </a:endParaRPr>
          </a:p>
          <a:p>
            <a:pPr lvl="1">
              <a:buClrTx/>
              <a:buSzPct val="70000"/>
              <a:buFont typeface="Wingdings" pitchFamily="2" charset="2"/>
              <a:buChar char="l"/>
            </a:pPr>
            <a:r>
              <a:rPr lang="zh-TW" altLang="en-US" dirty="0">
                <a:solidFill>
                  <a:schemeClr val="accent1">
                    <a:lumMod val="25000"/>
                  </a:schemeClr>
                </a:solidFill>
              </a:rPr>
              <a:t>支援</a:t>
            </a:r>
            <a:r>
              <a:rPr lang="en-US" altLang="zh-TW" dirty="0" smtClean="0">
                <a:solidFill>
                  <a:schemeClr val="accent1">
                    <a:lumMod val="25000"/>
                  </a:schemeClr>
                </a:solidFill>
              </a:rPr>
              <a:t>IOCP</a:t>
            </a:r>
            <a:r>
              <a:rPr lang="zh-TW" altLang="en-US" dirty="0" smtClean="0">
                <a:solidFill>
                  <a:schemeClr val="accent1">
                    <a:lumMod val="25000"/>
                  </a:schemeClr>
                </a:solidFill>
              </a:rPr>
              <a:t>（透過</a:t>
            </a:r>
            <a:r>
              <a:rPr lang="en-US" altLang="zh-TW" dirty="0" err="1" smtClean="0">
                <a:solidFill>
                  <a:schemeClr val="accent1">
                    <a:lumMod val="25000"/>
                  </a:schemeClr>
                </a:solidFill>
              </a:rPr>
              <a:t>libuv</a:t>
            </a:r>
            <a:r>
              <a:rPr lang="zh-TW" altLang="en-US" dirty="0" smtClean="0">
                <a:solidFill>
                  <a:schemeClr val="accent1">
                    <a:lumMod val="25000"/>
                  </a:schemeClr>
                </a:solidFill>
              </a:rPr>
              <a:t>）</a:t>
            </a:r>
            <a:endParaRPr lang="en-US" altLang="zh-TW" dirty="0">
              <a:solidFill>
                <a:schemeClr val="accent1">
                  <a:lumMod val="25000"/>
                </a:schemeClr>
              </a:solidFill>
            </a:endParaRPr>
          </a:p>
          <a:p>
            <a:pPr lvl="1">
              <a:buClrTx/>
              <a:buSzPct val="70000"/>
              <a:buFont typeface="Wingdings" pitchFamily="2" charset="2"/>
              <a:buChar char="l"/>
            </a:pPr>
            <a:r>
              <a:rPr lang="zh-TW" altLang="en-US" dirty="0" smtClean="0">
                <a:solidFill>
                  <a:schemeClr val="accent1">
                    <a:lumMod val="25000"/>
                  </a:schemeClr>
                </a:solidFill>
              </a:rPr>
              <a:t>支援使用</a:t>
            </a:r>
            <a:r>
              <a:rPr lang="en-US" altLang="zh-TW" dirty="0" smtClean="0">
                <a:solidFill>
                  <a:schemeClr val="accent1">
                    <a:lumMod val="25000"/>
                  </a:schemeClr>
                </a:solidFill>
              </a:rPr>
              <a:t>Visual </a:t>
            </a:r>
            <a:r>
              <a:rPr lang="en-US" altLang="zh-TW" dirty="0">
                <a:solidFill>
                  <a:schemeClr val="accent1">
                    <a:lumMod val="25000"/>
                  </a:schemeClr>
                </a:solidFill>
              </a:rPr>
              <a:t>C</a:t>
            </a:r>
            <a:r>
              <a:rPr lang="en-US" altLang="zh-TW" dirty="0" smtClean="0">
                <a:solidFill>
                  <a:schemeClr val="accent1">
                    <a:lumMod val="25000"/>
                  </a:schemeClr>
                </a:solidFill>
              </a:rPr>
              <a:t>++</a:t>
            </a:r>
            <a:r>
              <a:rPr lang="zh-TW" altLang="en-US" dirty="0" smtClean="0">
                <a:solidFill>
                  <a:schemeClr val="accent1">
                    <a:lumMod val="25000"/>
                  </a:schemeClr>
                </a:solidFill>
              </a:rPr>
              <a:t>編譯</a:t>
            </a:r>
            <a:endParaRPr lang="en-US" altLang="zh-TW" dirty="0" smtClean="0">
              <a:solidFill>
                <a:schemeClr val="accent1">
                  <a:lumMod val="25000"/>
                </a:schemeClr>
              </a:solidFill>
            </a:endParaRPr>
          </a:p>
          <a:p>
            <a:pPr lvl="1">
              <a:buClrTx/>
              <a:buSzPct val="70000"/>
              <a:buFont typeface="Wingdings" pitchFamily="2" charset="2"/>
              <a:buChar char="l"/>
            </a:pPr>
            <a:r>
              <a:rPr lang="zh-TW" altLang="en-US" dirty="0">
                <a:solidFill>
                  <a:schemeClr val="accent1">
                    <a:lumMod val="25000"/>
                  </a:schemeClr>
                </a:solidFill>
              </a:rPr>
              <a:t>支援</a:t>
            </a:r>
            <a:r>
              <a:rPr lang="en-US" altLang="zh-TW" dirty="0" smtClean="0">
                <a:solidFill>
                  <a:schemeClr val="accent1">
                    <a:lumMod val="25000"/>
                  </a:schemeClr>
                </a:solidFill>
              </a:rPr>
              <a:t>Named Pipe</a:t>
            </a:r>
            <a:r>
              <a:rPr lang="zh-TW" altLang="en-US" dirty="0" smtClean="0">
                <a:solidFill>
                  <a:schemeClr val="accent1">
                    <a:lumMod val="25000"/>
                  </a:schemeClr>
                </a:solidFill>
              </a:rPr>
              <a:t> </a:t>
            </a:r>
            <a:r>
              <a:rPr lang="en-US" altLang="zh-TW" dirty="0" smtClean="0">
                <a:solidFill>
                  <a:schemeClr val="accent1">
                    <a:lumMod val="25000"/>
                  </a:schemeClr>
                </a:solidFill>
              </a:rPr>
              <a:t>(</a:t>
            </a:r>
            <a:r>
              <a:rPr lang="zh-TW" altLang="en-US" dirty="0" smtClean="0">
                <a:solidFill>
                  <a:schemeClr val="accent1">
                    <a:lumMod val="25000"/>
                  </a:schemeClr>
                </a:solidFill>
              </a:rPr>
              <a:t>類似</a:t>
            </a:r>
            <a:r>
              <a:rPr lang="en-US" altLang="zh-TW" dirty="0" smtClean="0">
                <a:solidFill>
                  <a:schemeClr val="accent1">
                    <a:lumMod val="25000"/>
                  </a:schemeClr>
                </a:solidFill>
              </a:rPr>
              <a:t>Unix Domain Socket)</a:t>
            </a:r>
          </a:p>
          <a:p>
            <a:pPr lvl="1">
              <a:buClrTx/>
              <a:buSzPct val="70000"/>
              <a:buFont typeface="Wingdings" pitchFamily="2" charset="2"/>
              <a:buChar char="l"/>
            </a:pPr>
            <a:r>
              <a:rPr lang="zh-TW" altLang="en-US" dirty="0" smtClean="0">
                <a:solidFill>
                  <a:schemeClr val="accent3">
                    <a:lumMod val="75000"/>
                  </a:schemeClr>
                </a:solidFill>
              </a:rPr>
              <a:t>支援</a:t>
            </a:r>
            <a:r>
              <a:rPr lang="en-US" altLang="zh-TW" dirty="0" smtClean="0">
                <a:solidFill>
                  <a:schemeClr val="accent3">
                    <a:lumMod val="75000"/>
                  </a:schemeClr>
                </a:solidFill>
              </a:rPr>
              <a:t>child process</a:t>
            </a:r>
          </a:p>
          <a:p>
            <a:pPr lvl="1">
              <a:buClrTx/>
              <a:buSzPct val="70000"/>
              <a:buFont typeface="Wingdings" pitchFamily="2" charset="2"/>
              <a:buChar char="l"/>
            </a:pPr>
            <a:r>
              <a:rPr lang="zh-TW" altLang="en-US" dirty="0" smtClean="0">
                <a:solidFill>
                  <a:schemeClr val="accent3">
                    <a:lumMod val="75000"/>
                  </a:schemeClr>
                </a:solidFill>
              </a:rPr>
              <a:t>支援動態的原生模組 </a:t>
            </a:r>
            <a:r>
              <a:rPr lang="en-US" altLang="zh-TW" dirty="0" smtClean="0">
                <a:solidFill>
                  <a:schemeClr val="accent3">
                    <a:lumMod val="75000"/>
                  </a:schemeClr>
                </a:solidFill>
              </a:rPr>
              <a:t>(</a:t>
            </a:r>
            <a:r>
              <a:rPr lang="en-US" altLang="zh-TW" dirty="0" err="1" smtClean="0">
                <a:solidFill>
                  <a:schemeClr val="accent3">
                    <a:lumMod val="75000"/>
                  </a:schemeClr>
                </a:solidFill>
              </a:rPr>
              <a:t>dll</a:t>
            </a:r>
            <a:r>
              <a:rPr lang="zh-TW" altLang="en-US" dirty="0" smtClean="0">
                <a:solidFill>
                  <a:schemeClr val="accent3">
                    <a:lumMod val="75000"/>
                  </a:schemeClr>
                </a:solidFill>
              </a:rPr>
              <a:t>格式</a:t>
            </a:r>
            <a:r>
              <a:rPr lang="en-US" altLang="zh-TW" dirty="0" smtClean="0">
                <a:solidFill>
                  <a:schemeClr val="accent3">
                    <a:lumMod val="75000"/>
                  </a:schemeClr>
                </a:solidFill>
              </a:rPr>
              <a:t>)</a:t>
            </a:r>
          </a:p>
          <a:p>
            <a:pPr lvl="1">
              <a:buClrTx/>
              <a:buSzPct val="70000"/>
              <a:buFont typeface="Wingdings" pitchFamily="2" charset="2"/>
              <a:buChar char="l"/>
            </a:pPr>
            <a:r>
              <a:rPr lang="zh-TW" altLang="en-US" dirty="0" smtClean="0">
                <a:solidFill>
                  <a:schemeClr val="accent3">
                    <a:lumMod val="75000"/>
                  </a:schemeClr>
                </a:solidFill>
              </a:rPr>
              <a:t>編譯成</a:t>
            </a:r>
            <a:r>
              <a:rPr lang="en-US" altLang="zh-TW" dirty="0" smtClean="0">
                <a:solidFill>
                  <a:schemeClr val="accent3">
                    <a:lumMod val="75000"/>
                  </a:schemeClr>
                </a:solidFill>
              </a:rPr>
              <a:t>64</a:t>
            </a:r>
            <a:r>
              <a:rPr lang="zh-TW" altLang="en-US" dirty="0" smtClean="0">
                <a:solidFill>
                  <a:schemeClr val="accent3">
                    <a:lumMod val="75000"/>
                  </a:schemeClr>
                </a:solidFill>
              </a:rPr>
              <a:t>位元執行檔</a:t>
            </a:r>
            <a:endParaRPr lang="en-US" altLang="zh-TW" dirty="0" smtClean="0">
              <a:solidFill>
                <a:schemeClr val="accent3">
                  <a:lumMod val="75000"/>
                </a:schemeClr>
              </a:solidFill>
            </a:endParaRPr>
          </a:p>
          <a:p>
            <a:pPr lvl="1">
              <a:buClrTx/>
              <a:buSzPct val="70000"/>
              <a:buFont typeface="Wingdings" pitchFamily="2" charset="2"/>
              <a:buChar char="l"/>
            </a:pPr>
            <a:r>
              <a:rPr lang="zh-TW" altLang="en-US" dirty="0" smtClean="0">
                <a:solidFill>
                  <a:schemeClr val="accent5">
                    <a:lumMod val="50000"/>
                  </a:schemeClr>
                </a:solidFill>
              </a:rPr>
              <a:t>其他</a:t>
            </a:r>
            <a:r>
              <a:rPr lang="en-US" altLang="zh-TW" dirty="0" smtClean="0">
                <a:solidFill>
                  <a:schemeClr val="accent5">
                    <a:lumMod val="50000"/>
                  </a:schemeClr>
                </a:solidFill>
              </a:rPr>
              <a:t>…(</a:t>
            </a:r>
            <a:r>
              <a:rPr lang="zh-TW" altLang="en-US" dirty="0" smtClean="0">
                <a:solidFill>
                  <a:schemeClr val="accent5">
                    <a:lumMod val="50000"/>
                  </a:schemeClr>
                </a:solidFill>
              </a:rPr>
              <a:t>還很多</a:t>
            </a:r>
            <a:r>
              <a:rPr lang="en-US" altLang="zh-TW" dirty="0" smtClean="0">
                <a:solidFill>
                  <a:schemeClr val="accent5">
                    <a:lumMod val="50000"/>
                  </a:schemeClr>
                </a:solidFill>
              </a:rPr>
              <a:t>)</a:t>
            </a:r>
          </a:p>
        </p:txBody>
      </p:sp>
    </p:spTree>
    <p:extLst>
      <p:ext uri="{BB962C8B-B14F-4D97-AF65-F5344CB8AC3E}">
        <p14:creationId xmlns:p14="http://schemas.microsoft.com/office/powerpoint/2010/main" val="289434509"/>
      </p:ext>
    </p:extLst>
  </p:cSld>
  <p:clrMapOvr>
    <a:masterClrMapping/>
  </p:clrMapOvr>
  <p:transition advTm="34625">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30325"/>
          </a:xfrm>
        </p:spPr>
        <p:txBody>
          <a:bodyPr numCol="1" anchorCtr="0" compatLnSpc="1">
            <a:prstTxWarp prst="textNoShape">
              <a:avLst/>
            </a:prstTxWarp>
            <a:normAutofit fontScale="90000"/>
          </a:bodyPr>
          <a:lstStyle/>
          <a:p>
            <a:pPr eaLnBrk="1" hangingPunct="1">
              <a:defRPr/>
            </a:pPr>
            <a:r>
              <a:rPr lang="en-US" altLang="zh-TW" dirty="0" err="1">
                <a:ln>
                  <a:noFill/>
                </a:ln>
                <a:solidFill>
                  <a:srgbClr val="008000"/>
                </a:solidFill>
                <a:cs typeface="Calibri" pitchFamily="34" charset="0"/>
              </a:rPr>
              <a:t>NodeJS</a:t>
            </a:r>
            <a:r>
              <a:rPr lang="zh-TW" altLang="en-US" dirty="0">
                <a:ln>
                  <a:noFill/>
                </a:ln>
                <a:solidFill>
                  <a:srgbClr val="008000"/>
                </a:solidFill>
                <a:cs typeface="Calibri" pitchFamily="34" charset="0"/>
              </a:rPr>
              <a:t>在</a:t>
            </a:r>
            <a:r>
              <a:rPr lang="en-US" altLang="zh-TW" dirty="0">
                <a:ln>
                  <a:noFill/>
                </a:ln>
                <a:solidFill>
                  <a:srgbClr val="008000"/>
                </a:solidFill>
                <a:cs typeface="Calibri" pitchFamily="34" charset="0"/>
              </a:rPr>
              <a:t>Windows</a:t>
            </a:r>
            <a:r>
              <a:rPr lang="zh-TW" altLang="en-US" dirty="0">
                <a:ln>
                  <a:noFill/>
                </a:ln>
                <a:solidFill>
                  <a:srgbClr val="008000"/>
                </a:solidFill>
                <a:cs typeface="Calibri" pitchFamily="34" charset="0"/>
              </a:rPr>
              <a:t>中的支援</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endParaRPr altLang="zh-TW" sz="3600" dirty="0" smtClean="0">
              <a:ln>
                <a:noFill/>
              </a:ln>
              <a:cs typeface="Calibri" pitchFamily="34" charset="0"/>
            </a:endParaRPr>
          </a:p>
        </p:txBody>
      </p:sp>
      <p:sp>
        <p:nvSpPr>
          <p:cNvPr id="36866" name="Content Placeholder 2"/>
          <p:cNvSpPr>
            <a:spLocks noGrp="1"/>
          </p:cNvSpPr>
          <p:nvPr>
            <p:ph idx="1"/>
          </p:nvPr>
        </p:nvSpPr>
        <p:spPr/>
        <p:txBody>
          <a:bodyPr/>
          <a:lstStyle/>
          <a:p>
            <a:pPr eaLnBrk="1" hangingPunct="1"/>
            <a:endParaRPr lang="en-US" altLang="zh-TW" dirty="0" smtClean="0">
              <a:latin typeface="Calibri" pitchFamily="34" charset="0"/>
            </a:endParaRPr>
          </a:p>
          <a:p>
            <a:r>
              <a:rPr lang="zh-TW" altLang="en-US" dirty="0" smtClean="0">
                <a:latin typeface="+mj-lt"/>
              </a:rPr>
              <a:t>目前最新開發版：</a:t>
            </a:r>
            <a:r>
              <a:rPr lang="en-US" altLang="zh-TW" dirty="0" smtClean="0">
                <a:latin typeface="+mj-lt"/>
              </a:rPr>
              <a:t>v0.5.6</a:t>
            </a:r>
          </a:p>
          <a:p>
            <a:pPr lvl="1">
              <a:buClrTx/>
              <a:buSzPct val="70000"/>
              <a:buFont typeface="Wingdings" pitchFamily="2" charset="2"/>
              <a:buChar char="l"/>
            </a:pPr>
            <a:r>
              <a:rPr lang="zh-TW" altLang="en-US" dirty="0" smtClean="0">
                <a:latin typeface="+mj-lt"/>
              </a:rPr>
              <a:t>有</a:t>
            </a:r>
            <a:r>
              <a:rPr lang="en-US" altLang="zh-TW" dirty="0" smtClean="0">
                <a:latin typeface="+mj-lt"/>
              </a:rPr>
              <a:t>219</a:t>
            </a:r>
            <a:r>
              <a:rPr lang="zh-TW" altLang="en-US" dirty="0" smtClean="0">
                <a:latin typeface="+mj-lt"/>
              </a:rPr>
              <a:t>個測試通過，</a:t>
            </a:r>
            <a:r>
              <a:rPr lang="en-US" altLang="zh-TW" dirty="0" smtClean="0">
                <a:latin typeface="+mj-lt"/>
              </a:rPr>
              <a:t>38</a:t>
            </a:r>
            <a:r>
              <a:rPr lang="zh-TW" altLang="en-US" dirty="0" smtClean="0">
                <a:latin typeface="+mj-lt"/>
              </a:rPr>
              <a:t>個測試失敗，早幾版的數字大致相反</a:t>
            </a:r>
            <a:endParaRPr lang="en-US" altLang="zh-TW" dirty="0" smtClean="0">
              <a:latin typeface="+mj-lt"/>
            </a:endParaRPr>
          </a:p>
          <a:p>
            <a:pPr lvl="1">
              <a:buClrTx/>
              <a:buSzPct val="70000"/>
              <a:buFont typeface="Wingdings" pitchFamily="2" charset="2"/>
              <a:buChar char="l"/>
            </a:pPr>
            <a:r>
              <a:rPr lang="zh-TW" altLang="en-US" dirty="0" smtClean="0">
                <a:latin typeface="+mj-lt"/>
              </a:rPr>
              <a:t>不需調整，就可以用</a:t>
            </a:r>
            <a:r>
              <a:rPr lang="en-US" altLang="zh-TW" dirty="0" smtClean="0">
                <a:latin typeface="+mj-lt"/>
              </a:rPr>
              <a:t>VC++</a:t>
            </a:r>
            <a:r>
              <a:rPr lang="zh-TW" altLang="en-US" dirty="0" smtClean="0">
                <a:latin typeface="+mj-lt"/>
              </a:rPr>
              <a:t>編譯，之前版本不行</a:t>
            </a:r>
            <a:endParaRPr lang="en-US" altLang="zh-TW" dirty="0" smtClean="0">
              <a:latin typeface="+mj-lt"/>
            </a:endParaRPr>
          </a:p>
          <a:p>
            <a:pPr lvl="1">
              <a:buClrTx/>
              <a:buSzPct val="70000"/>
              <a:buFont typeface="Wingdings" pitchFamily="2" charset="2"/>
              <a:buChar char="l"/>
            </a:pPr>
            <a:r>
              <a:rPr lang="zh-TW" altLang="en-US" dirty="0" smtClean="0">
                <a:latin typeface="+mj-lt"/>
              </a:rPr>
              <a:t>持續改進</a:t>
            </a:r>
            <a:r>
              <a:rPr lang="en-US" altLang="zh-TW" dirty="0" smtClean="0">
                <a:latin typeface="+mj-lt"/>
              </a:rPr>
              <a:t>child process</a:t>
            </a:r>
            <a:r>
              <a:rPr lang="zh-TW" altLang="en-US" dirty="0" smtClean="0">
                <a:latin typeface="+mj-lt"/>
              </a:rPr>
              <a:t>支援（完整支援據說還要一兩個月）</a:t>
            </a:r>
            <a:endParaRPr lang="en-US" altLang="zh-TW" dirty="0" smtClean="0">
              <a:latin typeface="+mj-lt"/>
            </a:endParaRPr>
          </a:p>
          <a:p>
            <a:pPr lvl="1">
              <a:buClrTx/>
              <a:buSzPct val="70000"/>
              <a:buFont typeface="Wingdings" pitchFamily="2" charset="2"/>
              <a:buChar char="l"/>
            </a:pPr>
            <a:r>
              <a:rPr lang="zh-TW" altLang="en-US" dirty="0" smtClean="0">
                <a:latin typeface="+mj-lt"/>
              </a:rPr>
              <a:t>持續改進修正</a:t>
            </a:r>
            <a:r>
              <a:rPr lang="en-US" altLang="zh-TW" dirty="0" smtClean="0">
                <a:latin typeface="+mj-lt"/>
              </a:rPr>
              <a:t>crypt</a:t>
            </a:r>
            <a:r>
              <a:rPr lang="zh-TW" altLang="en-US" dirty="0" smtClean="0">
                <a:latin typeface="+mj-lt"/>
              </a:rPr>
              <a:t>與</a:t>
            </a:r>
            <a:r>
              <a:rPr lang="en-US" altLang="zh-TW" dirty="0" smtClean="0">
                <a:latin typeface="+mj-lt"/>
              </a:rPr>
              <a:t>https</a:t>
            </a:r>
            <a:r>
              <a:rPr lang="zh-TW" altLang="en-US" dirty="0" smtClean="0">
                <a:latin typeface="+mj-lt"/>
              </a:rPr>
              <a:t>的問題</a:t>
            </a: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a:p>
            <a:pPr lvl="1">
              <a:buClr>
                <a:schemeClr val="bg1">
                  <a:lumMod val="85000"/>
                  <a:lumOff val="15000"/>
                </a:schemeClr>
              </a:buClr>
              <a:buSzPct val="70000"/>
              <a:buFont typeface="Wingdings" pitchFamily="2" charset="2"/>
              <a:buChar char="l"/>
            </a:pPr>
            <a:endParaRPr lang="en-US" altLang="zh-TW" dirty="0" smtClean="0">
              <a:latin typeface="+mj-lt"/>
            </a:endParaRPr>
          </a:p>
        </p:txBody>
      </p:sp>
    </p:spTree>
    <p:extLst>
      <p:ext uri="{BB962C8B-B14F-4D97-AF65-F5344CB8AC3E}">
        <p14:creationId xmlns:p14="http://schemas.microsoft.com/office/powerpoint/2010/main" val="3782369253"/>
      </p:ext>
    </p:extLst>
  </p:cSld>
  <p:clrMapOvr>
    <a:masterClrMapping/>
  </p:clrMapOvr>
  <p:transition advTm="34625">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329595"/>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與</a:t>
            </a:r>
            <a:r>
              <a:rPr lang="en-US" altLang="zh-TW" dirty="0" smtClean="0">
                <a:ln>
                  <a:noFill/>
                </a:ln>
                <a:solidFill>
                  <a:srgbClr val="008000"/>
                </a:solidFill>
                <a:cs typeface="Calibri" pitchFamily="34" charset="0"/>
              </a:rPr>
              <a:t>IIS</a:t>
            </a:r>
            <a:r>
              <a:rPr lang="zh-TW" altLang="en-US" dirty="0" smtClean="0">
                <a:ln>
                  <a:noFill/>
                </a:ln>
                <a:solidFill>
                  <a:srgbClr val="008000"/>
                </a:solidFill>
                <a:cs typeface="Calibri" pitchFamily="34" charset="0"/>
              </a:rPr>
              <a:t>整合</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r>
              <a:rPr altLang="zh-TW" dirty="0" smtClean="0">
                <a:ln>
                  <a:noFill/>
                </a:ln>
                <a:cs typeface="Calibri" pitchFamily="34" charset="0"/>
              </a:rPr>
              <a:t> </a:t>
            </a:r>
            <a:r>
              <a:rPr lang="zh-TW" altLang="en-US" sz="3600" dirty="0" smtClean="0">
                <a:ln>
                  <a:noFill/>
                </a:ln>
                <a:cs typeface="Calibri" pitchFamily="34" charset="0"/>
              </a:rPr>
              <a:t>介紹</a:t>
            </a:r>
            <a:r>
              <a:rPr lang="en-US" altLang="zh-TW" sz="3600" dirty="0" err="1" smtClean="0">
                <a:ln>
                  <a:noFill/>
                </a:ln>
                <a:cs typeface="Calibri" pitchFamily="34" charset="0"/>
              </a:rPr>
              <a:t>iisnode</a:t>
            </a:r>
            <a:endParaRPr altLang="zh-TW" sz="3600" dirty="0" smtClean="0">
              <a:ln>
                <a:noFill/>
              </a:ln>
              <a:cs typeface="Calibri" pitchFamily="34" charset="0"/>
            </a:endParaRPr>
          </a:p>
        </p:txBody>
      </p:sp>
      <p:sp>
        <p:nvSpPr>
          <p:cNvPr id="7" name="Content Placeholder 2"/>
          <p:cNvSpPr>
            <a:spLocks noGrp="1"/>
          </p:cNvSpPr>
          <p:nvPr>
            <p:ph idx="1"/>
          </p:nvPr>
        </p:nvSpPr>
        <p:spPr/>
        <p:txBody>
          <a:bodyPr>
            <a:normAutofit lnSpcReduction="10000"/>
          </a:bodyPr>
          <a:lstStyle/>
          <a:p>
            <a:pPr eaLnBrk="1" hangingPunct="1"/>
            <a:endParaRPr lang="en-US" altLang="zh-TW" dirty="0" smtClean="0">
              <a:latin typeface="Calibri" pitchFamily="34" charset="0"/>
            </a:endParaRPr>
          </a:p>
          <a:p>
            <a:r>
              <a:rPr lang="zh-TW" altLang="en-US" dirty="0" smtClean="0">
                <a:latin typeface="+mj-lt"/>
              </a:rPr>
              <a:t>下載及安裝</a:t>
            </a:r>
            <a:r>
              <a:rPr lang="zh-TW" altLang="en-US" dirty="0">
                <a:latin typeface="+mj-lt"/>
              </a:rPr>
              <a:t>，參考網站中的指引</a:t>
            </a:r>
            <a:r>
              <a:rPr lang="zh-TW" altLang="en-US" dirty="0" smtClean="0">
                <a:latin typeface="+mj-lt"/>
              </a:rPr>
              <a:t>：</a:t>
            </a:r>
            <a:r>
              <a:rPr lang="en-US" altLang="zh-TW" dirty="0" smtClean="0">
                <a:latin typeface="+mj-lt"/>
                <a:hlinkClick r:id="rId3"/>
              </a:rPr>
              <a:t>https://github.com/tjanczuk/iisnode</a:t>
            </a:r>
            <a:endParaRPr lang="en-US" altLang="zh-TW" dirty="0" smtClean="0">
              <a:latin typeface="+mj-lt"/>
            </a:endParaRPr>
          </a:p>
          <a:p>
            <a:r>
              <a:rPr lang="zh-TW" altLang="en-US" dirty="0" smtClean="0">
                <a:latin typeface="+mj-lt"/>
              </a:rPr>
              <a:t>設定</a:t>
            </a:r>
            <a:r>
              <a:rPr lang="en-US" altLang="zh-TW" dirty="0" err="1" smtClean="0">
                <a:latin typeface="+mj-lt"/>
              </a:rPr>
              <a:t>web.config</a:t>
            </a:r>
            <a:r>
              <a:rPr lang="zh-TW" altLang="en-US" dirty="0" smtClean="0">
                <a:latin typeface="+mj-lt"/>
              </a:rPr>
              <a:t>，為要執行的</a:t>
            </a:r>
            <a:r>
              <a:rPr lang="en-US" altLang="zh-TW" dirty="0" err="1" smtClean="0">
                <a:latin typeface="+mj-lt"/>
              </a:rPr>
              <a:t>NodeJS</a:t>
            </a:r>
            <a:r>
              <a:rPr lang="zh-TW" altLang="en-US" dirty="0" smtClean="0">
                <a:latin typeface="+mj-lt"/>
              </a:rPr>
              <a:t>程式指定</a:t>
            </a:r>
            <a:r>
              <a:rPr lang="en-US" altLang="zh-TW" dirty="0" smtClean="0">
                <a:latin typeface="+mj-lt"/>
              </a:rPr>
              <a:t>Handler</a:t>
            </a:r>
          </a:p>
          <a:p>
            <a:r>
              <a:rPr lang="zh-TW" altLang="en-US" dirty="0" smtClean="0">
                <a:latin typeface="+mj-lt"/>
              </a:rPr>
              <a:t>只支援</a:t>
            </a:r>
            <a:r>
              <a:rPr lang="en-US" altLang="zh-TW" dirty="0" smtClean="0">
                <a:latin typeface="+mj-lt"/>
              </a:rPr>
              <a:t>http</a:t>
            </a:r>
            <a:r>
              <a:rPr lang="zh-TW" altLang="en-US" dirty="0" smtClean="0">
                <a:latin typeface="+mj-lt"/>
              </a:rPr>
              <a:t>協定</a:t>
            </a:r>
            <a:endParaRPr lang="en-US" altLang="zh-TW" dirty="0" smtClean="0">
              <a:latin typeface="+mj-lt"/>
            </a:endParaRPr>
          </a:p>
          <a:p>
            <a:r>
              <a:rPr lang="zh-TW" altLang="en-US" dirty="0" smtClean="0">
                <a:latin typeface="+mj-lt"/>
              </a:rPr>
              <a:t>原理：</a:t>
            </a:r>
            <a:endParaRPr lang="en-US" altLang="zh-TW" dirty="0" smtClean="0">
              <a:latin typeface="+mj-lt"/>
            </a:endParaRPr>
          </a:p>
          <a:p>
            <a:pPr lvl="1">
              <a:buClrTx/>
            </a:pPr>
            <a:r>
              <a:rPr lang="zh-TW" altLang="en-US" dirty="0" smtClean="0">
                <a:latin typeface="+mj-lt"/>
              </a:rPr>
              <a:t>把</a:t>
            </a:r>
            <a:r>
              <a:rPr lang="en-US" altLang="zh-TW" dirty="0" smtClean="0">
                <a:latin typeface="+mj-lt"/>
              </a:rPr>
              <a:t>IIS</a:t>
            </a:r>
            <a:r>
              <a:rPr lang="zh-TW" altLang="en-US" dirty="0" smtClean="0">
                <a:latin typeface="+mj-lt"/>
              </a:rPr>
              <a:t>當作</a:t>
            </a:r>
            <a:r>
              <a:rPr lang="en-US" altLang="zh-TW" dirty="0" smtClean="0">
                <a:latin typeface="+mj-lt"/>
              </a:rPr>
              <a:t>proxy</a:t>
            </a:r>
            <a:r>
              <a:rPr lang="zh-TW" altLang="en-US" dirty="0" smtClean="0">
                <a:latin typeface="+mj-lt"/>
              </a:rPr>
              <a:t>，利用</a:t>
            </a:r>
            <a:r>
              <a:rPr lang="en-US" altLang="zh-TW" dirty="0" smtClean="0">
                <a:latin typeface="+mj-lt"/>
              </a:rPr>
              <a:t>named pipe</a:t>
            </a:r>
            <a:r>
              <a:rPr lang="zh-TW" altLang="en-US" dirty="0" smtClean="0">
                <a:latin typeface="+mj-lt"/>
              </a:rPr>
              <a:t>把</a:t>
            </a:r>
            <a:r>
              <a:rPr lang="en-US" altLang="zh-TW" dirty="0" smtClean="0">
                <a:latin typeface="+mj-lt"/>
              </a:rPr>
              <a:t>request/response</a:t>
            </a:r>
            <a:r>
              <a:rPr lang="zh-TW" altLang="en-US" dirty="0" smtClean="0">
                <a:latin typeface="+mj-lt"/>
              </a:rPr>
              <a:t>導到執行的</a:t>
            </a:r>
            <a:r>
              <a:rPr lang="en-US" altLang="zh-TW" dirty="0" err="1" smtClean="0">
                <a:latin typeface="+mj-lt"/>
              </a:rPr>
              <a:t>NodeJS</a:t>
            </a:r>
            <a:r>
              <a:rPr lang="en-US" altLang="zh-TW" dirty="0" smtClean="0">
                <a:latin typeface="+mj-lt"/>
              </a:rPr>
              <a:t> instance</a:t>
            </a:r>
          </a:p>
          <a:p>
            <a:pPr lvl="1">
              <a:buClrTx/>
            </a:pPr>
            <a:r>
              <a:rPr lang="zh-TW" altLang="en-US" dirty="0" smtClean="0">
                <a:latin typeface="+mj-lt"/>
              </a:rPr>
              <a:t>伺服器程式要改寫，監聽</a:t>
            </a:r>
            <a:r>
              <a:rPr lang="en-US" altLang="zh-TW" dirty="0" err="1" smtClean="0">
                <a:latin typeface="+mj-lt"/>
              </a:rPr>
              <a:t>process.env.PORT</a:t>
            </a:r>
            <a:r>
              <a:rPr lang="zh-TW" altLang="en-US" dirty="0" smtClean="0">
                <a:latin typeface="+mj-lt"/>
              </a:rPr>
              <a:t>，</a:t>
            </a:r>
            <a:r>
              <a:rPr lang="en-US" altLang="zh-TW" dirty="0" smtClean="0">
                <a:latin typeface="+mj-lt"/>
              </a:rPr>
              <a:t>IIS</a:t>
            </a:r>
            <a:r>
              <a:rPr lang="zh-TW" altLang="en-US" dirty="0" smtClean="0">
                <a:latin typeface="+mj-lt"/>
              </a:rPr>
              <a:t>會透過這個環境變數，把</a:t>
            </a:r>
            <a:r>
              <a:rPr lang="en-US" altLang="zh-TW" dirty="0" smtClean="0">
                <a:latin typeface="+mj-lt"/>
              </a:rPr>
              <a:t>named pipe</a:t>
            </a:r>
            <a:r>
              <a:rPr lang="zh-TW" altLang="en-US" dirty="0" smtClean="0">
                <a:latin typeface="+mj-lt"/>
              </a:rPr>
              <a:t>路徑傳給</a:t>
            </a:r>
            <a:r>
              <a:rPr lang="en-US" altLang="zh-TW" dirty="0" err="1" smtClean="0">
                <a:latin typeface="+mj-lt"/>
              </a:rPr>
              <a:t>NodeJS</a:t>
            </a:r>
            <a:endParaRPr lang="en-US" altLang="zh-TW" dirty="0" smtClean="0">
              <a:latin typeface="+mj-lt"/>
            </a:endParaRPr>
          </a:p>
          <a:p>
            <a:r>
              <a:rPr lang="zh-TW" altLang="en-US" dirty="0">
                <a:latin typeface="+mj-lt"/>
              </a:rPr>
              <a:t>可以透過設定</a:t>
            </a:r>
            <a:r>
              <a:rPr lang="zh-TW" altLang="en-US" dirty="0" smtClean="0">
                <a:latin typeface="+mj-lt"/>
              </a:rPr>
              <a:t>，自動做負載均衡</a:t>
            </a:r>
            <a:endParaRPr lang="en-US" altLang="zh-TW" dirty="0" smtClean="0">
              <a:latin typeface="+mj-lt"/>
            </a:endParaRPr>
          </a:p>
          <a:p>
            <a:r>
              <a:rPr lang="zh-TW" altLang="en-US" dirty="0" smtClean="0">
                <a:latin typeface="+mj-lt"/>
              </a:rPr>
              <a:t>效能不到直接執行</a:t>
            </a:r>
            <a:r>
              <a:rPr lang="en-US" altLang="zh-TW" dirty="0" err="1" smtClean="0">
                <a:latin typeface="+mj-lt"/>
              </a:rPr>
              <a:t>NodeJS</a:t>
            </a:r>
            <a:r>
              <a:rPr lang="zh-TW" altLang="en-US" dirty="0" smtClean="0">
                <a:latin typeface="+mj-lt"/>
              </a:rPr>
              <a:t>的一半，但是可以很方便做</a:t>
            </a:r>
            <a:r>
              <a:rPr lang="en-US" altLang="zh-TW" dirty="0" smtClean="0">
                <a:latin typeface="+mj-lt"/>
              </a:rPr>
              <a:t>proxy</a:t>
            </a:r>
            <a:r>
              <a:rPr lang="zh-TW" altLang="en-US" dirty="0" smtClean="0">
                <a:latin typeface="+mj-lt"/>
              </a:rPr>
              <a:t>與負載均衡</a:t>
            </a:r>
            <a:endParaRPr lang="en-US" altLang="zh-TW" dirty="0" smtClean="0">
              <a:latin typeface="+mj-lt"/>
            </a:endParaRPr>
          </a:p>
        </p:txBody>
      </p:sp>
    </p:spTree>
    <p:extLst>
      <p:ext uri="{BB962C8B-B14F-4D97-AF65-F5344CB8AC3E}">
        <p14:creationId xmlns:p14="http://schemas.microsoft.com/office/powerpoint/2010/main" val="3148439126"/>
      </p:ext>
    </p:extLst>
  </p:cSld>
  <p:clrMapOvr>
    <a:masterClrMapping/>
  </p:clrMapOvr>
  <p:transition advTm="34625">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172629"/>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為什麼這麼熱門</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endParaRPr altLang="zh-TW" sz="3600" dirty="0" smtClean="0">
              <a:ln>
                <a:noFill/>
              </a:ln>
              <a:cs typeface="Calibri" pitchFamily="34" charset="0"/>
            </a:endParaRPr>
          </a:p>
        </p:txBody>
      </p:sp>
      <p:sp>
        <p:nvSpPr>
          <p:cNvPr id="7" name="Content Placeholder 2"/>
          <p:cNvSpPr>
            <a:spLocks noGrp="1"/>
          </p:cNvSpPr>
          <p:nvPr>
            <p:ph idx="1"/>
          </p:nvPr>
        </p:nvSpPr>
        <p:spPr/>
        <p:txBody>
          <a:bodyPr>
            <a:normAutofit/>
          </a:bodyPr>
          <a:lstStyle/>
          <a:p>
            <a:pPr eaLnBrk="1" hangingPunct="1"/>
            <a:endParaRPr lang="en-US" altLang="zh-TW" dirty="0" smtClean="0">
              <a:latin typeface="Calibri" pitchFamily="34" charset="0"/>
            </a:endParaRPr>
          </a:p>
          <a:p>
            <a:r>
              <a:rPr lang="zh-TW" altLang="en-US" dirty="0" smtClean="0">
                <a:latin typeface="+mj-lt"/>
              </a:rPr>
              <a:t>因為執行速度非常快</a:t>
            </a:r>
            <a:endParaRPr lang="en-US" altLang="zh-TW" dirty="0" smtClean="0">
              <a:latin typeface="+mj-lt"/>
            </a:endParaRPr>
          </a:p>
          <a:p>
            <a:r>
              <a:rPr lang="zh-TW" altLang="en-US" dirty="0" smtClean="0">
                <a:latin typeface="+mj-lt"/>
              </a:rPr>
              <a:t>有多快？一些比較：</a:t>
            </a:r>
            <a:endParaRPr lang="en-US" altLang="zh-TW" dirty="0" smtClean="0">
              <a:latin typeface="+mj-lt"/>
            </a:endParaRPr>
          </a:p>
          <a:p>
            <a:pPr lvl="1">
              <a:buClrTx/>
              <a:buSzPct val="70000"/>
              <a:buFont typeface="Wingdings" pitchFamily="2" charset="2"/>
              <a:buChar char="l"/>
            </a:pPr>
            <a:r>
              <a:rPr lang="en-US" altLang="zh-TW" dirty="0" smtClean="0">
                <a:latin typeface="+mj-lt"/>
                <a:hlinkClick r:id="rId3"/>
              </a:rPr>
              <a:t>http://shootout.alioth.debian.org/</a:t>
            </a:r>
            <a:r>
              <a:rPr lang="en-US" altLang="zh-TW" dirty="0" smtClean="0">
                <a:latin typeface="+mj-lt"/>
              </a:rPr>
              <a:t> </a:t>
            </a:r>
          </a:p>
          <a:p>
            <a:pPr lvl="1">
              <a:buClrTx/>
              <a:buSzPct val="70000"/>
              <a:buFont typeface="Wingdings" pitchFamily="2" charset="2"/>
              <a:buChar char="l"/>
            </a:pPr>
            <a:r>
              <a:rPr lang="en-US" altLang="zh-TW" dirty="0" err="1">
                <a:latin typeface="+mj-lt"/>
              </a:rPr>
              <a:t>vs</a:t>
            </a:r>
            <a:r>
              <a:rPr lang="en-US" altLang="zh-TW" dirty="0">
                <a:latin typeface="+mj-lt"/>
              </a:rPr>
              <a:t> </a:t>
            </a:r>
            <a:r>
              <a:rPr lang="en-US" altLang="zh-TW" dirty="0" err="1" smtClean="0">
                <a:latin typeface="+mj-lt"/>
              </a:rPr>
              <a:t>php</a:t>
            </a:r>
            <a:r>
              <a:rPr lang="en-US" altLang="zh-TW" dirty="0" smtClean="0">
                <a:latin typeface="+mj-lt"/>
              </a:rPr>
              <a:t> (</a:t>
            </a:r>
            <a:r>
              <a:rPr lang="en-US" altLang="zh-TW" sz="1800" dirty="0" smtClean="0">
                <a:latin typeface="+mj-lt"/>
                <a:hlinkClick r:id="rId4"/>
              </a:rPr>
              <a:t>benchmarking nodejs basic performance tests against apache-php</a:t>
            </a:r>
            <a:r>
              <a:rPr lang="en-US" altLang="zh-TW" dirty="0" smtClean="0">
                <a:latin typeface="+mj-lt"/>
              </a:rPr>
              <a:t>)</a:t>
            </a:r>
            <a:r>
              <a:rPr lang="zh-TW" altLang="en-US" dirty="0" smtClean="0">
                <a:latin typeface="+mj-lt"/>
              </a:rPr>
              <a:t> </a:t>
            </a:r>
            <a:endParaRPr lang="en-US" altLang="zh-TW" dirty="0" smtClean="0">
              <a:latin typeface="+mj-lt"/>
            </a:endParaRPr>
          </a:p>
          <a:p>
            <a:pPr lvl="1">
              <a:buClrTx/>
              <a:buSzPct val="70000"/>
              <a:buFont typeface="Wingdings" pitchFamily="2" charset="2"/>
              <a:buChar char="l"/>
            </a:pPr>
            <a:r>
              <a:rPr lang="en-US" altLang="zh-TW" dirty="0" err="1" smtClean="0">
                <a:latin typeface="+mj-lt"/>
              </a:rPr>
              <a:t>vs</a:t>
            </a:r>
            <a:r>
              <a:rPr lang="zh-TW" altLang="en-US" dirty="0" smtClean="0">
                <a:latin typeface="+mj-lt"/>
              </a:rPr>
              <a:t> </a:t>
            </a:r>
            <a:r>
              <a:rPr lang="en-US" altLang="zh-TW" dirty="0" smtClean="0">
                <a:latin typeface="+mj-lt"/>
              </a:rPr>
              <a:t>ruby</a:t>
            </a:r>
            <a:r>
              <a:rPr lang="zh-TW" altLang="en-US" dirty="0" smtClean="0">
                <a:latin typeface="+mj-lt"/>
              </a:rPr>
              <a:t> </a:t>
            </a:r>
            <a:r>
              <a:rPr lang="en-US" altLang="zh-TW" dirty="0" smtClean="0">
                <a:latin typeface="+mj-lt"/>
              </a:rPr>
              <a:t>(</a:t>
            </a:r>
            <a:r>
              <a:rPr lang="en-US" altLang="zh-TW" dirty="0" smtClean="0">
                <a:latin typeface="+mj-lt"/>
                <a:hlinkClick r:id="rId5"/>
              </a:rPr>
              <a:t>express vs sinatra benchmarks</a:t>
            </a:r>
            <a:r>
              <a:rPr lang="en-US" altLang="zh-TW" dirty="0" smtClean="0">
                <a:latin typeface="+mj-lt"/>
              </a:rPr>
              <a:t>)</a:t>
            </a:r>
            <a:r>
              <a:rPr lang="zh-TW" altLang="en-US" dirty="0" smtClean="0">
                <a:latin typeface="+mj-lt"/>
              </a:rPr>
              <a:t> </a:t>
            </a:r>
            <a:endParaRPr lang="en-US" altLang="zh-TW" dirty="0" smtClean="0">
              <a:latin typeface="+mj-lt"/>
            </a:endParaRPr>
          </a:p>
          <a:p>
            <a:pPr lvl="1">
              <a:buClrTx/>
              <a:buSzPct val="70000"/>
              <a:buFont typeface="Wingdings" pitchFamily="2" charset="2"/>
              <a:buChar char="l"/>
            </a:pPr>
            <a:r>
              <a:rPr lang="en-US" altLang="zh-TW" dirty="0" err="1" smtClean="0">
                <a:latin typeface="+mj-lt"/>
              </a:rPr>
              <a:t>vs</a:t>
            </a:r>
            <a:r>
              <a:rPr lang="zh-TW" altLang="en-US" dirty="0" smtClean="0">
                <a:latin typeface="+mj-lt"/>
              </a:rPr>
              <a:t> </a:t>
            </a:r>
            <a:r>
              <a:rPr lang="en-US" altLang="zh-TW" dirty="0" err="1" smtClean="0">
                <a:latin typeface="+mj-lt"/>
              </a:rPr>
              <a:t>ringojs</a:t>
            </a:r>
            <a:r>
              <a:rPr lang="zh-TW" altLang="en-US" dirty="0" smtClean="0">
                <a:latin typeface="+mj-lt"/>
              </a:rPr>
              <a:t> </a:t>
            </a:r>
            <a:r>
              <a:rPr lang="en-US" altLang="zh-TW" dirty="0" smtClean="0">
                <a:latin typeface="+mj-lt"/>
              </a:rPr>
              <a:t>(</a:t>
            </a:r>
            <a:r>
              <a:rPr lang="en-US" altLang="zh-TW" dirty="0" smtClean="0">
                <a:latin typeface="+mj-lt"/>
                <a:hlinkClick r:id="rId6"/>
              </a:rPr>
              <a:t>RingoJS vs. Node.js: Runtime Values</a:t>
            </a:r>
            <a:r>
              <a:rPr lang="en-US" altLang="zh-TW" dirty="0" smtClean="0">
                <a:latin typeface="+mj-lt"/>
              </a:rPr>
              <a:t>)</a:t>
            </a:r>
          </a:p>
        </p:txBody>
      </p:sp>
    </p:spTree>
    <p:extLst>
      <p:ext uri="{BB962C8B-B14F-4D97-AF65-F5344CB8AC3E}">
        <p14:creationId xmlns:p14="http://schemas.microsoft.com/office/powerpoint/2010/main" val="1639630494"/>
      </p:ext>
    </p:extLst>
  </p:cSld>
  <p:clrMapOvr>
    <a:masterClrMapping/>
  </p:clrMapOvr>
  <p:transition advTm="34625">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98093" y="3470537"/>
            <a:ext cx="7833107" cy="1059925"/>
          </a:xfrm>
        </p:spPr>
        <p:txBody>
          <a:bodyPr rtlCol="0"/>
          <a:lstStyle/>
          <a:p>
            <a:pPr defTabSz="914363" eaLnBrk="1" fontAlgn="auto" hangingPunct="1">
              <a:spcAft>
                <a:spcPts val="0"/>
              </a:spcAft>
              <a:defRPr/>
            </a:pPr>
            <a:r>
              <a:rPr altLang="zh-TW" sz="6600" dirty="0">
                <a:solidFill>
                  <a:schemeClr val="tx1"/>
                </a:solidFill>
                <a:latin typeface="+mj-lt"/>
              </a:rPr>
              <a:t>Q &amp; A</a:t>
            </a:r>
            <a:endParaRPr sz="6600" dirty="0">
              <a:solidFill>
                <a:schemeClr val="tx1"/>
              </a:solidFill>
              <a:latin typeface="+mj-lt"/>
            </a:endParaRPr>
          </a:p>
        </p:txBody>
      </p:sp>
    </p:spTree>
    <p:extLst>
      <p:ext uri="{BB962C8B-B14F-4D97-AF65-F5344CB8AC3E}">
        <p14:creationId xmlns:p14="http://schemas.microsoft.com/office/powerpoint/2010/main" val="1928810578"/>
      </p:ext>
    </p:extLst>
  </p:cSld>
  <p:clrMapOvr>
    <a:masterClrMapping/>
  </p:clrMapOvr>
  <p:transition advTm="5000">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smtClean="0"/>
              <a:t>一些資源</a:t>
            </a:r>
            <a:endParaRPr lang="zh-TW" altLang="en-US" dirty="0"/>
          </a:p>
        </p:txBody>
      </p:sp>
      <p:sp>
        <p:nvSpPr>
          <p:cNvPr id="8" name="直排文字版面配置區 7"/>
          <p:cNvSpPr>
            <a:spLocks noGrp="1"/>
          </p:cNvSpPr>
          <p:nvPr>
            <p:ph type="body" orient="vert" idx="1"/>
          </p:nvPr>
        </p:nvSpPr>
        <p:spPr/>
        <p:txBody>
          <a:bodyPr vert="horz"/>
          <a:lstStyle/>
          <a:p>
            <a:r>
              <a:rPr lang="en-US" altLang="zh-TW" dirty="0" smtClean="0">
                <a:hlinkClick r:id="rId2"/>
              </a:rPr>
              <a:t>http://nodejs.org</a:t>
            </a:r>
            <a:r>
              <a:rPr lang="en-US" altLang="zh-TW" dirty="0" smtClean="0"/>
              <a:t> </a:t>
            </a:r>
          </a:p>
          <a:p>
            <a:r>
              <a:rPr lang="en-US" altLang="zh-TW" dirty="0" smtClean="0">
                <a:hlinkClick r:id="rId3"/>
              </a:rPr>
              <a:t>http://npmjs.org</a:t>
            </a:r>
            <a:r>
              <a:rPr lang="en-US" altLang="zh-TW" dirty="0" smtClean="0"/>
              <a:t> </a:t>
            </a:r>
          </a:p>
          <a:p>
            <a:r>
              <a:rPr lang="en-US" altLang="zh-TW" dirty="0" smtClean="0">
                <a:hlinkClick r:id="rId4"/>
              </a:rPr>
              <a:t>http://howtonode.org</a:t>
            </a:r>
            <a:endParaRPr lang="en-US" altLang="zh-TW" dirty="0" smtClean="0"/>
          </a:p>
          <a:p>
            <a:r>
              <a:rPr lang="en-US" altLang="zh-TW" dirty="0" smtClean="0">
                <a:hlinkClick r:id="rId5"/>
              </a:rPr>
              <a:t>http://groups.google.com/group/nodejs</a:t>
            </a:r>
            <a:endParaRPr lang="en-US" altLang="zh-TW" dirty="0" smtClean="0"/>
          </a:p>
          <a:p>
            <a:r>
              <a:rPr lang="en-US" altLang="zh-TW" dirty="0" smtClean="0">
                <a:hlinkClick r:id="rId6"/>
              </a:rPr>
              <a:t>http://www.facebook.com/NodeJS.tw</a:t>
            </a:r>
            <a:endParaRPr lang="en-US" altLang="zh-TW" dirty="0" smtClean="0"/>
          </a:p>
          <a:p>
            <a:r>
              <a:rPr lang="en-US" altLang="zh-TW" dirty="0" smtClean="0">
                <a:hlinkClick r:id="rId7"/>
              </a:rPr>
              <a:t>http://wiki.nodejs.tw</a:t>
            </a:r>
            <a:endParaRPr lang="en-US" altLang="zh-TW" dirty="0" smtClean="0"/>
          </a:p>
          <a:p>
            <a:r>
              <a:rPr lang="en-US" altLang="zh-TW" dirty="0">
                <a:solidFill>
                  <a:srgbClr val="1F497D"/>
                </a:solidFill>
                <a:ea typeface="微軟正黑體" pitchFamily="34" charset="-120"/>
                <a:cs typeface="Calibri" pitchFamily="34" charset="0"/>
                <a:hlinkClick r:id="rId8"/>
              </a:rPr>
              <a:t>https://github.com/tjanczuk/iisnode</a:t>
            </a:r>
            <a:endParaRPr lang="en-US" altLang="zh-TW" dirty="0">
              <a:solidFill>
                <a:schemeClr val="bg1"/>
              </a:solidFill>
              <a:ea typeface="微軟正黑體" pitchFamily="34" charset="-120"/>
              <a:cs typeface="Calibri" pitchFamily="34" charset="0"/>
            </a:endParaRPr>
          </a:p>
          <a:p>
            <a:endParaRPr lang="en-US" altLang="zh-TW" dirty="0" smtClean="0"/>
          </a:p>
          <a:p>
            <a:endParaRPr lang="en-US" altLang="zh-TW" dirty="0" smtClean="0"/>
          </a:p>
          <a:p>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938068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1172629"/>
          </a:xfrm>
        </p:spPr>
        <p:txBody>
          <a:bodyPr numCol="1" anchorCtr="0" compatLnSpc="1">
            <a:prstTxWarp prst="textNoShape">
              <a:avLst/>
            </a:prstTxWarp>
            <a:normAutofit fontScale="90000"/>
          </a:bodyPr>
          <a:lstStyle/>
          <a:p>
            <a:pPr eaLnBrk="1" hangingPunct="1">
              <a:defRPr/>
            </a:pPr>
            <a:r>
              <a:rPr lang="zh-TW" altLang="en-US" dirty="0" smtClean="0">
                <a:ln>
                  <a:noFill/>
                </a:ln>
                <a:solidFill>
                  <a:srgbClr val="008000"/>
                </a:solidFill>
                <a:cs typeface="Calibri" pitchFamily="34" charset="0"/>
              </a:rPr>
              <a:t>為什麼它這麼快？</a:t>
            </a:r>
            <a:r>
              <a:rPr altLang="zh-TW" dirty="0" smtClean="0">
                <a:ln>
                  <a:noFill/>
                </a:ln>
                <a:solidFill>
                  <a:srgbClr val="008000"/>
                </a:solidFill>
                <a:cs typeface="Calibri" pitchFamily="34" charset="0"/>
              </a:rPr>
              <a:t/>
            </a:r>
            <a:br>
              <a:rPr altLang="zh-TW" dirty="0" smtClean="0">
                <a:ln>
                  <a:noFill/>
                </a:ln>
                <a:solidFill>
                  <a:srgbClr val="008000"/>
                </a:solidFill>
                <a:cs typeface="Calibri" pitchFamily="34" charset="0"/>
              </a:rPr>
            </a:br>
            <a:endParaRPr altLang="zh-TW" sz="3600" dirty="0" smtClean="0">
              <a:ln>
                <a:noFill/>
              </a:ln>
              <a:cs typeface="Calibri" pitchFamily="34" charset="0"/>
            </a:endParaRPr>
          </a:p>
        </p:txBody>
      </p:sp>
      <p:sp>
        <p:nvSpPr>
          <p:cNvPr id="7" name="Content Placeholder 2"/>
          <p:cNvSpPr>
            <a:spLocks noGrp="1"/>
          </p:cNvSpPr>
          <p:nvPr>
            <p:ph idx="1"/>
          </p:nvPr>
        </p:nvSpPr>
        <p:spPr/>
        <p:txBody>
          <a:bodyPr>
            <a:normAutofit/>
          </a:bodyPr>
          <a:lstStyle/>
          <a:p>
            <a:pPr eaLnBrk="1" hangingPunct="1"/>
            <a:endParaRPr lang="en-US" altLang="zh-TW" dirty="0" smtClean="0">
              <a:latin typeface="Calibri" pitchFamily="34" charset="0"/>
            </a:endParaRPr>
          </a:p>
          <a:p>
            <a:r>
              <a:rPr lang="zh-TW" altLang="en-US" dirty="0" smtClean="0">
                <a:latin typeface="+mj-lt"/>
              </a:rPr>
              <a:t>它使用了</a:t>
            </a:r>
            <a:r>
              <a:rPr lang="en-US" altLang="zh-TW" dirty="0" smtClean="0">
                <a:latin typeface="+mj-lt"/>
              </a:rPr>
              <a:t>Google</a:t>
            </a:r>
            <a:r>
              <a:rPr lang="zh-TW" altLang="en-US" dirty="0" smtClean="0">
                <a:latin typeface="+mj-lt"/>
              </a:rPr>
              <a:t> </a:t>
            </a:r>
            <a:r>
              <a:rPr lang="en-US" altLang="zh-TW" dirty="0" smtClean="0">
                <a:latin typeface="+mj-lt"/>
              </a:rPr>
              <a:t>V8</a:t>
            </a:r>
            <a:r>
              <a:rPr lang="zh-TW" altLang="en-US" dirty="0" smtClean="0">
                <a:latin typeface="+mj-lt"/>
              </a:rPr>
              <a:t> </a:t>
            </a:r>
            <a:r>
              <a:rPr lang="en-US" altLang="zh-TW" dirty="0" err="1" smtClean="0">
                <a:latin typeface="+mj-lt"/>
              </a:rPr>
              <a:t>Javascript</a:t>
            </a:r>
            <a:r>
              <a:rPr lang="zh-TW" altLang="en-US" dirty="0" smtClean="0">
                <a:latin typeface="+mj-lt"/>
              </a:rPr>
              <a:t> 引擎</a:t>
            </a:r>
            <a:endParaRPr lang="en-US" altLang="zh-TW" dirty="0" smtClean="0">
              <a:latin typeface="+mj-lt"/>
            </a:endParaRPr>
          </a:p>
          <a:p>
            <a:pPr lvl="1">
              <a:buClrTx/>
              <a:buSzPct val="70000"/>
              <a:buFont typeface="Wingdings" pitchFamily="2" charset="2"/>
              <a:buChar char="l"/>
            </a:pPr>
            <a:r>
              <a:rPr lang="zh-TW" altLang="en-US" dirty="0" smtClean="0">
                <a:latin typeface="+mj-lt"/>
              </a:rPr>
              <a:t>特別的</a:t>
            </a:r>
            <a:r>
              <a:rPr lang="en-US" altLang="zh-TW" dirty="0" smtClean="0">
                <a:latin typeface="+mj-lt"/>
              </a:rPr>
              <a:t>JIT</a:t>
            </a:r>
            <a:r>
              <a:rPr lang="zh-TW" altLang="en-US" dirty="0" smtClean="0">
                <a:latin typeface="+mj-lt"/>
              </a:rPr>
              <a:t>技術：兩階段</a:t>
            </a:r>
            <a:r>
              <a:rPr lang="en-US" altLang="zh-TW" dirty="0" smtClean="0">
                <a:latin typeface="+mj-lt"/>
              </a:rPr>
              <a:t>JIT</a:t>
            </a:r>
          </a:p>
          <a:p>
            <a:pPr lvl="2">
              <a:buClrTx/>
              <a:buSzPct val="70000"/>
              <a:buFont typeface="Wingdings" pitchFamily="2" charset="2"/>
              <a:buChar char="l"/>
            </a:pPr>
            <a:r>
              <a:rPr lang="zh-TW" altLang="zh-TW" dirty="0" smtClean="0">
                <a:latin typeface="+mj-lt"/>
              </a:rPr>
              <a:t>A</a:t>
            </a:r>
            <a:r>
              <a:rPr lang="en-US" altLang="zh-TW" dirty="0" smtClean="0">
                <a:latin typeface="+mj-lt"/>
              </a:rPr>
              <a:t>ST</a:t>
            </a:r>
            <a:r>
              <a:rPr lang="zh-TW" altLang="en-US" dirty="0" smtClean="0">
                <a:latin typeface="+mj-lt"/>
              </a:rPr>
              <a:t>：將</a:t>
            </a:r>
            <a:r>
              <a:rPr lang="en-US" altLang="zh-TW" dirty="0" err="1" smtClean="0">
                <a:latin typeface="+mj-lt"/>
              </a:rPr>
              <a:t>Javascript</a:t>
            </a:r>
            <a:r>
              <a:rPr lang="zh-TW" altLang="en-US" dirty="0" smtClean="0">
                <a:latin typeface="+mj-lt"/>
              </a:rPr>
              <a:t>剖析成抽象語法樹</a:t>
            </a:r>
            <a:endParaRPr lang="en-US" altLang="zh-TW" dirty="0" smtClean="0">
              <a:latin typeface="+mj-lt"/>
            </a:endParaRPr>
          </a:p>
          <a:p>
            <a:pPr lvl="2">
              <a:buClrTx/>
              <a:buSzPct val="70000"/>
              <a:buFont typeface="Wingdings" pitchFamily="2" charset="2"/>
              <a:buChar char="l"/>
            </a:pPr>
            <a:r>
              <a:rPr lang="en-US" altLang="zh-TW" dirty="0" smtClean="0">
                <a:latin typeface="+mj-lt"/>
              </a:rPr>
              <a:t>Generic</a:t>
            </a:r>
            <a:r>
              <a:rPr lang="zh-TW" altLang="en-US" dirty="0" smtClean="0">
                <a:latin typeface="+mj-lt"/>
              </a:rPr>
              <a:t> </a:t>
            </a:r>
            <a:r>
              <a:rPr lang="en-US" altLang="zh-TW" dirty="0" err="1" smtClean="0">
                <a:latin typeface="+mj-lt"/>
              </a:rPr>
              <a:t>CodeGen</a:t>
            </a:r>
            <a:r>
              <a:rPr lang="zh-TW" altLang="en-US" dirty="0" smtClean="0">
                <a:latin typeface="+mj-lt"/>
              </a:rPr>
              <a:t>：直接產生尚未最佳化的機器碼執行</a:t>
            </a:r>
            <a:endParaRPr lang="en-US" altLang="zh-TW" dirty="0" smtClean="0">
              <a:latin typeface="+mj-lt"/>
            </a:endParaRPr>
          </a:p>
          <a:p>
            <a:pPr lvl="1">
              <a:buClrTx/>
              <a:buSzPct val="70000"/>
              <a:buFont typeface="Wingdings" pitchFamily="2" charset="2"/>
              <a:buChar char="l"/>
            </a:pPr>
            <a:r>
              <a:rPr lang="zh-TW" altLang="en-US" dirty="0" smtClean="0">
                <a:latin typeface="+mj-lt"/>
              </a:rPr>
              <a:t>目前使用的最佳化技術</a:t>
            </a:r>
            <a:r>
              <a:rPr lang="en-US" altLang="zh-TW" dirty="0" err="1" smtClean="0">
                <a:latin typeface="+mj-lt"/>
              </a:rPr>
              <a:t>Cranshaft</a:t>
            </a:r>
            <a:endParaRPr lang="en-US" altLang="zh-TW" dirty="0" smtClean="0">
              <a:latin typeface="+mj-lt"/>
            </a:endParaRPr>
          </a:p>
          <a:p>
            <a:pPr lvl="2">
              <a:buClrTx/>
              <a:buSzPct val="70000"/>
              <a:buFont typeface="Wingdings" pitchFamily="2" charset="2"/>
              <a:buChar char="l"/>
            </a:pPr>
            <a:r>
              <a:rPr lang="zh-TW" altLang="en-US" dirty="0" smtClean="0">
                <a:latin typeface="+mj-lt"/>
              </a:rPr>
              <a:t>執行時期追蹤與</a:t>
            </a:r>
            <a:r>
              <a:rPr lang="en-US" altLang="zh-TW" dirty="0" smtClean="0">
                <a:latin typeface="+mj-lt"/>
              </a:rPr>
              <a:t>Profiling</a:t>
            </a:r>
          </a:p>
          <a:p>
            <a:pPr lvl="3">
              <a:buClrTx/>
              <a:buSzPct val="70000"/>
              <a:buFont typeface="Wingdings" pitchFamily="2" charset="2"/>
              <a:buChar char="l"/>
            </a:pPr>
            <a:r>
              <a:rPr lang="zh-TW" altLang="en-US" sz="2000" dirty="0" smtClean="0">
                <a:latin typeface="+mj-lt"/>
              </a:rPr>
              <a:t>將型別資訊紀錄在相關</a:t>
            </a:r>
            <a:r>
              <a:rPr lang="en-US" altLang="zh-TW" sz="2000" dirty="0" smtClean="0">
                <a:latin typeface="+mj-lt"/>
              </a:rPr>
              <a:t>AST</a:t>
            </a:r>
            <a:r>
              <a:rPr lang="zh-TW" altLang="en-US" sz="2000" dirty="0" smtClean="0">
                <a:latin typeface="+mj-lt"/>
              </a:rPr>
              <a:t>節點中</a:t>
            </a:r>
            <a:endParaRPr lang="en-US" altLang="zh-TW" sz="2000" dirty="0" smtClean="0">
              <a:latin typeface="+mj-lt"/>
            </a:endParaRPr>
          </a:p>
          <a:p>
            <a:pPr lvl="2">
              <a:buClrTx/>
              <a:buSzPct val="70000"/>
              <a:buFont typeface="Wingdings" pitchFamily="2" charset="2"/>
              <a:buChar char="l"/>
            </a:pPr>
            <a:r>
              <a:rPr lang="zh-TW" altLang="zh-TW" dirty="0" smtClean="0">
                <a:latin typeface="+mj-lt"/>
              </a:rPr>
              <a:t>O</a:t>
            </a:r>
            <a:r>
              <a:rPr lang="en-US" altLang="zh-TW" dirty="0" err="1" smtClean="0">
                <a:latin typeface="+mj-lt"/>
              </a:rPr>
              <a:t>ptimized</a:t>
            </a:r>
            <a:r>
              <a:rPr lang="zh-TW" altLang="en-US" dirty="0" smtClean="0">
                <a:latin typeface="+mj-lt"/>
              </a:rPr>
              <a:t> </a:t>
            </a:r>
            <a:r>
              <a:rPr lang="en-US" altLang="zh-TW" dirty="0" err="1" smtClean="0">
                <a:latin typeface="+mj-lt"/>
              </a:rPr>
              <a:t>CodeGen</a:t>
            </a:r>
            <a:endParaRPr lang="en-US" altLang="zh-TW" dirty="0" smtClean="0">
              <a:latin typeface="+mj-lt"/>
            </a:endParaRPr>
          </a:p>
          <a:p>
            <a:pPr lvl="3">
              <a:buClrTx/>
              <a:buSzPct val="70000"/>
              <a:buFont typeface="Wingdings" pitchFamily="2" charset="2"/>
              <a:buChar char="l"/>
            </a:pPr>
            <a:r>
              <a:rPr lang="zh-TW" altLang="en-US" sz="2000" dirty="0" smtClean="0">
                <a:latin typeface="+mj-lt"/>
              </a:rPr>
              <a:t>四階段最佳化，產生可利用暫存器存放變數的機器碼</a:t>
            </a:r>
            <a:endParaRPr lang="en-US" altLang="zh-TW" sz="2000" dirty="0" smtClean="0">
              <a:latin typeface="+mj-lt"/>
            </a:endParaRPr>
          </a:p>
        </p:txBody>
      </p:sp>
    </p:spTree>
    <p:extLst>
      <p:ext uri="{BB962C8B-B14F-4D97-AF65-F5344CB8AC3E}">
        <p14:creationId xmlns:p14="http://schemas.microsoft.com/office/powerpoint/2010/main" val="3961582563"/>
      </p:ext>
    </p:extLst>
  </p:cSld>
  <p:clrMapOvr>
    <a:masterClrMapping/>
  </p:clrMapOvr>
  <p:transition advTm="34625">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相鄰">
  <a:themeElements>
    <a:clrScheme name="相鄰">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相鄰">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665</TotalTime>
  <Words>4775</Words>
  <Application>Microsoft Office PowerPoint</Application>
  <PresentationFormat>如螢幕大小 (4:3)</PresentationFormat>
  <Paragraphs>767</Paragraphs>
  <Slides>81</Slides>
  <Notes>79</Notes>
  <HiddenSlides>0</HiddenSlides>
  <MMClips>0</MMClips>
  <ScaleCrop>false</ScaleCrop>
  <HeadingPairs>
    <vt:vector size="4" baseType="variant">
      <vt:variant>
        <vt:lpstr>佈景主題</vt:lpstr>
      </vt:variant>
      <vt:variant>
        <vt:i4>1</vt:i4>
      </vt:variant>
      <vt:variant>
        <vt:lpstr>投影片標題</vt:lpstr>
      </vt:variant>
      <vt:variant>
        <vt:i4>81</vt:i4>
      </vt:variant>
    </vt:vector>
  </HeadingPairs>
  <TitlesOfParts>
    <vt:vector size="82" baseType="lpstr">
      <vt:lpstr>相鄰</vt:lpstr>
      <vt:lpstr>PowerPoint 簡報</vt:lpstr>
      <vt:lpstr>課程主要內容  </vt:lpstr>
      <vt:lpstr>作者、Javascript、V8及其它</vt:lpstr>
      <vt:lpstr>什麼是NodeJS </vt:lpstr>
      <vt:lpstr>什麼是NodeJS </vt:lpstr>
      <vt:lpstr>什麼是NodeJS </vt:lpstr>
      <vt:lpstr>什麼是NodeJS </vt:lpstr>
      <vt:lpstr>為什麼這麼熱門 </vt:lpstr>
      <vt:lpstr>為什麼它這麼快？ </vt:lpstr>
      <vt:lpstr>為什麼它這麼快？ </vt:lpstr>
      <vt:lpstr>為什麼它這麼快？ </vt:lpstr>
      <vt:lpstr>為什麼它這麼快？ </vt:lpstr>
      <vt:lpstr>誰創造了NodeJS  Ryan Dahl</vt:lpstr>
      <vt:lpstr>誰創造了NodeJS  Ryan Dahl</vt:lpstr>
      <vt:lpstr>誰創造了NodeJS  Ryan Dahl</vt:lpstr>
      <vt:lpstr>誰創造了NodeJS  Issac Schlueter及其它開發者</vt:lpstr>
      <vt:lpstr>哪裡可以找到NodeJS  </vt:lpstr>
      <vt:lpstr>誰在使用NodeJS </vt:lpstr>
      <vt:lpstr>使用NodeJS的時機  快速反應！</vt:lpstr>
      <vt:lpstr>使用NodeJS的時機  快速反應！</vt:lpstr>
      <vt:lpstr>當前開發狀態  </vt:lpstr>
      <vt:lpstr>當前開發狀態  </vt:lpstr>
      <vt:lpstr>Javascript知識、效能、NodeJS開發環境</vt:lpstr>
      <vt:lpstr>最簡單的程式範例  hello world伺服器</vt:lpstr>
      <vt:lpstr>最簡單的程式範例  hello world加上Express Framework</vt:lpstr>
      <vt:lpstr>Javascript背景知識  伺服器端的Javascript</vt:lpstr>
      <vt:lpstr>Javascript背景知識  event loop</vt:lpstr>
      <vt:lpstr>Javascript背景知識  event loop</vt:lpstr>
      <vt:lpstr>Javascript背景知識  event loop</vt:lpstr>
      <vt:lpstr>Javascript背景知識  事件與callback函數</vt:lpstr>
      <vt:lpstr>Javascript背景知識  事件與callback函數</vt:lpstr>
      <vt:lpstr>Javascript背景知識  事件與callback函數</vt:lpstr>
      <vt:lpstr>Javascript背景知識  事件與callback函數</vt:lpstr>
      <vt:lpstr>Javascript背景知識  事件與callback函數</vt:lpstr>
      <vt:lpstr>Javascript背景知識  撰寫Javascript程式的一些原則</vt:lpstr>
      <vt:lpstr>V8 Javascript VM的性能  一些簡單的原則</vt:lpstr>
      <vt:lpstr>V8 Javascript VM的性能  一些簡單的原則</vt:lpstr>
      <vt:lpstr>開發NodeJS程式  環境建置</vt:lpstr>
      <vt:lpstr>開發NodeJS程式  環境建制</vt:lpstr>
      <vt:lpstr>開發NodeJS程式  環境建制</vt:lpstr>
      <vt:lpstr>開發NodeJS程式  環境建制</vt:lpstr>
      <vt:lpstr>開發NodeJS程式  Global Scope環境</vt:lpstr>
      <vt:lpstr>開發NodeJS程式  Global Scope環境</vt:lpstr>
      <vt:lpstr>開發NodeJS程式  Global Scope環境</vt:lpstr>
      <vt:lpstr>開發NodeJS程式  Global Scope環境</vt:lpstr>
      <vt:lpstr>開發NodeJS程式  核心模組</vt:lpstr>
      <vt:lpstr>開發NodeJS程式  核心模組-console (STDIO)</vt:lpstr>
      <vt:lpstr>開發NodeJS程式  核心模組-timers</vt:lpstr>
      <vt:lpstr>開發NodeJS程式  核心模組-process</vt:lpstr>
      <vt:lpstr>開發NodeJS程式  核心模組-util</vt:lpstr>
      <vt:lpstr>開發NodeJS程式  核心模組-events.EventEmitter</vt:lpstr>
      <vt:lpstr>開發NodeJS程式  核心模組-Buffer</vt:lpstr>
      <vt:lpstr>開發NodeJS程式  核心模組-streams</vt:lpstr>
      <vt:lpstr>開發NodeJS程式  核心模組-crypto</vt:lpstr>
      <vt:lpstr>開發NodeJS程式  核心模組-fs</vt:lpstr>
      <vt:lpstr>開發NodeJS程式  核心模組-net</vt:lpstr>
      <vt:lpstr>開發NodeJS程式  核心模組-net</vt:lpstr>
      <vt:lpstr>開發NodeJS程式  核心模組-net</vt:lpstr>
      <vt:lpstr>開發NodeJS程式  核心模組-net</vt:lpstr>
      <vt:lpstr>開發NodeJS程式  核心模組-http</vt:lpstr>
      <vt:lpstr>開發NodeJS程式  核心模組-http</vt:lpstr>
      <vt:lpstr>開發NodeJS程式  核心模組-http</vt:lpstr>
      <vt:lpstr>開發NodeJS程式  核心模組-url</vt:lpstr>
      <vt:lpstr>開發NodeJS程式  核心模組-vm</vt:lpstr>
      <vt:lpstr>開發NodeJS程式  核心模組-child process</vt:lpstr>
      <vt:lpstr>發想並撰寫一個可以與檔案系統對應的http伺服器</vt:lpstr>
      <vt:lpstr>簡單的範例  驗證概念</vt:lpstr>
      <vt:lpstr>簡單的範例  為模組化做準備</vt:lpstr>
      <vt:lpstr>簡單的範例  加上mime功能</vt:lpstr>
      <vt:lpstr>簡單的範例  提供預設檔案功能</vt:lpstr>
      <vt:lpstr>簡單的範例  模組化</vt:lpstr>
      <vt:lpstr>簡單的範例  嘗試使用process.nextTick改進效能</vt:lpstr>
      <vt:lpstr>簡單的範例  加上靜態檔案cache改進效能</vt:lpstr>
      <vt:lpstr>簡單的範例  加上router機制，讓網址對應到處理函數</vt:lpstr>
      <vt:lpstr>簡單的範例  開始做架構調整，先加上cookie機制</vt:lpstr>
      <vt:lpstr>目前的支援狀況還有與iis整合的方式</vt:lpstr>
      <vt:lpstr>NodeJS在Windows中的支援  </vt:lpstr>
      <vt:lpstr>NodeJS在Windows中的支援  </vt:lpstr>
      <vt:lpstr>與IIS整合  介紹iisnode</vt:lpstr>
      <vt:lpstr>PowerPoint 簡報</vt:lpstr>
      <vt:lpstr>一些資源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fillano</dc:creator>
  <cp:lastModifiedBy>fillano</cp:lastModifiedBy>
  <cp:revision>14</cp:revision>
  <dcterms:created xsi:type="dcterms:W3CDTF">2011-09-25T00:17:57Z</dcterms:created>
  <dcterms:modified xsi:type="dcterms:W3CDTF">2011-09-29T05:19:31Z</dcterms:modified>
</cp:coreProperties>
</file>