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29741A-EFE9-B565-2E58-BF7D9C8B3F6F}" v="150" dt="2024-04-29T00:16:30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www.sciencedirect.com/science/article/abs/pii/B978008101291800002X" TargetMode="External"/><Relationship Id="rId7" Type="http://schemas.openxmlformats.org/officeDocument/2006/relationships/image" Target="../media/image12.svg"/><Relationship Id="rId2" Type="http://schemas.openxmlformats.org/officeDocument/2006/relationships/hyperlink" Target="https://ipi.ugent.be/research/biomed/" TargetMode="External"/><Relationship Id="rId1" Type="http://schemas.openxmlformats.org/officeDocument/2006/relationships/hyperlink" Target="https://en.wikipedia.org/w/index.php?title=Morphological_skeleton&amp;oldid=1171542223" TargetMode="Externa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hyperlink" Target="https://en.wikipedia.org/w/index.php?title=Morphological_skeleton&amp;oldid=1171542223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hyperlink" Target="https://ipi.ugent.be/research/biomed/" TargetMode="External"/><Relationship Id="rId11" Type="http://schemas.openxmlformats.org/officeDocument/2006/relationships/image" Target="../media/image16.svg"/><Relationship Id="rId5" Type="http://schemas.openxmlformats.org/officeDocument/2006/relationships/image" Target="../media/image12.sv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hyperlink" Target="https://www.sciencedirect.com/science/article/abs/pii/B978008101291800002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4D90F-1842-4439-8C39-613DB6A065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F34A358-EAD7-4411-A9DF-5C6549562809}">
      <dgm:prSet/>
      <dgm:spPr/>
      <dgm:t>
        <a:bodyPr/>
        <a:lstStyle/>
        <a:p>
          <a:r>
            <a:rPr lang="en-US"/>
            <a:t>Wikipedia contributors. (2023, August 21). Morphological skeleton. In </a:t>
          </a:r>
          <a:r>
            <a:rPr lang="en-US" i="1"/>
            <a:t>Wikipedia, The Free Encyclopedia</a:t>
          </a:r>
          <a:r>
            <a:rPr lang="en-US"/>
            <a:t>. Retrieved 00:10, April 29, 2024, from </a:t>
          </a:r>
          <a:r>
            <a:rPr lang="en-US">
              <a:hlinkClick xmlns:r="http://schemas.openxmlformats.org/officeDocument/2006/relationships" r:id="rId1"/>
            </a:rPr>
            <a:t>https://en.wikipedia.org/w/index.php?title=Morphological_skeleton&amp;oldid=1171542223</a:t>
          </a:r>
          <a:br>
            <a:rPr lang="en-US"/>
          </a:br>
          <a:endParaRPr lang="en-US"/>
        </a:p>
      </dgm:t>
    </dgm:pt>
    <dgm:pt modelId="{A1973C92-5E4B-47B5-8009-1BCECE59AF5B}" type="parTrans" cxnId="{C9E858F6-BAA2-4F90-861C-86FB0FCF7170}">
      <dgm:prSet/>
      <dgm:spPr/>
      <dgm:t>
        <a:bodyPr/>
        <a:lstStyle/>
        <a:p>
          <a:endParaRPr lang="en-US"/>
        </a:p>
      </dgm:t>
    </dgm:pt>
    <dgm:pt modelId="{2491DA5B-3F2E-4DB3-A928-634EB70A735F}" type="sibTrans" cxnId="{C9E858F6-BAA2-4F90-861C-86FB0FCF7170}">
      <dgm:prSet/>
      <dgm:spPr/>
      <dgm:t>
        <a:bodyPr/>
        <a:lstStyle/>
        <a:p>
          <a:endParaRPr lang="en-US"/>
        </a:p>
      </dgm:t>
    </dgm:pt>
    <dgm:pt modelId="{AFB1879C-740B-4B42-8542-5B5DA64479A3}">
      <dgm:prSet/>
      <dgm:spPr/>
      <dgm:t>
        <a:bodyPr/>
        <a:lstStyle/>
        <a:p>
          <a:r>
            <a:rPr lang="en-US"/>
            <a:t>Medical and biological image processing. Recuperado de </a:t>
          </a:r>
          <a:r>
            <a:rPr lang="en-US">
              <a:hlinkClick xmlns:r="http://schemas.openxmlformats.org/officeDocument/2006/relationships" r:id="rId2"/>
            </a:rPr>
            <a:t>https://ipi.ugent.be/research/biomed/</a:t>
          </a:r>
          <a:endParaRPr lang="en-US"/>
        </a:p>
      </dgm:t>
    </dgm:pt>
    <dgm:pt modelId="{32AFE12A-C7B4-49BE-8C99-5D5EC53B47F9}" type="parTrans" cxnId="{95EEBF56-22AD-4167-BC0A-2CF8985CE427}">
      <dgm:prSet/>
      <dgm:spPr/>
      <dgm:t>
        <a:bodyPr/>
        <a:lstStyle/>
        <a:p>
          <a:endParaRPr lang="en-US"/>
        </a:p>
      </dgm:t>
    </dgm:pt>
    <dgm:pt modelId="{AF8C6CA6-658C-4123-83DE-CB99C181F9D3}" type="sibTrans" cxnId="{95EEBF56-22AD-4167-BC0A-2CF8985CE427}">
      <dgm:prSet/>
      <dgm:spPr/>
      <dgm:t>
        <a:bodyPr/>
        <a:lstStyle/>
        <a:p>
          <a:endParaRPr lang="en-US"/>
        </a:p>
      </dgm:t>
    </dgm:pt>
    <dgm:pt modelId="{EA9E8089-80BB-45B3-80D6-80C0627BE1FE}">
      <dgm:prSet/>
      <dgm:spPr/>
      <dgm:t>
        <a:bodyPr/>
        <a:lstStyle/>
        <a:p>
          <a:r>
            <a:rPr lang="en-US"/>
            <a:t>Chapter 1 - Skeletonization and its applications – a review Recuperado de </a:t>
          </a:r>
          <a:r>
            <a:rPr lang="en-US">
              <a:hlinkClick xmlns:r="http://schemas.openxmlformats.org/officeDocument/2006/relationships" r:id="rId3"/>
            </a:rPr>
            <a:t>https://www.sciencedirect.com/science/article/abs/pii/B978008101291800002X</a:t>
          </a:r>
          <a:endParaRPr lang="en-US"/>
        </a:p>
      </dgm:t>
    </dgm:pt>
    <dgm:pt modelId="{7FAF4025-2136-49C8-93DC-1C47B065F0F9}" type="parTrans" cxnId="{52796BB5-79FF-4322-A573-7B9579F94B12}">
      <dgm:prSet/>
      <dgm:spPr/>
      <dgm:t>
        <a:bodyPr/>
        <a:lstStyle/>
        <a:p>
          <a:endParaRPr lang="en-US"/>
        </a:p>
      </dgm:t>
    </dgm:pt>
    <dgm:pt modelId="{5900AA46-5AE2-45DB-85E9-317C4F2486E3}" type="sibTrans" cxnId="{52796BB5-79FF-4322-A573-7B9579F94B12}">
      <dgm:prSet/>
      <dgm:spPr/>
      <dgm:t>
        <a:bodyPr/>
        <a:lstStyle/>
        <a:p>
          <a:endParaRPr lang="en-US"/>
        </a:p>
      </dgm:t>
    </dgm:pt>
    <dgm:pt modelId="{7953D7F2-D0C3-4501-97B6-66460434859D}">
      <dgm:prSet/>
      <dgm:spPr/>
      <dgm:t>
        <a:bodyPr/>
        <a:lstStyle/>
        <a:p>
          <a:r>
            <a:rPr lang="en-US"/>
            <a:t>Gonzalez, R. C., &amp; Woods, R. E. (2018). Digital Image Processing (4th ed.). [Pearson Education Limited].</a:t>
          </a:r>
        </a:p>
      </dgm:t>
    </dgm:pt>
    <dgm:pt modelId="{B1D8D1FB-89DD-4B1C-B8B3-933F586A87BA}" type="parTrans" cxnId="{92267271-2B39-4826-A030-EB961F9CC6C3}">
      <dgm:prSet/>
      <dgm:spPr/>
      <dgm:t>
        <a:bodyPr/>
        <a:lstStyle/>
        <a:p>
          <a:endParaRPr lang="en-US"/>
        </a:p>
      </dgm:t>
    </dgm:pt>
    <dgm:pt modelId="{B37127A8-1B88-498A-90AF-5BD3A6696B14}" type="sibTrans" cxnId="{92267271-2B39-4826-A030-EB961F9CC6C3}">
      <dgm:prSet/>
      <dgm:spPr/>
      <dgm:t>
        <a:bodyPr/>
        <a:lstStyle/>
        <a:p>
          <a:endParaRPr lang="en-US"/>
        </a:p>
      </dgm:t>
    </dgm:pt>
    <dgm:pt modelId="{ED1B27CE-FE70-4A5E-81BC-AACFE19B8AE3}" type="pres">
      <dgm:prSet presAssocID="{1704D90F-1842-4439-8C39-613DB6A06590}" presName="root" presStyleCnt="0">
        <dgm:presLayoutVars>
          <dgm:dir/>
          <dgm:resizeHandles val="exact"/>
        </dgm:presLayoutVars>
      </dgm:prSet>
      <dgm:spPr/>
    </dgm:pt>
    <dgm:pt modelId="{1F58E6FF-2EBC-427C-88D1-734A72D08472}" type="pres">
      <dgm:prSet presAssocID="{4F34A358-EAD7-4411-A9DF-5C6549562809}" presName="compNode" presStyleCnt="0"/>
      <dgm:spPr/>
    </dgm:pt>
    <dgm:pt modelId="{C0467740-DCA3-4342-9AAD-780118007043}" type="pres">
      <dgm:prSet presAssocID="{4F34A358-EAD7-4411-A9DF-5C6549562809}" presName="bgRect" presStyleLbl="bgShp" presStyleIdx="0" presStyleCnt="4"/>
      <dgm:spPr/>
    </dgm:pt>
    <dgm:pt modelId="{0D06F9B2-68FF-4BC9-B1E3-CCA606B36014}" type="pres">
      <dgm:prSet presAssocID="{4F34A358-EAD7-4411-A9DF-5C6549562809}" presName="iconRect" presStyleLbl="node1" presStyleIdx="0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BE7CC23-D469-4462-A423-108142CA4C1A}" type="pres">
      <dgm:prSet presAssocID="{4F34A358-EAD7-4411-A9DF-5C6549562809}" presName="spaceRect" presStyleCnt="0"/>
      <dgm:spPr/>
    </dgm:pt>
    <dgm:pt modelId="{C1CDB24F-261A-446B-B7B1-C008684ACB4C}" type="pres">
      <dgm:prSet presAssocID="{4F34A358-EAD7-4411-A9DF-5C6549562809}" presName="parTx" presStyleLbl="revTx" presStyleIdx="0" presStyleCnt="4">
        <dgm:presLayoutVars>
          <dgm:chMax val="0"/>
          <dgm:chPref val="0"/>
        </dgm:presLayoutVars>
      </dgm:prSet>
      <dgm:spPr/>
    </dgm:pt>
    <dgm:pt modelId="{FA33C114-308D-42DC-95A9-C91A62A7B1A7}" type="pres">
      <dgm:prSet presAssocID="{2491DA5B-3F2E-4DB3-A928-634EB70A735F}" presName="sibTrans" presStyleCnt="0"/>
      <dgm:spPr/>
    </dgm:pt>
    <dgm:pt modelId="{DC18F44F-50FC-42F3-9428-ED5A51E0405E}" type="pres">
      <dgm:prSet presAssocID="{AFB1879C-740B-4B42-8542-5B5DA64479A3}" presName="compNode" presStyleCnt="0"/>
      <dgm:spPr/>
    </dgm:pt>
    <dgm:pt modelId="{EAA62099-3A74-4933-9F2C-919496E09716}" type="pres">
      <dgm:prSet presAssocID="{AFB1879C-740B-4B42-8542-5B5DA64479A3}" presName="bgRect" presStyleLbl="bgShp" presStyleIdx="1" presStyleCnt="4"/>
      <dgm:spPr/>
    </dgm:pt>
    <dgm:pt modelId="{594B4CB6-CC57-44E3-A518-1515703D418A}" type="pres">
      <dgm:prSet presAssocID="{AFB1879C-740B-4B42-8542-5B5DA64479A3}" presName="iconRect" presStyleLbl="node1" presStyleIdx="1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A1F32B06-5958-4CDD-8104-913D9D54D56F}" type="pres">
      <dgm:prSet presAssocID="{AFB1879C-740B-4B42-8542-5B5DA64479A3}" presName="spaceRect" presStyleCnt="0"/>
      <dgm:spPr/>
    </dgm:pt>
    <dgm:pt modelId="{E91FA407-7F55-405C-9F69-9A8F5260CC1B}" type="pres">
      <dgm:prSet presAssocID="{AFB1879C-740B-4B42-8542-5B5DA64479A3}" presName="parTx" presStyleLbl="revTx" presStyleIdx="1" presStyleCnt="4">
        <dgm:presLayoutVars>
          <dgm:chMax val="0"/>
          <dgm:chPref val="0"/>
        </dgm:presLayoutVars>
      </dgm:prSet>
      <dgm:spPr/>
    </dgm:pt>
    <dgm:pt modelId="{929295A6-84B8-460D-9955-576E13C19A8B}" type="pres">
      <dgm:prSet presAssocID="{AF8C6CA6-658C-4123-83DE-CB99C181F9D3}" presName="sibTrans" presStyleCnt="0"/>
      <dgm:spPr/>
    </dgm:pt>
    <dgm:pt modelId="{1008E08A-D98E-42A8-B6C1-F7D4BD7325E0}" type="pres">
      <dgm:prSet presAssocID="{EA9E8089-80BB-45B3-80D6-80C0627BE1FE}" presName="compNode" presStyleCnt="0"/>
      <dgm:spPr/>
    </dgm:pt>
    <dgm:pt modelId="{F457833B-C6ED-4B09-9B21-D3C65BBC3ABA}" type="pres">
      <dgm:prSet presAssocID="{EA9E8089-80BB-45B3-80D6-80C0627BE1FE}" presName="bgRect" presStyleLbl="bgShp" presStyleIdx="2" presStyleCnt="4"/>
      <dgm:spPr/>
    </dgm:pt>
    <dgm:pt modelId="{9BF2628A-C2E8-45B7-8685-3F5DBFAF32DC}" type="pres">
      <dgm:prSet presAssocID="{EA9E8089-80BB-45B3-80D6-80C0627BE1FE}" presName="iconRect" presStyleLbl="node1" presStyleIdx="2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764780B5-AFC6-48FC-B57B-78A0F4E3D368}" type="pres">
      <dgm:prSet presAssocID="{EA9E8089-80BB-45B3-80D6-80C0627BE1FE}" presName="spaceRect" presStyleCnt="0"/>
      <dgm:spPr/>
    </dgm:pt>
    <dgm:pt modelId="{A2A9F44A-9C75-4F22-89CF-8E7ECF4D9986}" type="pres">
      <dgm:prSet presAssocID="{EA9E8089-80BB-45B3-80D6-80C0627BE1FE}" presName="parTx" presStyleLbl="revTx" presStyleIdx="2" presStyleCnt="4">
        <dgm:presLayoutVars>
          <dgm:chMax val="0"/>
          <dgm:chPref val="0"/>
        </dgm:presLayoutVars>
      </dgm:prSet>
      <dgm:spPr/>
    </dgm:pt>
    <dgm:pt modelId="{31105D82-EEB5-4C4B-B981-4993CF540CDD}" type="pres">
      <dgm:prSet presAssocID="{5900AA46-5AE2-45DB-85E9-317C4F2486E3}" presName="sibTrans" presStyleCnt="0"/>
      <dgm:spPr/>
    </dgm:pt>
    <dgm:pt modelId="{4A20C366-02FA-4A0B-9234-1A48F4D025EE}" type="pres">
      <dgm:prSet presAssocID="{7953D7F2-D0C3-4501-97B6-66460434859D}" presName="compNode" presStyleCnt="0"/>
      <dgm:spPr/>
    </dgm:pt>
    <dgm:pt modelId="{DC12A32E-AA07-4EDA-BF39-09E1D805F33D}" type="pres">
      <dgm:prSet presAssocID="{7953D7F2-D0C3-4501-97B6-66460434859D}" presName="bgRect" presStyleLbl="bgShp" presStyleIdx="3" presStyleCnt="4"/>
      <dgm:spPr/>
    </dgm:pt>
    <dgm:pt modelId="{76E4373C-DEC2-4AAC-BF20-8A3181023330}" type="pres">
      <dgm:prSet presAssocID="{7953D7F2-D0C3-4501-97B6-66460434859D}" presName="iconRect" presStyleLbl="node1" presStyleIdx="3" presStyleCnt="4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18573FEB-6F63-409A-9FAD-5A04E47DDD57}" type="pres">
      <dgm:prSet presAssocID="{7953D7F2-D0C3-4501-97B6-66460434859D}" presName="spaceRect" presStyleCnt="0"/>
      <dgm:spPr/>
    </dgm:pt>
    <dgm:pt modelId="{613CC052-E6E2-4314-9D08-D4B36C33A741}" type="pres">
      <dgm:prSet presAssocID="{7953D7F2-D0C3-4501-97B6-66460434859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76F846E-A574-416F-BD59-8DA9C6384F62}" type="presOf" srcId="{EA9E8089-80BB-45B3-80D6-80C0627BE1FE}" destId="{A2A9F44A-9C75-4F22-89CF-8E7ECF4D9986}" srcOrd="0" destOrd="0" presId="urn:microsoft.com/office/officeart/2018/2/layout/IconVerticalSolidList"/>
    <dgm:cxn modelId="{92267271-2B39-4826-A030-EB961F9CC6C3}" srcId="{1704D90F-1842-4439-8C39-613DB6A06590}" destId="{7953D7F2-D0C3-4501-97B6-66460434859D}" srcOrd="3" destOrd="0" parTransId="{B1D8D1FB-89DD-4B1C-B8B3-933F586A87BA}" sibTransId="{B37127A8-1B88-498A-90AF-5BD3A6696B14}"/>
    <dgm:cxn modelId="{4DF0F855-078B-4CE3-95F7-4D88192C51F1}" type="presOf" srcId="{7953D7F2-D0C3-4501-97B6-66460434859D}" destId="{613CC052-E6E2-4314-9D08-D4B36C33A741}" srcOrd="0" destOrd="0" presId="urn:microsoft.com/office/officeart/2018/2/layout/IconVerticalSolidList"/>
    <dgm:cxn modelId="{95EEBF56-22AD-4167-BC0A-2CF8985CE427}" srcId="{1704D90F-1842-4439-8C39-613DB6A06590}" destId="{AFB1879C-740B-4B42-8542-5B5DA64479A3}" srcOrd="1" destOrd="0" parTransId="{32AFE12A-C7B4-49BE-8C99-5D5EC53B47F9}" sibTransId="{AF8C6CA6-658C-4123-83DE-CB99C181F9D3}"/>
    <dgm:cxn modelId="{52796BB5-79FF-4322-A573-7B9579F94B12}" srcId="{1704D90F-1842-4439-8C39-613DB6A06590}" destId="{EA9E8089-80BB-45B3-80D6-80C0627BE1FE}" srcOrd="2" destOrd="0" parTransId="{7FAF4025-2136-49C8-93DC-1C47B065F0F9}" sibTransId="{5900AA46-5AE2-45DB-85E9-317C4F2486E3}"/>
    <dgm:cxn modelId="{38F783C9-D90B-4276-95CC-233B1430EA98}" type="presOf" srcId="{AFB1879C-740B-4B42-8542-5B5DA64479A3}" destId="{E91FA407-7F55-405C-9F69-9A8F5260CC1B}" srcOrd="0" destOrd="0" presId="urn:microsoft.com/office/officeart/2018/2/layout/IconVerticalSolidList"/>
    <dgm:cxn modelId="{EB4602D5-9E85-45CB-9933-6B8372588F00}" type="presOf" srcId="{4F34A358-EAD7-4411-A9DF-5C6549562809}" destId="{C1CDB24F-261A-446B-B7B1-C008684ACB4C}" srcOrd="0" destOrd="0" presId="urn:microsoft.com/office/officeart/2018/2/layout/IconVerticalSolidList"/>
    <dgm:cxn modelId="{A733F1E2-B22B-40FA-A21C-631C55AB912B}" type="presOf" srcId="{1704D90F-1842-4439-8C39-613DB6A06590}" destId="{ED1B27CE-FE70-4A5E-81BC-AACFE19B8AE3}" srcOrd="0" destOrd="0" presId="urn:microsoft.com/office/officeart/2018/2/layout/IconVerticalSolidList"/>
    <dgm:cxn modelId="{C9E858F6-BAA2-4F90-861C-86FB0FCF7170}" srcId="{1704D90F-1842-4439-8C39-613DB6A06590}" destId="{4F34A358-EAD7-4411-A9DF-5C6549562809}" srcOrd="0" destOrd="0" parTransId="{A1973C92-5E4B-47B5-8009-1BCECE59AF5B}" sibTransId="{2491DA5B-3F2E-4DB3-A928-634EB70A735F}"/>
    <dgm:cxn modelId="{F07BD78D-93EB-461D-B08D-8C9D2CA80F0F}" type="presParOf" srcId="{ED1B27CE-FE70-4A5E-81BC-AACFE19B8AE3}" destId="{1F58E6FF-2EBC-427C-88D1-734A72D08472}" srcOrd="0" destOrd="0" presId="urn:microsoft.com/office/officeart/2018/2/layout/IconVerticalSolidList"/>
    <dgm:cxn modelId="{B50B65D7-984F-4371-BA99-1BD113CE157F}" type="presParOf" srcId="{1F58E6FF-2EBC-427C-88D1-734A72D08472}" destId="{C0467740-DCA3-4342-9AAD-780118007043}" srcOrd="0" destOrd="0" presId="urn:microsoft.com/office/officeart/2018/2/layout/IconVerticalSolidList"/>
    <dgm:cxn modelId="{EF147434-C050-4899-BA91-E338DE9AD8DF}" type="presParOf" srcId="{1F58E6FF-2EBC-427C-88D1-734A72D08472}" destId="{0D06F9B2-68FF-4BC9-B1E3-CCA606B36014}" srcOrd="1" destOrd="0" presId="urn:microsoft.com/office/officeart/2018/2/layout/IconVerticalSolidList"/>
    <dgm:cxn modelId="{29E58576-90D2-458C-B30F-CEDF4EC6BCD7}" type="presParOf" srcId="{1F58E6FF-2EBC-427C-88D1-734A72D08472}" destId="{2BE7CC23-D469-4462-A423-108142CA4C1A}" srcOrd="2" destOrd="0" presId="urn:microsoft.com/office/officeart/2018/2/layout/IconVerticalSolidList"/>
    <dgm:cxn modelId="{A6727CA6-8688-4B1F-AC68-1EA97EDE38DD}" type="presParOf" srcId="{1F58E6FF-2EBC-427C-88D1-734A72D08472}" destId="{C1CDB24F-261A-446B-B7B1-C008684ACB4C}" srcOrd="3" destOrd="0" presId="urn:microsoft.com/office/officeart/2018/2/layout/IconVerticalSolidList"/>
    <dgm:cxn modelId="{F5F73910-B4AF-41D6-B79E-CEAED82746BB}" type="presParOf" srcId="{ED1B27CE-FE70-4A5E-81BC-AACFE19B8AE3}" destId="{FA33C114-308D-42DC-95A9-C91A62A7B1A7}" srcOrd="1" destOrd="0" presId="urn:microsoft.com/office/officeart/2018/2/layout/IconVerticalSolidList"/>
    <dgm:cxn modelId="{4D9635B3-F78D-41B1-B4A9-F1210A5262D2}" type="presParOf" srcId="{ED1B27CE-FE70-4A5E-81BC-AACFE19B8AE3}" destId="{DC18F44F-50FC-42F3-9428-ED5A51E0405E}" srcOrd="2" destOrd="0" presId="urn:microsoft.com/office/officeart/2018/2/layout/IconVerticalSolidList"/>
    <dgm:cxn modelId="{38A50283-CF1A-403F-BC30-54C526D3BBB7}" type="presParOf" srcId="{DC18F44F-50FC-42F3-9428-ED5A51E0405E}" destId="{EAA62099-3A74-4933-9F2C-919496E09716}" srcOrd="0" destOrd="0" presId="urn:microsoft.com/office/officeart/2018/2/layout/IconVerticalSolidList"/>
    <dgm:cxn modelId="{3A72253B-6C42-4F25-A778-C2D7ABEC504B}" type="presParOf" srcId="{DC18F44F-50FC-42F3-9428-ED5A51E0405E}" destId="{594B4CB6-CC57-44E3-A518-1515703D418A}" srcOrd="1" destOrd="0" presId="urn:microsoft.com/office/officeart/2018/2/layout/IconVerticalSolidList"/>
    <dgm:cxn modelId="{5DC63A5A-8C9E-411F-90AB-693952CD4D3A}" type="presParOf" srcId="{DC18F44F-50FC-42F3-9428-ED5A51E0405E}" destId="{A1F32B06-5958-4CDD-8104-913D9D54D56F}" srcOrd="2" destOrd="0" presId="urn:microsoft.com/office/officeart/2018/2/layout/IconVerticalSolidList"/>
    <dgm:cxn modelId="{5A23810A-FC1A-4E9A-83EB-727CBFA85AD2}" type="presParOf" srcId="{DC18F44F-50FC-42F3-9428-ED5A51E0405E}" destId="{E91FA407-7F55-405C-9F69-9A8F5260CC1B}" srcOrd="3" destOrd="0" presId="urn:microsoft.com/office/officeart/2018/2/layout/IconVerticalSolidList"/>
    <dgm:cxn modelId="{1E00966F-0C4B-440B-A176-6B4C8F3D0322}" type="presParOf" srcId="{ED1B27CE-FE70-4A5E-81BC-AACFE19B8AE3}" destId="{929295A6-84B8-460D-9955-576E13C19A8B}" srcOrd="3" destOrd="0" presId="urn:microsoft.com/office/officeart/2018/2/layout/IconVerticalSolidList"/>
    <dgm:cxn modelId="{D0EE9188-AE91-48CF-9661-E4AE0ECDA303}" type="presParOf" srcId="{ED1B27CE-FE70-4A5E-81BC-AACFE19B8AE3}" destId="{1008E08A-D98E-42A8-B6C1-F7D4BD7325E0}" srcOrd="4" destOrd="0" presId="urn:microsoft.com/office/officeart/2018/2/layout/IconVerticalSolidList"/>
    <dgm:cxn modelId="{5FF5F7D1-8BA4-425D-99FF-8F991B0D44BE}" type="presParOf" srcId="{1008E08A-D98E-42A8-B6C1-F7D4BD7325E0}" destId="{F457833B-C6ED-4B09-9B21-D3C65BBC3ABA}" srcOrd="0" destOrd="0" presId="urn:microsoft.com/office/officeart/2018/2/layout/IconVerticalSolidList"/>
    <dgm:cxn modelId="{ACC9FFA3-4C22-434D-B7EB-D0203C0F4382}" type="presParOf" srcId="{1008E08A-D98E-42A8-B6C1-F7D4BD7325E0}" destId="{9BF2628A-C2E8-45B7-8685-3F5DBFAF32DC}" srcOrd="1" destOrd="0" presId="urn:microsoft.com/office/officeart/2018/2/layout/IconVerticalSolidList"/>
    <dgm:cxn modelId="{EB99D51A-7D9D-4991-A151-856189A64D3B}" type="presParOf" srcId="{1008E08A-D98E-42A8-B6C1-F7D4BD7325E0}" destId="{764780B5-AFC6-48FC-B57B-78A0F4E3D368}" srcOrd="2" destOrd="0" presId="urn:microsoft.com/office/officeart/2018/2/layout/IconVerticalSolidList"/>
    <dgm:cxn modelId="{3B6FC48E-FE47-45FB-80E4-6E7EFDF6842B}" type="presParOf" srcId="{1008E08A-D98E-42A8-B6C1-F7D4BD7325E0}" destId="{A2A9F44A-9C75-4F22-89CF-8E7ECF4D9986}" srcOrd="3" destOrd="0" presId="urn:microsoft.com/office/officeart/2018/2/layout/IconVerticalSolidList"/>
    <dgm:cxn modelId="{5AD912A0-D948-4EF4-A4D2-AF8D7AF14762}" type="presParOf" srcId="{ED1B27CE-FE70-4A5E-81BC-AACFE19B8AE3}" destId="{31105D82-EEB5-4C4B-B981-4993CF540CDD}" srcOrd="5" destOrd="0" presId="urn:microsoft.com/office/officeart/2018/2/layout/IconVerticalSolidList"/>
    <dgm:cxn modelId="{51124B7B-6D80-406B-9013-22CAECDE596D}" type="presParOf" srcId="{ED1B27CE-FE70-4A5E-81BC-AACFE19B8AE3}" destId="{4A20C366-02FA-4A0B-9234-1A48F4D025EE}" srcOrd="6" destOrd="0" presId="urn:microsoft.com/office/officeart/2018/2/layout/IconVerticalSolidList"/>
    <dgm:cxn modelId="{187AB891-A94D-4BAD-BD74-62B5E791C878}" type="presParOf" srcId="{4A20C366-02FA-4A0B-9234-1A48F4D025EE}" destId="{DC12A32E-AA07-4EDA-BF39-09E1D805F33D}" srcOrd="0" destOrd="0" presId="urn:microsoft.com/office/officeart/2018/2/layout/IconVerticalSolidList"/>
    <dgm:cxn modelId="{8D4B4A60-B081-46ED-8755-E6CC6828A2F4}" type="presParOf" srcId="{4A20C366-02FA-4A0B-9234-1A48F4D025EE}" destId="{76E4373C-DEC2-4AAC-BF20-8A3181023330}" srcOrd="1" destOrd="0" presId="urn:microsoft.com/office/officeart/2018/2/layout/IconVerticalSolidList"/>
    <dgm:cxn modelId="{202942E9-F0BB-43B9-A245-CC49D8CE8208}" type="presParOf" srcId="{4A20C366-02FA-4A0B-9234-1A48F4D025EE}" destId="{18573FEB-6F63-409A-9FAD-5A04E47DDD57}" srcOrd="2" destOrd="0" presId="urn:microsoft.com/office/officeart/2018/2/layout/IconVerticalSolidList"/>
    <dgm:cxn modelId="{61AA8F21-9236-449A-A42D-C0C494173030}" type="presParOf" srcId="{4A20C366-02FA-4A0B-9234-1A48F4D025EE}" destId="{613CC052-E6E2-4314-9D08-D4B36C33A7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67740-DCA3-4342-9AAD-780118007043}">
      <dsp:nvSpPr>
        <dsp:cNvPr id="0" name=""/>
        <dsp:cNvSpPr/>
      </dsp:nvSpPr>
      <dsp:spPr>
        <a:xfrm>
          <a:off x="0" y="5280"/>
          <a:ext cx="5715000" cy="1096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6F9B2-68FF-4BC9-B1E3-CCA606B36014}">
      <dsp:nvSpPr>
        <dsp:cNvPr id="0" name=""/>
        <dsp:cNvSpPr/>
      </dsp:nvSpPr>
      <dsp:spPr>
        <a:xfrm>
          <a:off x="331614" y="251935"/>
          <a:ext cx="603524" cy="6029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DB24F-261A-446B-B7B1-C008684ACB4C}">
      <dsp:nvSpPr>
        <dsp:cNvPr id="0" name=""/>
        <dsp:cNvSpPr/>
      </dsp:nvSpPr>
      <dsp:spPr>
        <a:xfrm>
          <a:off x="1266752" y="5280"/>
          <a:ext cx="3991062" cy="1165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4" tIns="123384" rIns="123384" bIns="12338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Wikipedia contributors. (2023, August 21). Morphological skeleton. In </a:t>
          </a:r>
          <a:r>
            <a:rPr lang="en-US" sz="1400" i="1" kern="1200"/>
            <a:t>Wikipedia, The Free Encyclopedia</a:t>
          </a:r>
          <a:r>
            <a:rPr lang="en-US" sz="1400" kern="1200"/>
            <a:t>. Retrieved 00:10, April 29, 2024, from </a:t>
          </a:r>
          <a:r>
            <a:rPr lang="en-US" sz="1400" kern="1200">
              <a:hlinkClick xmlns:r="http://schemas.openxmlformats.org/officeDocument/2006/relationships" r:id="rId3"/>
            </a:rPr>
            <a:t>https://en.wikipedia.org/w/index.php?title=Morphological_skeleton&amp;oldid=1171542223</a:t>
          </a:r>
          <a:br>
            <a:rPr lang="en-US" sz="1400" kern="1200"/>
          </a:br>
          <a:endParaRPr lang="en-US" sz="1400" kern="1200"/>
        </a:p>
      </dsp:txBody>
      <dsp:txXfrm>
        <a:off x="1266752" y="5280"/>
        <a:ext cx="3991062" cy="1165831"/>
      </dsp:txXfrm>
    </dsp:sp>
    <dsp:sp modelId="{EAA62099-3A74-4933-9F2C-919496E09716}">
      <dsp:nvSpPr>
        <dsp:cNvPr id="0" name=""/>
        <dsp:cNvSpPr/>
      </dsp:nvSpPr>
      <dsp:spPr>
        <a:xfrm>
          <a:off x="0" y="1416549"/>
          <a:ext cx="5715000" cy="1096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B4CB6-CC57-44E3-A518-1515703D418A}">
      <dsp:nvSpPr>
        <dsp:cNvPr id="0" name=""/>
        <dsp:cNvSpPr/>
      </dsp:nvSpPr>
      <dsp:spPr>
        <a:xfrm>
          <a:off x="331614" y="1663205"/>
          <a:ext cx="603524" cy="60293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FA407-7F55-405C-9F69-9A8F5260CC1B}">
      <dsp:nvSpPr>
        <dsp:cNvPr id="0" name=""/>
        <dsp:cNvSpPr/>
      </dsp:nvSpPr>
      <dsp:spPr>
        <a:xfrm>
          <a:off x="1266752" y="1416549"/>
          <a:ext cx="3991062" cy="1165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4" tIns="123384" rIns="123384" bIns="12338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Medical and biological image processing. Recuperado de </a:t>
          </a:r>
          <a:r>
            <a:rPr lang="en-US" sz="1400" kern="1200">
              <a:hlinkClick xmlns:r="http://schemas.openxmlformats.org/officeDocument/2006/relationships" r:id="rId6"/>
            </a:rPr>
            <a:t>https://ipi.ugent.be/research/biomed/</a:t>
          </a:r>
          <a:endParaRPr lang="en-US" sz="1400" kern="1200"/>
        </a:p>
      </dsp:txBody>
      <dsp:txXfrm>
        <a:off x="1266752" y="1416549"/>
        <a:ext cx="3991062" cy="1165831"/>
      </dsp:txXfrm>
    </dsp:sp>
    <dsp:sp modelId="{F457833B-C6ED-4B09-9B21-D3C65BBC3ABA}">
      <dsp:nvSpPr>
        <dsp:cNvPr id="0" name=""/>
        <dsp:cNvSpPr/>
      </dsp:nvSpPr>
      <dsp:spPr>
        <a:xfrm>
          <a:off x="0" y="2827819"/>
          <a:ext cx="5715000" cy="1096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2628A-C2E8-45B7-8685-3F5DBFAF32DC}">
      <dsp:nvSpPr>
        <dsp:cNvPr id="0" name=""/>
        <dsp:cNvSpPr/>
      </dsp:nvSpPr>
      <dsp:spPr>
        <a:xfrm>
          <a:off x="331614" y="3074474"/>
          <a:ext cx="603524" cy="6029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9F44A-9C75-4F22-89CF-8E7ECF4D9986}">
      <dsp:nvSpPr>
        <dsp:cNvPr id="0" name=""/>
        <dsp:cNvSpPr/>
      </dsp:nvSpPr>
      <dsp:spPr>
        <a:xfrm>
          <a:off x="1266752" y="2827819"/>
          <a:ext cx="3991062" cy="1165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4" tIns="123384" rIns="123384" bIns="12338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Chapter 1 - Skeletonization and its applications – a review Recuperado de </a:t>
          </a:r>
          <a:r>
            <a:rPr lang="en-US" sz="1400" kern="1200">
              <a:hlinkClick xmlns:r="http://schemas.openxmlformats.org/officeDocument/2006/relationships" r:id="rId9"/>
            </a:rPr>
            <a:t>https://www.sciencedirect.com/science/article/abs/pii/B978008101291800002X</a:t>
          </a:r>
          <a:endParaRPr lang="en-US" sz="1400" kern="1200"/>
        </a:p>
      </dsp:txBody>
      <dsp:txXfrm>
        <a:off x="1266752" y="2827819"/>
        <a:ext cx="3991062" cy="1165831"/>
      </dsp:txXfrm>
    </dsp:sp>
    <dsp:sp modelId="{DC12A32E-AA07-4EDA-BF39-09E1D805F33D}">
      <dsp:nvSpPr>
        <dsp:cNvPr id="0" name=""/>
        <dsp:cNvSpPr/>
      </dsp:nvSpPr>
      <dsp:spPr>
        <a:xfrm>
          <a:off x="0" y="4239088"/>
          <a:ext cx="5715000" cy="1096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4373C-DEC2-4AAC-BF20-8A3181023330}">
      <dsp:nvSpPr>
        <dsp:cNvPr id="0" name=""/>
        <dsp:cNvSpPr/>
      </dsp:nvSpPr>
      <dsp:spPr>
        <a:xfrm>
          <a:off x="331614" y="4485743"/>
          <a:ext cx="603524" cy="602934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CC052-E6E2-4314-9D08-D4B36C33A741}">
      <dsp:nvSpPr>
        <dsp:cNvPr id="0" name=""/>
        <dsp:cNvSpPr/>
      </dsp:nvSpPr>
      <dsp:spPr>
        <a:xfrm>
          <a:off x="1266752" y="4239088"/>
          <a:ext cx="3991062" cy="1165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4" tIns="123384" rIns="123384" bIns="12338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Gonzalez, R. C., &amp; Woods, R. E. (2018). Digital Image Processing (4th ed.). [Pearson Education Limited].</a:t>
          </a:r>
        </a:p>
      </dsp:txBody>
      <dsp:txXfrm>
        <a:off x="1266752" y="4239088"/>
        <a:ext cx="3991062" cy="1165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0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7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0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3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7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4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7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6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5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69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sz="5000">
                <a:ea typeface="+mj-lt"/>
                <a:cs typeface="+mj-lt"/>
              </a:rPr>
              <a:t>Skeletons </a:t>
            </a:r>
            <a:r>
              <a:rPr lang="en-US" sz="5000" err="1">
                <a:ea typeface="+mj-lt"/>
                <a:cs typeface="+mj-lt"/>
              </a:rPr>
              <a:t>en</a:t>
            </a:r>
            <a:r>
              <a:rPr lang="en-US" sz="5000">
                <a:ea typeface="+mj-lt"/>
                <a:cs typeface="+mj-lt"/>
              </a:rPr>
              <a:t> </a:t>
            </a:r>
            <a:r>
              <a:rPr lang="en-US" sz="5000" err="1">
                <a:ea typeface="+mj-lt"/>
                <a:cs typeface="+mj-lt"/>
              </a:rPr>
              <a:t>el</a:t>
            </a:r>
            <a:r>
              <a:rPr lang="en-US" sz="5000">
                <a:ea typeface="+mj-lt"/>
                <a:cs typeface="+mj-lt"/>
              </a:rPr>
              <a:t> Procesamiento de </a:t>
            </a:r>
            <a:r>
              <a:rPr lang="en-US" sz="5000" err="1">
                <a:ea typeface="+mj-lt"/>
                <a:cs typeface="+mj-lt"/>
              </a:rPr>
              <a:t>Imágenes</a:t>
            </a:r>
            <a:endParaRPr lang="en-US" sz="500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Por Ricardo Reyes Balam </a:t>
            </a:r>
            <a:r>
              <a:rPr lang="en-US" dirty="0" err="1"/>
              <a:t>Cupul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La radiografía de un esqueleto">
            <a:extLst>
              <a:ext uri="{FF2B5EF4-FFF2-40B4-BE49-F238E27FC236}">
                <a16:creationId xmlns:a16="http://schemas.microsoft.com/office/drawing/2014/main" id="{68FD6409-B452-2D2E-8734-7226A2A46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50" r="4" b="4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ECCAC-6073-E198-D236-FA97E078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200">
                <a:ea typeface="+mj-lt"/>
                <a:cs typeface="+mj-lt"/>
              </a:rPr>
              <a:t>Breve </a:t>
            </a:r>
            <a:r>
              <a:rPr lang="en-US" sz="2200" err="1">
                <a:ea typeface="+mj-lt"/>
                <a:cs typeface="+mj-lt"/>
              </a:rPr>
              <a:t>introducción</a:t>
            </a:r>
            <a:r>
              <a:rPr lang="en-US" sz="2200">
                <a:ea typeface="+mj-lt"/>
                <a:cs typeface="+mj-lt"/>
              </a:rPr>
              <a:t> al </a:t>
            </a:r>
            <a:r>
              <a:rPr lang="en-US" sz="2200" err="1">
                <a:ea typeface="+mj-lt"/>
                <a:cs typeface="+mj-lt"/>
              </a:rPr>
              <a:t>tema</a:t>
            </a:r>
            <a:r>
              <a:rPr lang="en-US" sz="2200">
                <a:ea typeface="+mj-lt"/>
                <a:cs typeface="+mj-lt"/>
              </a:rPr>
              <a:t> y </a:t>
            </a:r>
            <a:r>
              <a:rPr lang="en-US" sz="2200" err="1">
                <a:ea typeface="+mj-lt"/>
                <a:cs typeface="+mj-lt"/>
              </a:rPr>
              <a:t>su</a:t>
            </a:r>
            <a:r>
              <a:rPr lang="en-US" sz="2200">
                <a:ea typeface="+mj-lt"/>
                <a:cs typeface="+mj-lt"/>
              </a:rPr>
              <a:t> </a:t>
            </a:r>
            <a:r>
              <a:rPr lang="en-US" sz="2200" err="1">
                <a:ea typeface="+mj-lt"/>
                <a:cs typeface="+mj-lt"/>
              </a:rPr>
              <a:t>importancia</a:t>
            </a:r>
            <a:r>
              <a:rPr lang="en-US" sz="2200">
                <a:ea typeface="+mj-lt"/>
                <a:cs typeface="+mj-lt"/>
              </a:rPr>
              <a:t> </a:t>
            </a:r>
            <a:r>
              <a:rPr lang="en-US" sz="2200" err="1">
                <a:ea typeface="+mj-lt"/>
                <a:cs typeface="+mj-lt"/>
              </a:rPr>
              <a:t>en</a:t>
            </a:r>
            <a:r>
              <a:rPr lang="en-US" sz="2200">
                <a:ea typeface="+mj-lt"/>
                <a:cs typeface="+mj-lt"/>
              </a:rPr>
              <a:t> </a:t>
            </a:r>
            <a:r>
              <a:rPr lang="en-US" sz="2200" err="1">
                <a:ea typeface="+mj-lt"/>
                <a:cs typeface="+mj-lt"/>
              </a:rPr>
              <a:t>el</a:t>
            </a:r>
            <a:r>
              <a:rPr lang="en-US" sz="2200">
                <a:ea typeface="+mj-lt"/>
                <a:cs typeface="+mj-lt"/>
              </a:rPr>
              <a:t> </a:t>
            </a:r>
            <a:r>
              <a:rPr lang="en-US" sz="2200" err="1">
                <a:ea typeface="+mj-lt"/>
                <a:cs typeface="+mj-lt"/>
              </a:rPr>
              <a:t>análisis</a:t>
            </a:r>
            <a:r>
              <a:rPr lang="en-US" sz="2200">
                <a:ea typeface="+mj-lt"/>
                <a:cs typeface="+mj-lt"/>
              </a:rPr>
              <a:t> de </a:t>
            </a:r>
            <a:r>
              <a:rPr lang="en-US" sz="2200" err="1">
                <a:ea typeface="+mj-lt"/>
                <a:cs typeface="+mj-lt"/>
              </a:rPr>
              <a:t>formas</a:t>
            </a:r>
            <a:r>
              <a:rPr lang="en-US" sz="2200">
                <a:ea typeface="+mj-lt"/>
                <a:cs typeface="+mj-lt"/>
              </a:rPr>
              <a:t> y </a:t>
            </a:r>
            <a:r>
              <a:rPr lang="en-US" sz="2200" err="1">
                <a:ea typeface="+mj-lt"/>
                <a:cs typeface="+mj-lt"/>
              </a:rPr>
              <a:t>estructuras</a:t>
            </a:r>
            <a:r>
              <a:rPr lang="en-US" sz="2200">
                <a:ea typeface="+mj-lt"/>
                <a:cs typeface="+mj-lt"/>
              </a:rPr>
              <a:t> </a:t>
            </a:r>
            <a:r>
              <a:rPr lang="en-US" sz="2200" err="1">
                <a:ea typeface="+mj-lt"/>
                <a:cs typeface="+mj-lt"/>
              </a:rPr>
              <a:t>en</a:t>
            </a:r>
            <a:r>
              <a:rPr lang="en-US" sz="2200">
                <a:ea typeface="+mj-lt"/>
                <a:cs typeface="+mj-lt"/>
              </a:rPr>
              <a:t> </a:t>
            </a:r>
            <a:r>
              <a:rPr lang="en-US" sz="2200" err="1">
                <a:ea typeface="+mj-lt"/>
                <a:cs typeface="+mj-lt"/>
              </a:rPr>
              <a:t>imágenes</a:t>
            </a:r>
            <a:r>
              <a:rPr lang="en-US" sz="2200">
                <a:ea typeface="+mj-lt"/>
                <a:cs typeface="+mj-lt"/>
              </a:rPr>
              <a:t>.</a:t>
            </a:r>
            <a:endParaRPr lang="en-US" sz="2200"/>
          </a:p>
          <a:p>
            <a:pPr>
              <a:lnSpc>
                <a:spcPct val="90000"/>
              </a:lnSpc>
            </a:pPr>
            <a:endParaRPr lang="en-US" sz="2200"/>
          </a:p>
        </p:txBody>
      </p:sp>
      <p:pic>
        <p:nvPicPr>
          <p:cNvPr id="8" name="Picture 7" descr="Esqueletos de cajas en 3D">
            <a:extLst>
              <a:ext uri="{FF2B5EF4-FFF2-40B4-BE49-F238E27FC236}">
                <a16:creationId xmlns:a16="http://schemas.microsoft.com/office/drawing/2014/main" id="{E36BCC47-AFC9-0D4F-F2E1-CDFDA60497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02" r="17555" b="-3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C859-886B-79B7-D99E-55B96F2C2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Los skeletons son </a:t>
            </a:r>
            <a:r>
              <a:rPr lang="en-US" err="1">
                <a:ea typeface="+mn-lt"/>
                <a:cs typeface="+mn-lt"/>
              </a:rPr>
              <a:t>representaciones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simplificadas</a:t>
            </a:r>
            <a:r>
              <a:rPr lang="en-US">
                <a:ea typeface="+mn-lt"/>
                <a:cs typeface="+mn-lt"/>
              </a:rPr>
              <a:t> de la </a:t>
            </a:r>
            <a:r>
              <a:rPr lang="en-US" err="1">
                <a:ea typeface="+mn-lt"/>
                <a:cs typeface="+mn-lt"/>
              </a:rPr>
              <a:t>estructura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esencial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objetos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imágenes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utilizadas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análisis</a:t>
            </a:r>
            <a:r>
              <a:rPr lang="en-US">
                <a:ea typeface="+mn-lt"/>
                <a:cs typeface="+mn-lt"/>
              </a:rPr>
              <a:t> y </a:t>
            </a:r>
            <a:r>
              <a:rPr lang="en-US" err="1">
                <a:ea typeface="+mn-lt"/>
                <a:cs typeface="+mn-lt"/>
              </a:rPr>
              <a:t>reconocimiento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formas</a:t>
            </a:r>
            <a:r>
              <a:rPr lang="en-US">
                <a:ea typeface="+mn-lt"/>
                <a:cs typeface="+mn-lt"/>
              </a:rPr>
              <a:t>.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46F8-6DE7-E1E0-C3D3-7AB186B5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4/28/2024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414D4-5563-62D7-E806-2E4909E5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8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7BEA9-21D5-33DA-C953-3A247059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6" y="2647412"/>
            <a:ext cx="4864141" cy="2316471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bg1"/>
                </a:solidFill>
                <a:ea typeface="+mj-lt"/>
                <a:cs typeface="+mj-lt"/>
              </a:rPr>
              <a:t>¿Qué es un Skeleton?</a:t>
            </a:r>
            <a:endParaRPr lang="en-US" sz="60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06F025-6629-4BC4-EC74-D240B0777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11AEE-C870-72CB-DFD1-C615B1DAA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025" y="2743201"/>
            <a:ext cx="5090845" cy="292607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Propósito principal: Representar la estructura esencial de un objeto sin considerar sus detalles externos.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Un skeleton, también conocido como esqueleto, es una representación simplificada de la forma de un objeto en una imagen, eliminando detalles periféricos y manteniendo solo la estructura esencial.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71ED57-5649-A01C-1D29-579C9A464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93E93-8E5A-5B81-BC15-F423EDD0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4/28/2024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90865-7C68-59FB-6A26-9455EE79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9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B4DF-7041-9427-44BA-5A311278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26" y="914400"/>
            <a:ext cx="6291916" cy="1316736"/>
          </a:xfrm>
        </p:spPr>
        <p:txBody>
          <a:bodyPr>
            <a:normAutofit/>
          </a:bodyPr>
          <a:lstStyle/>
          <a:p>
            <a:r>
              <a:rPr lang="en-US" b="1" err="1">
                <a:ea typeface="+mj-lt"/>
                <a:cs typeface="+mj-lt"/>
              </a:rPr>
              <a:t>Métodos</a:t>
            </a:r>
            <a:r>
              <a:rPr lang="en-US" b="1">
                <a:ea typeface="+mj-lt"/>
                <a:cs typeface="+mj-lt"/>
              </a:rPr>
              <a:t> de </a:t>
            </a:r>
            <a:r>
              <a:rPr lang="en-US" b="1" err="1">
                <a:ea typeface="+mj-lt"/>
                <a:cs typeface="+mj-lt"/>
              </a:rPr>
              <a:t>Generación</a:t>
            </a:r>
            <a:endParaRPr lang="en-US" dirty="0" err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DCE0-12F7-4005-7C74-ECC0CB62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526" y="2231136"/>
            <a:ext cx="6291916" cy="39319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err="1">
                <a:ea typeface="+mn-lt"/>
                <a:cs typeface="+mn-lt"/>
              </a:rPr>
              <a:t>Explicación</a:t>
            </a:r>
            <a:r>
              <a:rPr lang="en-US" sz="1500">
                <a:ea typeface="+mn-lt"/>
                <a:cs typeface="+mn-lt"/>
              </a:rPr>
              <a:t> de </a:t>
            </a:r>
            <a:r>
              <a:rPr lang="en-US" sz="1500" err="1">
                <a:ea typeface="+mn-lt"/>
                <a:cs typeface="+mn-lt"/>
              </a:rPr>
              <a:t>los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principales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métodos</a:t>
            </a:r>
            <a:r>
              <a:rPr lang="en-US" sz="1500">
                <a:ea typeface="+mn-lt"/>
                <a:cs typeface="+mn-lt"/>
              </a:rPr>
              <a:t> para </a:t>
            </a:r>
            <a:r>
              <a:rPr lang="en-US" sz="1500" err="1">
                <a:ea typeface="+mn-lt"/>
                <a:cs typeface="+mn-lt"/>
              </a:rPr>
              <a:t>generar</a:t>
            </a:r>
            <a:r>
              <a:rPr lang="en-US" sz="1500">
                <a:ea typeface="+mn-lt"/>
                <a:cs typeface="+mn-lt"/>
              </a:rPr>
              <a:t> skeletons:</a:t>
            </a:r>
          </a:p>
          <a:p>
            <a:pPr lvl="1">
              <a:lnSpc>
                <a:spcPct val="100000"/>
              </a:lnSpc>
            </a:pPr>
            <a:r>
              <a:rPr lang="en-US" sz="1500" err="1">
                <a:ea typeface="+mn-lt"/>
                <a:cs typeface="+mn-lt"/>
              </a:rPr>
              <a:t>Transformada</a:t>
            </a:r>
            <a:r>
              <a:rPr lang="en-US" sz="1500">
                <a:ea typeface="+mn-lt"/>
                <a:cs typeface="+mn-lt"/>
              </a:rPr>
              <a:t> de </a:t>
            </a:r>
            <a:r>
              <a:rPr lang="en-US" sz="1500" err="1">
                <a:ea typeface="+mn-lt"/>
                <a:cs typeface="+mn-lt"/>
              </a:rPr>
              <a:t>distancia</a:t>
            </a:r>
            <a:r>
              <a:rPr lang="en-US" sz="1500">
                <a:ea typeface="+mn-lt"/>
                <a:cs typeface="+mn-lt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sz="1500">
                <a:ea typeface="+mn-lt"/>
                <a:cs typeface="+mn-lt"/>
              </a:rPr>
              <a:t>Medial axis transform.</a:t>
            </a:r>
          </a:p>
          <a:p>
            <a:pPr lvl="1">
              <a:lnSpc>
                <a:spcPct val="100000"/>
              </a:lnSpc>
            </a:pPr>
            <a:r>
              <a:rPr lang="en-US" sz="1500">
                <a:ea typeface="+mn-lt"/>
                <a:cs typeface="+mn-lt"/>
              </a:rPr>
              <a:t>Thinning (</a:t>
            </a:r>
            <a:r>
              <a:rPr lang="en-US" sz="1500" err="1">
                <a:ea typeface="+mn-lt"/>
                <a:cs typeface="+mn-lt"/>
              </a:rPr>
              <a:t>adelgazamiento</a:t>
            </a:r>
            <a:r>
              <a:rPr lang="en-US" sz="1500">
                <a:ea typeface="+mn-lt"/>
                <a:cs typeface="+mn-lt"/>
              </a:rPr>
              <a:t>).</a:t>
            </a:r>
          </a:p>
          <a:p>
            <a:pPr lvl="1">
              <a:lnSpc>
                <a:spcPct val="100000"/>
              </a:lnSpc>
            </a:pPr>
            <a:r>
              <a:rPr lang="en-US" sz="1500" err="1">
                <a:ea typeface="+mn-lt"/>
                <a:cs typeface="+mn-lt"/>
              </a:rPr>
              <a:t>Otros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métodos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basados</a:t>
            </a:r>
            <a:r>
              <a:rPr lang="en-US" sz="1500">
                <a:ea typeface="+mn-lt"/>
                <a:cs typeface="+mn-lt"/>
              </a:rPr>
              <a:t> en contornos y morfología matemática.</a:t>
            </a:r>
          </a:p>
          <a:p>
            <a:pPr>
              <a:lnSpc>
                <a:spcPct val="100000"/>
              </a:lnSpc>
            </a:pPr>
            <a:r>
              <a:rPr lang="en-US" sz="1500" dirty="0" err="1">
                <a:ea typeface="+mn-lt"/>
                <a:cs typeface="+mn-lt"/>
              </a:rPr>
              <a:t>Texto</a:t>
            </a:r>
            <a:r>
              <a:rPr lang="en-US" sz="1500" dirty="0">
                <a:ea typeface="+mn-lt"/>
                <a:cs typeface="+mn-lt"/>
              </a:rPr>
              <a:t>: "</a:t>
            </a:r>
            <a:r>
              <a:rPr lang="en-US" sz="1500" dirty="0" err="1">
                <a:ea typeface="+mn-lt"/>
                <a:cs typeface="+mn-lt"/>
              </a:rPr>
              <a:t>Existen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varios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métodos</a:t>
            </a:r>
            <a:r>
              <a:rPr lang="en-US" sz="1500" dirty="0">
                <a:ea typeface="+mn-lt"/>
                <a:cs typeface="+mn-lt"/>
              </a:rPr>
              <a:t> para </a:t>
            </a:r>
            <a:r>
              <a:rPr lang="en-US" sz="1500" dirty="0" err="1">
                <a:ea typeface="+mn-lt"/>
                <a:cs typeface="+mn-lt"/>
              </a:rPr>
              <a:t>generar</a:t>
            </a:r>
            <a:r>
              <a:rPr lang="en-US" sz="1500" dirty="0">
                <a:ea typeface="+mn-lt"/>
                <a:cs typeface="+mn-lt"/>
              </a:rPr>
              <a:t> skeletons, </a:t>
            </a:r>
            <a:r>
              <a:rPr lang="en-US" sz="1500" dirty="0" err="1">
                <a:ea typeface="+mn-lt"/>
                <a:cs typeface="+mn-lt"/>
              </a:rPr>
              <a:t>incluyendo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transformadas</a:t>
            </a:r>
            <a:r>
              <a:rPr lang="en-US" sz="1500" dirty="0">
                <a:ea typeface="+mn-lt"/>
                <a:cs typeface="+mn-lt"/>
              </a:rPr>
              <a:t> de </a:t>
            </a:r>
            <a:r>
              <a:rPr lang="en-US" sz="1500" dirty="0" err="1">
                <a:ea typeface="+mn-lt"/>
                <a:cs typeface="+mn-lt"/>
              </a:rPr>
              <a:t>distancia</a:t>
            </a:r>
            <a:r>
              <a:rPr lang="en-US" sz="1500" dirty="0">
                <a:ea typeface="+mn-lt"/>
                <a:cs typeface="+mn-lt"/>
              </a:rPr>
              <a:t>, </a:t>
            </a:r>
            <a:r>
              <a:rPr lang="en-US" sz="1500" dirty="0" err="1">
                <a:ea typeface="+mn-lt"/>
                <a:cs typeface="+mn-lt"/>
              </a:rPr>
              <a:t>adelgazamiento</a:t>
            </a:r>
            <a:r>
              <a:rPr lang="en-US" sz="1500" dirty="0">
                <a:ea typeface="+mn-lt"/>
                <a:cs typeface="+mn-lt"/>
              </a:rPr>
              <a:t> y </a:t>
            </a:r>
            <a:r>
              <a:rPr lang="en-US" sz="1500" dirty="0" err="1">
                <a:ea typeface="+mn-lt"/>
                <a:cs typeface="+mn-lt"/>
              </a:rPr>
              <a:t>transformada</a:t>
            </a:r>
            <a:r>
              <a:rPr lang="en-US" sz="1500" dirty="0">
                <a:ea typeface="+mn-lt"/>
                <a:cs typeface="+mn-lt"/>
              </a:rPr>
              <a:t> del </a:t>
            </a:r>
            <a:r>
              <a:rPr lang="en-US" sz="1500" dirty="0" err="1">
                <a:ea typeface="+mn-lt"/>
                <a:cs typeface="+mn-lt"/>
              </a:rPr>
              <a:t>eje</a:t>
            </a:r>
            <a:r>
              <a:rPr lang="en-US" sz="1500" dirty="0">
                <a:ea typeface="+mn-lt"/>
                <a:cs typeface="+mn-lt"/>
              </a:rPr>
              <a:t> medial, </a:t>
            </a:r>
            <a:r>
              <a:rPr lang="en-US" sz="1500" dirty="0" err="1">
                <a:ea typeface="+mn-lt"/>
                <a:cs typeface="+mn-lt"/>
              </a:rPr>
              <a:t>cada</a:t>
            </a:r>
            <a:r>
              <a:rPr lang="en-US" sz="1500" dirty="0">
                <a:ea typeface="+mn-lt"/>
                <a:cs typeface="+mn-lt"/>
              </a:rPr>
              <a:t> uno con sus </a:t>
            </a:r>
            <a:r>
              <a:rPr lang="en-US" sz="1500" dirty="0" err="1">
                <a:ea typeface="+mn-lt"/>
                <a:cs typeface="+mn-lt"/>
              </a:rPr>
              <a:t>propias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ventajas</a:t>
            </a:r>
            <a:r>
              <a:rPr lang="en-US" sz="1500" dirty="0">
                <a:ea typeface="+mn-lt"/>
                <a:cs typeface="+mn-lt"/>
              </a:rPr>
              <a:t> y </a:t>
            </a:r>
            <a:r>
              <a:rPr lang="en-US" sz="1500" dirty="0" err="1">
                <a:ea typeface="+mn-lt"/>
                <a:cs typeface="+mn-lt"/>
              </a:rPr>
              <a:t>aplicaciones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específicas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en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el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procesamiento</a:t>
            </a:r>
            <a:r>
              <a:rPr lang="en-US" sz="1500" dirty="0">
                <a:ea typeface="+mn-lt"/>
                <a:cs typeface="+mn-lt"/>
              </a:rPr>
              <a:t> de </a:t>
            </a:r>
            <a:r>
              <a:rPr lang="en-US" sz="1500" dirty="0" err="1">
                <a:ea typeface="+mn-lt"/>
                <a:cs typeface="+mn-lt"/>
              </a:rPr>
              <a:t>imágenes</a:t>
            </a:r>
            <a:r>
              <a:rPr lang="en-US" sz="1500" dirty="0">
                <a:ea typeface="+mn-lt"/>
                <a:cs typeface="+mn-lt"/>
              </a:rPr>
              <a:t>."</a:t>
            </a:r>
          </a:p>
          <a:p>
            <a:pPr>
              <a:lnSpc>
                <a:spcPct val="100000"/>
              </a:lnSpc>
            </a:pPr>
            <a:endParaRPr lang="en-US" sz="1500"/>
          </a:p>
        </p:txBody>
      </p:sp>
      <p:pic>
        <p:nvPicPr>
          <p:cNvPr id="20" name="Picture 19" descr="Fórmulas matemáticas complejas en una pizarra">
            <a:extLst>
              <a:ext uri="{FF2B5EF4-FFF2-40B4-BE49-F238E27FC236}">
                <a16:creationId xmlns:a16="http://schemas.microsoft.com/office/drawing/2014/main" id="{DF2246E0-3749-3353-BC78-91A4A2F94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0" r="25456" b="-9"/>
          <a:stretch/>
        </p:blipFill>
        <p:spPr>
          <a:xfrm>
            <a:off x="7506341" y="-1"/>
            <a:ext cx="4685659" cy="685799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3997-038A-911C-FF57-15DBAA78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4/28/2024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FC11-45A5-31D0-DD71-A6FF6AFD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6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EF889-0FC9-0A15-B0CB-59C877F6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 b="1" err="1">
                <a:ea typeface="+mj-lt"/>
                <a:cs typeface="+mj-lt"/>
              </a:rPr>
              <a:t>Aplicaciones</a:t>
            </a:r>
            <a:endParaRPr lang="en-US" dirty="0" err="1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469F5F8-9215-DF7D-0797-ECE06659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Los skeletons son </a:t>
            </a:r>
            <a:r>
              <a:rPr lang="en-US" sz="1400" err="1">
                <a:ea typeface="+mn-lt"/>
                <a:cs typeface="+mn-lt"/>
              </a:rPr>
              <a:t>ampliamente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utilizados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en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diversas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aplicaciones</a:t>
            </a:r>
            <a:r>
              <a:rPr lang="en-US" sz="1400">
                <a:ea typeface="+mn-lt"/>
                <a:cs typeface="+mn-lt"/>
              </a:rPr>
              <a:t> de </a:t>
            </a:r>
            <a:r>
              <a:rPr lang="en-US" sz="1400" err="1">
                <a:ea typeface="+mn-lt"/>
                <a:cs typeface="+mn-lt"/>
              </a:rPr>
              <a:t>procesamiento</a:t>
            </a:r>
            <a:r>
              <a:rPr lang="en-US" sz="1400">
                <a:ea typeface="+mn-lt"/>
                <a:cs typeface="+mn-lt"/>
              </a:rPr>
              <a:t> de </a:t>
            </a:r>
            <a:r>
              <a:rPr lang="en-US" sz="1400" err="1">
                <a:ea typeface="+mn-lt"/>
                <a:cs typeface="+mn-lt"/>
              </a:rPr>
              <a:t>imágenes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como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reconocimiento</a:t>
            </a:r>
            <a:r>
              <a:rPr lang="en-US" sz="1400">
                <a:ea typeface="+mn-lt"/>
                <a:cs typeface="+mn-lt"/>
              </a:rPr>
              <a:t> de </a:t>
            </a:r>
            <a:r>
              <a:rPr lang="en-US" sz="1400" err="1">
                <a:ea typeface="+mn-lt"/>
                <a:cs typeface="+mn-lt"/>
              </a:rPr>
              <a:t>patrones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segmentación</a:t>
            </a:r>
            <a:r>
              <a:rPr lang="en-US" sz="1400">
                <a:ea typeface="+mn-lt"/>
                <a:cs typeface="+mn-lt"/>
              </a:rPr>
              <a:t> de </a:t>
            </a:r>
            <a:r>
              <a:rPr lang="en-US" sz="1400" err="1">
                <a:ea typeface="+mn-lt"/>
                <a:cs typeface="+mn-lt"/>
              </a:rPr>
              <a:t>imágenes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análisis</a:t>
            </a:r>
            <a:r>
              <a:rPr lang="en-US" sz="1400">
                <a:ea typeface="+mn-lt"/>
                <a:cs typeface="+mn-lt"/>
              </a:rPr>
              <a:t> de </a:t>
            </a:r>
            <a:r>
              <a:rPr lang="en-US" sz="1400" err="1">
                <a:ea typeface="+mn-lt"/>
                <a:cs typeface="+mn-lt"/>
              </a:rPr>
              <a:t>movimientos</a:t>
            </a:r>
            <a:r>
              <a:rPr lang="en-US" sz="1400">
                <a:ea typeface="+mn-lt"/>
                <a:cs typeface="+mn-lt"/>
              </a:rPr>
              <a:t> y </a:t>
            </a:r>
            <a:r>
              <a:rPr lang="en-US" sz="1400" err="1">
                <a:ea typeface="+mn-lt"/>
                <a:cs typeface="+mn-lt"/>
              </a:rPr>
              <a:t>reconstrucción</a:t>
            </a:r>
            <a:r>
              <a:rPr lang="en-US" sz="1400">
                <a:ea typeface="+mn-lt"/>
                <a:cs typeface="+mn-lt"/>
              </a:rPr>
              <a:t> tridimensional, entre otros.</a:t>
            </a:r>
          </a:p>
          <a:p>
            <a:pPr>
              <a:lnSpc>
                <a:spcPct val="100000"/>
              </a:lnSpc>
            </a:pP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Ejemplos de aplicaciones de skeletons en el procesamiento de imágenes: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Reconocimiento de patrones.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Segmentación de imágenes.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Análisis de movimientos.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Reconstrucción 3D.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Otros campos de visión por computadora</a:t>
            </a:r>
            <a:endParaRPr lang="en-US" sz="1400"/>
          </a:p>
          <a:p>
            <a:pPr>
              <a:lnSpc>
                <a:spcPct val="100000"/>
              </a:lnSpc>
            </a:pPr>
            <a:endParaRPr lang="en-US" sz="140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179874-8F07-09E0-5BB2-B8E5766E0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29" r="23736" b="-10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876C5-C9F8-3077-9A85-642FFC6C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4/28/2024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F90E9-58A4-564B-45B4-6A1132CE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6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4C652-B372-BAC0-A167-446DFA2D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 b="1" err="1">
                <a:ea typeface="+mj-lt"/>
                <a:cs typeface="+mj-lt"/>
              </a:rPr>
              <a:t>Ventajas</a:t>
            </a:r>
            <a:r>
              <a:rPr lang="en-US" b="1">
                <a:ea typeface="+mj-lt"/>
                <a:cs typeface="+mj-lt"/>
              </a:rPr>
              <a:t> y </a:t>
            </a:r>
            <a:r>
              <a:rPr lang="en-US" b="1" err="1">
                <a:ea typeface="+mj-lt"/>
                <a:cs typeface="+mj-lt"/>
              </a:rPr>
              <a:t>Limitaciones</a:t>
            </a:r>
            <a:endParaRPr lang="en-US" dirty="0" err="1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EF207-7D0F-EE6D-9DB9-E4FDDE319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Las ventajas de los skeletons incluyen su capacidad para representar la forma esencial de objetos y simplificar análisis complejos. Sin embargo, también tienen limitaciones, como su sensibilidad al ruido y su complejidad computacional en ciertos casos.</a:t>
            </a:r>
            <a:endParaRPr lang="en-US" dirty="0"/>
          </a:p>
        </p:txBody>
      </p:sp>
      <p:pic>
        <p:nvPicPr>
          <p:cNvPr id="37" name="Picture 36" descr="Mano con cuerdas rojas">
            <a:extLst>
              <a:ext uri="{FF2B5EF4-FFF2-40B4-BE49-F238E27FC236}">
                <a16:creationId xmlns:a16="http://schemas.microsoft.com/office/drawing/2014/main" id="{C1CCB6C1-FBFF-B7F7-6063-E958CED60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37" r="21172" b="-3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F4D5-3985-EBF3-E18E-BD9F6707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4/28/2024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87D1-7F6E-E97A-321B-7A244C45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9EF34C-5622-413F-9C9F-AC937E306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549954-3C0C-48B7-9BE6-9B32C39D0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47798D-DEF4-436C-46BE-A6053711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04729"/>
            <a:ext cx="4206240" cy="1821525"/>
          </a:xfrm>
        </p:spPr>
        <p:txBody>
          <a:bodyPr>
            <a:normAutofit/>
          </a:bodyPr>
          <a:lstStyle/>
          <a:p>
            <a:r>
              <a:rPr lang="en-US" b="1" err="1">
                <a:ea typeface="+mj-lt"/>
                <a:cs typeface="+mj-lt"/>
              </a:rPr>
              <a:t>Ejemplos</a:t>
            </a:r>
            <a:r>
              <a:rPr lang="en-US" b="1">
                <a:ea typeface="+mj-lt"/>
                <a:cs typeface="+mj-lt"/>
              </a:rPr>
              <a:t> </a:t>
            </a:r>
            <a:r>
              <a:rPr lang="en-US" b="1" err="1">
                <a:ea typeface="+mj-lt"/>
                <a:cs typeface="+mj-lt"/>
              </a:rPr>
              <a:t>Prácticos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9527-AF7A-2DDE-8B9A-061DA0DB6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4" y="952368"/>
            <a:ext cx="6418727" cy="177389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A </a:t>
            </a:r>
            <a:r>
              <a:rPr lang="en-US" sz="1600" err="1">
                <a:ea typeface="+mn-lt"/>
                <a:cs typeface="+mn-lt"/>
              </a:rPr>
              <a:t>continuación</a:t>
            </a:r>
            <a:r>
              <a:rPr lang="en-US" sz="1600">
                <a:ea typeface="+mn-lt"/>
                <a:cs typeface="+mn-lt"/>
              </a:rPr>
              <a:t>, se </a:t>
            </a:r>
            <a:r>
              <a:rPr lang="en-US" sz="1600" err="1">
                <a:ea typeface="+mn-lt"/>
                <a:cs typeface="+mn-lt"/>
              </a:rPr>
              <a:t>presentan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ejemplos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prácticos</a:t>
            </a:r>
            <a:r>
              <a:rPr lang="en-US" sz="1600">
                <a:ea typeface="+mn-lt"/>
                <a:cs typeface="+mn-lt"/>
              </a:rPr>
              <a:t> de </a:t>
            </a:r>
            <a:r>
              <a:rPr lang="en-US" sz="1600" err="1">
                <a:ea typeface="+mn-lt"/>
                <a:cs typeface="+mn-lt"/>
              </a:rPr>
              <a:t>cómo</a:t>
            </a:r>
            <a:r>
              <a:rPr lang="en-US" sz="1600">
                <a:ea typeface="+mn-lt"/>
                <a:cs typeface="+mn-lt"/>
              </a:rPr>
              <a:t> se </a:t>
            </a:r>
            <a:r>
              <a:rPr lang="en-US" sz="1600" err="1">
                <a:ea typeface="+mn-lt"/>
                <a:cs typeface="+mn-lt"/>
              </a:rPr>
              <a:t>utilizan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los</a:t>
            </a:r>
            <a:r>
              <a:rPr lang="en-US" sz="1600">
                <a:ea typeface="+mn-lt"/>
                <a:cs typeface="+mn-lt"/>
              </a:rPr>
              <a:t> skeletons </a:t>
            </a:r>
            <a:r>
              <a:rPr lang="en-US" sz="1600" err="1">
                <a:ea typeface="+mn-lt"/>
                <a:cs typeface="+mn-lt"/>
              </a:rPr>
              <a:t>en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el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procesamiento</a:t>
            </a:r>
            <a:r>
              <a:rPr lang="en-US" sz="1600">
                <a:ea typeface="+mn-lt"/>
                <a:cs typeface="+mn-lt"/>
              </a:rPr>
              <a:t> de </a:t>
            </a:r>
            <a:r>
              <a:rPr lang="en-US" sz="1600" err="1">
                <a:ea typeface="+mn-lt"/>
                <a:cs typeface="+mn-lt"/>
              </a:rPr>
              <a:t>imágenes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incluyendo</a:t>
            </a:r>
            <a:r>
              <a:rPr lang="en-US" sz="1600">
                <a:ea typeface="+mn-lt"/>
                <a:cs typeface="+mn-lt"/>
              </a:rPr>
              <a:t> la </a:t>
            </a:r>
            <a:r>
              <a:rPr lang="en-US" sz="1600" err="1">
                <a:ea typeface="+mn-lt"/>
                <a:cs typeface="+mn-lt"/>
              </a:rPr>
              <a:t>comparación</a:t>
            </a:r>
            <a:r>
              <a:rPr lang="en-US" sz="1600">
                <a:ea typeface="+mn-lt"/>
                <a:cs typeface="+mn-lt"/>
              </a:rPr>
              <a:t> de </a:t>
            </a:r>
            <a:r>
              <a:rPr lang="en-US" sz="1600" err="1">
                <a:ea typeface="+mn-lt"/>
                <a:cs typeface="+mn-lt"/>
              </a:rPr>
              <a:t>imágenes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originales</a:t>
            </a:r>
            <a:r>
              <a:rPr lang="en-US" sz="1600">
                <a:ea typeface="+mn-lt"/>
                <a:cs typeface="+mn-lt"/>
              </a:rPr>
              <a:t> con sus skeletons </a:t>
            </a:r>
            <a:r>
              <a:rPr lang="en-US" sz="1600" err="1">
                <a:ea typeface="+mn-lt"/>
                <a:cs typeface="+mn-lt"/>
              </a:rPr>
              <a:t>correspondientes</a:t>
            </a:r>
            <a:r>
              <a:rPr lang="en-US" sz="1600">
                <a:ea typeface="+mn-lt"/>
                <a:cs typeface="+mn-lt"/>
              </a:rPr>
              <a:t> para </a:t>
            </a:r>
            <a:r>
              <a:rPr lang="en-US" sz="1600" err="1">
                <a:ea typeface="+mn-lt"/>
                <a:cs typeface="+mn-lt"/>
              </a:rPr>
              <a:t>ilustrar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su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utilidad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en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diversas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aplicaciones</a:t>
            </a:r>
            <a:r>
              <a:rPr lang="en-US" sz="1600">
                <a:ea typeface="+mn-lt"/>
                <a:cs typeface="+mn-lt"/>
              </a:rPr>
              <a:t>.</a:t>
            </a:r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911E0-FE00-4AF0-F887-A93BEC00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4/28/2024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77C8F-7620-8871-CEF3-FC70A8B5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Picture 6" descr="A diagram of a skull&#10;&#10;Description automatically generated">
            <a:extLst>
              <a:ext uri="{FF2B5EF4-FFF2-40B4-BE49-F238E27FC236}">
                <a16:creationId xmlns:a16="http://schemas.microsoft.com/office/drawing/2014/main" id="{FFC5CBB2-C9FE-75DA-3D97-9F879722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16" r="2" b="2"/>
          <a:stretch/>
        </p:blipFill>
        <p:spPr>
          <a:xfrm>
            <a:off x="6094800" y="2807918"/>
            <a:ext cx="5641565" cy="2977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0BD8A3-A348-4CF5-914D-110BA527DF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53"/>
          <a:stretch/>
        </p:blipFill>
        <p:spPr>
          <a:xfrm>
            <a:off x="800100" y="2807918"/>
            <a:ext cx="5133990" cy="297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3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A8C1E-85CB-975E-AB7C-AEB5D259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Conclusiones</a:t>
            </a:r>
            <a:endParaRPr lang="en-US"/>
          </a:p>
        </p:txBody>
      </p:sp>
      <p:pic>
        <p:nvPicPr>
          <p:cNvPr id="36" name="Picture 35" descr="Bombilla en fondo amarillo con rayos de luz y cable pintados">
            <a:extLst>
              <a:ext uri="{FF2B5EF4-FFF2-40B4-BE49-F238E27FC236}">
                <a16:creationId xmlns:a16="http://schemas.microsoft.com/office/drawing/2014/main" id="{5F470EC1-757E-11B4-9CF0-622D2F9A3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52" r="1727" b="3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837E808-8EA8-076C-8E16-86A1E5FC2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err="1">
                <a:ea typeface="+mn-lt"/>
                <a:cs typeface="+mn-lt"/>
              </a:rPr>
              <a:t>Importancia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skeletons en el análisis de formas en imágenes y su impacto en diversas aplicaciones.</a:t>
            </a:r>
          </a:p>
          <a:p>
            <a:pPr>
              <a:lnSpc>
                <a:spcPct val="100000"/>
              </a:lnSpc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En </a:t>
            </a:r>
            <a:r>
              <a:rPr lang="en-US" err="1">
                <a:ea typeface="+mn-lt"/>
                <a:cs typeface="+mn-lt"/>
              </a:rPr>
              <a:t>resumen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skeletons son </a:t>
            </a:r>
            <a:r>
              <a:rPr lang="en-US" err="1">
                <a:ea typeface="+mn-lt"/>
                <a:cs typeface="+mn-lt"/>
              </a:rPr>
              <a:t>herramientas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fundamentales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análisis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formas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imágenes</a:t>
            </a:r>
            <a:r>
              <a:rPr lang="en-US">
                <a:ea typeface="+mn-lt"/>
                <a:cs typeface="+mn-lt"/>
              </a:rPr>
              <a:t>, con </a:t>
            </a:r>
            <a:r>
              <a:rPr lang="en-US" err="1">
                <a:ea typeface="+mn-lt"/>
                <a:cs typeface="+mn-lt"/>
              </a:rPr>
              <a:t>aplicaciones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importantes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amplia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gama</a:t>
            </a:r>
            <a:r>
              <a:rPr lang="en-US">
                <a:ea typeface="+mn-lt"/>
                <a:cs typeface="+mn-lt"/>
              </a:rPr>
              <a:t> de campos, </a:t>
            </a:r>
            <a:r>
              <a:rPr lang="en-US" err="1">
                <a:ea typeface="+mn-lt"/>
                <a:cs typeface="+mn-lt"/>
              </a:rPr>
              <a:t>desde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reconocimiento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patrones</a:t>
            </a:r>
            <a:r>
              <a:rPr lang="en-US">
                <a:ea typeface="+mn-lt"/>
                <a:cs typeface="+mn-lt"/>
              </a:rPr>
              <a:t> hasta </a:t>
            </a:r>
            <a:r>
              <a:rPr lang="en-US" err="1">
                <a:ea typeface="+mn-lt"/>
                <a:cs typeface="+mn-lt"/>
              </a:rPr>
              <a:t>reconstrucción</a:t>
            </a:r>
            <a:r>
              <a:rPr lang="en-US">
                <a:ea typeface="+mn-lt"/>
                <a:cs typeface="+mn-lt"/>
              </a:rPr>
              <a:t> tridimensional.</a:t>
            </a:r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32DF-CB88-8F68-6E16-C7B10D81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0A1E7-73F1-4F14-A35D-C276C90B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/>
              <a:pPr>
                <a:spcAft>
                  <a:spcPts val="600"/>
                </a:spcAft>
              </a:pPr>
              <a:t>4/28/2024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370F3-6823-4889-9CBC-8CCA1030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5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CAC9C-0B5B-64A0-FC7F-EFB089CF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4762"/>
            <a:ext cx="3623818" cy="4559890"/>
          </a:xfrm>
        </p:spPr>
        <p:txBody>
          <a:bodyPr>
            <a:normAutofit/>
          </a:bodyPr>
          <a:lstStyle/>
          <a:p>
            <a:r>
              <a:rPr lang="en-US" b="1" err="1">
                <a:ea typeface="+mj-lt"/>
                <a:cs typeface="+mj-lt"/>
              </a:rPr>
              <a:t>Referencias</a:t>
            </a:r>
            <a:endParaRPr lang="en-US" dirty="0" err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02C2-704B-E892-0544-9476A920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4/28/2024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CA211-D314-97A3-6E0A-40B97310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00F11C8-4983-2825-6650-F425FF2A8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150225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8681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0F3F0"/>
      </a:lt2>
      <a:accent1>
        <a:srgbClr val="E729E1"/>
      </a:accent1>
      <a:accent2>
        <a:srgbClr val="8C17D5"/>
      </a:accent2>
      <a:accent3>
        <a:srgbClr val="512CE7"/>
      </a:accent3>
      <a:accent4>
        <a:srgbClr val="1741D5"/>
      </a:accent4>
      <a:accent5>
        <a:srgbClr val="29A2E7"/>
      </a:accent5>
      <a:accent6>
        <a:srgbClr val="15C0B7"/>
      </a:accent6>
      <a:hlink>
        <a:srgbClr val="3F7B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ChronicleVTI</vt:lpstr>
      <vt:lpstr>Skeletons en el Procesamiento de Imágenes</vt:lpstr>
      <vt:lpstr>Breve introducción al tema y su importancia en el análisis de formas y estructuras en imágenes. </vt:lpstr>
      <vt:lpstr>¿Qué es un Skeleton?</vt:lpstr>
      <vt:lpstr>Métodos de Generación</vt:lpstr>
      <vt:lpstr>Aplicaciones</vt:lpstr>
      <vt:lpstr>Ventajas y Limitaciones</vt:lpstr>
      <vt:lpstr>Ejemplos Prácticos</vt:lpstr>
      <vt:lpstr>Conclusiones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121</cp:revision>
  <dcterms:created xsi:type="dcterms:W3CDTF">2024-04-28T23:44:16Z</dcterms:created>
  <dcterms:modified xsi:type="dcterms:W3CDTF">2024-04-29T00:17:03Z</dcterms:modified>
</cp:coreProperties>
</file>