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Inter"/>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Inter-bold.fntdata"/><Relationship Id="rId10" Type="http://schemas.openxmlformats.org/officeDocument/2006/relationships/slide" Target="slides/slide6.xml"/><Relationship Id="rId21" Type="http://schemas.openxmlformats.org/officeDocument/2006/relationships/font" Target="fonts/Inter-regular.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5178bf3d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a5178bf3d4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6841fbda9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6841fbda9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41b0f83b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41b0f83b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41b0f83b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41b0f83b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6841fbda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6841fbda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36841fbda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36841fbda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6841fbda9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6841fbda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a5178bf3d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a5178bf3d4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a5178bf3d4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a5178bf3d4_2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b5638b0e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b5638b0e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5178bf3d4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a5178bf3d4_2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041b0f83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041b0f83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6841fbd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6841fbd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041b0f83b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041b0f83b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41b0f83b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41b0f83b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6841fbd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6841fbd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FDAD2"/>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718100" y="866768"/>
            <a:ext cx="6478200" cy="617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fr" sz="2100">
                <a:solidFill>
                  <a:srgbClr val="0E3449"/>
                </a:solidFill>
                <a:latin typeface="Inter"/>
                <a:ea typeface="Inter"/>
                <a:cs typeface="Inter"/>
                <a:sym typeface="Inter"/>
              </a:rPr>
              <a:t>Data Science Bootcamp</a:t>
            </a:r>
            <a:endParaRPr sz="2100">
              <a:solidFill>
                <a:srgbClr val="0E3449"/>
              </a:solidFill>
              <a:latin typeface="Inter"/>
              <a:ea typeface="Inter"/>
              <a:cs typeface="Inter"/>
              <a:sym typeface="Inter"/>
            </a:endParaRPr>
          </a:p>
        </p:txBody>
      </p:sp>
      <p:sp>
        <p:nvSpPr>
          <p:cNvPr id="55" name="Google Shape;55;p13"/>
          <p:cNvSpPr txBox="1"/>
          <p:nvPr>
            <p:ph type="ctrTitle"/>
          </p:nvPr>
        </p:nvSpPr>
        <p:spPr>
          <a:xfrm>
            <a:off x="735464" y="2768919"/>
            <a:ext cx="5315100" cy="533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t/>
            </a:r>
            <a:endParaRPr sz="2500">
              <a:solidFill>
                <a:srgbClr val="0E3449"/>
              </a:solidFill>
              <a:latin typeface="Inter"/>
              <a:ea typeface="Inter"/>
              <a:cs typeface="Inter"/>
              <a:sym typeface="Inter"/>
            </a:endParaRPr>
          </a:p>
          <a:p>
            <a:pPr indent="0" lvl="0" marL="0" rtl="0" algn="l">
              <a:lnSpc>
                <a:spcPct val="100000"/>
              </a:lnSpc>
              <a:spcBef>
                <a:spcPts val="0"/>
              </a:spcBef>
              <a:spcAft>
                <a:spcPts val="0"/>
              </a:spcAft>
              <a:buSzPts val="5200"/>
              <a:buNone/>
            </a:pPr>
            <a:r>
              <a:t/>
            </a:r>
            <a:endParaRPr sz="2500">
              <a:solidFill>
                <a:srgbClr val="0E3449"/>
              </a:solidFill>
              <a:latin typeface="Inter"/>
              <a:ea typeface="Inter"/>
              <a:cs typeface="Inter"/>
              <a:sym typeface="Inter"/>
            </a:endParaRPr>
          </a:p>
        </p:txBody>
      </p:sp>
      <p:pic>
        <p:nvPicPr>
          <p:cNvPr id="56" name="Google Shape;56;p13"/>
          <p:cNvPicPr preferRelativeResize="0"/>
          <p:nvPr/>
        </p:nvPicPr>
        <p:blipFill rotWithShape="1">
          <a:blip r:embed="rId3">
            <a:alphaModFix/>
          </a:blip>
          <a:srcRect b="0" l="0" r="0" t="0"/>
          <a:stretch/>
        </p:blipFill>
        <p:spPr>
          <a:xfrm>
            <a:off x="844500" y="795925"/>
            <a:ext cx="721025" cy="759375"/>
          </a:xfrm>
          <a:prstGeom prst="rect">
            <a:avLst/>
          </a:prstGeom>
          <a:noFill/>
          <a:ln>
            <a:noFill/>
          </a:ln>
        </p:spPr>
      </p:pic>
      <p:sp>
        <p:nvSpPr>
          <p:cNvPr id="57" name="Google Shape;57;p13"/>
          <p:cNvSpPr txBox="1"/>
          <p:nvPr>
            <p:ph type="ctrTitle"/>
          </p:nvPr>
        </p:nvSpPr>
        <p:spPr>
          <a:xfrm>
            <a:off x="581700" y="1785950"/>
            <a:ext cx="8184600" cy="17655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Autofit/>
          </a:bodyPr>
          <a:lstStyle/>
          <a:p>
            <a:pPr indent="0" lvl="0" marL="179999" rtl="0" algn="l">
              <a:lnSpc>
                <a:spcPct val="100000"/>
              </a:lnSpc>
              <a:spcBef>
                <a:spcPts val="0"/>
              </a:spcBef>
              <a:spcAft>
                <a:spcPts val="0"/>
              </a:spcAft>
              <a:buSzPts val="5200"/>
              <a:buNone/>
            </a:pPr>
            <a:r>
              <a:t/>
            </a:r>
            <a:endParaRPr sz="3100">
              <a:solidFill>
                <a:srgbClr val="0E3449"/>
              </a:solidFill>
              <a:latin typeface="Inter"/>
              <a:ea typeface="Inter"/>
              <a:cs typeface="Inter"/>
              <a:sym typeface="Inter"/>
            </a:endParaRPr>
          </a:p>
          <a:p>
            <a:pPr indent="0" lvl="0" marL="360000" rtl="0" algn="l">
              <a:lnSpc>
                <a:spcPct val="100000"/>
              </a:lnSpc>
              <a:spcBef>
                <a:spcPts val="0"/>
              </a:spcBef>
              <a:spcAft>
                <a:spcPts val="0"/>
              </a:spcAft>
              <a:buSzPts val="5200"/>
              <a:buNone/>
            </a:pPr>
            <a:r>
              <a:t/>
            </a:r>
            <a:endParaRPr sz="3100">
              <a:solidFill>
                <a:srgbClr val="0E3449"/>
              </a:solidFill>
              <a:latin typeface="Inter"/>
              <a:ea typeface="Inter"/>
              <a:cs typeface="Inter"/>
              <a:sym typeface="Inter"/>
            </a:endParaRPr>
          </a:p>
          <a:p>
            <a:pPr indent="0" lvl="0" marL="360000" rtl="0" algn="l">
              <a:lnSpc>
                <a:spcPct val="100000"/>
              </a:lnSpc>
              <a:spcBef>
                <a:spcPts val="0"/>
              </a:spcBef>
              <a:spcAft>
                <a:spcPts val="0"/>
              </a:spcAft>
              <a:buSzPts val="5200"/>
              <a:buNone/>
            </a:pPr>
            <a:r>
              <a:t/>
            </a:r>
            <a:endParaRPr sz="3100">
              <a:solidFill>
                <a:srgbClr val="0E3449"/>
              </a:solidFill>
              <a:latin typeface="Inter"/>
              <a:ea typeface="Inter"/>
              <a:cs typeface="Inter"/>
              <a:sym typeface="Inter"/>
            </a:endParaRPr>
          </a:p>
          <a:p>
            <a:pPr indent="0" lvl="0" marL="0" rtl="0" algn="ctr">
              <a:lnSpc>
                <a:spcPct val="100000"/>
              </a:lnSpc>
              <a:spcBef>
                <a:spcPts val="0"/>
              </a:spcBef>
              <a:spcAft>
                <a:spcPts val="0"/>
              </a:spcAft>
              <a:buSzPts val="5200"/>
              <a:buNone/>
            </a:pPr>
            <a:r>
              <a:rPr lang="fr" sz="3100" u="sng">
                <a:solidFill>
                  <a:srgbClr val="0E3449"/>
                </a:solidFill>
                <a:latin typeface="Inter"/>
                <a:ea typeface="Inter"/>
                <a:cs typeface="Inter"/>
                <a:sym typeface="Inter"/>
              </a:rPr>
              <a:t>LOAN ELIGIBILITY PREDICTIONS</a:t>
            </a:r>
            <a:endParaRPr sz="3100" u="sng">
              <a:solidFill>
                <a:srgbClr val="0E3449"/>
              </a:solidFill>
              <a:latin typeface="Inter"/>
              <a:ea typeface="Inter"/>
              <a:cs typeface="Inter"/>
              <a:sym typeface="Inter"/>
            </a:endParaRPr>
          </a:p>
          <a:p>
            <a:pPr indent="0" lvl="0" marL="360000" rtl="0" algn="l">
              <a:lnSpc>
                <a:spcPct val="100000"/>
              </a:lnSpc>
              <a:spcBef>
                <a:spcPts val="0"/>
              </a:spcBef>
              <a:spcAft>
                <a:spcPts val="0"/>
              </a:spcAft>
              <a:buSzPts val="5200"/>
              <a:buNone/>
            </a:pPr>
            <a:r>
              <a:t/>
            </a:r>
            <a:endParaRPr sz="3100">
              <a:solidFill>
                <a:srgbClr val="0E3449"/>
              </a:solidFill>
              <a:latin typeface="Inter"/>
              <a:ea typeface="Inter"/>
              <a:cs typeface="Inter"/>
              <a:sym typeface="Inter"/>
            </a:endParaRPr>
          </a:p>
          <a:p>
            <a:pPr indent="0" lvl="0" marL="360000" rtl="0" algn="l">
              <a:lnSpc>
                <a:spcPct val="100000"/>
              </a:lnSpc>
              <a:spcBef>
                <a:spcPts val="0"/>
              </a:spcBef>
              <a:spcAft>
                <a:spcPts val="0"/>
              </a:spcAft>
              <a:buSzPts val="5200"/>
              <a:buNone/>
            </a:pPr>
            <a:r>
              <a:t/>
            </a:r>
            <a:endParaRPr sz="2000">
              <a:solidFill>
                <a:srgbClr val="0E3449"/>
              </a:solidFill>
              <a:latin typeface="Inter"/>
              <a:ea typeface="Inter"/>
              <a:cs typeface="Inter"/>
              <a:sym typeface="Inter"/>
            </a:endParaRPr>
          </a:p>
        </p:txBody>
      </p:sp>
      <p:sp>
        <p:nvSpPr>
          <p:cNvPr id="58" name="Google Shape;58;p13"/>
          <p:cNvSpPr txBox="1"/>
          <p:nvPr/>
        </p:nvSpPr>
        <p:spPr>
          <a:xfrm>
            <a:off x="91875" y="4019925"/>
            <a:ext cx="3000000" cy="800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360000" rtl="0" algn="l">
              <a:spcBef>
                <a:spcPts val="0"/>
              </a:spcBef>
              <a:spcAft>
                <a:spcPts val="0"/>
              </a:spcAft>
              <a:buNone/>
            </a:pPr>
            <a:r>
              <a:rPr i="1" lang="fr" sz="2000" u="sng">
                <a:solidFill>
                  <a:srgbClr val="0E3449"/>
                </a:solidFill>
                <a:latin typeface="Inter"/>
                <a:ea typeface="Inter"/>
                <a:cs typeface="Inter"/>
                <a:sym typeface="Inter"/>
              </a:rPr>
              <a:t>Name</a:t>
            </a:r>
            <a:r>
              <a:rPr i="1" lang="fr" sz="2000">
                <a:solidFill>
                  <a:srgbClr val="0E3449"/>
                </a:solidFill>
                <a:latin typeface="Inter"/>
                <a:ea typeface="Inter"/>
                <a:cs typeface="Inter"/>
                <a:sym typeface="Inter"/>
              </a:rPr>
              <a:t>: GHEESAH</a:t>
            </a:r>
            <a:endParaRPr i="1" sz="2000">
              <a:solidFill>
                <a:srgbClr val="0E3449"/>
              </a:solidFill>
              <a:latin typeface="Inter"/>
              <a:ea typeface="Inter"/>
              <a:cs typeface="Inter"/>
              <a:sym typeface="Inter"/>
            </a:endParaRPr>
          </a:p>
          <a:p>
            <a:pPr indent="0" lvl="0" marL="360000" rtl="0" algn="l">
              <a:spcBef>
                <a:spcPts val="0"/>
              </a:spcBef>
              <a:spcAft>
                <a:spcPts val="0"/>
              </a:spcAft>
              <a:buNone/>
            </a:pPr>
            <a:r>
              <a:rPr i="1" lang="fr" sz="2000" u="sng">
                <a:solidFill>
                  <a:srgbClr val="0E3449"/>
                </a:solidFill>
                <a:latin typeface="Inter"/>
                <a:ea typeface="Inter"/>
                <a:cs typeface="Inter"/>
                <a:sym typeface="Inter"/>
              </a:rPr>
              <a:t>First Name</a:t>
            </a:r>
            <a:r>
              <a:rPr i="1" lang="fr" sz="2000">
                <a:solidFill>
                  <a:srgbClr val="0E3449"/>
                </a:solidFill>
                <a:latin typeface="Inter"/>
                <a:ea typeface="Inter"/>
                <a:cs typeface="Inter"/>
                <a:sym typeface="Inter"/>
              </a:rPr>
              <a:t>: Richard</a:t>
            </a:r>
            <a:endParaRPr i="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531550" y="1134950"/>
            <a:ext cx="8520600" cy="5727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None/>
            </a:pPr>
            <a:r>
              <a:rPr lang="fr" sz="2700">
                <a:solidFill>
                  <a:srgbClr val="0E3449"/>
                </a:solidFill>
                <a:latin typeface="Inter"/>
                <a:ea typeface="Inter"/>
                <a:cs typeface="Inter"/>
                <a:sym typeface="Inter"/>
              </a:rPr>
              <a:t>Machine Learning</a:t>
            </a:r>
            <a:endParaRPr sz="3000"/>
          </a:p>
        </p:txBody>
      </p:sp>
      <p:sp>
        <p:nvSpPr>
          <p:cNvPr id="140" name="Google Shape;140;p22"/>
          <p:cNvSpPr txBox="1"/>
          <p:nvPr>
            <p:ph idx="1" type="body"/>
          </p:nvPr>
        </p:nvSpPr>
        <p:spPr>
          <a:xfrm>
            <a:off x="1194800" y="2364500"/>
            <a:ext cx="5673300" cy="49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 sz="2200">
                <a:solidFill>
                  <a:srgbClr val="4B5258"/>
                </a:solidFill>
                <a:latin typeface="Inter"/>
                <a:ea typeface="Inter"/>
                <a:cs typeface="Inter"/>
                <a:sym typeface="Inter"/>
              </a:rPr>
              <a:t>M</a:t>
            </a:r>
            <a:r>
              <a:rPr lang="fr" sz="2200">
                <a:solidFill>
                  <a:srgbClr val="4B5258"/>
                </a:solidFill>
                <a:latin typeface="Inter"/>
                <a:ea typeface="Inter"/>
                <a:cs typeface="Inter"/>
                <a:sym typeface="Inter"/>
              </a:rPr>
              <a:t>odels : Nominal classification problem</a:t>
            </a:r>
            <a:endParaRPr sz="2700">
              <a:solidFill>
                <a:srgbClr val="0E3449"/>
              </a:solidFill>
              <a:latin typeface="Inter"/>
              <a:ea typeface="Inter"/>
              <a:cs typeface="Inter"/>
              <a:sym typeface="Inter"/>
            </a:endParaRPr>
          </a:p>
          <a:p>
            <a:pPr indent="0" lvl="0" marL="0" rtl="0" algn="l">
              <a:lnSpc>
                <a:spcPct val="100000"/>
              </a:lnSpc>
              <a:spcBef>
                <a:spcPts val="0"/>
              </a:spcBef>
              <a:spcAft>
                <a:spcPts val="0"/>
              </a:spcAft>
              <a:buNone/>
            </a:pPr>
            <a:r>
              <a:rPr lang="fr" sz="2500">
                <a:solidFill>
                  <a:srgbClr val="0E3449"/>
                </a:solidFill>
                <a:latin typeface="Inter"/>
                <a:ea typeface="Inter"/>
                <a:cs typeface="Inter"/>
                <a:sym typeface="Inter"/>
              </a:rPr>
              <a:t>	</a:t>
            </a:r>
            <a:endParaRPr sz="2700">
              <a:solidFill>
                <a:srgbClr val="0E3449"/>
              </a:solidFill>
              <a:latin typeface="Inter"/>
              <a:ea typeface="Inter"/>
              <a:cs typeface="Inter"/>
              <a:sym typeface="Inter"/>
            </a:endParaRPr>
          </a:p>
          <a:p>
            <a:pPr indent="0" lvl="0" marL="0" rtl="0" algn="l">
              <a:lnSpc>
                <a:spcPct val="100000"/>
              </a:lnSpc>
              <a:spcBef>
                <a:spcPts val="0"/>
              </a:spcBef>
              <a:spcAft>
                <a:spcPts val="0"/>
              </a:spcAft>
              <a:buClr>
                <a:schemeClr val="dk1"/>
              </a:buClr>
              <a:buSzPts val="1100"/>
              <a:buFont typeface="Arial"/>
              <a:buNone/>
            </a:pPr>
            <a:r>
              <a:t/>
            </a:r>
            <a:endParaRPr sz="2500">
              <a:solidFill>
                <a:srgbClr val="0E3449"/>
              </a:solidFill>
              <a:latin typeface="Inter"/>
              <a:ea typeface="Inter"/>
              <a:cs typeface="Inter"/>
              <a:sym typeface="Inter"/>
            </a:endParaRPr>
          </a:p>
          <a:p>
            <a:pPr indent="0" lvl="0" marL="0" rtl="0" algn="ctr">
              <a:lnSpc>
                <a:spcPct val="100000"/>
              </a:lnSpc>
              <a:spcBef>
                <a:spcPts val="0"/>
              </a:spcBef>
              <a:spcAft>
                <a:spcPts val="0"/>
              </a:spcAft>
              <a:buClr>
                <a:schemeClr val="dk1"/>
              </a:buClr>
              <a:buSzPts val="1100"/>
              <a:buFont typeface="Arial"/>
              <a:buNone/>
            </a:pPr>
            <a:r>
              <a:t/>
            </a:r>
            <a:endParaRPr sz="2800">
              <a:solidFill>
                <a:schemeClr val="dk1"/>
              </a:solidFill>
            </a:endParaRPr>
          </a:p>
          <a:p>
            <a:pPr indent="0" lvl="0" marL="0" rtl="0" algn="ctr">
              <a:spcBef>
                <a:spcPts val="0"/>
              </a:spcBef>
              <a:spcAft>
                <a:spcPts val="1600"/>
              </a:spcAft>
              <a:buNone/>
            </a:pPr>
            <a:r>
              <a:t/>
            </a:r>
            <a:endParaRPr/>
          </a:p>
        </p:txBody>
      </p:sp>
      <p:pic>
        <p:nvPicPr>
          <p:cNvPr id="141" name="Google Shape;141;p22"/>
          <p:cNvPicPr preferRelativeResize="0"/>
          <p:nvPr/>
        </p:nvPicPr>
        <p:blipFill rotWithShape="1">
          <a:blip r:embed="rId3">
            <a:alphaModFix/>
          </a:blip>
          <a:srcRect b="0" l="0" r="0" t="0"/>
          <a:stretch/>
        </p:blipFill>
        <p:spPr>
          <a:xfrm>
            <a:off x="142872" y="250926"/>
            <a:ext cx="584876" cy="389826"/>
          </a:xfrm>
          <a:prstGeom prst="rect">
            <a:avLst/>
          </a:prstGeom>
          <a:noFill/>
          <a:ln>
            <a:noFill/>
          </a:ln>
        </p:spPr>
      </p:pic>
      <p:sp>
        <p:nvSpPr>
          <p:cNvPr id="142" name="Google Shape;142;p22"/>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2"/>
          <p:cNvSpPr/>
          <p:nvPr/>
        </p:nvSpPr>
        <p:spPr>
          <a:xfrm rot="-399135">
            <a:off x="872145" y="2645494"/>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2"/>
          <p:cNvSpPr/>
          <p:nvPr/>
        </p:nvSpPr>
        <p:spPr>
          <a:xfrm rot="-399135">
            <a:off x="872145" y="3205144"/>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2"/>
          <p:cNvSpPr txBox="1"/>
          <p:nvPr/>
        </p:nvSpPr>
        <p:spPr>
          <a:xfrm>
            <a:off x="1194800" y="2969750"/>
            <a:ext cx="306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200">
                <a:solidFill>
                  <a:srgbClr val="4B5258"/>
                </a:solidFill>
                <a:latin typeface="Inter"/>
                <a:ea typeface="Inter"/>
                <a:cs typeface="Inter"/>
                <a:sym typeface="Inter"/>
              </a:rPr>
              <a:t>Solutions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idx="1" type="body"/>
          </p:nvPr>
        </p:nvSpPr>
        <p:spPr>
          <a:xfrm>
            <a:off x="413750" y="581700"/>
            <a:ext cx="8520600" cy="3710100"/>
          </a:xfrm>
          <a:prstGeom prst="rect">
            <a:avLst/>
          </a:prstGeom>
        </p:spPr>
        <p:txBody>
          <a:bodyPr anchorCtr="0" anchor="t" bIns="91425" lIns="91425" spcFirstLastPara="1" rIns="91425" wrap="square" tIns="91425">
            <a:noAutofit/>
          </a:bodyPr>
          <a:lstStyle/>
          <a:p>
            <a:pPr indent="457200" lvl="0" marL="0" rtl="0" algn="l">
              <a:lnSpc>
                <a:spcPct val="100000"/>
              </a:lnSpc>
              <a:spcBef>
                <a:spcPts val="0"/>
              </a:spcBef>
              <a:spcAft>
                <a:spcPts val="0"/>
              </a:spcAft>
              <a:buClr>
                <a:schemeClr val="dk1"/>
              </a:buClr>
              <a:buSzPts val="1100"/>
              <a:buFont typeface="Arial"/>
              <a:buNone/>
            </a:pPr>
            <a:r>
              <a:rPr lang="fr" sz="1700"/>
              <a:t>We first trained a </a:t>
            </a:r>
            <a:r>
              <a:rPr i="1" lang="fr" sz="1700" u="sng"/>
              <a:t>Logistic Regression</a:t>
            </a:r>
            <a:r>
              <a:rPr b="1" i="1" lang="fr" sz="1700"/>
              <a:t> </a:t>
            </a:r>
            <a:r>
              <a:rPr lang="fr" sz="1700"/>
              <a:t>Model :</a:t>
            </a:r>
            <a:endParaRPr sz="1700"/>
          </a:p>
        </p:txBody>
      </p:sp>
      <p:pic>
        <p:nvPicPr>
          <p:cNvPr id="151" name="Google Shape;151;p23"/>
          <p:cNvPicPr preferRelativeResize="0"/>
          <p:nvPr/>
        </p:nvPicPr>
        <p:blipFill>
          <a:blip r:embed="rId3">
            <a:alphaModFix/>
          </a:blip>
          <a:stretch>
            <a:fillRect/>
          </a:stretch>
        </p:blipFill>
        <p:spPr>
          <a:xfrm>
            <a:off x="515025" y="1598586"/>
            <a:ext cx="3220125" cy="2850939"/>
          </a:xfrm>
          <a:prstGeom prst="rect">
            <a:avLst/>
          </a:prstGeom>
          <a:noFill/>
          <a:ln>
            <a:noFill/>
          </a:ln>
        </p:spPr>
      </p:pic>
      <p:pic>
        <p:nvPicPr>
          <p:cNvPr id="152" name="Google Shape;152;p23"/>
          <p:cNvPicPr preferRelativeResize="0"/>
          <p:nvPr/>
        </p:nvPicPr>
        <p:blipFill>
          <a:blip r:embed="rId4">
            <a:alphaModFix/>
          </a:blip>
          <a:stretch>
            <a:fillRect/>
          </a:stretch>
        </p:blipFill>
        <p:spPr>
          <a:xfrm>
            <a:off x="4282850" y="1571625"/>
            <a:ext cx="3289525" cy="2877900"/>
          </a:xfrm>
          <a:prstGeom prst="rect">
            <a:avLst/>
          </a:prstGeom>
          <a:noFill/>
          <a:ln>
            <a:noFill/>
          </a:ln>
        </p:spPr>
      </p:pic>
      <p:sp>
        <p:nvSpPr>
          <p:cNvPr id="153" name="Google Shape;153;p23"/>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4" name="Google Shape;154;p23"/>
          <p:cNvPicPr preferRelativeResize="0"/>
          <p:nvPr/>
        </p:nvPicPr>
        <p:blipFill rotWithShape="1">
          <a:blip r:embed="rId5">
            <a:alphaModFix/>
          </a:blip>
          <a:srcRect b="0" l="0" r="0" t="0"/>
          <a:stretch/>
        </p:blipFill>
        <p:spPr>
          <a:xfrm>
            <a:off x="132647" y="248576"/>
            <a:ext cx="584876" cy="389826"/>
          </a:xfrm>
          <a:prstGeom prst="rect">
            <a:avLst/>
          </a:prstGeom>
          <a:noFill/>
          <a:ln>
            <a:noFill/>
          </a:ln>
        </p:spPr>
      </p:pic>
      <p:sp>
        <p:nvSpPr>
          <p:cNvPr id="155" name="Google Shape;155;p23"/>
          <p:cNvSpPr txBox="1"/>
          <p:nvPr/>
        </p:nvSpPr>
        <p:spPr>
          <a:xfrm>
            <a:off x="852575" y="4354975"/>
            <a:ext cx="3000000" cy="97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train set :  0.81</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training set: 0.87</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
        <p:nvSpPr>
          <p:cNvPr id="156" name="Google Shape;156;p23"/>
          <p:cNvSpPr txBox="1"/>
          <p:nvPr/>
        </p:nvSpPr>
        <p:spPr>
          <a:xfrm>
            <a:off x="4490350" y="4354975"/>
            <a:ext cx="2991000" cy="77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test set :  0.82</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test set : 0.89</a:t>
            </a:r>
            <a:endParaRPr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707325" y="559100"/>
            <a:ext cx="522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700">
                <a:solidFill>
                  <a:schemeClr val="dk2"/>
                </a:solidFill>
              </a:rPr>
              <a:t>We then trained a </a:t>
            </a:r>
            <a:r>
              <a:rPr i="1" lang="fr" sz="1700" u="sng">
                <a:solidFill>
                  <a:schemeClr val="dk2"/>
                </a:solidFill>
              </a:rPr>
              <a:t>Decision Tree Classifier </a:t>
            </a:r>
            <a:r>
              <a:rPr lang="fr" sz="1700">
                <a:solidFill>
                  <a:schemeClr val="dk2"/>
                </a:solidFill>
              </a:rPr>
              <a:t>Model :</a:t>
            </a:r>
            <a:endParaRPr sz="1700">
              <a:solidFill>
                <a:schemeClr val="dk2"/>
              </a:solidFill>
            </a:endParaRPr>
          </a:p>
          <a:p>
            <a:pPr indent="0" lvl="0" marL="0" rtl="0" algn="l">
              <a:spcBef>
                <a:spcPts val="0"/>
              </a:spcBef>
              <a:spcAft>
                <a:spcPts val="0"/>
              </a:spcAft>
              <a:buNone/>
            </a:pPr>
            <a:r>
              <a:t/>
            </a:r>
            <a:endParaRPr/>
          </a:p>
        </p:txBody>
      </p:sp>
      <p:sp>
        <p:nvSpPr>
          <p:cNvPr id="162" name="Google Shape;162;p24"/>
          <p:cNvSpPr txBox="1"/>
          <p:nvPr>
            <p:ph idx="1" type="body"/>
          </p:nvPr>
        </p:nvSpPr>
        <p:spPr>
          <a:xfrm>
            <a:off x="250475" y="91481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63" name="Google Shape;163;p24"/>
          <p:cNvPicPr preferRelativeResize="0"/>
          <p:nvPr/>
        </p:nvPicPr>
        <p:blipFill>
          <a:blip r:embed="rId3">
            <a:alphaModFix/>
          </a:blip>
          <a:stretch>
            <a:fillRect/>
          </a:stretch>
        </p:blipFill>
        <p:spPr>
          <a:xfrm>
            <a:off x="721935" y="1160225"/>
            <a:ext cx="3304440" cy="2925587"/>
          </a:xfrm>
          <a:prstGeom prst="rect">
            <a:avLst/>
          </a:prstGeom>
          <a:noFill/>
          <a:ln>
            <a:noFill/>
          </a:ln>
        </p:spPr>
      </p:pic>
      <p:sp>
        <p:nvSpPr>
          <p:cNvPr id="164" name="Google Shape;164;p24"/>
          <p:cNvSpPr txBox="1"/>
          <p:nvPr/>
        </p:nvSpPr>
        <p:spPr>
          <a:xfrm>
            <a:off x="874150" y="4114213"/>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train set :  1.0</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training set: 1.0</a:t>
            </a:r>
            <a:endParaRPr sz="1200">
              <a:solidFill>
                <a:schemeClr val="dk1"/>
              </a:solidFill>
            </a:endParaRPr>
          </a:p>
        </p:txBody>
      </p:sp>
      <p:pic>
        <p:nvPicPr>
          <p:cNvPr id="165" name="Google Shape;165;p24"/>
          <p:cNvPicPr preferRelativeResize="0"/>
          <p:nvPr/>
        </p:nvPicPr>
        <p:blipFill>
          <a:blip r:embed="rId4">
            <a:alphaModFix/>
          </a:blip>
          <a:stretch>
            <a:fillRect/>
          </a:stretch>
        </p:blipFill>
        <p:spPr>
          <a:xfrm>
            <a:off x="4655750" y="1160225"/>
            <a:ext cx="3304450" cy="2910325"/>
          </a:xfrm>
          <a:prstGeom prst="rect">
            <a:avLst/>
          </a:prstGeom>
          <a:noFill/>
          <a:ln>
            <a:noFill/>
          </a:ln>
        </p:spPr>
      </p:pic>
      <p:sp>
        <p:nvSpPr>
          <p:cNvPr id="166" name="Google Shape;166;p24"/>
          <p:cNvSpPr txBox="1"/>
          <p:nvPr/>
        </p:nvSpPr>
        <p:spPr>
          <a:xfrm>
            <a:off x="4960188" y="4098963"/>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test set :  0.64</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test set : 0.71</a:t>
            </a:r>
            <a:endParaRPr sz="1200">
              <a:solidFill>
                <a:schemeClr val="dk1"/>
              </a:solidFill>
            </a:endParaRPr>
          </a:p>
        </p:txBody>
      </p:sp>
      <p:sp>
        <p:nvSpPr>
          <p:cNvPr id="167" name="Google Shape;167;p24"/>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8" name="Google Shape;168;p24"/>
          <p:cNvPicPr preferRelativeResize="0"/>
          <p:nvPr/>
        </p:nvPicPr>
        <p:blipFill rotWithShape="1">
          <a:blip r:embed="rId5">
            <a:alphaModFix/>
          </a:blip>
          <a:srcRect b="0" l="0" r="0" t="0"/>
          <a:stretch/>
        </p:blipFill>
        <p:spPr>
          <a:xfrm>
            <a:off x="122447" y="169276"/>
            <a:ext cx="584876" cy="389826"/>
          </a:xfrm>
          <a:prstGeom prst="rect">
            <a:avLst/>
          </a:prstGeom>
          <a:noFill/>
          <a:ln>
            <a:noFill/>
          </a:ln>
        </p:spPr>
      </p:pic>
      <p:sp>
        <p:nvSpPr>
          <p:cNvPr id="169" name="Google Shape;169;p24"/>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solidFill>
                <a:schemeClr val="dk1"/>
              </a:solidFill>
            </a:endParaRPr>
          </a:p>
        </p:txBody>
      </p:sp>
      <p:sp>
        <p:nvSpPr>
          <p:cNvPr id="170" name="Google Shape;170;p24"/>
          <p:cNvSpPr/>
          <p:nvPr/>
        </p:nvSpPr>
        <p:spPr>
          <a:xfrm>
            <a:off x="3153450" y="4680675"/>
            <a:ext cx="438900" cy="25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txBox="1"/>
          <p:nvPr/>
        </p:nvSpPr>
        <p:spPr>
          <a:xfrm>
            <a:off x="3663725" y="4621725"/>
            <a:ext cx="1408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a:solidFill>
                  <a:srgbClr val="FF0000"/>
                </a:solidFill>
              </a:rPr>
              <a:t>OVERFITTING </a:t>
            </a:r>
            <a:r>
              <a:rPr b="1" lang="fr" sz="1100">
                <a:solidFill>
                  <a:srgbClr val="FF0000"/>
                </a:solidFill>
              </a:rPr>
              <a:t>!!!</a:t>
            </a:r>
            <a:endParaRPr b="1" sz="110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617850" y="559100"/>
            <a:ext cx="574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700">
                <a:solidFill>
                  <a:schemeClr val="dk2"/>
                </a:solidFill>
              </a:rPr>
              <a:t>We eventually trained a </a:t>
            </a:r>
            <a:r>
              <a:rPr i="1" lang="fr" sz="1700" u="sng">
                <a:solidFill>
                  <a:schemeClr val="dk2"/>
                </a:solidFill>
              </a:rPr>
              <a:t>Random Forest Classifier </a:t>
            </a:r>
            <a:r>
              <a:rPr lang="fr" sz="1700">
                <a:solidFill>
                  <a:schemeClr val="dk2"/>
                </a:solidFill>
              </a:rPr>
              <a:t>Model :</a:t>
            </a:r>
            <a:endParaRPr sz="1700">
              <a:solidFill>
                <a:schemeClr val="dk2"/>
              </a:solidFill>
            </a:endParaRPr>
          </a:p>
          <a:p>
            <a:pPr indent="0" lvl="0" marL="0" rtl="0" algn="l">
              <a:spcBef>
                <a:spcPts val="0"/>
              </a:spcBef>
              <a:spcAft>
                <a:spcPts val="0"/>
              </a:spcAft>
              <a:buNone/>
            </a:pPr>
            <a:r>
              <a:t/>
            </a:r>
            <a:endParaRPr/>
          </a:p>
        </p:txBody>
      </p:sp>
      <p:pic>
        <p:nvPicPr>
          <p:cNvPr id="177" name="Google Shape;177;p25"/>
          <p:cNvPicPr preferRelativeResize="0"/>
          <p:nvPr/>
        </p:nvPicPr>
        <p:blipFill rotWithShape="1">
          <a:blip r:embed="rId3">
            <a:alphaModFix/>
          </a:blip>
          <a:srcRect b="0" l="0" r="0" t="0"/>
          <a:stretch/>
        </p:blipFill>
        <p:spPr>
          <a:xfrm>
            <a:off x="122447" y="169276"/>
            <a:ext cx="584876" cy="389826"/>
          </a:xfrm>
          <a:prstGeom prst="rect">
            <a:avLst/>
          </a:prstGeom>
          <a:noFill/>
          <a:ln>
            <a:noFill/>
          </a:ln>
        </p:spPr>
      </p:pic>
      <p:pic>
        <p:nvPicPr>
          <p:cNvPr id="178" name="Google Shape;178;p25"/>
          <p:cNvPicPr preferRelativeResize="0"/>
          <p:nvPr/>
        </p:nvPicPr>
        <p:blipFill>
          <a:blip r:embed="rId4">
            <a:alphaModFix/>
          </a:blip>
          <a:stretch>
            <a:fillRect/>
          </a:stretch>
        </p:blipFill>
        <p:spPr>
          <a:xfrm>
            <a:off x="453125" y="1344800"/>
            <a:ext cx="3629025" cy="3013350"/>
          </a:xfrm>
          <a:prstGeom prst="rect">
            <a:avLst/>
          </a:prstGeom>
          <a:noFill/>
          <a:ln>
            <a:noFill/>
          </a:ln>
        </p:spPr>
      </p:pic>
      <p:pic>
        <p:nvPicPr>
          <p:cNvPr id="179" name="Google Shape;179;p25"/>
          <p:cNvPicPr preferRelativeResize="0"/>
          <p:nvPr/>
        </p:nvPicPr>
        <p:blipFill>
          <a:blip r:embed="rId5">
            <a:alphaModFix/>
          </a:blip>
          <a:stretch>
            <a:fillRect/>
          </a:stretch>
        </p:blipFill>
        <p:spPr>
          <a:xfrm>
            <a:off x="4623025" y="1344800"/>
            <a:ext cx="3571875" cy="2961300"/>
          </a:xfrm>
          <a:prstGeom prst="rect">
            <a:avLst/>
          </a:prstGeom>
          <a:noFill/>
          <a:ln>
            <a:noFill/>
          </a:ln>
        </p:spPr>
      </p:pic>
      <p:sp>
        <p:nvSpPr>
          <p:cNvPr id="180" name="Google Shape;180;p25"/>
          <p:cNvSpPr txBox="1"/>
          <p:nvPr/>
        </p:nvSpPr>
        <p:spPr>
          <a:xfrm>
            <a:off x="617850" y="4287575"/>
            <a:ext cx="3000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train set :  0.99</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training set: 1.0</a:t>
            </a:r>
            <a:endParaRPr sz="1200">
              <a:solidFill>
                <a:schemeClr val="dk1"/>
              </a:solidFill>
            </a:endParaRPr>
          </a:p>
        </p:txBody>
      </p:sp>
      <p:sp>
        <p:nvSpPr>
          <p:cNvPr id="181" name="Google Shape;181;p25"/>
          <p:cNvSpPr txBox="1"/>
          <p:nvPr/>
        </p:nvSpPr>
        <p:spPr>
          <a:xfrm>
            <a:off x="5102825" y="4274450"/>
            <a:ext cx="28269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200">
                <a:solidFill>
                  <a:schemeClr val="dk1"/>
                </a:solidFill>
              </a:rPr>
              <a:t>accuracy-score on test set :  0.79</a:t>
            </a:r>
            <a:endParaRPr sz="1200">
              <a:solidFill>
                <a:schemeClr val="dk1"/>
              </a:solidFill>
            </a:endParaRPr>
          </a:p>
          <a:p>
            <a:pPr indent="0" lvl="0" marL="0" rtl="0" algn="l">
              <a:lnSpc>
                <a:spcPct val="115000"/>
              </a:lnSpc>
              <a:spcBef>
                <a:spcPts val="0"/>
              </a:spcBef>
              <a:spcAft>
                <a:spcPts val="0"/>
              </a:spcAft>
              <a:buNone/>
            </a:pPr>
            <a:r>
              <a:rPr lang="fr" sz="1200">
                <a:solidFill>
                  <a:schemeClr val="dk1"/>
                </a:solidFill>
              </a:rPr>
              <a:t>f1-score on test set : 0.86 </a:t>
            </a:r>
            <a:endParaRPr sz="1200">
              <a:solidFill>
                <a:schemeClr val="dk1"/>
              </a:solidFill>
            </a:endParaRPr>
          </a:p>
        </p:txBody>
      </p:sp>
      <p:sp>
        <p:nvSpPr>
          <p:cNvPr id="182" name="Google Shape;182;p25"/>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a:off x="3071800" y="4604750"/>
            <a:ext cx="438900" cy="25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5"/>
          <p:cNvSpPr txBox="1"/>
          <p:nvPr/>
        </p:nvSpPr>
        <p:spPr>
          <a:xfrm>
            <a:off x="3449475" y="4568875"/>
            <a:ext cx="2439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fr" sz="1200">
                <a:solidFill>
                  <a:srgbClr val="FF0000"/>
                </a:solidFill>
              </a:rPr>
              <a:t>still </a:t>
            </a:r>
            <a:r>
              <a:rPr b="1" lang="fr" sz="1200">
                <a:solidFill>
                  <a:srgbClr val="FF0000"/>
                </a:solidFill>
              </a:rPr>
              <a:t>OVERFITTING…</a:t>
            </a:r>
            <a:endParaRPr b="1" sz="11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6"/>
          <p:cNvPicPr preferRelativeResize="0"/>
          <p:nvPr/>
        </p:nvPicPr>
        <p:blipFill rotWithShape="1">
          <a:blip r:embed="rId3">
            <a:alphaModFix/>
          </a:blip>
          <a:srcRect b="0" l="0" r="0" t="0"/>
          <a:stretch/>
        </p:blipFill>
        <p:spPr>
          <a:xfrm>
            <a:off x="122447" y="169276"/>
            <a:ext cx="584876" cy="389826"/>
          </a:xfrm>
          <a:prstGeom prst="rect">
            <a:avLst/>
          </a:prstGeom>
          <a:noFill/>
          <a:ln>
            <a:noFill/>
          </a:ln>
        </p:spPr>
      </p:pic>
      <p:pic>
        <p:nvPicPr>
          <p:cNvPr id="191" name="Google Shape;191;p26"/>
          <p:cNvPicPr preferRelativeResize="0"/>
          <p:nvPr/>
        </p:nvPicPr>
        <p:blipFill>
          <a:blip r:embed="rId4">
            <a:alphaModFix/>
          </a:blip>
          <a:stretch>
            <a:fillRect/>
          </a:stretch>
        </p:blipFill>
        <p:spPr>
          <a:xfrm>
            <a:off x="0" y="1514345"/>
            <a:ext cx="9144001" cy="2914775"/>
          </a:xfrm>
          <a:prstGeom prst="rect">
            <a:avLst/>
          </a:prstGeom>
          <a:noFill/>
          <a:ln>
            <a:noFill/>
          </a:ln>
        </p:spPr>
      </p:pic>
      <p:sp>
        <p:nvSpPr>
          <p:cNvPr id="192" name="Google Shape;192;p26"/>
          <p:cNvSpPr txBox="1"/>
          <p:nvPr/>
        </p:nvSpPr>
        <p:spPr>
          <a:xfrm>
            <a:off x="707325" y="326575"/>
            <a:ext cx="7814100" cy="9879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fr" sz="1900">
                <a:solidFill>
                  <a:schemeClr val="dk2"/>
                </a:solidFill>
              </a:rPr>
              <a:t>Let’s check f</a:t>
            </a:r>
            <a:r>
              <a:rPr lang="fr" sz="1900">
                <a:solidFill>
                  <a:schemeClr val="dk2"/>
                </a:solidFill>
              </a:rPr>
              <a:t>eatures importance :</a:t>
            </a:r>
            <a:endParaRPr sz="1900">
              <a:solidFill>
                <a:schemeClr val="dk2"/>
              </a:solidFill>
            </a:endParaRPr>
          </a:p>
          <a:p>
            <a:pPr indent="0" lvl="0" marL="0" rtl="0" algn="l">
              <a:spcBef>
                <a:spcPts val="1600"/>
              </a:spcBef>
              <a:spcAft>
                <a:spcPts val="0"/>
              </a:spcAft>
              <a:buNone/>
            </a:pPr>
            <a:r>
              <a:t/>
            </a:r>
            <a:endParaRPr sz="17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p:nvPr/>
        </p:nvSpPr>
        <p:spPr>
          <a:xfrm>
            <a:off x="10225" y="-8850"/>
            <a:ext cx="3335400" cy="5161200"/>
          </a:xfrm>
          <a:prstGeom prst="rect">
            <a:avLst/>
          </a:prstGeom>
          <a:solidFill>
            <a:srgbClr val="C3FFFC"/>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2800"/>
              <a:buFont typeface="Arial"/>
              <a:buNone/>
            </a:pPr>
            <a:r>
              <a:rPr b="1" lang="fr" sz="2400">
                <a:solidFill>
                  <a:srgbClr val="015955"/>
                </a:solidFill>
                <a:latin typeface="Inter"/>
                <a:ea typeface="Inter"/>
                <a:cs typeface="Inter"/>
                <a:sym typeface="Inter"/>
              </a:rPr>
              <a:t>Conclusion</a:t>
            </a:r>
            <a:endParaRPr b="0" i="0" sz="1400" u="none" cap="none" strike="noStrike">
              <a:solidFill>
                <a:srgbClr val="000000"/>
              </a:solidFill>
              <a:latin typeface="Arial"/>
              <a:ea typeface="Arial"/>
              <a:cs typeface="Arial"/>
              <a:sym typeface="Arial"/>
            </a:endParaRPr>
          </a:p>
        </p:txBody>
      </p:sp>
      <p:pic>
        <p:nvPicPr>
          <p:cNvPr id="198" name="Google Shape;198;p27"/>
          <p:cNvPicPr preferRelativeResize="0"/>
          <p:nvPr/>
        </p:nvPicPr>
        <p:blipFill rotWithShape="1">
          <a:blip r:embed="rId3">
            <a:alphaModFix/>
          </a:blip>
          <a:srcRect b="0" l="0" r="0" t="0"/>
          <a:stretch/>
        </p:blipFill>
        <p:spPr>
          <a:xfrm>
            <a:off x="285747" y="557101"/>
            <a:ext cx="584876" cy="389826"/>
          </a:xfrm>
          <a:prstGeom prst="rect">
            <a:avLst/>
          </a:prstGeom>
          <a:noFill/>
          <a:ln>
            <a:noFill/>
          </a:ln>
        </p:spPr>
      </p:pic>
      <p:sp>
        <p:nvSpPr>
          <p:cNvPr id="199" name="Google Shape;199;p27"/>
          <p:cNvSpPr/>
          <p:nvPr/>
        </p:nvSpPr>
        <p:spPr>
          <a:xfrm rot="-399135">
            <a:off x="3831695" y="1869894"/>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7"/>
          <p:cNvSpPr/>
          <p:nvPr/>
        </p:nvSpPr>
        <p:spPr>
          <a:xfrm rot="-399135">
            <a:off x="3831695" y="2545544"/>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7"/>
          <p:cNvSpPr txBox="1"/>
          <p:nvPr/>
        </p:nvSpPr>
        <p:spPr>
          <a:xfrm>
            <a:off x="4214825" y="1541000"/>
            <a:ext cx="4725000" cy="615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Clr>
                <a:schemeClr val="dk1"/>
              </a:buClr>
              <a:buSzPts val="1100"/>
              <a:buFont typeface="Arial"/>
              <a:buNone/>
            </a:pPr>
            <a:r>
              <a:rPr lang="fr"/>
              <a:t>T</a:t>
            </a:r>
            <a:r>
              <a:rPr lang="fr"/>
              <a:t>o automate the loan eligibility process we chose the Logistic Regression classification model.</a:t>
            </a:r>
            <a:endParaRPr/>
          </a:p>
        </p:txBody>
      </p:sp>
      <p:sp>
        <p:nvSpPr>
          <p:cNvPr id="202" name="Google Shape;202;p27"/>
          <p:cNvSpPr txBox="1"/>
          <p:nvPr/>
        </p:nvSpPr>
        <p:spPr>
          <a:xfrm>
            <a:off x="4235225" y="2286000"/>
            <a:ext cx="423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a:t>As per this model the most important features are the Credit history &amp; the Property Area.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DBD0"/>
        </a:solidFill>
      </p:bgPr>
    </p:bg>
    <p:spTree>
      <p:nvGrpSpPr>
        <p:cNvPr id="206" name="Shape 206"/>
        <p:cNvGrpSpPr/>
        <p:nvPr/>
      </p:nvGrpSpPr>
      <p:grpSpPr>
        <a:xfrm>
          <a:off x="0" y="0"/>
          <a:ext cx="0" cy="0"/>
          <a:chOff x="0" y="0"/>
          <a:chExt cx="0" cy="0"/>
        </a:xfrm>
      </p:grpSpPr>
      <p:sp>
        <p:nvSpPr>
          <p:cNvPr id="207" name="Google Shape;207;p28"/>
          <p:cNvSpPr txBox="1"/>
          <p:nvPr>
            <p:ph idx="4294967295" type="ctrTitle"/>
          </p:nvPr>
        </p:nvSpPr>
        <p:spPr>
          <a:xfrm>
            <a:off x="1089727" y="1970768"/>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lang="fr" sz="5600">
                <a:solidFill>
                  <a:srgbClr val="0E3449"/>
                </a:solidFill>
                <a:latin typeface="Inter"/>
                <a:ea typeface="Inter"/>
                <a:cs typeface="Inter"/>
                <a:sym typeface="Inter"/>
              </a:rPr>
              <a:t>Thanks</a:t>
            </a:r>
            <a:r>
              <a:rPr b="1" i="0" lang="fr" sz="5600" u="none" cap="none" strike="noStrike">
                <a:solidFill>
                  <a:srgbClr val="0E3449"/>
                </a:solidFill>
                <a:latin typeface="Inter"/>
                <a:ea typeface="Inter"/>
                <a:cs typeface="Inter"/>
                <a:sym typeface="Inter"/>
              </a:rPr>
              <a:t>, </a:t>
            </a:r>
            <a:endParaRPr b="1" i="0" sz="5600" u="none" cap="none" strike="noStrike">
              <a:solidFill>
                <a:srgbClr val="0E3449"/>
              </a:solidFill>
              <a:latin typeface="Inter"/>
              <a:ea typeface="Inter"/>
              <a:cs typeface="Inter"/>
              <a:sym typeface="Inter"/>
            </a:endParaRPr>
          </a:p>
        </p:txBody>
      </p:sp>
      <p:pic>
        <p:nvPicPr>
          <p:cNvPr id="208" name="Google Shape;208;p28"/>
          <p:cNvPicPr preferRelativeResize="0"/>
          <p:nvPr/>
        </p:nvPicPr>
        <p:blipFill rotWithShape="1">
          <a:blip r:embed="rId3">
            <a:alphaModFix/>
          </a:blip>
          <a:srcRect b="0" l="0" r="0" t="0"/>
          <a:stretch/>
        </p:blipFill>
        <p:spPr>
          <a:xfrm>
            <a:off x="3918625" y="3006625"/>
            <a:ext cx="4599299" cy="2136876"/>
          </a:xfrm>
          <a:prstGeom prst="rect">
            <a:avLst/>
          </a:prstGeom>
          <a:noFill/>
          <a:ln>
            <a:noFill/>
          </a:ln>
        </p:spPr>
      </p:pic>
      <p:sp>
        <p:nvSpPr>
          <p:cNvPr id="209" name="Google Shape;209;p28"/>
          <p:cNvSpPr txBox="1"/>
          <p:nvPr>
            <p:ph idx="4294967295" type="ctrTitle"/>
          </p:nvPr>
        </p:nvSpPr>
        <p:spPr>
          <a:xfrm>
            <a:off x="1128891" y="2834643"/>
            <a:ext cx="5315100" cy="6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400">
                <a:solidFill>
                  <a:srgbClr val="0E3449"/>
                </a:solidFill>
                <a:latin typeface="Inter"/>
                <a:ea typeface="Inter"/>
                <a:cs typeface="Inter"/>
                <a:sym typeface="Inter"/>
              </a:rPr>
              <a:t>See you soon</a:t>
            </a:r>
            <a:r>
              <a:rPr b="0" i="0" lang="fr" sz="2400" u="none" cap="none" strike="noStrike">
                <a:solidFill>
                  <a:srgbClr val="0E3449"/>
                </a:solidFill>
                <a:latin typeface="Inter"/>
                <a:ea typeface="Inter"/>
                <a:cs typeface="Inter"/>
                <a:sym typeface="Inter"/>
              </a:rPr>
              <a:t> ! </a:t>
            </a:r>
            <a:endParaRPr b="0" i="0" sz="2400" u="none" cap="none" strike="noStrike">
              <a:solidFill>
                <a:srgbClr val="0E3449"/>
              </a:solidFill>
              <a:latin typeface="Inter"/>
              <a:ea typeface="Inter"/>
              <a:cs typeface="Inter"/>
              <a:sym typeface="Inter"/>
            </a:endParaRPr>
          </a:p>
        </p:txBody>
      </p:sp>
      <p:pic>
        <p:nvPicPr>
          <p:cNvPr id="210" name="Google Shape;210;p28"/>
          <p:cNvPicPr preferRelativeResize="0"/>
          <p:nvPr/>
        </p:nvPicPr>
        <p:blipFill rotWithShape="1">
          <a:blip r:embed="rId4">
            <a:alphaModFix/>
          </a:blip>
          <a:srcRect b="0" l="0" r="0" t="0"/>
          <a:stretch/>
        </p:blipFill>
        <p:spPr>
          <a:xfrm>
            <a:off x="1232375" y="915775"/>
            <a:ext cx="797425" cy="8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5500" y="-17775"/>
            <a:ext cx="3335400" cy="51612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txBox="1"/>
          <p:nvPr>
            <p:ph type="title"/>
          </p:nvPr>
        </p:nvSpPr>
        <p:spPr>
          <a:xfrm>
            <a:off x="390600" y="1138675"/>
            <a:ext cx="2513100" cy="3458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fr" sz="2400">
                <a:solidFill>
                  <a:srgbClr val="015955"/>
                </a:solidFill>
                <a:latin typeface="Inter"/>
                <a:ea typeface="Inter"/>
                <a:cs typeface="Inter"/>
                <a:sym typeface="Inter"/>
              </a:rPr>
              <a:t>Process</a:t>
            </a:r>
            <a:endParaRPr b="1" sz="2400">
              <a:solidFill>
                <a:srgbClr val="015955"/>
              </a:solidFill>
              <a:latin typeface="Inter"/>
              <a:ea typeface="Inter"/>
              <a:cs typeface="Inter"/>
              <a:sym typeface="Inter"/>
            </a:endParaRPr>
          </a:p>
        </p:txBody>
      </p:sp>
      <p:pic>
        <p:nvPicPr>
          <p:cNvPr id="65" name="Google Shape;65;p14"/>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66" name="Google Shape;66;p14"/>
          <p:cNvSpPr txBox="1"/>
          <p:nvPr>
            <p:ph idx="4294967295" type="ctrTitle"/>
          </p:nvPr>
        </p:nvSpPr>
        <p:spPr>
          <a:xfrm>
            <a:off x="3828879" y="1049100"/>
            <a:ext cx="5315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Dataset overview &amp; problem</a:t>
            </a:r>
            <a:endParaRPr b="0" i="0" sz="2000" u="none" cap="none" strike="noStrike">
              <a:solidFill>
                <a:srgbClr val="4B5258"/>
              </a:solidFill>
              <a:latin typeface="Inter"/>
              <a:ea typeface="Inter"/>
              <a:cs typeface="Inter"/>
              <a:sym typeface="Inter"/>
            </a:endParaRPr>
          </a:p>
        </p:txBody>
      </p:sp>
      <p:sp>
        <p:nvSpPr>
          <p:cNvPr id="67" name="Google Shape;67;p14"/>
          <p:cNvSpPr/>
          <p:nvPr/>
        </p:nvSpPr>
        <p:spPr>
          <a:xfrm rot="-399135">
            <a:off x="3491170" y="1322252"/>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txBox="1"/>
          <p:nvPr>
            <p:ph idx="4294967295" type="ctrTitle"/>
          </p:nvPr>
        </p:nvSpPr>
        <p:spPr>
          <a:xfrm>
            <a:off x="3828879" y="1647766"/>
            <a:ext cx="5315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Data preprocessing &amp; Visualization</a:t>
            </a:r>
            <a:endParaRPr b="0" i="0" sz="2000" u="none" cap="none" strike="noStrike">
              <a:solidFill>
                <a:srgbClr val="4B5258"/>
              </a:solidFill>
              <a:latin typeface="Inter"/>
              <a:ea typeface="Inter"/>
              <a:cs typeface="Inter"/>
              <a:sym typeface="Inter"/>
            </a:endParaRPr>
          </a:p>
        </p:txBody>
      </p:sp>
      <p:sp>
        <p:nvSpPr>
          <p:cNvPr id="69" name="Google Shape;69;p14"/>
          <p:cNvSpPr/>
          <p:nvPr/>
        </p:nvSpPr>
        <p:spPr>
          <a:xfrm rot="-399135">
            <a:off x="3491170" y="1920919"/>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txBox="1"/>
          <p:nvPr>
            <p:ph idx="4294967295" type="ctrTitle"/>
          </p:nvPr>
        </p:nvSpPr>
        <p:spPr>
          <a:xfrm>
            <a:off x="3828879" y="2246433"/>
            <a:ext cx="53151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Machine Learning models &amp; solutions</a:t>
            </a:r>
            <a:endParaRPr sz="2000">
              <a:solidFill>
                <a:srgbClr val="4B5258"/>
              </a:solidFill>
              <a:latin typeface="Inter"/>
              <a:ea typeface="Inter"/>
              <a:cs typeface="Inter"/>
              <a:sym typeface="Inter"/>
            </a:endParaRPr>
          </a:p>
        </p:txBody>
      </p:sp>
      <p:sp>
        <p:nvSpPr>
          <p:cNvPr id="71" name="Google Shape;71;p14"/>
          <p:cNvSpPr/>
          <p:nvPr/>
        </p:nvSpPr>
        <p:spPr>
          <a:xfrm rot="-399135">
            <a:off x="3491170" y="2519585"/>
            <a:ext cx="261561" cy="52420"/>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83675" y="691750"/>
            <a:ext cx="3316800" cy="578400"/>
          </a:xfrm>
          <a:prstGeom prst="rect">
            <a:avLst/>
          </a:prstGeom>
        </p:spPr>
        <p:txBody>
          <a:bodyPr anchorCtr="0" anchor="t" bIns="91425" lIns="91425" spcFirstLastPara="1" rIns="91425" wrap="square" tIns="91425">
            <a:noAutofit/>
          </a:bodyPr>
          <a:lstStyle/>
          <a:p>
            <a:pPr indent="0" lvl="0" marL="360000" marR="0" rtl="0" algn="l">
              <a:lnSpc>
                <a:spcPct val="100000"/>
              </a:lnSpc>
              <a:spcBef>
                <a:spcPts val="1200"/>
              </a:spcBef>
              <a:spcAft>
                <a:spcPts val="0"/>
              </a:spcAft>
              <a:buNone/>
            </a:pPr>
            <a:r>
              <a:rPr lang="fr" sz="2500">
                <a:solidFill>
                  <a:srgbClr val="0E3449"/>
                </a:solidFill>
                <a:latin typeface="Inter"/>
                <a:ea typeface="Inter"/>
                <a:cs typeface="Inter"/>
                <a:sym typeface="Inter"/>
              </a:rPr>
              <a:t>Dataset overview</a:t>
            </a:r>
            <a:endParaRPr sz="2500">
              <a:solidFill>
                <a:srgbClr val="0E3449"/>
              </a:solidFill>
              <a:latin typeface="Inter"/>
              <a:ea typeface="Inter"/>
              <a:cs typeface="Inter"/>
              <a:sym typeface="Inter"/>
            </a:endParaRPr>
          </a:p>
        </p:txBody>
      </p:sp>
      <p:sp>
        <p:nvSpPr>
          <p:cNvPr id="77" name="Google Shape;77;p15"/>
          <p:cNvSpPr txBox="1"/>
          <p:nvPr>
            <p:ph idx="1" type="body"/>
          </p:nvPr>
        </p:nvSpPr>
        <p:spPr>
          <a:xfrm>
            <a:off x="183675" y="1324288"/>
            <a:ext cx="8638500" cy="3513600"/>
          </a:xfrm>
          <a:prstGeom prst="rect">
            <a:avLst/>
          </a:prstGeom>
        </p:spPr>
        <p:txBody>
          <a:bodyPr anchorCtr="0" anchor="t" bIns="91425" lIns="91425" spcFirstLastPara="1" rIns="91425" wrap="square" tIns="91425">
            <a:noAutofit/>
          </a:bodyPr>
          <a:lstStyle/>
          <a:p>
            <a:pPr indent="0" lvl="0" marL="360000" rtl="0" algn="l">
              <a:lnSpc>
                <a:spcPct val="100000"/>
              </a:lnSpc>
              <a:spcBef>
                <a:spcPts val="1200"/>
              </a:spcBef>
              <a:spcAft>
                <a:spcPts val="0"/>
              </a:spcAft>
              <a:buNone/>
            </a:pPr>
            <a:r>
              <a:rPr lang="fr" sz="1300">
                <a:solidFill>
                  <a:schemeClr val="dk1"/>
                </a:solidFill>
                <a:latin typeface="Inter"/>
                <a:ea typeface="Inter"/>
                <a:cs typeface="Inter"/>
                <a:sym typeface="Inter"/>
              </a:rPr>
              <a:t>Among all industries, insurance domain has the largest use of analytics &amp; data science methods. This data set would provide you enough taste of working on data sets from insurance companies, what challenges are faced, what strategies are used, which variables influence the outcome etc. This is a classification problem. The data has 615 rows and 13 columns.</a:t>
            </a:r>
            <a:endParaRPr sz="1300">
              <a:solidFill>
                <a:schemeClr val="dk1"/>
              </a:solidFill>
              <a:latin typeface="Inter"/>
              <a:ea typeface="Inter"/>
              <a:cs typeface="Inter"/>
              <a:sym typeface="Inter"/>
            </a:endParaRPr>
          </a:p>
          <a:p>
            <a:pPr indent="0" lvl="0" marL="360000" rtl="0" algn="l">
              <a:lnSpc>
                <a:spcPct val="100000"/>
              </a:lnSpc>
              <a:spcBef>
                <a:spcPts val="1200"/>
              </a:spcBef>
              <a:spcAft>
                <a:spcPts val="0"/>
              </a:spcAft>
              <a:buClr>
                <a:schemeClr val="dk1"/>
              </a:buClr>
              <a:buSzPts val="1100"/>
              <a:buFont typeface="Arial"/>
              <a:buNone/>
            </a:pPr>
            <a:r>
              <a:t/>
            </a:r>
            <a:endParaRPr sz="1300">
              <a:solidFill>
                <a:schemeClr val="dk1"/>
              </a:solidFill>
              <a:latin typeface="Inter"/>
              <a:ea typeface="Inter"/>
              <a:cs typeface="Inter"/>
              <a:sym typeface="Inter"/>
            </a:endParaRPr>
          </a:p>
          <a:p>
            <a:pPr indent="0" lvl="0" marL="360000" rtl="0" algn="l">
              <a:lnSpc>
                <a:spcPct val="100000"/>
              </a:lnSpc>
              <a:spcBef>
                <a:spcPts val="1200"/>
              </a:spcBef>
              <a:spcAft>
                <a:spcPts val="0"/>
              </a:spcAft>
              <a:buNone/>
            </a:pPr>
            <a:r>
              <a:rPr lang="fr" sz="2500">
                <a:solidFill>
                  <a:srgbClr val="0E3449"/>
                </a:solidFill>
                <a:latin typeface="Inter"/>
                <a:ea typeface="Inter"/>
                <a:cs typeface="Inter"/>
                <a:sym typeface="Inter"/>
              </a:rPr>
              <a:t>Problem</a:t>
            </a:r>
            <a:endParaRPr sz="2500">
              <a:solidFill>
                <a:srgbClr val="0E3449"/>
              </a:solidFill>
              <a:latin typeface="Inter"/>
              <a:ea typeface="Inter"/>
              <a:cs typeface="Inter"/>
              <a:sym typeface="Inter"/>
            </a:endParaRPr>
          </a:p>
          <a:p>
            <a:pPr indent="0" lvl="0" marL="360000" rtl="0" algn="l">
              <a:lnSpc>
                <a:spcPct val="100000"/>
              </a:lnSpc>
              <a:spcBef>
                <a:spcPts val="1200"/>
              </a:spcBef>
              <a:spcAft>
                <a:spcPts val="0"/>
              </a:spcAft>
              <a:buClr>
                <a:schemeClr val="dk1"/>
              </a:buClr>
              <a:buSzPts val="1100"/>
              <a:buFont typeface="Arial"/>
              <a:buNone/>
            </a:pPr>
            <a:r>
              <a:rPr lang="fr" sz="1300">
                <a:solidFill>
                  <a:schemeClr val="dk1"/>
                </a:solidFill>
                <a:latin typeface="Inter"/>
                <a:ea typeface="Inter"/>
                <a:cs typeface="Inter"/>
                <a:sym typeface="Inter"/>
              </a:rPr>
              <a:t>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 Here they have provided a partial data set.</a:t>
            </a:r>
            <a:endParaRPr sz="1300">
              <a:solidFill>
                <a:schemeClr val="dk1"/>
              </a:solidFill>
              <a:latin typeface="Inter"/>
              <a:ea typeface="Inter"/>
              <a:cs typeface="Inter"/>
              <a:sym typeface="Inter"/>
            </a:endParaRPr>
          </a:p>
          <a:p>
            <a:pPr indent="0" lvl="0" marL="0" rtl="0" algn="l">
              <a:spcBef>
                <a:spcPts val="0"/>
              </a:spcBef>
              <a:spcAft>
                <a:spcPts val="1600"/>
              </a:spcAft>
              <a:buNone/>
            </a:pPr>
            <a:r>
              <a:t/>
            </a:r>
            <a:endParaRPr/>
          </a:p>
        </p:txBody>
      </p:sp>
      <p:pic>
        <p:nvPicPr>
          <p:cNvPr id="78" name="Google Shape;78;p15"/>
          <p:cNvPicPr preferRelativeResize="0"/>
          <p:nvPr/>
        </p:nvPicPr>
        <p:blipFill rotWithShape="1">
          <a:blip r:embed="rId3">
            <a:alphaModFix/>
          </a:blip>
          <a:srcRect b="0" l="0" r="0" t="0"/>
          <a:stretch/>
        </p:blipFill>
        <p:spPr>
          <a:xfrm>
            <a:off x="122447" y="169276"/>
            <a:ext cx="584876" cy="389826"/>
          </a:xfrm>
          <a:prstGeom prst="rect">
            <a:avLst/>
          </a:prstGeom>
          <a:noFill/>
          <a:ln>
            <a:noFill/>
          </a:ln>
        </p:spPr>
      </p:pic>
      <p:sp>
        <p:nvSpPr>
          <p:cNvPr id="79" name="Google Shape;79;p15"/>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4294967295" type="ctrTitle"/>
          </p:nvPr>
        </p:nvSpPr>
        <p:spPr>
          <a:xfrm>
            <a:off x="764055" y="1015625"/>
            <a:ext cx="7900200" cy="533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2500">
                <a:solidFill>
                  <a:srgbClr val="0E3449"/>
                </a:solidFill>
                <a:latin typeface="Inter"/>
                <a:ea typeface="Inter"/>
                <a:cs typeface="Inter"/>
                <a:sym typeface="Inter"/>
              </a:rPr>
              <a:t>Data preprocessing &amp; visualization</a:t>
            </a:r>
            <a:endParaRPr b="0" i="0" sz="2500" u="none" cap="none" strike="noStrike">
              <a:solidFill>
                <a:srgbClr val="0E3449"/>
              </a:solidFill>
              <a:latin typeface="Inter"/>
              <a:ea typeface="Inter"/>
              <a:cs typeface="Inter"/>
              <a:sym typeface="Inter"/>
            </a:endParaRPr>
          </a:p>
        </p:txBody>
      </p:sp>
      <p:sp>
        <p:nvSpPr>
          <p:cNvPr id="85" name="Google Shape;85;p16"/>
          <p:cNvSpPr txBox="1"/>
          <p:nvPr>
            <p:ph idx="4294967295" type="ctrTitle"/>
          </p:nvPr>
        </p:nvSpPr>
        <p:spPr>
          <a:xfrm>
            <a:off x="897364" y="19964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Data cleaning</a:t>
            </a:r>
            <a:endParaRPr b="0" i="0" sz="2000" u="none" cap="none" strike="noStrike">
              <a:solidFill>
                <a:srgbClr val="4B5258"/>
              </a:solidFill>
              <a:latin typeface="Inter"/>
              <a:ea typeface="Inter"/>
              <a:cs typeface="Inter"/>
              <a:sym typeface="Inter"/>
            </a:endParaRPr>
          </a:p>
        </p:txBody>
      </p:sp>
      <p:sp>
        <p:nvSpPr>
          <p:cNvPr id="86" name="Google Shape;86;p16"/>
          <p:cNvSpPr/>
          <p:nvPr/>
        </p:nvSpPr>
        <p:spPr>
          <a:xfrm rot="-355994">
            <a:off x="559836" y="2239611"/>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6"/>
          <p:cNvSpPr txBox="1"/>
          <p:nvPr>
            <p:ph idx="4294967295" type="ctrTitle"/>
          </p:nvPr>
        </p:nvSpPr>
        <p:spPr>
          <a:xfrm>
            <a:off x="897364" y="2529509"/>
            <a:ext cx="5315100" cy="53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Visualization</a:t>
            </a:r>
            <a:endParaRPr b="0" i="0" sz="2000" u="none" cap="none" strike="noStrike">
              <a:solidFill>
                <a:srgbClr val="4B5258"/>
              </a:solidFill>
              <a:latin typeface="Inter"/>
              <a:ea typeface="Inter"/>
              <a:cs typeface="Inter"/>
              <a:sym typeface="Inter"/>
            </a:endParaRPr>
          </a:p>
        </p:txBody>
      </p:sp>
      <p:sp>
        <p:nvSpPr>
          <p:cNvPr id="88" name="Google Shape;88;p16"/>
          <p:cNvSpPr/>
          <p:nvPr/>
        </p:nvSpPr>
        <p:spPr>
          <a:xfrm rot="-355994">
            <a:off x="559836" y="2772711"/>
            <a:ext cx="261199" cy="46747"/>
          </a:xfrm>
          <a:prstGeom prst="roundRect">
            <a:avLst>
              <a:gd fmla="val 50000" name="adj"/>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6"/>
          <p:cNvPicPr preferRelativeResize="0"/>
          <p:nvPr/>
        </p:nvPicPr>
        <p:blipFill rotWithShape="1">
          <a:blip r:embed="rId3">
            <a:alphaModFix/>
          </a:blip>
          <a:srcRect b="0" l="0" r="0" t="0"/>
          <a:stretch/>
        </p:blipFill>
        <p:spPr>
          <a:xfrm>
            <a:off x="187150" y="314227"/>
            <a:ext cx="576900" cy="385904"/>
          </a:xfrm>
          <a:prstGeom prst="rect">
            <a:avLst/>
          </a:prstGeom>
          <a:noFill/>
          <a:ln>
            <a:noFill/>
          </a:ln>
        </p:spPr>
      </p:pic>
      <p:sp>
        <p:nvSpPr>
          <p:cNvPr id="90" name="Google Shape;90;p16"/>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1040275" y="389450"/>
            <a:ext cx="361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fr" sz="2400">
                <a:solidFill>
                  <a:srgbClr val="0E3449"/>
                </a:solidFill>
                <a:latin typeface="Inter"/>
                <a:ea typeface="Inter"/>
                <a:cs typeface="Inter"/>
                <a:sym typeface="Inter"/>
              </a:rPr>
              <a:t>Data cleaning</a:t>
            </a:r>
            <a:endParaRPr i="1" sz="2700" u="sng"/>
          </a:p>
          <a:p>
            <a:pPr indent="0" lvl="0" marL="360000" rtl="0" algn="l">
              <a:spcBef>
                <a:spcPts val="0"/>
              </a:spcBef>
              <a:spcAft>
                <a:spcPts val="0"/>
              </a:spcAft>
              <a:buNone/>
            </a:pPr>
            <a:r>
              <a:t/>
            </a:r>
            <a:endParaRPr i="1" u="sng"/>
          </a:p>
          <a:p>
            <a:pPr indent="0" lvl="0" marL="360000" rtl="0" algn="l">
              <a:spcBef>
                <a:spcPts val="0"/>
              </a:spcBef>
              <a:spcAft>
                <a:spcPts val="0"/>
              </a:spcAft>
              <a:buNone/>
            </a:pPr>
            <a:r>
              <a:t/>
            </a:r>
            <a:endParaRPr i="1" u="sng"/>
          </a:p>
          <a:p>
            <a:pPr indent="0" lvl="0" marL="0" rtl="0" algn="l">
              <a:spcBef>
                <a:spcPts val="0"/>
              </a:spcBef>
              <a:spcAft>
                <a:spcPts val="0"/>
              </a:spcAft>
              <a:buNone/>
            </a:pPr>
            <a:r>
              <a:t/>
            </a:r>
            <a:endParaRPr i="1" u="sng"/>
          </a:p>
        </p:txBody>
      </p:sp>
      <p:sp>
        <p:nvSpPr>
          <p:cNvPr id="96" name="Google Shape;96;p17"/>
          <p:cNvSpPr txBox="1"/>
          <p:nvPr>
            <p:ph idx="1" type="body"/>
          </p:nvPr>
        </p:nvSpPr>
        <p:spPr>
          <a:xfrm>
            <a:off x="311700" y="1152475"/>
            <a:ext cx="8520600" cy="3521700"/>
          </a:xfrm>
          <a:prstGeom prst="rect">
            <a:avLst/>
          </a:prstGeom>
        </p:spPr>
        <p:txBody>
          <a:bodyPr anchorCtr="0" anchor="t" bIns="91425" lIns="91425" spcFirstLastPara="1" rIns="91425" wrap="square" tIns="91425">
            <a:noAutofit/>
          </a:bodyPr>
          <a:lstStyle/>
          <a:p>
            <a:pPr indent="0" lvl="0" marL="719999" rtl="0" algn="l">
              <a:spcBef>
                <a:spcPts val="0"/>
              </a:spcBef>
              <a:spcAft>
                <a:spcPts val="0"/>
              </a:spcAft>
              <a:buNone/>
            </a:pPr>
            <a:r>
              <a:rPr lang="fr" u="sng"/>
              <a:t>Percentage of missing values per column: </a:t>
            </a:r>
            <a:endParaRPr u="sng"/>
          </a:p>
          <a:p>
            <a:pPr indent="0" lvl="0" marL="1828800" rtl="0" algn="l">
              <a:spcBef>
                <a:spcPts val="1600"/>
              </a:spcBef>
              <a:spcAft>
                <a:spcPts val="0"/>
              </a:spcAft>
              <a:buNone/>
            </a:pPr>
            <a:r>
              <a:rPr i="1" lang="fr" sz="1300">
                <a:solidFill>
                  <a:schemeClr val="dk1"/>
                </a:solidFill>
              </a:rPr>
              <a:t>“</a:t>
            </a:r>
            <a:r>
              <a:rPr i="1" lang="fr" sz="1300">
                <a:solidFill>
                  <a:schemeClr val="dk1"/>
                </a:solidFill>
              </a:rPr>
              <a:t>Credit History” :       8.14 %</a:t>
            </a:r>
            <a:endParaRPr i="1" sz="1300">
              <a:solidFill>
                <a:schemeClr val="dk1"/>
              </a:solidFill>
            </a:endParaRPr>
          </a:p>
          <a:p>
            <a:pPr indent="0" lvl="0" marL="1828800" rtl="0" algn="l">
              <a:spcBef>
                <a:spcPts val="1600"/>
              </a:spcBef>
              <a:spcAft>
                <a:spcPts val="0"/>
              </a:spcAft>
              <a:buNone/>
            </a:pPr>
            <a:r>
              <a:rPr i="1" lang="fr" sz="1300">
                <a:solidFill>
                  <a:schemeClr val="dk1"/>
                </a:solidFill>
              </a:rPr>
              <a:t>“Self Employed” :        5.21 %</a:t>
            </a:r>
            <a:endParaRPr i="1" sz="1300">
              <a:solidFill>
                <a:schemeClr val="dk1"/>
              </a:solidFill>
            </a:endParaRPr>
          </a:p>
          <a:p>
            <a:pPr indent="0" lvl="0" marL="1828800" rtl="0" algn="l">
              <a:spcBef>
                <a:spcPts val="1600"/>
              </a:spcBef>
              <a:spcAft>
                <a:spcPts val="0"/>
              </a:spcAft>
              <a:buNone/>
            </a:pPr>
            <a:r>
              <a:rPr i="1" lang="fr" sz="1300">
                <a:solidFill>
                  <a:schemeClr val="dk1"/>
                </a:solidFill>
              </a:rPr>
              <a:t>“Loan Amount“ :          3.58 %</a:t>
            </a:r>
            <a:endParaRPr i="1" sz="1300">
              <a:solidFill>
                <a:schemeClr val="dk1"/>
              </a:solidFill>
            </a:endParaRPr>
          </a:p>
          <a:p>
            <a:pPr indent="0" lvl="0" marL="1828800" rtl="0" algn="l">
              <a:spcBef>
                <a:spcPts val="1600"/>
              </a:spcBef>
              <a:spcAft>
                <a:spcPts val="0"/>
              </a:spcAft>
              <a:buNone/>
            </a:pPr>
            <a:r>
              <a:rPr i="1" lang="fr" sz="1300">
                <a:solidFill>
                  <a:schemeClr val="dk1"/>
                </a:solidFill>
              </a:rPr>
              <a:t>“Dependents” :          2.44 %</a:t>
            </a:r>
            <a:endParaRPr i="1" sz="1300">
              <a:solidFill>
                <a:schemeClr val="dk1"/>
              </a:solidFill>
            </a:endParaRPr>
          </a:p>
          <a:p>
            <a:pPr indent="0" lvl="0" marL="1828800" rtl="0" algn="l">
              <a:spcBef>
                <a:spcPts val="1600"/>
              </a:spcBef>
              <a:spcAft>
                <a:spcPts val="0"/>
              </a:spcAft>
              <a:buNone/>
            </a:pPr>
            <a:r>
              <a:rPr i="1" lang="fr" sz="1300">
                <a:solidFill>
                  <a:schemeClr val="dk1"/>
                </a:solidFill>
              </a:rPr>
              <a:t>“Loan Amount Term” :     2.28 %</a:t>
            </a:r>
            <a:endParaRPr i="1" sz="1300">
              <a:solidFill>
                <a:schemeClr val="dk1"/>
              </a:solidFill>
            </a:endParaRPr>
          </a:p>
          <a:p>
            <a:pPr indent="0" lvl="0" marL="1828800" rtl="0" algn="l">
              <a:spcBef>
                <a:spcPts val="1600"/>
              </a:spcBef>
              <a:spcAft>
                <a:spcPts val="0"/>
              </a:spcAft>
              <a:buNone/>
            </a:pPr>
            <a:r>
              <a:rPr i="1" lang="fr" sz="1300">
                <a:solidFill>
                  <a:schemeClr val="dk1"/>
                </a:solidFill>
              </a:rPr>
              <a:t>“Gender” :             2.12 %</a:t>
            </a:r>
            <a:endParaRPr i="1" sz="1300">
              <a:solidFill>
                <a:schemeClr val="dk1"/>
              </a:solidFill>
            </a:endParaRPr>
          </a:p>
          <a:p>
            <a:pPr indent="457200" lvl="0" marL="1371600" rtl="0" algn="l">
              <a:spcBef>
                <a:spcPts val="1600"/>
              </a:spcBef>
              <a:spcAft>
                <a:spcPts val="0"/>
              </a:spcAft>
              <a:buClr>
                <a:schemeClr val="dk1"/>
              </a:buClr>
              <a:buSzPts val="1100"/>
              <a:buFont typeface="Arial"/>
              <a:buNone/>
            </a:pPr>
            <a:r>
              <a:rPr i="1" lang="fr" sz="1300">
                <a:solidFill>
                  <a:schemeClr val="dk1"/>
                </a:solidFill>
              </a:rPr>
              <a:t>“Married” :             0.49 %</a:t>
            </a:r>
            <a:endParaRPr i="1" sz="1300">
              <a:solidFill>
                <a:schemeClr val="dk1"/>
              </a:solidFill>
            </a:endParaRPr>
          </a:p>
          <a:p>
            <a:pPr indent="0" lvl="0" marL="1828800" rtl="0" algn="l">
              <a:spcBef>
                <a:spcPts val="0"/>
              </a:spcBef>
              <a:spcAft>
                <a:spcPts val="0"/>
              </a:spcAft>
              <a:buNone/>
            </a:pPr>
            <a:r>
              <a:t/>
            </a:r>
            <a:endParaRPr sz="1300"/>
          </a:p>
          <a:p>
            <a:pPr indent="0" lvl="0" marL="0" rtl="0" algn="l">
              <a:spcBef>
                <a:spcPts val="1600"/>
              </a:spcBef>
              <a:spcAft>
                <a:spcPts val="0"/>
              </a:spcAft>
              <a:buClr>
                <a:schemeClr val="dk1"/>
              </a:buClr>
              <a:buSzPts val="1100"/>
              <a:buFont typeface="Arial"/>
              <a:buNone/>
            </a:pPr>
            <a:r>
              <a:t/>
            </a:r>
            <a:endParaRPr sz="1100">
              <a:solidFill>
                <a:schemeClr val="accent2"/>
              </a:solidFill>
            </a:endParaRPr>
          </a:p>
          <a:p>
            <a:pPr indent="0" lvl="0" marL="0" rtl="0" algn="l">
              <a:spcBef>
                <a:spcPts val="0"/>
              </a:spcBef>
              <a:spcAft>
                <a:spcPts val="1600"/>
              </a:spcAft>
              <a:buNone/>
            </a:pPr>
            <a:r>
              <a:t/>
            </a:r>
            <a:endParaRPr/>
          </a:p>
        </p:txBody>
      </p:sp>
      <p:pic>
        <p:nvPicPr>
          <p:cNvPr id="97" name="Google Shape;97;p17"/>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
        <p:nvSpPr>
          <p:cNvPr id="98" name="Google Shape;98;p17"/>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719999" marR="0" rtl="0" algn="l">
              <a:lnSpc>
                <a:spcPct val="115000"/>
              </a:lnSpc>
              <a:spcBef>
                <a:spcPts val="0"/>
              </a:spcBef>
              <a:spcAft>
                <a:spcPts val="1600"/>
              </a:spcAft>
              <a:buNone/>
            </a:pPr>
            <a:r>
              <a:rPr lang="fr" sz="1800" u="sng">
                <a:solidFill>
                  <a:schemeClr val="dk2"/>
                </a:solidFill>
              </a:rPr>
              <a:t>Columns analysis:</a:t>
            </a:r>
            <a:endParaRPr sz="1800" u="sng">
              <a:solidFill>
                <a:schemeClr val="dk2"/>
              </a:solidFill>
            </a:endParaRPr>
          </a:p>
        </p:txBody>
      </p:sp>
      <p:sp>
        <p:nvSpPr>
          <p:cNvPr id="104" name="Google Shape;104;p18"/>
          <p:cNvSpPr txBox="1"/>
          <p:nvPr>
            <p:ph idx="1" type="body"/>
          </p:nvPr>
        </p:nvSpPr>
        <p:spPr>
          <a:xfrm>
            <a:off x="730125" y="1172188"/>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1" lang="fr" sz="1300">
                <a:solidFill>
                  <a:schemeClr val="dk1"/>
                </a:solidFill>
              </a:rPr>
              <a:t>to remove </a:t>
            </a:r>
            <a:r>
              <a:rPr i="1" lang="fr" sz="1300">
                <a:solidFill>
                  <a:schemeClr val="dk1"/>
                </a:solidFill>
              </a:rPr>
              <a:t>: “Loan_ID”</a:t>
            </a:r>
            <a:endParaRPr i="1" sz="1300">
              <a:solidFill>
                <a:schemeClr val="dk1"/>
              </a:solidFill>
            </a:endParaRPr>
          </a:p>
          <a:p>
            <a:pPr indent="0" lvl="0" marL="0" marR="0" rtl="0" algn="l">
              <a:lnSpc>
                <a:spcPct val="115000"/>
              </a:lnSpc>
              <a:spcBef>
                <a:spcPts val="1600"/>
              </a:spcBef>
              <a:spcAft>
                <a:spcPts val="0"/>
              </a:spcAft>
              <a:buNone/>
            </a:pPr>
            <a:r>
              <a:rPr b="1" i="1" lang="fr" sz="1300">
                <a:solidFill>
                  <a:schemeClr val="dk1"/>
                </a:solidFill>
              </a:rPr>
              <a:t>target </a:t>
            </a:r>
            <a:r>
              <a:rPr i="1" lang="fr" sz="1300">
                <a:solidFill>
                  <a:schemeClr val="dk1"/>
                </a:solidFill>
              </a:rPr>
              <a:t>: “Loan Status</a:t>
            </a:r>
            <a:r>
              <a:rPr b="1" lang="fr" sz="900">
                <a:solidFill>
                  <a:schemeClr val="dk1"/>
                </a:solidFill>
              </a:rPr>
              <a:t>”</a:t>
            </a:r>
            <a:endParaRPr b="1" sz="900">
              <a:solidFill>
                <a:schemeClr val="dk1"/>
              </a:solidFill>
            </a:endParaRPr>
          </a:p>
          <a:p>
            <a:pPr indent="0" lvl="0" marL="0" marR="0" rtl="0" algn="l">
              <a:lnSpc>
                <a:spcPct val="115000"/>
              </a:lnSpc>
              <a:spcBef>
                <a:spcPts val="1600"/>
              </a:spcBef>
              <a:spcAft>
                <a:spcPts val="0"/>
              </a:spcAft>
              <a:buNone/>
            </a:pPr>
            <a:r>
              <a:rPr b="1" i="1" lang="fr" sz="1300">
                <a:solidFill>
                  <a:schemeClr val="dk1"/>
                </a:solidFill>
              </a:rPr>
              <a:t>Explanatory </a:t>
            </a:r>
            <a:r>
              <a:rPr b="1" i="1" lang="fr" sz="1300">
                <a:solidFill>
                  <a:schemeClr val="dk1"/>
                </a:solidFill>
              </a:rPr>
              <a:t>columns </a:t>
            </a:r>
            <a:r>
              <a:rPr i="1" lang="fr" sz="1300">
                <a:solidFill>
                  <a:schemeClr val="dk1"/>
                </a:solidFill>
              </a:rPr>
              <a:t>: "Gender","Married", </a:t>
            </a:r>
            <a:endParaRPr i="1" sz="1300">
              <a:solidFill>
                <a:schemeClr val="dk1"/>
              </a:solidFill>
            </a:endParaRPr>
          </a:p>
          <a:p>
            <a:pPr indent="0" lvl="0" marL="0" marR="0" rtl="0" algn="l">
              <a:lnSpc>
                <a:spcPct val="115000"/>
              </a:lnSpc>
              <a:spcBef>
                <a:spcPts val="1600"/>
              </a:spcBef>
              <a:spcAft>
                <a:spcPts val="0"/>
              </a:spcAft>
              <a:buNone/>
            </a:pPr>
            <a:r>
              <a:rPr i="1" lang="fr" sz="1300">
                <a:solidFill>
                  <a:schemeClr val="dk1"/>
                </a:solidFill>
              </a:rPr>
              <a:t>"D</a:t>
            </a:r>
            <a:r>
              <a:rPr i="1" lang="fr" sz="1300">
                <a:solidFill>
                  <a:schemeClr val="dk1"/>
                </a:solidFill>
              </a:rPr>
              <a:t>ependents","Education","Self_Employed","ApplicantIncome","CoapplicantIncome","LoanAmount",            </a:t>
            </a:r>
            <a:endParaRPr i="1" sz="1300">
              <a:solidFill>
                <a:schemeClr val="dk1"/>
              </a:solidFill>
            </a:endParaRPr>
          </a:p>
          <a:p>
            <a:pPr indent="0" lvl="0" marL="0" marR="0" rtl="0" algn="l">
              <a:lnSpc>
                <a:spcPct val="115000"/>
              </a:lnSpc>
              <a:spcBef>
                <a:spcPts val="1600"/>
              </a:spcBef>
              <a:spcAft>
                <a:spcPts val="0"/>
              </a:spcAft>
              <a:buNone/>
            </a:pPr>
            <a:r>
              <a:rPr i="1" lang="fr" sz="1300">
                <a:solidFill>
                  <a:schemeClr val="dk1"/>
                </a:solidFill>
              </a:rPr>
              <a:t>"Loan_Amount_Term","Credit_History","Property_Area"</a:t>
            </a:r>
            <a:endParaRPr b="1" sz="900">
              <a:solidFill>
                <a:schemeClr val="dk1"/>
              </a:solidFill>
            </a:endParaRPr>
          </a:p>
          <a:p>
            <a:pPr indent="0" lvl="0" marL="0" marR="0" rtl="0" algn="l">
              <a:lnSpc>
                <a:spcPct val="115000"/>
              </a:lnSpc>
              <a:spcBef>
                <a:spcPts val="1600"/>
              </a:spcBef>
              <a:spcAft>
                <a:spcPts val="1600"/>
              </a:spcAft>
              <a:buNone/>
            </a:pPr>
            <a:r>
              <a:t/>
            </a:r>
            <a:endParaRPr b="1" sz="900">
              <a:solidFill>
                <a:schemeClr val="dk1"/>
              </a:solidFill>
            </a:endParaRPr>
          </a:p>
        </p:txBody>
      </p:sp>
      <p:sp>
        <p:nvSpPr>
          <p:cNvPr id="105" name="Google Shape;105;p18"/>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06" name="Google Shape;106;p18"/>
          <p:cNvPicPr preferRelativeResize="0"/>
          <p:nvPr/>
        </p:nvPicPr>
        <p:blipFill rotWithShape="1">
          <a:blip r:embed="rId3">
            <a:alphaModFix/>
          </a:blip>
          <a:srcRect b="0" l="0" r="0" t="0"/>
          <a:stretch/>
        </p:blipFill>
        <p:spPr>
          <a:xfrm>
            <a:off x="463375" y="482852"/>
            <a:ext cx="576900" cy="3859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1377725" y="794075"/>
            <a:ext cx="2786100" cy="45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fr" sz="1800" u="sng">
                <a:solidFill>
                  <a:schemeClr val="dk2"/>
                </a:solidFill>
              </a:rPr>
              <a:t>Loan status : </a:t>
            </a:r>
            <a:endParaRPr sz="1800" u="sng">
              <a:solidFill>
                <a:schemeClr val="dk2"/>
              </a:solidFill>
            </a:endParaRPr>
          </a:p>
        </p:txBody>
      </p:sp>
      <p:sp>
        <p:nvSpPr>
          <p:cNvPr id="112" name="Google Shape;112;p19"/>
          <p:cNvSpPr txBox="1"/>
          <p:nvPr>
            <p:ph idx="1" type="body"/>
          </p:nvPr>
        </p:nvSpPr>
        <p:spPr>
          <a:xfrm>
            <a:off x="311700" y="1152475"/>
            <a:ext cx="5280900" cy="26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13" name="Google Shape;113;p19"/>
          <p:cNvSpPr txBox="1"/>
          <p:nvPr/>
        </p:nvSpPr>
        <p:spPr>
          <a:xfrm>
            <a:off x="1000125" y="3965000"/>
            <a:ext cx="4224900" cy="778800"/>
          </a:xfrm>
          <a:prstGeom prst="rect">
            <a:avLst/>
          </a:prstGeom>
          <a:noFill/>
          <a:ln>
            <a:noFill/>
          </a:ln>
        </p:spPr>
        <p:txBody>
          <a:bodyPr anchorCtr="0" anchor="t" bIns="91425" lIns="91425" spcFirstLastPara="1" rIns="91425" wrap="square" tIns="91425">
            <a:spAutoFit/>
          </a:bodyPr>
          <a:lstStyle/>
          <a:p>
            <a:pPr indent="-304800" lvl="0" marL="914400" rtl="0" algn="l">
              <a:lnSpc>
                <a:spcPct val="115000"/>
              </a:lnSpc>
              <a:spcBef>
                <a:spcPts val="0"/>
              </a:spcBef>
              <a:spcAft>
                <a:spcPts val="0"/>
              </a:spcAft>
              <a:buClr>
                <a:schemeClr val="dk1"/>
              </a:buClr>
              <a:buSzPts val="1200"/>
              <a:buChar char="-"/>
            </a:pPr>
            <a:r>
              <a:rPr i="1" lang="fr" sz="1200">
                <a:solidFill>
                  <a:schemeClr val="dk1"/>
                </a:solidFill>
              </a:rPr>
              <a:t>There is 69.17 % of loans accepted</a:t>
            </a:r>
            <a:endParaRPr i="1" sz="1200">
              <a:solidFill>
                <a:schemeClr val="dk1"/>
              </a:solidFill>
            </a:endParaRPr>
          </a:p>
          <a:p>
            <a:pPr indent="-304800" lvl="0" marL="914400" rtl="0" algn="l">
              <a:lnSpc>
                <a:spcPct val="115000"/>
              </a:lnSpc>
              <a:spcBef>
                <a:spcPts val="0"/>
              </a:spcBef>
              <a:spcAft>
                <a:spcPts val="0"/>
              </a:spcAft>
              <a:buClr>
                <a:schemeClr val="dk1"/>
              </a:buClr>
              <a:buSzPts val="1200"/>
              <a:buChar char="-"/>
            </a:pPr>
            <a:r>
              <a:rPr i="1" lang="fr" sz="1200">
                <a:solidFill>
                  <a:schemeClr val="dk1"/>
                </a:solidFill>
              </a:rPr>
              <a:t>There is 30.83 % of loans rejected</a:t>
            </a:r>
            <a:endParaRPr i="1" sz="12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p:txBody>
      </p:sp>
      <p:pic>
        <p:nvPicPr>
          <p:cNvPr id="114" name="Google Shape;114;p19"/>
          <p:cNvPicPr preferRelativeResize="0"/>
          <p:nvPr/>
        </p:nvPicPr>
        <p:blipFill rotWithShape="1">
          <a:blip r:embed="rId3">
            <a:alphaModFix/>
          </a:blip>
          <a:srcRect b="0" l="0" r="0" t="0"/>
          <a:stretch/>
        </p:blipFill>
        <p:spPr>
          <a:xfrm>
            <a:off x="214322" y="361389"/>
            <a:ext cx="584876" cy="389826"/>
          </a:xfrm>
          <a:prstGeom prst="rect">
            <a:avLst/>
          </a:prstGeom>
          <a:noFill/>
          <a:ln>
            <a:noFill/>
          </a:ln>
        </p:spPr>
      </p:pic>
      <p:sp>
        <p:nvSpPr>
          <p:cNvPr id="115" name="Google Shape;115;p19"/>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txBox="1"/>
          <p:nvPr/>
        </p:nvSpPr>
        <p:spPr>
          <a:xfrm>
            <a:off x="642925" y="271588"/>
            <a:ext cx="3480000" cy="5541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i="1" lang="fr" sz="2400">
                <a:solidFill>
                  <a:srgbClr val="0E3449"/>
                </a:solidFill>
                <a:latin typeface="Inter"/>
                <a:ea typeface="Inter"/>
                <a:cs typeface="Inter"/>
                <a:sym typeface="Inter"/>
              </a:rPr>
              <a:t>Data Visualization</a:t>
            </a:r>
            <a:endParaRPr i="1" sz="1300"/>
          </a:p>
        </p:txBody>
      </p:sp>
      <p:pic>
        <p:nvPicPr>
          <p:cNvPr id="117" name="Google Shape;117;p19"/>
          <p:cNvPicPr preferRelativeResize="0"/>
          <p:nvPr/>
        </p:nvPicPr>
        <p:blipFill>
          <a:blip r:embed="rId4">
            <a:alphaModFix/>
          </a:blip>
          <a:stretch>
            <a:fillRect/>
          </a:stretch>
        </p:blipFill>
        <p:spPr>
          <a:xfrm>
            <a:off x="2194150" y="1297850"/>
            <a:ext cx="4612825" cy="266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505600" y="6203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fr" sz="1800" u="sng">
                <a:solidFill>
                  <a:schemeClr val="dk2"/>
                </a:solidFill>
              </a:rPr>
              <a:t>Repartition of loan status per gender:</a:t>
            </a:r>
            <a:endParaRPr sz="1800" u="sng">
              <a:solidFill>
                <a:schemeClr val="dk2"/>
              </a:solidFill>
            </a:endParaRPr>
          </a:p>
          <a:p>
            <a:pPr indent="0" lvl="0" marL="0" marR="0" rtl="0" algn="l">
              <a:lnSpc>
                <a:spcPct val="115000"/>
              </a:lnSpc>
              <a:spcBef>
                <a:spcPts val="1600"/>
              </a:spcBef>
              <a:spcAft>
                <a:spcPts val="1600"/>
              </a:spcAft>
              <a:buNone/>
            </a:pPr>
            <a:r>
              <a:t/>
            </a:r>
            <a:endParaRPr sz="1800" u="sng">
              <a:solidFill>
                <a:schemeClr val="dk2"/>
              </a:solidFill>
            </a:endParaRPr>
          </a:p>
        </p:txBody>
      </p:sp>
      <p:pic>
        <p:nvPicPr>
          <p:cNvPr id="123" name="Google Shape;123;p20"/>
          <p:cNvPicPr preferRelativeResize="0"/>
          <p:nvPr/>
        </p:nvPicPr>
        <p:blipFill>
          <a:blip r:embed="rId3">
            <a:alphaModFix/>
          </a:blip>
          <a:stretch>
            <a:fillRect/>
          </a:stretch>
        </p:blipFill>
        <p:spPr>
          <a:xfrm>
            <a:off x="1183825" y="683750"/>
            <a:ext cx="6133425" cy="4031225"/>
          </a:xfrm>
          <a:prstGeom prst="rect">
            <a:avLst/>
          </a:prstGeom>
          <a:noFill/>
          <a:ln>
            <a:noFill/>
          </a:ln>
        </p:spPr>
      </p:pic>
      <p:pic>
        <p:nvPicPr>
          <p:cNvPr id="124" name="Google Shape;124;p20"/>
          <p:cNvPicPr preferRelativeResize="0"/>
          <p:nvPr/>
        </p:nvPicPr>
        <p:blipFill rotWithShape="1">
          <a:blip r:embed="rId4">
            <a:alphaModFix/>
          </a:blip>
          <a:srcRect b="0" l="0" r="0" t="0"/>
          <a:stretch/>
        </p:blipFill>
        <p:spPr>
          <a:xfrm>
            <a:off x="122447" y="169276"/>
            <a:ext cx="584876" cy="389826"/>
          </a:xfrm>
          <a:prstGeom prst="rect">
            <a:avLst/>
          </a:prstGeom>
          <a:noFill/>
          <a:ln>
            <a:noFill/>
          </a:ln>
        </p:spPr>
      </p:pic>
      <p:sp>
        <p:nvSpPr>
          <p:cNvPr id="125" name="Google Shape;125;p20"/>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770925" y="485850"/>
            <a:ext cx="2331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fr" sz="1800" u="sng">
                <a:solidFill>
                  <a:schemeClr val="dk2"/>
                </a:solidFill>
              </a:rPr>
              <a:t>Correlation matrix : </a:t>
            </a:r>
            <a:endParaRPr sz="1800" u="sng">
              <a:solidFill>
                <a:schemeClr val="dk2"/>
              </a:solidFill>
            </a:endParaRPr>
          </a:p>
        </p:txBody>
      </p:sp>
      <p:sp>
        <p:nvSpPr>
          <p:cNvPr id="131" name="Google Shape;131;p21"/>
          <p:cNvSpPr txBox="1"/>
          <p:nvPr>
            <p:ph idx="1" type="body"/>
          </p:nvPr>
        </p:nvSpPr>
        <p:spPr>
          <a:xfrm>
            <a:off x="311700" y="959300"/>
            <a:ext cx="8520600" cy="41841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fr" sz="1500"/>
              <a:t>There is a significant correlation between the </a:t>
            </a:r>
            <a:r>
              <a:rPr i="1" lang="fr" sz="1500"/>
              <a:t>Loan Amount &amp; the Applicant Income</a:t>
            </a:r>
            <a:endParaRPr i="1" sz="1500"/>
          </a:p>
        </p:txBody>
      </p:sp>
      <p:pic>
        <p:nvPicPr>
          <p:cNvPr id="132" name="Google Shape;132;p21"/>
          <p:cNvPicPr preferRelativeResize="0"/>
          <p:nvPr/>
        </p:nvPicPr>
        <p:blipFill>
          <a:blip r:embed="rId3">
            <a:alphaModFix/>
          </a:blip>
          <a:stretch>
            <a:fillRect/>
          </a:stretch>
        </p:blipFill>
        <p:spPr>
          <a:xfrm>
            <a:off x="1479800" y="1489975"/>
            <a:ext cx="5153700" cy="3402050"/>
          </a:xfrm>
          <a:prstGeom prst="rect">
            <a:avLst/>
          </a:prstGeom>
          <a:noFill/>
          <a:ln>
            <a:noFill/>
          </a:ln>
        </p:spPr>
      </p:pic>
      <p:sp>
        <p:nvSpPr>
          <p:cNvPr id="133" name="Google Shape;133;p21"/>
          <p:cNvSpPr/>
          <p:nvPr/>
        </p:nvSpPr>
        <p:spPr>
          <a:xfrm>
            <a:off x="10225" y="4892025"/>
            <a:ext cx="9144000" cy="251400"/>
          </a:xfrm>
          <a:prstGeom prst="rect">
            <a:avLst/>
          </a:prstGeom>
          <a:solidFill>
            <a:srgbClr val="C3FF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34" name="Google Shape;134;p21"/>
          <p:cNvPicPr preferRelativeResize="0"/>
          <p:nvPr/>
        </p:nvPicPr>
        <p:blipFill rotWithShape="1">
          <a:blip r:embed="rId4">
            <a:alphaModFix/>
          </a:blip>
          <a:srcRect b="0" l="0" r="0" t="0"/>
          <a:stretch/>
        </p:blipFill>
        <p:spPr>
          <a:xfrm>
            <a:off x="142872" y="250926"/>
            <a:ext cx="584876" cy="38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