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25">
          <p15:clr>
            <a:srgbClr val="A4A3A4"/>
          </p15:clr>
        </p15:guide>
        <p15:guide id="2" pos="1209">
          <p15:clr>
            <a:srgbClr val="A4A3A4"/>
          </p15:clr>
        </p15:guide>
        <p15:guide id="3" pos="2955">
          <p15:clr>
            <a:srgbClr val="A4A3A4"/>
          </p15:clr>
        </p15:guide>
        <p15:guide id="4" pos="2071">
          <p15:clr>
            <a:srgbClr val="A4A3A4"/>
          </p15:clr>
        </p15:guide>
        <p15:guide id="5" pos="3840">
          <p15:clr>
            <a:srgbClr val="A4A3A4"/>
          </p15:clr>
        </p15:guide>
        <p15:guide id="6" pos="4702">
          <p15:clr>
            <a:srgbClr val="A4A3A4"/>
          </p15:clr>
        </p15:guide>
        <p15:guide id="7" pos="5586">
          <p15:clr>
            <a:srgbClr val="A4A3A4"/>
          </p15:clr>
        </p15:guide>
        <p15:guide id="8" pos="7333">
          <p15:clr>
            <a:srgbClr val="A4A3A4"/>
          </p15:clr>
        </p15:guide>
        <p15:guide id="9" orient="horz" pos="3952">
          <p15:clr>
            <a:srgbClr val="A4A3A4"/>
          </p15:clr>
        </p15:guide>
        <p15:guide id="10" pos="6471">
          <p15:clr>
            <a:srgbClr val="A4A3A4"/>
          </p15:clr>
        </p15:guide>
        <p15:guide id="11" orient="horz" pos="91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5"/>
        <p:guide pos="1209"/>
        <p:guide pos="2955"/>
        <p:guide pos="2071"/>
        <p:guide pos="3840"/>
        <p:guide pos="4702"/>
        <p:guide pos="5586"/>
        <p:guide pos="7333"/>
        <p:guide pos="3952" orient="horz"/>
        <p:guide pos="6471"/>
        <p:guide pos="913"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629d9b577c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629d9b577c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29d9b577c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3629d9b577c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29d9b577c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629d9b577c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629d9b577c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629d9b577c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629d9b577c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3629d9b577c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629d9b577c_0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629d9b577c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629d9b577c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3629d9b577c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29d9b577c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3629d9b577c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629d9b577c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629d9b577c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629d9b577c_0_2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3629d9b577c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3ab9ce0c6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e3ab9ce0c6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629d9b577c_0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3629d9b577c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b37b62de5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36b37b62de5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6b37b62de5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36b37b62de5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6b37b62de5_2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36b37b62de5_2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6b37b62de5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36b37b62de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6b37b62de5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36b37b62de5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6b37b62de5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36b37b62de5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e392c73cb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e392c73cb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2e392c73cb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1abd22375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11abd22375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29d9b577c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629d9b577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29d9b577c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629d9b577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6167b32957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6167b3295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44db502a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e44db502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29d9b577c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629d9b577c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29d9b577c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629d9b577c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ложка">
  <p:cSld name="Обложка">
    <p:bg>
      <p:bgPr>
        <a:blipFill>
          <a:blip r:embed="rId2">
            <a:alphaModFix/>
          </a:blip>
          <a:stretch>
            <a:fillRect/>
          </a:stretch>
        </a:blipFill>
      </p:bgPr>
    </p:bg>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3">
            <a:alphaModFix/>
          </a:blip>
          <a:srcRect b="0" l="0" r="0" t="0"/>
          <a:stretch/>
        </p:blipFill>
        <p:spPr>
          <a:xfrm>
            <a:off x="1013859" y="962173"/>
            <a:ext cx="886499" cy="886499"/>
          </a:xfrm>
          <a:prstGeom prst="rect">
            <a:avLst/>
          </a:prstGeom>
          <a:noFill/>
          <a:ln>
            <a:noFill/>
          </a:ln>
        </p:spPr>
      </p:pic>
      <p:cxnSp>
        <p:nvCxnSpPr>
          <p:cNvPr id="12" name="Google Shape;12;p2"/>
          <p:cNvCxnSpPr/>
          <p:nvPr/>
        </p:nvCxnSpPr>
        <p:spPr>
          <a:xfrm>
            <a:off x="6090212" y="985336"/>
            <a:ext cx="0" cy="840173"/>
          </a:xfrm>
          <a:prstGeom prst="straightConnector1">
            <a:avLst/>
          </a:prstGeom>
          <a:noFill/>
          <a:ln cap="flat" cmpd="sng" w="12700">
            <a:solidFill>
              <a:srgbClr val="102D69"/>
            </a:solidFill>
            <a:prstDash val="solid"/>
            <a:miter lim="800000"/>
            <a:headEnd len="sm" w="sm" type="none"/>
            <a:tailEnd len="sm" w="sm" type="none"/>
          </a:ln>
        </p:spPr>
      </p:cxnSp>
      <p:cxnSp>
        <p:nvCxnSpPr>
          <p:cNvPr id="13" name="Google Shape;13;p2"/>
          <p:cNvCxnSpPr/>
          <p:nvPr/>
        </p:nvCxnSpPr>
        <p:spPr>
          <a:xfrm>
            <a:off x="8642581" y="985336"/>
            <a:ext cx="0" cy="840173"/>
          </a:xfrm>
          <a:prstGeom prst="straightConnector1">
            <a:avLst/>
          </a:prstGeom>
          <a:noFill/>
          <a:ln cap="flat" cmpd="sng" w="12700">
            <a:solidFill>
              <a:srgbClr val="102D69"/>
            </a:solidFill>
            <a:prstDash val="solid"/>
            <a:miter lim="800000"/>
            <a:headEnd len="sm" w="sm" type="none"/>
            <a:tailEnd len="sm" w="sm" type="none"/>
          </a:ln>
        </p:spPr>
      </p:cxnSp>
      <p:cxnSp>
        <p:nvCxnSpPr>
          <p:cNvPr id="14" name="Google Shape;14;p2"/>
          <p:cNvCxnSpPr/>
          <p:nvPr/>
        </p:nvCxnSpPr>
        <p:spPr>
          <a:xfrm>
            <a:off x="11179047" y="985336"/>
            <a:ext cx="0" cy="840173"/>
          </a:xfrm>
          <a:prstGeom prst="straightConnector1">
            <a:avLst/>
          </a:prstGeom>
          <a:noFill/>
          <a:ln cap="flat" cmpd="sng" w="12700">
            <a:solidFill>
              <a:srgbClr val="102D69"/>
            </a:solidFill>
            <a:prstDash val="solid"/>
            <a:miter lim="800000"/>
            <a:headEnd len="sm" w="sm" type="none"/>
            <a:tailEnd len="sm" w="sm" type="none"/>
          </a:ln>
        </p:spPr>
      </p:cxnSp>
      <p:sp>
        <p:nvSpPr>
          <p:cNvPr id="15" name="Google Shape;15;p2"/>
          <p:cNvSpPr txBox="1"/>
          <p:nvPr>
            <p:ph type="title"/>
          </p:nvPr>
        </p:nvSpPr>
        <p:spPr>
          <a:xfrm>
            <a:off x="1027967" y="2404670"/>
            <a:ext cx="7634059" cy="197832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rgbClr val="0E2D69"/>
              </a:buClr>
              <a:buSzPts val="4300"/>
              <a:buFont typeface="Arial"/>
              <a:buNone/>
              <a:defRPr b="0" i="0" sz="4300" u="none" cap="none" strike="noStrike">
                <a:solidFill>
                  <a:srgbClr val="0E2D6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body"/>
          </p:nvPr>
        </p:nvSpPr>
        <p:spPr>
          <a:xfrm>
            <a:off x="2074947" y="1187841"/>
            <a:ext cx="3848717" cy="43516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2" type="body"/>
          </p:nvPr>
        </p:nvSpPr>
        <p:spPr>
          <a:xfrm>
            <a:off x="6259420" y="1173829"/>
            <a:ext cx="2278063" cy="463186"/>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E2D69"/>
              </a:buClr>
              <a:buSzPts val="1200"/>
              <a:buFont typeface="Arial"/>
              <a:buNone/>
              <a:defRPr b="0" i="0" sz="1200" u="none" cap="none" strike="noStrike">
                <a:solidFill>
                  <a:srgbClr val="0E2D6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3" type="body"/>
          </p:nvPr>
        </p:nvSpPr>
        <p:spPr>
          <a:xfrm>
            <a:off x="8786720" y="1173829"/>
            <a:ext cx="2217738" cy="463186"/>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E2D69"/>
              </a:buClr>
              <a:buSzPts val="1200"/>
              <a:buFont typeface="Arial"/>
              <a:buNone/>
              <a:defRPr b="0" i="0" sz="1200" u="none" cap="none" strike="noStrike">
                <a:solidFill>
                  <a:srgbClr val="0E2D6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4" type="body"/>
          </p:nvPr>
        </p:nvSpPr>
        <p:spPr>
          <a:xfrm>
            <a:off x="1027967" y="4824914"/>
            <a:ext cx="7625267" cy="6528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E2D69"/>
              </a:buClr>
              <a:buSzPts val="1600"/>
              <a:buFont typeface="Arial"/>
              <a:buNone/>
              <a:defRPr b="0" i="0" sz="1600" u="none" cap="none" strike="noStrike">
                <a:solidFill>
                  <a:srgbClr val="0E2D6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2">
  <p:cSld name="Текст_2">
    <p:bg>
      <p:bgPr>
        <a:blipFill>
          <a:blip r:embed="rId2">
            <a:alphaModFix/>
          </a:blip>
          <a:stretch>
            <a:fillRect/>
          </a:stretch>
        </a:blipFill>
      </p:bgPr>
    </p:bg>
    <p:spTree>
      <p:nvGrpSpPr>
        <p:cNvPr id="133" name="Shape 133"/>
        <p:cNvGrpSpPr/>
        <p:nvPr/>
      </p:nvGrpSpPr>
      <p:grpSpPr>
        <a:xfrm>
          <a:off x="0" y="0"/>
          <a:ext cx="0" cy="0"/>
          <a:chOff x="0" y="0"/>
          <a:chExt cx="0" cy="0"/>
        </a:xfrm>
      </p:grpSpPr>
      <p:pic>
        <p:nvPicPr>
          <p:cNvPr descr="Icon&#10;&#10;Description automatically generated" id="134" name="Google Shape;134;p11"/>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35" name="Google Shape;135;p11"/>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36" name="Google Shape;136;p11"/>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37" name="Google Shape;137;p11"/>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38" name="Google Shape;138;p11"/>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39" name="Google Shape;139;p11"/>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40" name="Google Shape;140;p11"/>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11"/>
          <p:cNvSpPr txBox="1"/>
          <p:nvPr>
            <p:ph idx="1" type="body"/>
          </p:nvPr>
        </p:nvSpPr>
        <p:spPr>
          <a:xfrm>
            <a:off x="585897" y="2379663"/>
            <a:ext cx="11057971" cy="3745092"/>
          </a:xfrm>
          <a:prstGeom prst="rect">
            <a:avLst/>
          </a:prstGeom>
          <a:noFill/>
          <a:ln>
            <a:noFill/>
          </a:ln>
        </p:spPr>
        <p:txBody>
          <a:bodyPr anchorCtr="0" anchor="t" bIns="45700" lIns="0" spcFirstLastPara="1" rIns="0" wrap="square" tIns="0">
            <a:noAutofit/>
          </a:bodyPr>
          <a:lstStyle>
            <a:lvl1pPr indent="-228600" lvl="0" marL="457200" marR="0" rtl="0" algn="l">
              <a:lnSpc>
                <a:spcPct val="100000"/>
              </a:lnSpc>
              <a:spcBef>
                <a:spcPts val="12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2" name="Google Shape;142;p11"/>
          <p:cNvSpPr txBox="1"/>
          <p:nvPr>
            <p:ph idx="2"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Google Shape;143;p11"/>
          <p:cNvSpPr txBox="1"/>
          <p:nvPr>
            <p:ph idx="3"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Google Shape;144;p11"/>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3">
  <p:cSld name="Текст_3">
    <p:bg>
      <p:bgPr>
        <a:blipFill>
          <a:blip r:embed="rId2">
            <a:alphaModFix/>
          </a:blip>
          <a:stretch>
            <a:fillRect/>
          </a:stretch>
        </a:blipFill>
      </p:bgPr>
    </p:bg>
    <p:spTree>
      <p:nvGrpSpPr>
        <p:cNvPr id="145" name="Shape 145"/>
        <p:cNvGrpSpPr/>
        <p:nvPr/>
      </p:nvGrpSpPr>
      <p:grpSpPr>
        <a:xfrm>
          <a:off x="0" y="0"/>
          <a:ext cx="0" cy="0"/>
          <a:chOff x="0" y="0"/>
          <a:chExt cx="0" cy="0"/>
        </a:xfrm>
      </p:grpSpPr>
      <p:pic>
        <p:nvPicPr>
          <p:cNvPr descr="Icon&#10;&#10;Description automatically generated" id="146" name="Google Shape;146;p12"/>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47" name="Google Shape;147;p12"/>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48" name="Google Shape;148;p12"/>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49" name="Google Shape;149;p12"/>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50" name="Google Shape;150;p12"/>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51" name="Google Shape;151;p12"/>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52" name="Google Shape;152;p12"/>
          <p:cNvSpPr txBox="1"/>
          <p:nvPr>
            <p:ph idx="1"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3" name="Google Shape;153;p12"/>
          <p:cNvSpPr txBox="1"/>
          <p:nvPr>
            <p:ph idx="2"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4" name="Google Shape;154;p12"/>
          <p:cNvSpPr txBox="1"/>
          <p:nvPr>
            <p:ph idx="3" type="body"/>
          </p:nvPr>
        </p:nvSpPr>
        <p:spPr>
          <a:xfrm>
            <a:off x="6259892" y="2379663"/>
            <a:ext cx="5383968" cy="3451794"/>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rgbClr val="0E2D69"/>
              </a:buClr>
              <a:buSzPts val="3200"/>
              <a:buFont typeface="Arial"/>
              <a:buNone/>
              <a:defRPr b="0" i="0" sz="3200" u="none" cap="none" strike="noStrike">
                <a:solidFill>
                  <a:srgbClr val="0E2D6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5" name="Google Shape;155;p12"/>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12"/>
          <p:cNvSpPr txBox="1"/>
          <p:nvPr>
            <p:ph idx="4"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7" name="Google Shape;157;p12"/>
          <p:cNvSpPr txBox="1"/>
          <p:nvPr>
            <p:ph idx="5"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12"/>
          <p:cNvSpPr txBox="1"/>
          <p:nvPr>
            <p:ph idx="6"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фры">
  <p:cSld name="Цифры">
    <p:bg>
      <p:bgPr>
        <a:blipFill>
          <a:blip r:embed="rId2">
            <a:alphaModFix/>
          </a:blip>
          <a:stretch>
            <a:fillRect/>
          </a:stretch>
        </a:blipFill>
      </p:bgPr>
    </p:bg>
    <p:spTree>
      <p:nvGrpSpPr>
        <p:cNvPr id="159" name="Shape 159"/>
        <p:cNvGrpSpPr/>
        <p:nvPr/>
      </p:nvGrpSpPr>
      <p:grpSpPr>
        <a:xfrm>
          <a:off x="0" y="0"/>
          <a:ext cx="0" cy="0"/>
          <a:chOff x="0" y="0"/>
          <a:chExt cx="0" cy="0"/>
        </a:xfrm>
      </p:grpSpPr>
      <p:pic>
        <p:nvPicPr>
          <p:cNvPr descr="Icon&#10;&#10;Description automatically generated" id="160" name="Google Shape;160;p13"/>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61" name="Google Shape;161;p13"/>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62" name="Google Shape;162;p13"/>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63" name="Google Shape;163;p13"/>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64" name="Google Shape;164;p13"/>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65" name="Google Shape;165;p13"/>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66" name="Google Shape;166;p13"/>
          <p:cNvSpPr txBox="1"/>
          <p:nvPr>
            <p:ph type="title"/>
          </p:nvPr>
        </p:nvSpPr>
        <p:spPr>
          <a:xfrm>
            <a:off x="585897" y="1447790"/>
            <a:ext cx="11057955"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7" name="Google Shape;167;p13"/>
          <p:cNvSpPr txBox="1"/>
          <p:nvPr>
            <p:ph idx="1" type="body"/>
          </p:nvPr>
        </p:nvSpPr>
        <p:spPr>
          <a:xfrm>
            <a:off x="575076" y="4103994"/>
            <a:ext cx="2758143" cy="156966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13"/>
          <p:cNvSpPr txBox="1"/>
          <p:nvPr>
            <p:ph idx="2" type="body"/>
          </p:nvPr>
        </p:nvSpPr>
        <p:spPr>
          <a:xfrm>
            <a:off x="4047007" y="4103994"/>
            <a:ext cx="2757612" cy="156966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9" name="Google Shape;169;p13"/>
          <p:cNvSpPr txBox="1"/>
          <p:nvPr>
            <p:ph idx="3" type="body"/>
          </p:nvPr>
        </p:nvSpPr>
        <p:spPr>
          <a:xfrm>
            <a:off x="7518938" y="4103994"/>
            <a:ext cx="2757612" cy="156966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13"/>
          <p:cNvSpPr txBox="1"/>
          <p:nvPr>
            <p:ph idx="4" type="body"/>
          </p:nvPr>
        </p:nvSpPr>
        <p:spPr>
          <a:xfrm>
            <a:off x="575076" y="2710235"/>
            <a:ext cx="2758143" cy="116411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1pPr>
            <a:lvl2pPr indent="-838200" lvl="1" marL="9144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838200" lvl="2" marL="13716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838200" lvl="3" marL="18288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1" name="Google Shape;171;p13"/>
          <p:cNvSpPr txBox="1"/>
          <p:nvPr>
            <p:ph idx="5" type="body"/>
          </p:nvPr>
        </p:nvSpPr>
        <p:spPr>
          <a:xfrm>
            <a:off x="4047007" y="2710235"/>
            <a:ext cx="2758143" cy="116411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1pPr>
            <a:lvl2pPr indent="-838200" lvl="1" marL="9144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838200" lvl="2" marL="13716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838200" lvl="3" marL="18288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2" name="Google Shape;172;p13"/>
          <p:cNvSpPr txBox="1"/>
          <p:nvPr>
            <p:ph idx="6" type="body"/>
          </p:nvPr>
        </p:nvSpPr>
        <p:spPr>
          <a:xfrm>
            <a:off x="7518938" y="2710235"/>
            <a:ext cx="2758143" cy="116411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1pPr>
            <a:lvl2pPr indent="-838200" lvl="1" marL="9144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2pPr>
            <a:lvl3pPr indent="-838200" lvl="2" marL="13716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838200" lvl="3" marL="18288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90000"/>
              </a:lnSpc>
              <a:spcBef>
                <a:spcPts val="5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3" name="Google Shape;173;p13"/>
          <p:cNvSpPr txBox="1"/>
          <p:nvPr>
            <p:ph idx="7"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13"/>
          <p:cNvSpPr txBox="1"/>
          <p:nvPr>
            <p:ph idx="8"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5" name="Google Shape;175;p13"/>
          <p:cNvSpPr txBox="1"/>
          <p:nvPr>
            <p:ph idx="9"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_1">
  <p:cSld name="Текст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descr="Icon&#10;&#10;Description automatically generated" id="21" name="Google Shape;21;p3"/>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22" name="Google Shape;22;p3"/>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23" name="Google Shape;23;p3"/>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24" name="Google Shape;24;p3"/>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25" name="Google Shape;25;p3"/>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b="0" i="0" lang="ru-RU" sz="2000" u="none" cap="none" strike="noStrike">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26" name="Google Shape;26;p3"/>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27" name="Google Shape;27;p3"/>
          <p:cNvSpPr/>
          <p:nvPr>
            <p:ph idx="2" type="pic"/>
          </p:nvPr>
        </p:nvSpPr>
        <p:spPr>
          <a:xfrm>
            <a:off x="6684653" y="1447790"/>
            <a:ext cx="4325167" cy="4325107"/>
          </a:xfrm>
          <a:prstGeom prst="rect">
            <a:avLst/>
          </a:prstGeom>
          <a:solidFill>
            <a:srgbClr val="D9D9D9"/>
          </a:solidFill>
          <a:ln>
            <a:noFill/>
          </a:ln>
        </p:spPr>
      </p:sp>
      <p:sp>
        <p:nvSpPr>
          <p:cNvPr id="28" name="Google Shape;28;p3"/>
          <p:cNvSpPr txBox="1"/>
          <p:nvPr>
            <p:ph type="title"/>
          </p:nvPr>
        </p:nvSpPr>
        <p:spPr>
          <a:xfrm>
            <a:off x="585898" y="1447790"/>
            <a:ext cx="5245560"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585897" y="2379663"/>
            <a:ext cx="5245561" cy="3393234"/>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3"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4"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5"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рафик_1">
  <p:cSld name="График_1">
    <p:bg>
      <p:bgPr>
        <a:blipFill>
          <a:blip r:embed="rId2">
            <a:alphaModFix/>
          </a:blip>
          <a:stretch>
            <a:fillRect/>
          </a:stretch>
        </a:blipFill>
      </p:bgPr>
    </p:bg>
    <p:spTree>
      <p:nvGrpSpPr>
        <p:cNvPr id="33" name="Shape 33"/>
        <p:cNvGrpSpPr/>
        <p:nvPr/>
      </p:nvGrpSpPr>
      <p:grpSpPr>
        <a:xfrm>
          <a:off x="0" y="0"/>
          <a:ext cx="0" cy="0"/>
          <a:chOff x="0" y="0"/>
          <a:chExt cx="0" cy="0"/>
        </a:xfrm>
      </p:grpSpPr>
      <p:pic>
        <p:nvPicPr>
          <p:cNvPr descr="Icon&#10;&#10;Description automatically generated" id="34" name="Google Shape;34;p4"/>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35" name="Google Shape;35;p4"/>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36" name="Google Shape;36;p4"/>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37" name="Google Shape;37;p4"/>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38" name="Google Shape;38;p4"/>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39" name="Google Shape;39;p4"/>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40" name="Google Shape;40;p4"/>
          <p:cNvSpPr txBox="1"/>
          <p:nvPr>
            <p:ph type="title"/>
          </p:nvPr>
        </p:nvSpPr>
        <p:spPr>
          <a:xfrm>
            <a:off x="585899" y="1447790"/>
            <a:ext cx="4322530"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4"/>
          <p:cNvSpPr txBox="1"/>
          <p:nvPr>
            <p:ph idx="1"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4"/>
          <p:cNvSpPr txBox="1"/>
          <p:nvPr>
            <p:ph idx="2"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4"/>
          <p:cNvSpPr/>
          <p:nvPr>
            <p:ph idx="3" type="chart"/>
          </p:nvPr>
        </p:nvSpPr>
        <p:spPr>
          <a:xfrm>
            <a:off x="5272097" y="1447790"/>
            <a:ext cx="6371768" cy="42894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4"/>
          <p:cNvSpPr txBox="1"/>
          <p:nvPr>
            <p:ph idx="4"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4"/>
          <p:cNvSpPr txBox="1"/>
          <p:nvPr>
            <p:ph idx="5"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4"/>
          <p:cNvSpPr txBox="1"/>
          <p:nvPr>
            <p:ph idx="6"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График_2">
  <p:cSld name="График_2">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descr="Icon&#10;&#10;Description automatically generated" id="48" name="Google Shape;48;p5"/>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49" name="Google Shape;49;p5"/>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50" name="Google Shape;50;p5"/>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51" name="Google Shape;51;p5"/>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52" name="Google Shape;52;p5"/>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53" name="Google Shape;53;p5"/>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54" name="Google Shape;54;p5"/>
          <p:cNvSpPr txBox="1"/>
          <p:nvPr>
            <p:ph idx="1" type="body"/>
          </p:nvPr>
        </p:nvSpPr>
        <p:spPr>
          <a:xfrm>
            <a:off x="585897" y="5183249"/>
            <a:ext cx="3934345" cy="553998"/>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5"/>
          <p:cNvSpPr/>
          <p:nvPr>
            <p:ph idx="2" type="chart"/>
          </p:nvPr>
        </p:nvSpPr>
        <p:spPr>
          <a:xfrm>
            <a:off x="5272097" y="1447790"/>
            <a:ext cx="6371768" cy="42894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5"/>
          <p:cNvSpPr txBox="1"/>
          <p:nvPr>
            <p:ph idx="3" type="body"/>
          </p:nvPr>
        </p:nvSpPr>
        <p:spPr>
          <a:xfrm>
            <a:off x="585788" y="1447064"/>
            <a:ext cx="4322762" cy="70320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0E2D69"/>
              </a:buClr>
              <a:buSzPts val="1600"/>
              <a:buFont typeface="Arial"/>
              <a:buNone/>
              <a:defRPr b="0" i="0" sz="1600" u="none" cap="none" strike="noStrike">
                <a:solidFill>
                  <a:srgbClr val="0E2D69"/>
                </a:solidFill>
                <a:latin typeface="Arial"/>
                <a:ea typeface="Arial"/>
                <a:cs typeface="Arial"/>
                <a:sym typeface="Arial"/>
              </a:defRPr>
            </a:lvl1pPr>
            <a:lvl2pPr indent="-330200" lvl="1" marL="9144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2pPr>
            <a:lvl3pPr indent="-330200" lvl="2" marL="13716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3pPr>
            <a:lvl4pPr indent="-330200" lvl="3" marL="18288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4pPr>
            <a:lvl5pPr indent="-330200" lvl="4" marL="22860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5"/>
          <p:cNvSpPr txBox="1"/>
          <p:nvPr>
            <p:ph idx="4"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5"/>
          <p:cNvSpPr txBox="1"/>
          <p:nvPr>
            <p:ph idx="5"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5"/>
          <p:cNvSpPr txBox="1"/>
          <p:nvPr>
            <p:ph idx="6"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5"/>
          <p:cNvSpPr txBox="1"/>
          <p:nvPr>
            <p:ph idx="7"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_1">
  <p:cSld name="Таблица_1">
    <p:bg>
      <p:bgPr>
        <a:blipFill>
          <a:blip r:embed="rId2">
            <a:alphaModFix/>
          </a:blip>
          <a:stretch>
            <a:fillRect/>
          </a:stretch>
        </a:blipFill>
      </p:bgPr>
    </p:bg>
    <p:spTree>
      <p:nvGrpSpPr>
        <p:cNvPr id="61" name="Shape 61"/>
        <p:cNvGrpSpPr/>
        <p:nvPr/>
      </p:nvGrpSpPr>
      <p:grpSpPr>
        <a:xfrm>
          <a:off x="0" y="0"/>
          <a:ext cx="0" cy="0"/>
          <a:chOff x="0" y="0"/>
          <a:chExt cx="0" cy="0"/>
        </a:xfrm>
      </p:grpSpPr>
      <p:pic>
        <p:nvPicPr>
          <p:cNvPr descr="Icon&#10;&#10;Description automatically generated" id="62" name="Google Shape;62;p6"/>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63" name="Google Shape;63;p6"/>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64" name="Google Shape;64;p6"/>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65" name="Google Shape;65;p6"/>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66" name="Google Shape;66;p6"/>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67" name="Google Shape;67;p6"/>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68" name="Google Shape;68;p6"/>
          <p:cNvSpPr txBox="1"/>
          <p:nvPr>
            <p:ph idx="1" type="body"/>
          </p:nvPr>
        </p:nvSpPr>
        <p:spPr>
          <a:xfrm>
            <a:off x="585787" y="1447065"/>
            <a:ext cx="11058065" cy="30777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E2D69"/>
              </a:buClr>
              <a:buSzPts val="1600"/>
              <a:buFont typeface="Arial"/>
              <a:buNone/>
              <a:defRPr b="0" i="0" sz="1600" u="none" cap="none" strike="noStrike">
                <a:solidFill>
                  <a:srgbClr val="0E2D69"/>
                </a:solidFill>
                <a:latin typeface="Arial"/>
                <a:ea typeface="Arial"/>
                <a:cs typeface="Arial"/>
                <a:sym typeface="Arial"/>
              </a:defRPr>
            </a:lvl1pPr>
            <a:lvl2pPr indent="-330200" lvl="1" marL="9144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2pPr>
            <a:lvl3pPr indent="-330200" lvl="2" marL="13716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3pPr>
            <a:lvl4pPr indent="-330200" lvl="3" marL="18288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4pPr>
            <a:lvl5pPr indent="-330200" lvl="4" marL="22860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6"/>
          <p:cNvSpPr txBox="1"/>
          <p:nvPr>
            <p:ph idx="2" type="body"/>
          </p:nvPr>
        </p:nvSpPr>
        <p:spPr>
          <a:xfrm>
            <a:off x="585788" y="5739189"/>
            <a:ext cx="6824303" cy="703205"/>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6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311150" lvl="1" marL="9144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2pPr>
            <a:lvl3pPr indent="-311150" lvl="2" marL="13716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3pPr>
            <a:lvl4pPr indent="-311150" lvl="3" marL="18288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4pPr>
            <a:lvl5pPr indent="-311150" lvl="4" marL="22860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6"/>
          <p:cNvSpPr/>
          <p:nvPr>
            <p:ph idx="3" type="tbl"/>
          </p:nvPr>
        </p:nvSpPr>
        <p:spPr>
          <a:xfrm>
            <a:off x="585787" y="1984076"/>
            <a:ext cx="11058527" cy="351957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6"/>
          <p:cNvSpPr txBox="1"/>
          <p:nvPr>
            <p:ph idx="4"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6"/>
          <p:cNvSpPr txBox="1"/>
          <p:nvPr>
            <p:ph idx="5"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6"/>
          <p:cNvSpPr txBox="1"/>
          <p:nvPr>
            <p:ph idx="6"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аблица_2">
  <p:cSld name="Таблица_2">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Icon&#10;&#10;Description automatically generated" id="75" name="Google Shape;75;p7"/>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76" name="Google Shape;76;p7"/>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77" name="Google Shape;77;p7"/>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78" name="Google Shape;78;p7"/>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79" name="Google Shape;79;p7"/>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80" name="Google Shape;80;p7"/>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81" name="Google Shape;81;p7"/>
          <p:cNvSpPr txBox="1"/>
          <p:nvPr>
            <p:ph idx="1" type="body"/>
          </p:nvPr>
        </p:nvSpPr>
        <p:spPr>
          <a:xfrm>
            <a:off x="585787" y="1447064"/>
            <a:ext cx="7617877" cy="537011"/>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rgbClr val="0E2D69"/>
              </a:buClr>
              <a:buSzPts val="1600"/>
              <a:buFont typeface="Arial"/>
              <a:buNone/>
              <a:defRPr b="0" i="0" sz="1600" u="none" cap="none" strike="noStrike">
                <a:solidFill>
                  <a:srgbClr val="0E2D69"/>
                </a:solidFill>
                <a:latin typeface="Arial"/>
                <a:ea typeface="Arial"/>
                <a:cs typeface="Arial"/>
                <a:sym typeface="Arial"/>
              </a:defRPr>
            </a:lvl1pPr>
            <a:lvl2pPr indent="-330200" lvl="1" marL="9144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2pPr>
            <a:lvl3pPr indent="-330200" lvl="2" marL="13716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3pPr>
            <a:lvl4pPr indent="-330200" lvl="3" marL="18288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4pPr>
            <a:lvl5pPr indent="-330200" lvl="4" marL="2286000" marR="0" rtl="0" algn="l">
              <a:lnSpc>
                <a:spcPct val="90000"/>
              </a:lnSpc>
              <a:spcBef>
                <a:spcPts val="500"/>
              </a:spcBef>
              <a:spcAft>
                <a:spcPts val="0"/>
              </a:spcAft>
              <a:buClr>
                <a:srgbClr val="0E2D69"/>
              </a:buClr>
              <a:buSzPts val="1600"/>
              <a:buFont typeface="Arial"/>
              <a:buChar char="•"/>
              <a:defRPr b="0" i="0" sz="16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7"/>
          <p:cNvSpPr txBox="1"/>
          <p:nvPr>
            <p:ph idx="2" type="body"/>
          </p:nvPr>
        </p:nvSpPr>
        <p:spPr>
          <a:xfrm>
            <a:off x="585788" y="5739189"/>
            <a:ext cx="6824303" cy="703205"/>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6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311150" lvl="1" marL="9144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2pPr>
            <a:lvl3pPr indent="-311150" lvl="2" marL="13716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3pPr>
            <a:lvl4pPr indent="-311150" lvl="3" marL="18288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4pPr>
            <a:lvl5pPr indent="-311150" lvl="4" marL="2286000" marR="0" rtl="0" algn="l">
              <a:lnSpc>
                <a:spcPct val="90000"/>
              </a:lnSpc>
              <a:spcBef>
                <a:spcPts val="500"/>
              </a:spcBef>
              <a:spcAft>
                <a:spcPts val="0"/>
              </a:spcAft>
              <a:buClr>
                <a:srgbClr val="0E2D69"/>
              </a:buClr>
              <a:buSzPts val="1300"/>
              <a:buFont typeface="Arial"/>
              <a:buChar char="•"/>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7"/>
          <p:cNvSpPr/>
          <p:nvPr>
            <p:ph idx="3" type="tbl"/>
          </p:nvPr>
        </p:nvSpPr>
        <p:spPr>
          <a:xfrm>
            <a:off x="585787" y="2208362"/>
            <a:ext cx="7617895" cy="32952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7"/>
          <p:cNvSpPr txBox="1"/>
          <p:nvPr>
            <p:ph idx="4" type="body"/>
          </p:nvPr>
        </p:nvSpPr>
        <p:spPr>
          <a:xfrm>
            <a:off x="8686807" y="2208363"/>
            <a:ext cx="2930666" cy="2570672"/>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7"/>
          <p:cNvSpPr txBox="1"/>
          <p:nvPr>
            <p:ph idx="5"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7"/>
          <p:cNvSpPr txBox="1"/>
          <p:nvPr>
            <p:ph idx="6"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7"/>
          <p:cNvSpPr txBox="1"/>
          <p:nvPr>
            <p:ph idx="7"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вет">
  <p:cSld name="цвет">
    <p:bg>
      <p:bgPr>
        <a:blipFill>
          <a:blip r:embed="rId2">
            <a:alphaModFix/>
          </a:blip>
          <a:stretch>
            <a:fillRect/>
          </a:stretch>
        </a:blipFill>
      </p:bgPr>
    </p:bg>
    <p:spTree>
      <p:nvGrpSpPr>
        <p:cNvPr id="88" name="Shape 88"/>
        <p:cNvGrpSpPr/>
        <p:nvPr/>
      </p:nvGrpSpPr>
      <p:grpSpPr>
        <a:xfrm>
          <a:off x="0" y="0"/>
          <a:ext cx="0" cy="0"/>
          <a:chOff x="0" y="0"/>
          <a:chExt cx="0" cy="0"/>
        </a:xfrm>
      </p:grpSpPr>
      <p:pic>
        <p:nvPicPr>
          <p:cNvPr descr="Icon&#10;&#10;Description automatically generated" id="89" name="Google Shape;89;p8"/>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90" name="Google Shape;90;p8"/>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91" name="Google Shape;91;p8"/>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92" name="Google Shape;92;p8"/>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93" name="Google Shape;93;p8"/>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94" name="Google Shape;94;p8"/>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95" name="Google Shape;95;p8"/>
          <p:cNvSpPr txBox="1"/>
          <p:nvPr>
            <p:ph type="title"/>
          </p:nvPr>
        </p:nvSpPr>
        <p:spPr>
          <a:xfrm>
            <a:off x="585899" y="1447790"/>
            <a:ext cx="4322530" cy="777025"/>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8"/>
          <p:cNvSpPr txBox="1"/>
          <p:nvPr>
            <p:ph idx="1" type="body"/>
          </p:nvPr>
        </p:nvSpPr>
        <p:spPr>
          <a:xfrm>
            <a:off x="585898" y="2379663"/>
            <a:ext cx="4322531" cy="2399371"/>
          </a:xfrm>
          <a:prstGeom prst="rect">
            <a:avLst/>
          </a:prstGeom>
          <a:noFill/>
          <a:ln>
            <a:noFill/>
          </a:ln>
        </p:spPr>
        <p:txBody>
          <a:bodyPr anchorCtr="0" anchor="t" bIns="45700" lIns="0" spcFirstLastPara="1" rIns="0" wrap="square" tIns="0">
            <a:normAutofit/>
          </a:bodyPr>
          <a:lstStyle>
            <a:lvl1pPr indent="-228600" lvl="0" marL="4572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1pPr>
            <a:lvl2pPr indent="-228600" lvl="1" marL="9144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2pPr>
            <a:lvl3pPr indent="-228600" lvl="2" marL="13716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3pPr>
            <a:lvl4pPr indent="-228600" lvl="3" marL="18288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4pPr>
            <a:lvl5pPr indent="-228600" lvl="4" marL="2286000" marR="0" rtl="0" algn="l">
              <a:lnSpc>
                <a:spcPct val="100000"/>
              </a:lnSpc>
              <a:spcBef>
                <a:spcPts val="1000"/>
              </a:spcBef>
              <a:spcAft>
                <a:spcPts val="0"/>
              </a:spcAft>
              <a:buClr>
                <a:srgbClr val="0E2D69"/>
              </a:buClr>
              <a:buSzPts val="1300"/>
              <a:buFont typeface="Arial"/>
              <a:buNone/>
              <a:defRPr b="0" i="0" sz="13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8"/>
          <p:cNvSpPr/>
          <p:nvPr/>
        </p:nvSpPr>
        <p:spPr>
          <a:xfrm>
            <a:off x="5392982" y="1447790"/>
            <a:ext cx="830997" cy="830997"/>
          </a:xfrm>
          <a:prstGeom prst="ellipse">
            <a:avLst/>
          </a:prstGeom>
          <a:solidFill>
            <a:srgbClr val="0E2D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8"/>
          <p:cNvSpPr/>
          <p:nvPr/>
        </p:nvSpPr>
        <p:spPr>
          <a:xfrm>
            <a:off x="6742925" y="1447790"/>
            <a:ext cx="830997" cy="830997"/>
          </a:xfrm>
          <a:prstGeom prst="ellipse">
            <a:avLst/>
          </a:prstGeom>
          <a:solidFill>
            <a:srgbClr val="234A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8"/>
          <p:cNvSpPr/>
          <p:nvPr/>
        </p:nvSpPr>
        <p:spPr>
          <a:xfrm>
            <a:off x="8092868" y="1447790"/>
            <a:ext cx="830997" cy="830997"/>
          </a:xfrm>
          <a:prstGeom prst="ellipse">
            <a:avLst/>
          </a:prstGeom>
          <a:solidFill>
            <a:srgbClr val="11A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8"/>
          <p:cNvSpPr/>
          <p:nvPr/>
        </p:nvSpPr>
        <p:spPr>
          <a:xfrm>
            <a:off x="9442811" y="1447790"/>
            <a:ext cx="830997" cy="830997"/>
          </a:xfrm>
          <a:prstGeom prst="ellipse">
            <a:avLst/>
          </a:prstGeom>
          <a:solidFill>
            <a:srgbClr val="029C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8"/>
          <p:cNvSpPr/>
          <p:nvPr/>
        </p:nvSpPr>
        <p:spPr>
          <a:xfrm>
            <a:off x="10792754" y="1447790"/>
            <a:ext cx="830997" cy="830997"/>
          </a:xfrm>
          <a:prstGeom prst="ellipse">
            <a:avLst/>
          </a:prstGeom>
          <a:solidFill>
            <a:srgbClr val="EB68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8"/>
          <p:cNvSpPr/>
          <p:nvPr/>
        </p:nvSpPr>
        <p:spPr>
          <a:xfrm>
            <a:off x="5392982" y="2708699"/>
            <a:ext cx="830997" cy="830997"/>
          </a:xfrm>
          <a:prstGeom prst="ellipse">
            <a:avLst/>
          </a:prstGeom>
          <a:solidFill>
            <a:srgbClr val="7D4E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8"/>
          <p:cNvSpPr/>
          <p:nvPr/>
        </p:nvSpPr>
        <p:spPr>
          <a:xfrm>
            <a:off x="6742925" y="2708699"/>
            <a:ext cx="830997" cy="830997"/>
          </a:xfrm>
          <a:prstGeom prst="ellipse">
            <a:avLst/>
          </a:prstGeom>
          <a:solidFill>
            <a:srgbClr val="E61F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8"/>
          <p:cNvSpPr/>
          <p:nvPr/>
        </p:nvSpPr>
        <p:spPr>
          <a:xfrm>
            <a:off x="8092868" y="2708699"/>
            <a:ext cx="830997" cy="830997"/>
          </a:xfrm>
          <a:prstGeom prst="ellipse">
            <a:avLst/>
          </a:prstGeom>
          <a:solidFill>
            <a:srgbClr val="FBBA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8"/>
          <p:cNvSpPr/>
          <p:nvPr/>
        </p:nvSpPr>
        <p:spPr>
          <a:xfrm>
            <a:off x="9442811" y="2708699"/>
            <a:ext cx="830997" cy="830997"/>
          </a:xfrm>
          <a:prstGeom prst="ellipse">
            <a:avLst/>
          </a:prstGeom>
          <a:solidFill>
            <a:srgbClr val="7DA0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8"/>
          <p:cNvSpPr/>
          <p:nvPr/>
        </p:nvSpPr>
        <p:spPr>
          <a:xfrm>
            <a:off x="10792754" y="2708699"/>
            <a:ext cx="830997" cy="830997"/>
          </a:xfrm>
          <a:prstGeom prst="ellipse">
            <a:avLst/>
          </a:prstGeom>
          <a:solidFill>
            <a:srgbClr val="47A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8"/>
          <p:cNvSpPr/>
          <p:nvPr/>
        </p:nvSpPr>
        <p:spPr>
          <a:xfrm>
            <a:off x="5392982" y="3969609"/>
            <a:ext cx="830997" cy="830997"/>
          </a:xfrm>
          <a:prstGeom prst="ellipse">
            <a:avLst/>
          </a:prstGeom>
          <a:solidFill>
            <a:srgbClr val="EB8C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8"/>
          <p:cNvSpPr/>
          <p:nvPr/>
        </p:nvSpPr>
        <p:spPr>
          <a:xfrm>
            <a:off x="6742925" y="3969609"/>
            <a:ext cx="830997" cy="830997"/>
          </a:xfrm>
          <a:prstGeom prst="ellipse">
            <a:avLst/>
          </a:prstGeom>
          <a:solidFill>
            <a:srgbClr val="9662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8"/>
          <p:cNvSpPr/>
          <p:nvPr/>
        </p:nvSpPr>
        <p:spPr>
          <a:xfrm>
            <a:off x="8092868" y="3969609"/>
            <a:ext cx="830997" cy="830997"/>
          </a:xfrm>
          <a:prstGeom prst="ellipse">
            <a:avLst/>
          </a:prstGeom>
          <a:solidFill>
            <a:srgbClr val="CD5A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8"/>
          <p:cNvSpPr/>
          <p:nvPr/>
        </p:nvSpPr>
        <p:spPr>
          <a:xfrm>
            <a:off x="9442811" y="3969609"/>
            <a:ext cx="830997" cy="830997"/>
          </a:xfrm>
          <a:prstGeom prst="ellipse">
            <a:avLst/>
          </a:prstGeom>
          <a:solidFill>
            <a:srgbClr val="FFD7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8"/>
          <p:cNvSpPr/>
          <p:nvPr/>
        </p:nvSpPr>
        <p:spPr>
          <a:xfrm>
            <a:off x="10792754" y="3969609"/>
            <a:ext cx="830997" cy="830997"/>
          </a:xfrm>
          <a:prstGeom prst="ellipse">
            <a:avLst/>
          </a:prstGeom>
          <a:solidFill>
            <a:srgbClr val="CDDD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8"/>
          <p:cNvSpPr/>
          <p:nvPr/>
        </p:nvSpPr>
        <p:spPr>
          <a:xfrm>
            <a:off x="5392982" y="5249769"/>
            <a:ext cx="830997" cy="830997"/>
          </a:xfrm>
          <a:prstGeom prst="ellipse">
            <a:avLst/>
          </a:prstGeom>
          <a:solidFill>
            <a:srgbClr val="D7EB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8"/>
          <p:cNvSpPr/>
          <p:nvPr/>
        </p:nvSpPr>
        <p:spPr>
          <a:xfrm>
            <a:off x="6742925" y="5249769"/>
            <a:ext cx="830997" cy="830997"/>
          </a:xfrm>
          <a:prstGeom prst="ellipse">
            <a:avLst/>
          </a:prstGeom>
          <a:solidFill>
            <a:srgbClr val="FFDC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8"/>
          <p:cNvSpPr/>
          <p:nvPr/>
        </p:nvSpPr>
        <p:spPr>
          <a:xfrm>
            <a:off x="8092868" y="5249769"/>
            <a:ext cx="830997" cy="830997"/>
          </a:xfrm>
          <a:prstGeom prst="ellipse">
            <a:avLst/>
          </a:prstGeom>
          <a:solidFill>
            <a:srgbClr val="D7C3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8"/>
          <p:cNvSpPr/>
          <p:nvPr/>
        </p:nvSpPr>
        <p:spPr>
          <a:xfrm>
            <a:off x="9442811" y="5249769"/>
            <a:ext cx="830997" cy="830997"/>
          </a:xfrm>
          <a:prstGeom prst="ellipse">
            <a:avLst/>
          </a:prstGeom>
          <a:solidFill>
            <a:srgbClr val="F6C3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8"/>
          <p:cNvSpPr/>
          <p:nvPr/>
        </p:nvSpPr>
        <p:spPr>
          <a:xfrm>
            <a:off x="10792754" y="5249769"/>
            <a:ext cx="830997" cy="830997"/>
          </a:xfrm>
          <a:prstGeom prst="ellipse">
            <a:avLst/>
          </a:prstGeom>
          <a:solidFill>
            <a:srgbClr val="FFF0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8"/>
          <p:cNvSpPr txBox="1"/>
          <p:nvPr>
            <p:ph idx="2"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8"/>
          <p:cNvSpPr txBox="1"/>
          <p:nvPr>
            <p:ph idx="3"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8"/>
          <p:cNvSpPr txBox="1"/>
          <p:nvPr>
            <p:ph idx="4"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чистый_2">
  <p:cSld name="чистый_2">
    <p:bg>
      <p:bgPr>
        <a:blipFill>
          <a:blip r:embed="rId2">
            <a:alphaModFix/>
          </a:blip>
          <a:stretch>
            <a:fillRect/>
          </a:stretch>
        </a:blipFill>
      </p:bgPr>
    </p:bg>
    <p:spTree>
      <p:nvGrpSpPr>
        <p:cNvPr id="120" name="Shape 120"/>
        <p:cNvGrpSpPr/>
        <p:nvPr/>
      </p:nvGrpSpPr>
      <p:grpSpPr>
        <a:xfrm>
          <a:off x="0" y="0"/>
          <a:ext cx="0" cy="0"/>
          <a:chOff x="0" y="0"/>
          <a:chExt cx="0" cy="0"/>
        </a:xfrm>
      </p:grpSpPr>
      <p:pic>
        <p:nvPicPr>
          <p:cNvPr descr="Icon&#10;&#10;Description automatically generated" id="121" name="Google Shape;121;p9"/>
          <p:cNvPicPr preferRelativeResize="0"/>
          <p:nvPr/>
        </p:nvPicPr>
        <p:blipFill rotWithShape="1">
          <a:blip r:embed="rId3">
            <a:alphaModFix/>
          </a:blip>
          <a:srcRect b="0" l="0" r="0" t="0"/>
          <a:stretch/>
        </p:blipFill>
        <p:spPr>
          <a:xfrm>
            <a:off x="517199" y="464363"/>
            <a:ext cx="448276" cy="448276"/>
          </a:xfrm>
          <a:prstGeom prst="rect">
            <a:avLst/>
          </a:prstGeom>
          <a:noFill/>
          <a:ln>
            <a:noFill/>
          </a:ln>
        </p:spPr>
      </p:pic>
      <p:cxnSp>
        <p:nvCxnSpPr>
          <p:cNvPr id="122" name="Google Shape;122;p9"/>
          <p:cNvCxnSpPr/>
          <p:nvPr/>
        </p:nvCxnSpPr>
        <p:spPr>
          <a:xfrm>
            <a:off x="329868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23" name="Google Shape;123;p9"/>
          <p:cNvCxnSpPr/>
          <p:nvPr/>
        </p:nvCxnSpPr>
        <p:spPr>
          <a:xfrm>
            <a:off x="6099416" y="464363"/>
            <a:ext cx="0" cy="586260"/>
          </a:xfrm>
          <a:prstGeom prst="straightConnector1">
            <a:avLst/>
          </a:prstGeom>
          <a:noFill/>
          <a:ln cap="flat" cmpd="sng" w="12700">
            <a:solidFill>
              <a:srgbClr val="102D69"/>
            </a:solidFill>
            <a:prstDash val="solid"/>
            <a:miter lim="800000"/>
            <a:headEnd len="sm" w="sm" type="none"/>
            <a:tailEnd len="sm" w="sm" type="none"/>
          </a:ln>
        </p:spPr>
      </p:cxnSp>
      <p:cxnSp>
        <p:nvCxnSpPr>
          <p:cNvPr id="124" name="Google Shape;124;p9"/>
          <p:cNvCxnSpPr/>
          <p:nvPr/>
        </p:nvCxnSpPr>
        <p:spPr>
          <a:xfrm>
            <a:off x="10277081"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25" name="Google Shape;125;p9"/>
          <p:cNvSpPr txBox="1"/>
          <p:nvPr/>
        </p:nvSpPr>
        <p:spPr>
          <a:xfrm>
            <a:off x="10410201" y="532278"/>
            <a:ext cx="671977"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lang="ru-RU" sz="2000">
                <a:solidFill>
                  <a:srgbClr val="102D69"/>
                </a:solidFill>
                <a:latin typeface="Arial"/>
                <a:ea typeface="Arial"/>
                <a:cs typeface="Arial"/>
                <a:sym typeface="Arial"/>
              </a:rPr>
              <a:t>‹#›</a:t>
            </a:fld>
            <a:endParaRPr sz="2000">
              <a:solidFill>
                <a:srgbClr val="102D69"/>
              </a:solidFill>
              <a:latin typeface="Arial"/>
              <a:ea typeface="Arial"/>
              <a:cs typeface="Arial"/>
              <a:sym typeface="Arial"/>
            </a:endParaRPr>
          </a:p>
        </p:txBody>
      </p:sp>
      <p:cxnSp>
        <p:nvCxnSpPr>
          <p:cNvPr id="126" name="Google Shape;126;p9"/>
          <p:cNvCxnSpPr/>
          <p:nvPr/>
        </p:nvCxnSpPr>
        <p:spPr>
          <a:xfrm>
            <a:off x="11643868" y="464363"/>
            <a:ext cx="0" cy="586260"/>
          </a:xfrm>
          <a:prstGeom prst="straightConnector1">
            <a:avLst/>
          </a:prstGeom>
          <a:noFill/>
          <a:ln cap="flat" cmpd="sng" w="12700">
            <a:solidFill>
              <a:srgbClr val="102D69"/>
            </a:solidFill>
            <a:prstDash val="solid"/>
            <a:miter lim="800000"/>
            <a:headEnd len="sm" w="sm" type="none"/>
            <a:tailEnd len="sm" w="sm" type="none"/>
          </a:ln>
        </p:spPr>
      </p:cxnSp>
      <p:sp>
        <p:nvSpPr>
          <p:cNvPr id="127" name="Google Shape;127;p9"/>
          <p:cNvSpPr txBox="1"/>
          <p:nvPr>
            <p:ph idx="1" type="body"/>
          </p:nvPr>
        </p:nvSpPr>
        <p:spPr>
          <a:xfrm>
            <a:off x="1143689" y="540904"/>
            <a:ext cx="1901825" cy="4159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9"/>
          <p:cNvSpPr txBox="1"/>
          <p:nvPr>
            <p:ph idx="2" type="body"/>
          </p:nvPr>
        </p:nvSpPr>
        <p:spPr>
          <a:xfrm>
            <a:off x="3459163"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9"/>
          <p:cNvSpPr txBox="1"/>
          <p:nvPr>
            <p:ph idx="3" type="body"/>
          </p:nvPr>
        </p:nvSpPr>
        <p:spPr>
          <a:xfrm>
            <a:off x="6259892" y="548720"/>
            <a:ext cx="2070100" cy="40810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1pPr>
            <a:lvl2pPr indent="-228600" lvl="1" marL="9144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2pPr>
            <a:lvl3pPr indent="-228600" lvl="2" marL="13716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3pPr>
            <a:lvl4pPr indent="-228600" lvl="3" marL="18288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4pPr>
            <a:lvl5pPr indent="-228600" lvl="4" marL="2286000" marR="0" rtl="0" algn="l">
              <a:lnSpc>
                <a:spcPct val="90000"/>
              </a:lnSpc>
              <a:spcBef>
                <a:spcPts val="500"/>
              </a:spcBef>
              <a:spcAft>
                <a:spcPts val="0"/>
              </a:spcAft>
              <a:buClr>
                <a:srgbClr val="0E2D69"/>
              </a:buClr>
              <a:buSzPts val="1000"/>
              <a:buFont typeface="Arial"/>
              <a:buNone/>
              <a:defRPr b="0" i="0" sz="1000" u="none" cap="none" strike="noStrike">
                <a:solidFill>
                  <a:srgbClr val="0E2D6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чистый">
  <p:cSld name="чистый">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10"/>
          <p:cNvSpPr/>
          <p:nvPr/>
        </p:nvSpPr>
        <p:spPr>
          <a:xfrm>
            <a:off x="0" y="0"/>
            <a:ext cx="12192000" cy="6858000"/>
          </a:xfrm>
          <a:prstGeom prst="rect">
            <a:avLst/>
          </a:prstGeom>
          <a:solidFill>
            <a:schemeClr val="dk1"/>
          </a:solidFill>
          <a:ln cap="flat" cmpd="sng" w="12700">
            <a:solidFill>
              <a:srgbClr val="0A204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blue circle with white text&#10;&#10;Description automatically generated with low confidence" id="132" name="Google Shape;132;p10"/>
          <p:cNvPicPr preferRelativeResize="0"/>
          <p:nvPr/>
        </p:nvPicPr>
        <p:blipFill rotWithShape="1">
          <a:blip r:embed="rId3">
            <a:alphaModFix/>
          </a:blip>
          <a:srcRect b="0" l="0" r="0" t="0"/>
          <a:stretch/>
        </p:blipFill>
        <p:spPr>
          <a:xfrm>
            <a:off x="5310809" y="2643809"/>
            <a:ext cx="1570383" cy="15703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3.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319250" y="2661125"/>
            <a:ext cx="9553500" cy="98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000"/>
              </a:spcBef>
              <a:spcAft>
                <a:spcPts val="0"/>
              </a:spcAft>
              <a:buClr>
                <a:srgbClr val="0E2D69"/>
              </a:buClr>
              <a:buSzPts val="3870"/>
              <a:buFont typeface="Arial"/>
              <a:buNone/>
            </a:pPr>
            <a:r>
              <a:rPr b="1" lang="ru-RU" sz="3020"/>
              <a:t>Customer Analytics - Segmentation of the Customer Base and Behavioral Profiling.</a:t>
            </a:r>
            <a:endParaRPr b="1" sz="3020"/>
          </a:p>
          <a:p>
            <a:pPr indent="0" lvl="0" marL="0" rtl="0" algn="l">
              <a:lnSpc>
                <a:spcPct val="100000"/>
              </a:lnSpc>
              <a:spcBef>
                <a:spcPts val="1000"/>
              </a:spcBef>
              <a:spcAft>
                <a:spcPts val="0"/>
              </a:spcAft>
              <a:buClr>
                <a:srgbClr val="0E2D69"/>
              </a:buClr>
              <a:buSzPts val="3870"/>
              <a:buFont typeface="Arial"/>
              <a:buNone/>
            </a:pPr>
            <a:r>
              <a:t/>
            </a:r>
            <a:endParaRPr sz="2320"/>
          </a:p>
          <a:p>
            <a:pPr indent="0" lvl="0" marL="0" rtl="0" algn="l">
              <a:lnSpc>
                <a:spcPct val="100000"/>
              </a:lnSpc>
              <a:spcBef>
                <a:spcPts val="1000"/>
              </a:spcBef>
              <a:spcAft>
                <a:spcPts val="0"/>
              </a:spcAft>
              <a:buClr>
                <a:srgbClr val="0E2D69"/>
              </a:buClr>
              <a:buSzPts val="3870"/>
              <a:buFont typeface="Arial"/>
              <a:buNone/>
            </a:pPr>
            <a:r>
              <a:t/>
            </a:r>
            <a:endParaRPr sz="2320"/>
          </a:p>
        </p:txBody>
      </p:sp>
      <p:sp>
        <p:nvSpPr>
          <p:cNvPr id="181" name="Google Shape;181;p14"/>
          <p:cNvSpPr txBox="1"/>
          <p:nvPr>
            <p:ph idx="1" type="body"/>
          </p:nvPr>
        </p:nvSpPr>
        <p:spPr>
          <a:xfrm>
            <a:off x="2074947" y="1231816"/>
            <a:ext cx="3848700" cy="435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ru-RU" sz="1800"/>
              <a:t>Faculty of Computer Science</a:t>
            </a:r>
            <a:endParaRPr sz="1800"/>
          </a:p>
        </p:txBody>
      </p:sp>
      <p:sp>
        <p:nvSpPr>
          <p:cNvPr id="182" name="Google Shape;182;p14"/>
          <p:cNvSpPr txBox="1"/>
          <p:nvPr>
            <p:ph idx="2" type="body"/>
          </p:nvPr>
        </p:nvSpPr>
        <p:spPr>
          <a:xfrm>
            <a:off x="6259420" y="1173829"/>
            <a:ext cx="2278063" cy="463186"/>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0E2D69"/>
              </a:buClr>
              <a:buSzPts val="1200"/>
              <a:buFont typeface="Arial"/>
              <a:buNone/>
            </a:pPr>
            <a:r>
              <a:rPr lang="ru-RU" sz="1400"/>
              <a:t>Data Science and </a:t>
            </a:r>
            <a:endParaRPr sz="1400"/>
          </a:p>
          <a:p>
            <a:pPr indent="0" lvl="0" marL="0" marR="0" rtl="0" algn="l">
              <a:lnSpc>
                <a:spcPct val="100000"/>
              </a:lnSpc>
              <a:spcBef>
                <a:spcPts val="0"/>
              </a:spcBef>
              <a:spcAft>
                <a:spcPts val="0"/>
              </a:spcAft>
              <a:buClr>
                <a:srgbClr val="0E2D69"/>
              </a:buClr>
              <a:buSzPts val="1200"/>
              <a:buFont typeface="Arial"/>
              <a:buNone/>
            </a:pPr>
            <a:r>
              <a:rPr lang="ru-RU" sz="1400"/>
              <a:t>Business Analytics</a:t>
            </a:r>
            <a:endParaRPr sz="1400"/>
          </a:p>
        </p:txBody>
      </p:sp>
      <p:sp>
        <p:nvSpPr>
          <p:cNvPr id="183" name="Google Shape;183;p14"/>
          <p:cNvSpPr txBox="1"/>
          <p:nvPr>
            <p:ph idx="3" type="body"/>
          </p:nvPr>
        </p:nvSpPr>
        <p:spPr>
          <a:xfrm>
            <a:off x="8786720" y="1173829"/>
            <a:ext cx="2217738" cy="463186"/>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0E2D69"/>
              </a:buClr>
              <a:buSzPts val="1200"/>
              <a:buFont typeface="Arial"/>
              <a:buNone/>
            </a:pPr>
            <a:r>
              <a:rPr lang="ru-RU" sz="1400"/>
              <a:t>Moscow</a:t>
            </a:r>
            <a:endParaRPr sz="1400"/>
          </a:p>
          <a:p>
            <a:pPr indent="0" lvl="0" marL="0" marR="0" rtl="0" algn="l">
              <a:lnSpc>
                <a:spcPct val="100000"/>
              </a:lnSpc>
              <a:spcBef>
                <a:spcPts val="0"/>
              </a:spcBef>
              <a:spcAft>
                <a:spcPts val="0"/>
              </a:spcAft>
              <a:buClr>
                <a:srgbClr val="0E2D69"/>
              </a:buClr>
              <a:buSzPts val="1200"/>
              <a:buFont typeface="Arial"/>
              <a:buNone/>
            </a:pPr>
            <a:r>
              <a:rPr lang="ru-RU" sz="1400"/>
              <a:t>2025</a:t>
            </a:r>
            <a:endParaRPr sz="1400"/>
          </a:p>
        </p:txBody>
      </p:sp>
      <p:sp>
        <p:nvSpPr>
          <p:cNvPr id="184" name="Google Shape;184;p14"/>
          <p:cNvSpPr txBox="1"/>
          <p:nvPr>
            <p:ph idx="4" type="body"/>
          </p:nvPr>
        </p:nvSpPr>
        <p:spPr>
          <a:xfrm>
            <a:off x="1319250" y="4543675"/>
            <a:ext cx="4180500" cy="12726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E2D69"/>
              </a:buClr>
              <a:buSzPts val="1240"/>
              <a:buFont typeface="Arial"/>
              <a:buNone/>
            </a:pPr>
            <a:r>
              <a:rPr b="1" lang="ru-RU" sz="1440" u="sng"/>
              <a:t>Submitted </a:t>
            </a:r>
            <a:r>
              <a:rPr b="1" lang="ru-RU" sz="1440" u="sng"/>
              <a:t>by the Students:</a:t>
            </a:r>
            <a:endParaRPr b="1" sz="1440" u="sng"/>
          </a:p>
          <a:p>
            <a:pPr indent="0" lvl="0" marL="0" marR="0" rtl="0" algn="l">
              <a:lnSpc>
                <a:spcPct val="115000"/>
              </a:lnSpc>
              <a:spcBef>
                <a:spcPts val="0"/>
              </a:spcBef>
              <a:spcAft>
                <a:spcPts val="0"/>
              </a:spcAft>
              <a:buClr>
                <a:srgbClr val="0E2D69"/>
              </a:buClr>
              <a:buSzPts val="1240"/>
              <a:buFont typeface="Arial"/>
              <a:buNone/>
            </a:pPr>
            <a:r>
              <a:rPr lang="ru-RU" sz="1440"/>
              <a:t>Kokorina Margarita Vitalievna group #БПАД221</a:t>
            </a:r>
            <a:endParaRPr sz="1440"/>
          </a:p>
          <a:p>
            <a:pPr indent="0" lvl="0" marL="0" marR="0" rtl="0" algn="l">
              <a:lnSpc>
                <a:spcPct val="115000"/>
              </a:lnSpc>
              <a:spcBef>
                <a:spcPts val="0"/>
              </a:spcBef>
              <a:spcAft>
                <a:spcPts val="0"/>
              </a:spcAft>
              <a:buClr>
                <a:srgbClr val="0E2D69"/>
              </a:buClr>
              <a:buSzPts val="1240"/>
              <a:buFont typeface="Arial"/>
              <a:buNone/>
            </a:pPr>
            <a:r>
              <a:rPr lang="ru-RU" sz="1440"/>
              <a:t>Lazareva Ekaterina Nikolaevna group #БПАД221</a:t>
            </a:r>
            <a:endParaRPr sz="1440"/>
          </a:p>
          <a:p>
            <a:pPr indent="0" lvl="0" marL="0" marR="0" rtl="0" algn="l">
              <a:lnSpc>
                <a:spcPct val="115000"/>
              </a:lnSpc>
              <a:spcBef>
                <a:spcPts val="0"/>
              </a:spcBef>
              <a:spcAft>
                <a:spcPts val="0"/>
              </a:spcAft>
              <a:buClr>
                <a:srgbClr val="0E2D69"/>
              </a:buClr>
              <a:buSzPts val="1240"/>
              <a:buFont typeface="Arial"/>
              <a:buNone/>
            </a:pPr>
            <a:r>
              <a:t/>
            </a:r>
            <a:endParaRPr sz="1440"/>
          </a:p>
          <a:p>
            <a:pPr indent="0" lvl="0" marL="0" marR="0" rtl="0" algn="l">
              <a:lnSpc>
                <a:spcPct val="80000"/>
              </a:lnSpc>
              <a:spcBef>
                <a:spcPts val="0"/>
              </a:spcBef>
              <a:spcAft>
                <a:spcPts val="0"/>
              </a:spcAft>
              <a:buClr>
                <a:srgbClr val="0E2D69"/>
              </a:buClr>
              <a:buSzPts val="1240"/>
              <a:buFont typeface="Arial"/>
              <a:buNone/>
            </a:pPr>
            <a:r>
              <a:t/>
            </a:r>
            <a:endParaRPr sz="1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564350" y="1245400"/>
            <a:ext cx="102726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Correlation of Data</a:t>
            </a:r>
            <a:endParaRPr b="1" sz="3000"/>
          </a:p>
        </p:txBody>
      </p:sp>
      <p:sp>
        <p:nvSpPr>
          <p:cNvPr id="269" name="Google Shape;269;p23"/>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70" name="Google Shape;270;p23"/>
          <p:cNvSpPr txBox="1"/>
          <p:nvPr>
            <p:ph idx="4" type="body"/>
          </p:nvPr>
        </p:nvSpPr>
        <p:spPr>
          <a:xfrm>
            <a:off x="3427378" y="548775"/>
            <a:ext cx="26112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71" name="Google Shape;271;p23"/>
          <p:cNvSpPr txBox="1"/>
          <p:nvPr>
            <p:ph idx="5" type="body"/>
          </p:nvPr>
        </p:nvSpPr>
        <p:spPr>
          <a:xfrm>
            <a:off x="6272226" y="638375"/>
            <a:ext cx="2384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Correlation of Data</a:t>
            </a:r>
            <a:endParaRPr sz="1400"/>
          </a:p>
        </p:txBody>
      </p:sp>
      <p:pic>
        <p:nvPicPr>
          <p:cNvPr id="272" name="Google Shape;272;p23"/>
          <p:cNvPicPr preferRelativeResize="0"/>
          <p:nvPr/>
        </p:nvPicPr>
        <p:blipFill rotWithShape="1">
          <a:blip r:embed="rId3">
            <a:alphaModFix/>
          </a:blip>
          <a:srcRect b="0" l="59845" r="0" t="0"/>
          <a:stretch/>
        </p:blipFill>
        <p:spPr>
          <a:xfrm>
            <a:off x="2580828" y="1752475"/>
            <a:ext cx="6724922" cy="4900650"/>
          </a:xfrm>
          <a:prstGeom prst="rect">
            <a:avLst/>
          </a:prstGeom>
          <a:noFill/>
          <a:ln>
            <a:noFill/>
          </a:ln>
        </p:spPr>
      </p:pic>
      <p:pic>
        <p:nvPicPr>
          <p:cNvPr id="273" name="Google Shape;273;p23"/>
          <p:cNvPicPr preferRelativeResize="0"/>
          <p:nvPr/>
        </p:nvPicPr>
        <p:blipFill rotWithShape="1">
          <a:blip r:embed="rId3">
            <a:alphaModFix/>
          </a:blip>
          <a:srcRect b="0" l="0" r="87959" t="0"/>
          <a:stretch/>
        </p:blipFill>
        <p:spPr>
          <a:xfrm>
            <a:off x="603850" y="1752475"/>
            <a:ext cx="2016481" cy="4900650"/>
          </a:xfrm>
          <a:prstGeom prst="rect">
            <a:avLst/>
          </a:prstGeom>
          <a:noFill/>
          <a:ln>
            <a:noFill/>
          </a:ln>
        </p:spPr>
      </p:pic>
      <p:sp>
        <p:nvSpPr>
          <p:cNvPr id="274" name="Google Shape;274;p23"/>
          <p:cNvSpPr/>
          <p:nvPr/>
        </p:nvSpPr>
        <p:spPr>
          <a:xfrm>
            <a:off x="603850" y="5650300"/>
            <a:ext cx="7483500" cy="33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3"/>
          <p:cNvSpPr/>
          <p:nvPr/>
        </p:nvSpPr>
        <p:spPr>
          <a:xfrm>
            <a:off x="7085900" y="1653400"/>
            <a:ext cx="1001400" cy="43311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3"/>
          <p:cNvSpPr txBox="1"/>
          <p:nvPr/>
        </p:nvSpPr>
        <p:spPr>
          <a:xfrm>
            <a:off x="9520050" y="2672300"/>
            <a:ext cx="2384400" cy="3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0E2D69"/>
                </a:solidFill>
              </a:rPr>
              <a:t>The </a:t>
            </a:r>
            <a:r>
              <a:rPr lang="ru-RU" sz="1800">
                <a:solidFill>
                  <a:srgbClr val="0E2D69"/>
                </a:solidFill>
                <a:latin typeface="Courier New"/>
                <a:ea typeface="Courier New"/>
                <a:cs typeface="Courier New"/>
                <a:sym typeface="Courier New"/>
              </a:rPr>
              <a:t>Безналичная_доля</a:t>
            </a:r>
            <a:r>
              <a:rPr lang="ru-RU" sz="1800">
                <a:solidFill>
                  <a:srgbClr val="0E2D69"/>
                </a:solidFill>
              </a:rPr>
              <a:t> and </a:t>
            </a:r>
            <a:r>
              <a:rPr lang="ru-RU" sz="1800">
                <a:solidFill>
                  <a:srgbClr val="0E2D69"/>
                </a:solidFill>
                <a:latin typeface="Courier New"/>
                <a:ea typeface="Courier New"/>
                <a:cs typeface="Courier New"/>
                <a:sym typeface="Courier New"/>
              </a:rPr>
              <a:t>Наличная_доля</a:t>
            </a:r>
            <a:r>
              <a:rPr lang="ru-RU" sz="1800">
                <a:solidFill>
                  <a:srgbClr val="0E2D69"/>
                </a:solidFill>
              </a:rPr>
              <a:t> columns correlate with each other with the value 0.94, we delete the column </a:t>
            </a:r>
            <a:r>
              <a:rPr lang="ru-RU" sz="1800">
                <a:solidFill>
                  <a:srgbClr val="0E2D69"/>
                </a:solidFill>
                <a:latin typeface="Courier New"/>
                <a:ea typeface="Courier New"/>
                <a:cs typeface="Courier New"/>
                <a:sym typeface="Courier New"/>
              </a:rPr>
              <a:t>Наличная_доля</a:t>
            </a:r>
            <a:r>
              <a:rPr lang="ru-RU" sz="1800">
                <a:solidFill>
                  <a:srgbClr val="0E2D69"/>
                </a:solidFill>
              </a:rPr>
              <a:t>.</a:t>
            </a:r>
            <a:endParaRPr sz="1800">
              <a:solidFill>
                <a:srgbClr val="0E2D6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564350" y="1245400"/>
            <a:ext cx="102726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Correlation of Data</a:t>
            </a:r>
            <a:endParaRPr b="1" sz="3000"/>
          </a:p>
        </p:txBody>
      </p:sp>
      <p:sp>
        <p:nvSpPr>
          <p:cNvPr id="282" name="Google Shape;282;p24"/>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83" name="Google Shape;283;p24"/>
          <p:cNvSpPr txBox="1"/>
          <p:nvPr>
            <p:ph idx="4" type="body"/>
          </p:nvPr>
        </p:nvSpPr>
        <p:spPr>
          <a:xfrm>
            <a:off x="3427378" y="548775"/>
            <a:ext cx="26112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84" name="Google Shape;284;p24"/>
          <p:cNvSpPr txBox="1"/>
          <p:nvPr>
            <p:ph idx="5" type="body"/>
          </p:nvPr>
        </p:nvSpPr>
        <p:spPr>
          <a:xfrm>
            <a:off x="6272226" y="638375"/>
            <a:ext cx="23844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Correlation of Data</a:t>
            </a:r>
            <a:endParaRPr sz="1400"/>
          </a:p>
        </p:txBody>
      </p:sp>
      <p:sp>
        <p:nvSpPr>
          <p:cNvPr id="285" name="Google Shape;285;p24"/>
          <p:cNvSpPr txBox="1"/>
          <p:nvPr/>
        </p:nvSpPr>
        <p:spPr>
          <a:xfrm>
            <a:off x="655600" y="5342300"/>
            <a:ext cx="9055500" cy="9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0E2D69"/>
                </a:solidFill>
              </a:rPr>
              <a:t>The column </a:t>
            </a:r>
            <a:r>
              <a:rPr lang="ru-RU" sz="1800">
                <a:solidFill>
                  <a:srgbClr val="0E2D69"/>
                </a:solidFill>
                <a:latin typeface="Courier New"/>
                <a:ea typeface="Courier New"/>
                <a:cs typeface="Courier New"/>
                <a:sym typeface="Courier New"/>
              </a:rPr>
              <a:t>Доля_Отмененных_Заказов</a:t>
            </a:r>
            <a:r>
              <a:rPr lang="ru-RU" sz="1800">
                <a:solidFill>
                  <a:srgbClr val="0E2D69"/>
                </a:solidFill>
              </a:rPr>
              <a:t> and the column </a:t>
            </a:r>
            <a:r>
              <a:rPr lang="ru-RU" sz="1800">
                <a:solidFill>
                  <a:srgbClr val="0E2D69"/>
                </a:solidFill>
                <a:latin typeface="Courier New"/>
                <a:ea typeface="Courier New"/>
                <a:cs typeface="Courier New"/>
                <a:sym typeface="Courier New"/>
              </a:rPr>
              <a:t>Доля_Возвратов</a:t>
            </a:r>
            <a:r>
              <a:rPr lang="ru-RU" sz="1800">
                <a:solidFill>
                  <a:srgbClr val="0E2D69"/>
                </a:solidFill>
              </a:rPr>
              <a:t> correlate at 0.99. So,  here we delete  column </a:t>
            </a:r>
            <a:r>
              <a:rPr lang="ru-RU" sz="1800">
                <a:solidFill>
                  <a:srgbClr val="0E2D69"/>
                </a:solidFill>
                <a:latin typeface="Courier New"/>
                <a:ea typeface="Courier New"/>
                <a:cs typeface="Courier New"/>
                <a:sym typeface="Courier New"/>
              </a:rPr>
              <a:t>Доля_Отмененных_Заказов</a:t>
            </a:r>
            <a:r>
              <a:rPr lang="ru-RU" sz="1800">
                <a:solidFill>
                  <a:srgbClr val="0E2D69"/>
                </a:solidFill>
              </a:rPr>
              <a:t>.</a:t>
            </a:r>
            <a:endParaRPr sz="1800">
              <a:solidFill>
                <a:srgbClr val="0E2D69"/>
              </a:solidFill>
            </a:endParaRPr>
          </a:p>
        </p:txBody>
      </p:sp>
      <p:pic>
        <p:nvPicPr>
          <p:cNvPr id="286" name="Google Shape;286;p24"/>
          <p:cNvPicPr preferRelativeResize="0"/>
          <p:nvPr/>
        </p:nvPicPr>
        <p:blipFill rotWithShape="1">
          <a:blip r:embed="rId3">
            <a:alphaModFix/>
          </a:blip>
          <a:srcRect b="0" l="22815" r="0" t="0"/>
          <a:stretch/>
        </p:blipFill>
        <p:spPr>
          <a:xfrm>
            <a:off x="2598725" y="1942025"/>
            <a:ext cx="7112476" cy="550300"/>
          </a:xfrm>
          <a:prstGeom prst="rect">
            <a:avLst/>
          </a:prstGeom>
          <a:noFill/>
          <a:ln>
            <a:noFill/>
          </a:ln>
        </p:spPr>
      </p:pic>
      <p:pic>
        <p:nvPicPr>
          <p:cNvPr id="287" name="Google Shape;287;p24"/>
          <p:cNvPicPr preferRelativeResize="0"/>
          <p:nvPr/>
        </p:nvPicPr>
        <p:blipFill rotWithShape="1">
          <a:blip r:embed="rId4">
            <a:alphaModFix/>
          </a:blip>
          <a:srcRect b="0" l="22815" r="0" t="0"/>
          <a:stretch/>
        </p:blipFill>
        <p:spPr>
          <a:xfrm>
            <a:off x="2598725" y="2448525"/>
            <a:ext cx="7112475" cy="2664850"/>
          </a:xfrm>
          <a:prstGeom prst="rect">
            <a:avLst/>
          </a:prstGeom>
          <a:noFill/>
          <a:ln>
            <a:noFill/>
          </a:ln>
        </p:spPr>
      </p:pic>
      <p:pic>
        <p:nvPicPr>
          <p:cNvPr id="288" name="Google Shape;288;p24"/>
          <p:cNvPicPr preferRelativeResize="0"/>
          <p:nvPr/>
        </p:nvPicPr>
        <p:blipFill>
          <a:blip r:embed="rId5">
            <a:alphaModFix/>
          </a:blip>
          <a:stretch>
            <a:fillRect/>
          </a:stretch>
        </p:blipFill>
        <p:spPr>
          <a:xfrm>
            <a:off x="655605" y="2448525"/>
            <a:ext cx="1943120" cy="2664850"/>
          </a:xfrm>
          <a:prstGeom prst="rect">
            <a:avLst/>
          </a:prstGeom>
          <a:noFill/>
          <a:ln>
            <a:noFill/>
          </a:ln>
        </p:spPr>
      </p:pic>
      <p:sp>
        <p:nvSpPr>
          <p:cNvPr id="289" name="Google Shape;289;p24"/>
          <p:cNvSpPr/>
          <p:nvPr/>
        </p:nvSpPr>
        <p:spPr>
          <a:xfrm>
            <a:off x="5876750" y="1615400"/>
            <a:ext cx="1660500" cy="3498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24"/>
          <p:cNvSpPr/>
          <p:nvPr/>
        </p:nvSpPr>
        <p:spPr>
          <a:xfrm>
            <a:off x="655600" y="4841575"/>
            <a:ext cx="6881700" cy="271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585900" y="1245400"/>
            <a:ext cx="7167000" cy="10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Clusterization</a:t>
            </a:r>
            <a:endParaRPr b="1" sz="3000"/>
          </a:p>
          <a:p>
            <a:pPr indent="0" lvl="0" marL="0" rtl="0" algn="l">
              <a:lnSpc>
                <a:spcPct val="100000"/>
              </a:lnSpc>
              <a:spcBef>
                <a:spcPts val="0"/>
              </a:spcBef>
              <a:spcAft>
                <a:spcPts val="0"/>
              </a:spcAft>
              <a:buClr>
                <a:schemeClr val="dk1"/>
              </a:buClr>
              <a:buSzPts val="2400"/>
              <a:buFont typeface="Arial"/>
              <a:buNone/>
            </a:pPr>
            <a:r>
              <a:rPr b="1" lang="ru-RU" sz="3000"/>
              <a:t>i. The K-means algorithm</a:t>
            </a:r>
            <a:endParaRPr b="1" sz="3000"/>
          </a:p>
        </p:txBody>
      </p:sp>
      <p:sp>
        <p:nvSpPr>
          <p:cNvPr id="296" name="Google Shape;296;p25"/>
          <p:cNvSpPr txBox="1"/>
          <p:nvPr>
            <p:ph idx="1" type="body"/>
          </p:nvPr>
        </p:nvSpPr>
        <p:spPr>
          <a:xfrm>
            <a:off x="585900" y="2304700"/>
            <a:ext cx="10902000" cy="41169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lang="ru-RU" sz="1800">
                <a:solidFill>
                  <a:srgbClr val="0F2C68"/>
                </a:solidFill>
              </a:rPr>
              <a:t>K-means is an unsupervised learning algorithm that splits data into k clusters based on the proximity of points to centroids. Its task is to minimize the intracluster distance so that the points inside the cluster are as similar to each other as possible.</a:t>
            </a:r>
            <a:endParaRPr sz="1800">
              <a:solidFill>
                <a:srgbClr val="0F2C68"/>
              </a:solidFill>
            </a:endParaRPr>
          </a:p>
          <a:p>
            <a:pPr indent="0" lvl="0" marL="0" rtl="0" algn="l">
              <a:lnSpc>
                <a:spcPct val="115000"/>
              </a:lnSpc>
              <a:spcBef>
                <a:spcPts val="1000"/>
              </a:spcBef>
              <a:spcAft>
                <a:spcPts val="0"/>
              </a:spcAft>
              <a:buNone/>
            </a:pPr>
            <a:r>
              <a:rPr b="1" lang="ru-RU" sz="1800">
                <a:solidFill>
                  <a:srgbClr val="0F2C68"/>
                </a:solidFill>
              </a:rPr>
              <a:t>The main steps of the algorithm:</a:t>
            </a:r>
            <a:endParaRPr b="1"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i="1" lang="ru-RU" sz="1800" u="sng">
                <a:solidFill>
                  <a:srgbClr val="0F2C68"/>
                </a:solidFill>
              </a:rPr>
              <a:t>Initialization:</a:t>
            </a:r>
            <a:r>
              <a:rPr lang="ru-RU" sz="1800">
                <a:solidFill>
                  <a:srgbClr val="0F2C68"/>
                </a:solidFill>
              </a:rPr>
              <a:t> random selection of k cluster centers (centroids).</a:t>
            </a:r>
            <a:endParaRPr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i="1" lang="ru-RU" sz="1800" u="sng">
                <a:solidFill>
                  <a:srgbClr val="0F2C68"/>
                </a:solidFill>
              </a:rPr>
              <a:t>Point assignment:</a:t>
            </a:r>
            <a:r>
              <a:rPr lang="ru-RU" sz="1800">
                <a:solidFill>
                  <a:srgbClr val="0F2C68"/>
                </a:solidFill>
              </a:rPr>
              <a:t> Each point refers to the nearest center (by Euclidean distance).</a:t>
            </a:r>
            <a:endParaRPr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i="1" lang="ru-RU" sz="1800" u="sng">
                <a:solidFill>
                  <a:srgbClr val="0F2C68"/>
                </a:solidFill>
              </a:rPr>
              <a:t>Recalculation of centers:</a:t>
            </a:r>
            <a:r>
              <a:rPr lang="ru-RU" sz="1800">
                <a:solidFill>
                  <a:srgbClr val="0F2C68"/>
                </a:solidFill>
              </a:rPr>
              <a:t> for each cluster, a new center is recalculated — the average value of all points in the cluster.</a:t>
            </a:r>
            <a:endParaRPr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lang="ru-RU" sz="1800">
                <a:solidFill>
                  <a:srgbClr val="0F2C68"/>
                </a:solidFill>
              </a:rPr>
              <a:t>Repeat steps 2-3 until the centers stop changing (or a maximum of iterations is reached).</a:t>
            </a:r>
            <a:endParaRPr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i="1" lang="ru-RU" sz="1800" u="sng">
                <a:solidFill>
                  <a:srgbClr val="0F2C68"/>
                </a:solidFill>
              </a:rPr>
              <a:t>The result:</a:t>
            </a:r>
            <a:r>
              <a:rPr lang="ru-RU" sz="1800">
                <a:solidFill>
                  <a:srgbClr val="0F2C68"/>
                </a:solidFill>
              </a:rPr>
              <a:t> each point belongs to one of the k clusters, and the cluster centers are their "averages".</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297" name="Google Shape;297;p25"/>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98" name="Google Shape;298;p25"/>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99" name="Google Shape;299;p25"/>
          <p:cNvSpPr txBox="1"/>
          <p:nvPr>
            <p:ph idx="5" type="body"/>
          </p:nvPr>
        </p:nvSpPr>
        <p:spPr>
          <a:xfrm>
            <a:off x="6272225" y="638375"/>
            <a:ext cx="27639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Clusterization. K-means Algorithm</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555600" y="1600350"/>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Advantages and Disadvantages of the K-means Algorithm</a:t>
            </a:r>
            <a:endParaRPr b="1" sz="3000"/>
          </a:p>
        </p:txBody>
      </p:sp>
      <p:sp>
        <p:nvSpPr>
          <p:cNvPr id="305" name="Google Shape;305;p26"/>
          <p:cNvSpPr txBox="1"/>
          <p:nvPr>
            <p:ph idx="1" type="body"/>
          </p:nvPr>
        </p:nvSpPr>
        <p:spPr>
          <a:xfrm>
            <a:off x="585900" y="2304700"/>
            <a:ext cx="10902000" cy="41169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i="1" lang="ru-RU" sz="2000" u="sng">
                <a:solidFill>
                  <a:srgbClr val="0F2C68"/>
                </a:solidFill>
              </a:rPr>
              <a:t>Advantages:</a:t>
            </a:r>
            <a:endParaRPr i="1" sz="2000" u="sng">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lang="ru-RU" sz="1800">
                <a:solidFill>
                  <a:srgbClr val="0F2C68"/>
                </a:solidFill>
              </a:rPr>
              <a:t>A simple and fast algorithm (effective on large amounts of data);</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It works well on spherically distributed data;</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It is easy to interpret the results (centroids = typical objects).</a:t>
            </a:r>
            <a:endParaRPr sz="1800">
              <a:solidFill>
                <a:srgbClr val="0F2C68"/>
              </a:solidFill>
            </a:endParaRPr>
          </a:p>
          <a:p>
            <a:pPr indent="0" lvl="0" marL="0" rtl="0" algn="l">
              <a:lnSpc>
                <a:spcPct val="115000"/>
              </a:lnSpc>
              <a:spcBef>
                <a:spcPts val="1000"/>
              </a:spcBef>
              <a:spcAft>
                <a:spcPts val="0"/>
              </a:spcAft>
              <a:buNone/>
            </a:pPr>
            <a:r>
              <a:rPr i="1" lang="ru-RU" sz="2000" u="sng">
                <a:solidFill>
                  <a:srgbClr val="0F2C68"/>
                </a:solidFill>
              </a:rPr>
              <a:t>Disadvantages:</a:t>
            </a:r>
            <a:endParaRPr i="1" sz="2000" u="sng">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lang="ru-RU" sz="1800">
                <a:solidFill>
                  <a:srgbClr val="0F2C68"/>
                </a:solidFill>
              </a:rPr>
              <a:t>You need to set the number of clusters k in advance;</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It is sensitive to outliers and feature scales (therefore normalization is required);</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It does not cope well with clusterization of complex shapes (for example, rings, linear chains);</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The result may depend on the initial initialization of the centers.</a:t>
            </a:r>
            <a:endParaRPr sz="1800">
              <a:solidFill>
                <a:srgbClr val="0F2C68"/>
              </a:solidFill>
            </a:endParaRPr>
          </a:p>
          <a:p>
            <a:pPr indent="0" lvl="0" marL="0" rtl="0" algn="l">
              <a:lnSpc>
                <a:spcPct val="115000"/>
              </a:lnSpc>
              <a:spcBef>
                <a:spcPts val="100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306" name="Google Shape;306;p26"/>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07" name="Google Shape;307;p26"/>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08" name="Google Shape;308;p26"/>
          <p:cNvSpPr txBox="1"/>
          <p:nvPr>
            <p:ph idx="5" type="body"/>
          </p:nvPr>
        </p:nvSpPr>
        <p:spPr>
          <a:xfrm>
            <a:off x="6293774" y="548775"/>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Algorithm</a:t>
            </a:r>
            <a:r>
              <a:rPr lang="ru-RU" sz="1400"/>
              <a:t>. </a:t>
            </a:r>
            <a:endParaRPr sz="1400"/>
          </a:p>
          <a:p>
            <a:pPr indent="0" lvl="0" marL="0" rtl="0" algn="l">
              <a:lnSpc>
                <a:spcPct val="100000"/>
              </a:lnSpc>
              <a:spcBef>
                <a:spcPts val="0"/>
              </a:spcBef>
              <a:spcAft>
                <a:spcPts val="0"/>
              </a:spcAft>
              <a:buClr>
                <a:srgbClr val="0E2D69"/>
              </a:buClr>
              <a:buSzPts val="1000"/>
              <a:buNone/>
            </a:pPr>
            <a:r>
              <a:rPr lang="ru-RU" sz="1400"/>
              <a:t>Advantages and Disadvantages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title"/>
          </p:nvPr>
        </p:nvSpPr>
        <p:spPr>
          <a:xfrm>
            <a:off x="585900" y="137338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Choosing the Number of Clusters for the K-means Model</a:t>
            </a:r>
            <a:endParaRPr b="1" sz="3000"/>
          </a:p>
        </p:txBody>
      </p:sp>
      <p:sp>
        <p:nvSpPr>
          <p:cNvPr id="314" name="Google Shape;314;p27"/>
          <p:cNvSpPr txBox="1"/>
          <p:nvPr>
            <p:ph idx="1" type="body"/>
          </p:nvPr>
        </p:nvSpPr>
        <p:spPr>
          <a:xfrm>
            <a:off x="585900" y="2006700"/>
            <a:ext cx="5021400" cy="4603200"/>
          </a:xfrm>
          <a:prstGeom prst="rect">
            <a:avLst/>
          </a:prstGeom>
          <a:noFill/>
          <a:ln>
            <a:noFill/>
          </a:ln>
        </p:spPr>
        <p:txBody>
          <a:bodyPr anchorCtr="0" anchor="t" bIns="45700" lIns="0" spcFirstLastPara="1" rIns="0" wrap="square" tIns="0">
            <a:noAutofit/>
          </a:bodyPr>
          <a:lstStyle/>
          <a:p>
            <a:pPr indent="-342900" lvl="0" marL="457200" rtl="0" algn="l">
              <a:lnSpc>
                <a:spcPct val="115000"/>
              </a:lnSpc>
              <a:spcBef>
                <a:spcPts val="1000"/>
              </a:spcBef>
              <a:spcAft>
                <a:spcPts val="0"/>
              </a:spcAft>
              <a:buClr>
                <a:srgbClr val="0F2C68"/>
              </a:buClr>
              <a:buSzPts val="1800"/>
              <a:buAutoNum type="arabicParenR"/>
            </a:pPr>
            <a:r>
              <a:rPr lang="ru-RU" sz="1800">
                <a:solidFill>
                  <a:srgbClr val="0F2C68"/>
                </a:solidFill>
              </a:rPr>
              <a:t>Running clusterization for a different number of clusters k</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For each k, we calculate the sum of the intracluster distances (called inertia or distortion): </a:t>
            </a:r>
            <a:endParaRPr sz="1800">
              <a:solidFill>
                <a:srgbClr val="0F2C68"/>
              </a:solidFill>
            </a:endParaRPr>
          </a:p>
          <a:p>
            <a:pPr indent="0" lvl="0" marL="0" rtl="0" algn="l">
              <a:lnSpc>
                <a:spcPct val="115000"/>
              </a:lnSpc>
              <a:spcBef>
                <a:spcPts val="1000"/>
              </a:spcBef>
              <a:spcAft>
                <a:spcPts val="0"/>
              </a:spcAft>
              <a:buNone/>
            </a:pPr>
            <a:r>
              <a:t/>
            </a:r>
            <a:endParaRPr sz="1800">
              <a:solidFill>
                <a:srgbClr val="0F2C68"/>
              </a:solidFill>
            </a:endParaRPr>
          </a:p>
          <a:p>
            <a:pPr indent="-342900" lvl="0" marL="457200" rtl="0" algn="l">
              <a:lnSpc>
                <a:spcPct val="115000"/>
              </a:lnSpc>
              <a:spcBef>
                <a:spcPts val="1000"/>
              </a:spcBef>
              <a:spcAft>
                <a:spcPts val="0"/>
              </a:spcAft>
              <a:buClr>
                <a:srgbClr val="0F2C68"/>
              </a:buClr>
              <a:buSzPts val="1800"/>
              <a:buAutoNum type="arabicParenR"/>
            </a:pPr>
            <a:r>
              <a:rPr lang="ru-RU" sz="1800">
                <a:solidFill>
                  <a:srgbClr val="0F2C68"/>
                </a:solidFill>
              </a:rPr>
              <a:t>N</a:t>
            </a:r>
            <a:r>
              <a:rPr lang="ru-RU" sz="1800">
                <a:solidFill>
                  <a:srgbClr val="0F2C68"/>
                </a:solidFill>
              </a:rPr>
              <a:t>ext, it is necessary to plot the dependence "inertia vs. k".</a:t>
            </a:r>
            <a:endParaRPr sz="1800">
              <a:solidFill>
                <a:srgbClr val="0F2C68"/>
              </a:solidFill>
            </a:endParaRPr>
          </a:p>
          <a:p>
            <a:pPr indent="-342900" lvl="0" marL="457200" rtl="0" algn="l">
              <a:lnSpc>
                <a:spcPct val="115000"/>
              </a:lnSpc>
              <a:spcBef>
                <a:spcPts val="0"/>
              </a:spcBef>
              <a:spcAft>
                <a:spcPts val="0"/>
              </a:spcAft>
              <a:buClr>
                <a:srgbClr val="0F2C68"/>
              </a:buClr>
              <a:buSzPts val="1800"/>
              <a:buAutoNum type="arabicParenR"/>
            </a:pPr>
            <a:r>
              <a:rPr lang="ru-RU" sz="1800">
                <a:solidFill>
                  <a:srgbClr val="0F2C68"/>
                </a:solidFill>
              </a:rPr>
              <a:t>Finally, looking for the "breaking point" — the elbow: this is the value of k, after which the decrease in error slows down dramatically.</a:t>
            </a:r>
            <a:endParaRPr sz="1800">
              <a:solidFill>
                <a:srgbClr val="0F2C68"/>
              </a:solidFill>
            </a:endParaRPr>
          </a:p>
          <a:p>
            <a:pPr indent="0" lvl="0" marL="0" rtl="0" algn="l">
              <a:lnSpc>
                <a:spcPct val="115000"/>
              </a:lnSpc>
              <a:spcBef>
                <a:spcPts val="1000"/>
              </a:spcBef>
              <a:spcAft>
                <a:spcPts val="0"/>
              </a:spcAft>
              <a:buNone/>
            </a:pPr>
            <a:r>
              <a:rPr b="1" lang="ru-RU" sz="1800">
                <a:solidFill>
                  <a:srgbClr val="0F2C68"/>
                </a:solidFill>
              </a:rPr>
              <a:t>Here, the most obvious </a:t>
            </a:r>
            <a:r>
              <a:rPr b="1" lang="ru-RU" sz="1800">
                <a:solidFill>
                  <a:schemeClr val="dk1"/>
                </a:solidFill>
              </a:rPr>
              <a:t>"breaking point"</a:t>
            </a:r>
            <a:r>
              <a:rPr b="1" lang="ru-RU" sz="1800">
                <a:solidFill>
                  <a:srgbClr val="0F2C68"/>
                </a:solidFill>
              </a:rPr>
              <a:t> is 5, 9 and 12.</a:t>
            </a:r>
            <a:endParaRPr b="1"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315" name="Google Shape;315;p27"/>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16" name="Google Shape;316;p27"/>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17" name="Google Shape;317;p27"/>
          <p:cNvSpPr txBox="1"/>
          <p:nvPr>
            <p:ph idx="5" type="body"/>
          </p:nvPr>
        </p:nvSpPr>
        <p:spPr>
          <a:xfrm>
            <a:off x="6304549" y="667375"/>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Algorithm. T</a:t>
            </a:r>
            <a:r>
              <a:rPr lang="ru-RU" sz="1400"/>
              <a:t>he Elbow Method</a:t>
            </a:r>
            <a:endParaRPr sz="1400"/>
          </a:p>
        </p:txBody>
      </p:sp>
      <p:pic>
        <p:nvPicPr>
          <p:cNvPr id="318" name="Google Shape;318;p27"/>
          <p:cNvPicPr preferRelativeResize="0"/>
          <p:nvPr/>
        </p:nvPicPr>
        <p:blipFill>
          <a:blip r:embed="rId3">
            <a:alphaModFix/>
          </a:blip>
          <a:stretch>
            <a:fillRect/>
          </a:stretch>
        </p:blipFill>
        <p:spPr>
          <a:xfrm>
            <a:off x="5727825" y="2006688"/>
            <a:ext cx="6279900" cy="4271422"/>
          </a:xfrm>
          <a:prstGeom prst="rect">
            <a:avLst/>
          </a:prstGeom>
          <a:noFill/>
          <a:ln>
            <a:noFill/>
          </a:ln>
        </p:spPr>
      </p:pic>
      <p:pic>
        <p:nvPicPr>
          <p:cNvPr id="319" name="Google Shape;319;p27"/>
          <p:cNvPicPr preferRelativeResize="0"/>
          <p:nvPr/>
        </p:nvPicPr>
        <p:blipFill>
          <a:blip r:embed="rId4">
            <a:alphaModFix/>
          </a:blip>
          <a:stretch>
            <a:fillRect/>
          </a:stretch>
        </p:blipFill>
        <p:spPr>
          <a:xfrm>
            <a:off x="2196499" y="3381721"/>
            <a:ext cx="2182451" cy="6814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585900" y="137338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Evaluation of Clusterization Quality. Davis-Buldin Index</a:t>
            </a:r>
            <a:endParaRPr b="1" sz="3000"/>
          </a:p>
        </p:txBody>
      </p:sp>
      <p:sp>
        <p:nvSpPr>
          <p:cNvPr id="325" name="Google Shape;325;p28"/>
          <p:cNvSpPr txBox="1"/>
          <p:nvPr>
            <p:ph idx="1" type="body"/>
          </p:nvPr>
        </p:nvSpPr>
        <p:spPr>
          <a:xfrm>
            <a:off x="585900" y="2006700"/>
            <a:ext cx="5021400" cy="46032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lang="ru-RU" sz="1800">
                <a:solidFill>
                  <a:srgbClr val="0F2C68"/>
                </a:solidFill>
              </a:rPr>
              <a:t>The Davis-Buldin index is a metric for evaluating the quality of clustering. It measures how well clusters are separated from each other and how compact they are inside.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The index is calculated as the average value of the maximum ratio between the intra-cluster spread and the distance between clusters.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The lower the index value, the better the clustering: clusters are dense inside and far from each other.</a:t>
            </a:r>
            <a:endParaRPr sz="1800">
              <a:solidFill>
                <a:srgbClr val="0F2C68"/>
              </a:solidFill>
            </a:endParaRPr>
          </a:p>
          <a:p>
            <a:pPr indent="0" lvl="0" marL="0" rtl="0" algn="l">
              <a:lnSpc>
                <a:spcPct val="115000"/>
              </a:lnSpc>
              <a:spcBef>
                <a:spcPts val="1000"/>
              </a:spcBef>
              <a:spcAft>
                <a:spcPts val="0"/>
              </a:spcAft>
              <a:buNone/>
            </a:pPr>
            <a:r>
              <a:rPr b="1" lang="ru-RU" sz="1800">
                <a:solidFill>
                  <a:srgbClr val="0F2C68"/>
                </a:solidFill>
              </a:rPr>
              <a:t>As the minimum on the graph is the optimal number of clusters, respectively, here it is 15.</a:t>
            </a:r>
            <a:endParaRPr b="1"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326" name="Google Shape;326;p28"/>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27" name="Google Shape;327;p28"/>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28" name="Google Shape;328;p28"/>
          <p:cNvSpPr txBox="1"/>
          <p:nvPr>
            <p:ph idx="5" type="body"/>
          </p:nvPr>
        </p:nvSpPr>
        <p:spPr>
          <a:xfrm>
            <a:off x="6304549" y="667375"/>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Algorithm. Davis-Buldin Index</a:t>
            </a:r>
            <a:endParaRPr sz="1400"/>
          </a:p>
        </p:txBody>
      </p:sp>
      <p:pic>
        <p:nvPicPr>
          <p:cNvPr id="329" name="Google Shape;329;p28"/>
          <p:cNvPicPr preferRelativeResize="0"/>
          <p:nvPr/>
        </p:nvPicPr>
        <p:blipFill>
          <a:blip r:embed="rId3">
            <a:alphaModFix/>
          </a:blip>
          <a:stretch>
            <a:fillRect/>
          </a:stretch>
        </p:blipFill>
        <p:spPr>
          <a:xfrm>
            <a:off x="5727825" y="2006688"/>
            <a:ext cx="6279900" cy="42714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585900" y="137338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Evaluation of Clusterization Quality. Silhouette Coefficient</a:t>
            </a:r>
            <a:endParaRPr b="1" sz="3000"/>
          </a:p>
        </p:txBody>
      </p:sp>
      <p:sp>
        <p:nvSpPr>
          <p:cNvPr id="335" name="Google Shape;335;p29"/>
          <p:cNvSpPr txBox="1"/>
          <p:nvPr>
            <p:ph idx="1" type="body"/>
          </p:nvPr>
        </p:nvSpPr>
        <p:spPr>
          <a:xfrm>
            <a:off x="585900" y="2006700"/>
            <a:ext cx="5021400" cy="46032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lang="ru-RU" sz="1800">
                <a:solidFill>
                  <a:srgbClr val="0F2C68"/>
                </a:solidFill>
              </a:rPr>
              <a:t>For each point, the silhouette coefficient is calculated, which takes a value from -1 to 1. A value close to 1 means that the point fits well into its cluster and is far from its neighbors.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A value of about 0 indicates uncertainty (a point on the cluster boundary), and a negative value indicates a possible clustering error.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The average silhouette value for all points helps determine the optimal number of clusters: the higher it is, the better the groups are separated.</a:t>
            </a:r>
            <a:endParaRPr b="1"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336" name="Google Shape;336;p29"/>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37" name="Google Shape;337;p29"/>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38" name="Google Shape;338;p29"/>
          <p:cNvSpPr txBox="1"/>
          <p:nvPr>
            <p:ph idx="5" type="body"/>
          </p:nvPr>
        </p:nvSpPr>
        <p:spPr>
          <a:xfrm>
            <a:off x="6304549" y="667375"/>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Algorithm. Silhouette Coefficient</a:t>
            </a:r>
            <a:endParaRPr sz="1400"/>
          </a:p>
        </p:txBody>
      </p:sp>
      <p:pic>
        <p:nvPicPr>
          <p:cNvPr id="339" name="Google Shape;339;p29"/>
          <p:cNvPicPr preferRelativeResize="0"/>
          <p:nvPr/>
        </p:nvPicPr>
        <p:blipFill>
          <a:blip r:embed="rId3">
            <a:alphaModFix/>
          </a:blip>
          <a:stretch>
            <a:fillRect/>
          </a:stretch>
        </p:blipFill>
        <p:spPr>
          <a:xfrm>
            <a:off x="5727825" y="2006688"/>
            <a:ext cx="6279899" cy="42165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585900" y="137338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Evaluation of Clusterization Quality. </a:t>
            </a:r>
            <a:endParaRPr b="1" sz="3000"/>
          </a:p>
          <a:p>
            <a:pPr indent="0" lvl="0" marL="0" rtl="0" algn="l">
              <a:lnSpc>
                <a:spcPct val="100000"/>
              </a:lnSpc>
              <a:spcBef>
                <a:spcPts val="0"/>
              </a:spcBef>
              <a:spcAft>
                <a:spcPts val="0"/>
              </a:spcAft>
              <a:buClr>
                <a:schemeClr val="dk1"/>
              </a:buClr>
              <a:buSzPts val="2400"/>
              <a:buFont typeface="Arial"/>
              <a:buNone/>
            </a:pPr>
            <a:r>
              <a:rPr b="1" lang="ru-RU" sz="3000"/>
              <a:t>Kalinski-Kharabash Index</a:t>
            </a:r>
            <a:endParaRPr b="1" sz="3000"/>
          </a:p>
        </p:txBody>
      </p:sp>
      <p:sp>
        <p:nvSpPr>
          <p:cNvPr id="345" name="Google Shape;345;p30"/>
          <p:cNvSpPr txBox="1"/>
          <p:nvPr>
            <p:ph idx="1" type="body"/>
          </p:nvPr>
        </p:nvSpPr>
        <p:spPr>
          <a:xfrm>
            <a:off x="585900" y="2423325"/>
            <a:ext cx="5021400" cy="42258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lang="ru-RU" sz="1800">
                <a:solidFill>
                  <a:srgbClr val="0F2C68"/>
                </a:solidFill>
              </a:rPr>
              <a:t>The Kalinski-Kharabash index evaluates the quality of clustering based on the ratio between intercluster and intracluster variance. It shows how well the clusters are separated from each other and how compact they are inside.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The higher the value of this index, the better clustering is performed: objects within the cluster are close to each other, and between clusters they are well separated.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This index is especially useful when choosing the optimal number of clusters — the maximum value indicates the best partitioning.</a:t>
            </a:r>
            <a:endParaRPr b="1"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rtl="0" algn="l">
              <a:lnSpc>
                <a:spcPct val="115000"/>
              </a:lnSpc>
              <a:spcBef>
                <a:spcPts val="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
        <p:nvSpPr>
          <p:cNvPr id="346" name="Google Shape;346;p30"/>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47" name="Google Shape;347;p30"/>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48" name="Google Shape;348;p30"/>
          <p:cNvSpPr txBox="1"/>
          <p:nvPr>
            <p:ph idx="5" type="body"/>
          </p:nvPr>
        </p:nvSpPr>
        <p:spPr>
          <a:xfrm>
            <a:off x="6282974" y="548775"/>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Algorithm. </a:t>
            </a:r>
            <a:endParaRPr sz="1400"/>
          </a:p>
          <a:p>
            <a:pPr indent="0" lvl="0" marL="0" rtl="0" algn="l">
              <a:lnSpc>
                <a:spcPct val="100000"/>
              </a:lnSpc>
              <a:spcBef>
                <a:spcPts val="0"/>
              </a:spcBef>
              <a:spcAft>
                <a:spcPts val="0"/>
              </a:spcAft>
              <a:buClr>
                <a:srgbClr val="0E2D69"/>
              </a:buClr>
              <a:buSzPts val="1000"/>
              <a:buNone/>
            </a:pPr>
            <a:r>
              <a:rPr lang="ru-RU" sz="1400"/>
              <a:t>Kalinski-Kharabash Index</a:t>
            </a:r>
            <a:endParaRPr sz="1400"/>
          </a:p>
        </p:txBody>
      </p:sp>
      <p:pic>
        <p:nvPicPr>
          <p:cNvPr id="349" name="Google Shape;349;p30"/>
          <p:cNvPicPr preferRelativeResize="0"/>
          <p:nvPr/>
        </p:nvPicPr>
        <p:blipFill>
          <a:blip r:embed="rId3">
            <a:alphaModFix/>
          </a:blip>
          <a:stretch>
            <a:fillRect/>
          </a:stretch>
        </p:blipFill>
        <p:spPr>
          <a:xfrm>
            <a:off x="5743225" y="2423325"/>
            <a:ext cx="6249100" cy="417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585900" y="137338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Distribution for Clusters 5, 9, 12 and 15</a:t>
            </a:r>
            <a:endParaRPr b="1" sz="3000"/>
          </a:p>
        </p:txBody>
      </p:sp>
      <p:sp>
        <p:nvSpPr>
          <p:cNvPr id="355" name="Google Shape;355;p31"/>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56" name="Google Shape;356;p31"/>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57" name="Google Shape;357;p31"/>
          <p:cNvSpPr txBox="1"/>
          <p:nvPr>
            <p:ph idx="5" type="body"/>
          </p:nvPr>
        </p:nvSpPr>
        <p:spPr>
          <a:xfrm>
            <a:off x="6272174" y="656600"/>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segmentation</a:t>
            </a:r>
            <a:endParaRPr sz="1400"/>
          </a:p>
          <a:p>
            <a:pPr indent="0" lvl="0" marL="0" rtl="0" algn="l">
              <a:lnSpc>
                <a:spcPct val="100000"/>
              </a:lnSpc>
              <a:spcBef>
                <a:spcPts val="0"/>
              </a:spcBef>
              <a:spcAft>
                <a:spcPts val="0"/>
              </a:spcAft>
              <a:buClr>
                <a:srgbClr val="0E2D69"/>
              </a:buClr>
              <a:buSzPts val="1000"/>
              <a:buNone/>
            </a:pPr>
            <a:r>
              <a:t/>
            </a:r>
            <a:endParaRPr sz="1400"/>
          </a:p>
        </p:txBody>
      </p:sp>
      <p:sp>
        <p:nvSpPr>
          <p:cNvPr id="358" name="Google Shape;358;p31"/>
          <p:cNvSpPr txBox="1"/>
          <p:nvPr/>
        </p:nvSpPr>
        <p:spPr>
          <a:xfrm>
            <a:off x="6642525" y="2062825"/>
            <a:ext cx="5143500" cy="43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ru-RU" sz="1800">
                <a:solidFill>
                  <a:srgbClr val="0E2D69"/>
                </a:solidFill>
              </a:rPr>
              <a:t>S</a:t>
            </a:r>
            <a:r>
              <a:rPr b="1" lang="ru-RU" sz="1800">
                <a:solidFill>
                  <a:srgbClr val="0E2D69"/>
                </a:solidFill>
              </a:rPr>
              <a:t>egmentation into 12 clusters is the most balanced option because of</a:t>
            </a:r>
            <a:r>
              <a:rPr lang="ru-RU" sz="1800">
                <a:solidFill>
                  <a:srgbClr val="0E2D69"/>
                </a:solidFill>
              </a:rPr>
              <a:t>:</a:t>
            </a:r>
            <a:endParaRPr sz="1800">
              <a:solidFill>
                <a:srgbClr val="0E2D69"/>
              </a:solidFill>
            </a:endParaRPr>
          </a:p>
          <a:p>
            <a:pPr indent="0" lvl="0" marL="0" rtl="0" algn="l">
              <a:lnSpc>
                <a:spcPct val="115000"/>
              </a:lnSpc>
              <a:spcBef>
                <a:spcPts val="1000"/>
              </a:spcBef>
              <a:spcAft>
                <a:spcPts val="0"/>
              </a:spcAft>
              <a:buNone/>
            </a:pPr>
            <a:r>
              <a:rPr lang="ru-RU" sz="1800">
                <a:solidFill>
                  <a:srgbClr val="0E2D69"/>
                </a:solidFill>
              </a:rPr>
              <a:t>1) No segment occupies an excessively large share (as, for example, 38.3% on the graph with K=9 or 37.7% on K=5).</a:t>
            </a:r>
            <a:endParaRPr sz="1800">
              <a:solidFill>
                <a:srgbClr val="0E2D69"/>
              </a:solidFill>
            </a:endParaRPr>
          </a:p>
          <a:p>
            <a:pPr indent="0" lvl="0" marL="0" rtl="0" algn="l">
              <a:lnSpc>
                <a:spcPct val="115000"/>
              </a:lnSpc>
              <a:spcBef>
                <a:spcPts val="1000"/>
              </a:spcBef>
              <a:spcAft>
                <a:spcPts val="0"/>
              </a:spcAft>
              <a:buNone/>
            </a:pPr>
            <a:r>
              <a:rPr lang="ru-RU" sz="1800">
                <a:solidFill>
                  <a:srgbClr val="0E2D69"/>
                </a:solidFill>
              </a:rPr>
              <a:t>2) There are also no segments with zero value (as in the case of K=9, K=15)</a:t>
            </a:r>
            <a:endParaRPr sz="1800">
              <a:solidFill>
                <a:srgbClr val="0E2D69"/>
              </a:solidFill>
            </a:endParaRPr>
          </a:p>
          <a:p>
            <a:pPr indent="0" lvl="0" marL="0" rtl="0" algn="l">
              <a:lnSpc>
                <a:spcPct val="115000"/>
              </a:lnSpc>
              <a:spcBef>
                <a:spcPts val="1000"/>
              </a:spcBef>
              <a:spcAft>
                <a:spcPts val="0"/>
              </a:spcAft>
              <a:buNone/>
            </a:pPr>
            <a:r>
              <a:rPr lang="ru-RU" sz="1800">
                <a:solidFill>
                  <a:srgbClr val="0E2D69"/>
                </a:solidFill>
              </a:rPr>
              <a:t>The distribution between the segments is fairly even, most clusters occupy from 4% to 10%, which indicates a more uniform structure of customer groups.</a:t>
            </a:r>
            <a:endParaRPr sz="1800">
              <a:solidFill>
                <a:srgbClr val="0E2D69"/>
              </a:solidFill>
            </a:endParaRPr>
          </a:p>
        </p:txBody>
      </p:sp>
      <p:pic>
        <p:nvPicPr>
          <p:cNvPr id="359" name="Google Shape;359;p31"/>
          <p:cNvPicPr preferRelativeResize="0"/>
          <p:nvPr/>
        </p:nvPicPr>
        <p:blipFill>
          <a:blip r:embed="rId3">
            <a:alphaModFix/>
          </a:blip>
          <a:stretch>
            <a:fillRect/>
          </a:stretch>
        </p:blipFill>
        <p:spPr>
          <a:xfrm>
            <a:off x="561374" y="2106775"/>
            <a:ext cx="2409821" cy="2090475"/>
          </a:xfrm>
          <a:prstGeom prst="rect">
            <a:avLst/>
          </a:prstGeom>
          <a:noFill/>
          <a:ln>
            <a:noFill/>
          </a:ln>
        </p:spPr>
      </p:pic>
      <p:pic>
        <p:nvPicPr>
          <p:cNvPr id="360" name="Google Shape;360;p31"/>
          <p:cNvPicPr preferRelativeResize="0"/>
          <p:nvPr/>
        </p:nvPicPr>
        <p:blipFill>
          <a:blip r:embed="rId4">
            <a:alphaModFix/>
          </a:blip>
          <a:stretch>
            <a:fillRect/>
          </a:stretch>
        </p:blipFill>
        <p:spPr>
          <a:xfrm>
            <a:off x="3506662" y="2093375"/>
            <a:ext cx="2600400" cy="2117284"/>
          </a:xfrm>
          <a:prstGeom prst="rect">
            <a:avLst/>
          </a:prstGeom>
          <a:noFill/>
          <a:ln>
            <a:noFill/>
          </a:ln>
        </p:spPr>
      </p:pic>
      <p:pic>
        <p:nvPicPr>
          <p:cNvPr id="361" name="Google Shape;361;p31"/>
          <p:cNvPicPr preferRelativeResize="0"/>
          <p:nvPr/>
        </p:nvPicPr>
        <p:blipFill>
          <a:blip r:embed="rId5">
            <a:alphaModFix/>
          </a:blip>
          <a:stretch>
            <a:fillRect/>
          </a:stretch>
        </p:blipFill>
        <p:spPr>
          <a:xfrm>
            <a:off x="561375" y="4411825"/>
            <a:ext cx="2600425" cy="2189825"/>
          </a:xfrm>
          <a:prstGeom prst="rect">
            <a:avLst/>
          </a:prstGeom>
          <a:noFill/>
          <a:ln>
            <a:noFill/>
          </a:ln>
        </p:spPr>
      </p:pic>
      <p:pic>
        <p:nvPicPr>
          <p:cNvPr id="362" name="Google Shape;362;p31"/>
          <p:cNvPicPr preferRelativeResize="0"/>
          <p:nvPr/>
        </p:nvPicPr>
        <p:blipFill>
          <a:blip r:embed="rId6">
            <a:alphaModFix/>
          </a:blip>
          <a:stretch>
            <a:fillRect/>
          </a:stretch>
        </p:blipFill>
        <p:spPr>
          <a:xfrm>
            <a:off x="3402813" y="4387438"/>
            <a:ext cx="2808106" cy="2238600"/>
          </a:xfrm>
          <a:prstGeom prst="rect">
            <a:avLst/>
          </a:prstGeom>
          <a:noFill/>
          <a:ln>
            <a:noFill/>
          </a:ln>
        </p:spPr>
      </p:pic>
      <p:sp>
        <p:nvSpPr>
          <p:cNvPr id="363" name="Google Shape;363;p31"/>
          <p:cNvSpPr/>
          <p:nvPr/>
        </p:nvSpPr>
        <p:spPr>
          <a:xfrm>
            <a:off x="496025" y="4367125"/>
            <a:ext cx="2739000" cy="2259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614700" y="1165038"/>
            <a:ext cx="10962600" cy="63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K-means Segment Analysis</a:t>
            </a:r>
            <a:endParaRPr b="1" sz="3000"/>
          </a:p>
        </p:txBody>
      </p:sp>
      <p:sp>
        <p:nvSpPr>
          <p:cNvPr id="369" name="Google Shape;369;p32"/>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70" name="Google Shape;370;p32"/>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71" name="Google Shape;371;p32"/>
          <p:cNvSpPr txBox="1"/>
          <p:nvPr>
            <p:ph idx="5" type="body"/>
          </p:nvPr>
        </p:nvSpPr>
        <p:spPr>
          <a:xfrm>
            <a:off x="6272174" y="656600"/>
            <a:ext cx="34002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K-means segmentation</a:t>
            </a:r>
            <a:endParaRPr sz="1400"/>
          </a:p>
          <a:p>
            <a:pPr indent="0" lvl="0" marL="0" rtl="0" algn="l">
              <a:lnSpc>
                <a:spcPct val="100000"/>
              </a:lnSpc>
              <a:spcBef>
                <a:spcPts val="0"/>
              </a:spcBef>
              <a:spcAft>
                <a:spcPts val="0"/>
              </a:spcAft>
              <a:buClr>
                <a:srgbClr val="0E2D69"/>
              </a:buClr>
              <a:buSzPts val="1000"/>
              <a:buNone/>
            </a:pPr>
            <a:r>
              <a:t/>
            </a:r>
            <a:endParaRPr sz="1400"/>
          </a:p>
        </p:txBody>
      </p:sp>
      <p:sp>
        <p:nvSpPr>
          <p:cNvPr id="372" name="Google Shape;372;p32"/>
          <p:cNvSpPr txBox="1"/>
          <p:nvPr/>
        </p:nvSpPr>
        <p:spPr>
          <a:xfrm>
            <a:off x="7576375" y="3685800"/>
            <a:ext cx="4274100" cy="28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ru-RU" sz="1800">
                <a:solidFill>
                  <a:srgbClr val="0E2D69"/>
                </a:solidFill>
              </a:rPr>
              <a:t>Segment 6</a:t>
            </a:r>
            <a:r>
              <a:rPr lang="ru-RU" sz="1800">
                <a:solidFill>
                  <a:srgbClr val="0E2D69"/>
                </a:solidFill>
              </a:rPr>
              <a:t> stands out strongly in terms of the number of purchases, which may indicate a specific data or anomaly. </a:t>
            </a:r>
            <a:r>
              <a:rPr b="1" lang="ru-RU" sz="1800">
                <a:solidFill>
                  <a:srgbClr val="0E2D69"/>
                </a:solidFill>
              </a:rPr>
              <a:t>Segment 9</a:t>
            </a:r>
            <a:r>
              <a:rPr lang="ru-RU" sz="1800">
                <a:solidFill>
                  <a:srgbClr val="0E2D69"/>
                </a:solidFill>
              </a:rPr>
              <a:t> is active in the equipment category and shows a high average receipt, but also has a high percentage </a:t>
            </a:r>
            <a:r>
              <a:rPr lang="ru-RU" sz="1800">
                <a:solidFill>
                  <a:srgbClr val="0E2D69"/>
                </a:solidFill>
              </a:rPr>
              <a:t>of cancellations — this is a potentially problematic group. </a:t>
            </a:r>
            <a:r>
              <a:rPr b="1" lang="ru-RU" sz="1800">
                <a:solidFill>
                  <a:srgbClr val="0E2D69"/>
                </a:solidFill>
              </a:rPr>
              <a:t>Segment 12</a:t>
            </a:r>
            <a:r>
              <a:rPr lang="ru-RU" sz="1800">
                <a:solidFill>
                  <a:srgbClr val="0E2D69"/>
                </a:solidFill>
              </a:rPr>
              <a:t> looks to be the most balanced in all indicators. </a:t>
            </a:r>
            <a:r>
              <a:rPr lang="ru-RU" sz="1800">
                <a:solidFill>
                  <a:srgbClr val="0E2D69"/>
                </a:solidFill>
              </a:rPr>
              <a:t> </a:t>
            </a:r>
            <a:endParaRPr sz="1800">
              <a:solidFill>
                <a:srgbClr val="0E2D69"/>
              </a:solidFill>
            </a:endParaRPr>
          </a:p>
        </p:txBody>
      </p:sp>
      <p:pic>
        <p:nvPicPr>
          <p:cNvPr id="373" name="Google Shape;373;p32"/>
          <p:cNvPicPr preferRelativeResize="0"/>
          <p:nvPr/>
        </p:nvPicPr>
        <p:blipFill rotWithShape="1">
          <a:blip r:embed="rId3">
            <a:alphaModFix/>
          </a:blip>
          <a:srcRect b="0" l="0" r="71220" t="0"/>
          <a:stretch/>
        </p:blipFill>
        <p:spPr>
          <a:xfrm>
            <a:off x="9138400" y="1734975"/>
            <a:ext cx="2502750" cy="1885950"/>
          </a:xfrm>
          <a:prstGeom prst="rect">
            <a:avLst/>
          </a:prstGeom>
          <a:noFill/>
          <a:ln>
            <a:noFill/>
          </a:ln>
        </p:spPr>
      </p:pic>
      <p:pic>
        <p:nvPicPr>
          <p:cNvPr id="374" name="Google Shape;374;p32"/>
          <p:cNvPicPr preferRelativeResize="0"/>
          <p:nvPr/>
        </p:nvPicPr>
        <p:blipFill rotWithShape="1">
          <a:blip r:embed="rId3">
            <a:alphaModFix/>
          </a:blip>
          <a:srcRect b="0" l="28551" r="0" t="0"/>
          <a:stretch/>
        </p:blipFill>
        <p:spPr>
          <a:xfrm>
            <a:off x="1109221" y="4172625"/>
            <a:ext cx="6213600" cy="1885950"/>
          </a:xfrm>
          <a:prstGeom prst="rect">
            <a:avLst/>
          </a:prstGeom>
          <a:noFill/>
          <a:ln>
            <a:noFill/>
          </a:ln>
        </p:spPr>
      </p:pic>
      <p:pic>
        <p:nvPicPr>
          <p:cNvPr id="375" name="Google Shape;375;p32"/>
          <p:cNvPicPr preferRelativeResize="0"/>
          <p:nvPr/>
        </p:nvPicPr>
        <p:blipFill>
          <a:blip r:embed="rId4">
            <a:alphaModFix/>
          </a:blip>
          <a:stretch>
            <a:fillRect/>
          </a:stretch>
        </p:blipFill>
        <p:spPr>
          <a:xfrm>
            <a:off x="614700" y="1725438"/>
            <a:ext cx="8572500" cy="1905000"/>
          </a:xfrm>
          <a:prstGeom prst="rect">
            <a:avLst/>
          </a:prstGeom>
          <a:noFill/>
          <a:ln>
            <a:noFill/>
          </a:ln>
        </p:spPr>
      </p:pic>
      <p:pic>
        <p:nvPicPr>
          <p:cNvPr id="376" name="Google Shape;376;p32"/>
          <p:cNvPicPr preferRelativeResize="0"/>
          <p:nvPr/>
        </p:nvPicPr>
        <p:blipFill rotWithShape="1">
          <a:blip r:embed="rId4">
            <a:alphaModFix/>
          </a:blip>
          <a:srcRect b="100000" l="1886" r="92344" t="-100000"/>
          <a:stretch/>
        </p:blipFill>
        <p:spPr>
          <a:xfrm>
            <a:off x="767100" y="1877850"/>
            <a:ext cx="494525" cy="1905000"/>
          </a:xfrm>
          <a:prstGeom prst="rect">
            <a:avLst/>
          </a:prstGeom>
          <a:noFill/>
          <a:ln>
            <a:noFill/>
          </a:ln>
        </p:spPr>
      </p:pic>
      <p:pic>
        <p:nvPicPr>
          <p:cNvPr id="377" name="Google Shape;377;p32"/>
          <p:cNvPicPr preferRelativeResize="0"/>
          <p:nvPr/>
        </p:nvPicPr>
        <p:blipFill rotWithShape="1">
          <a:blip r:embed="rId4">
            <a:alphaModFix/>
          </a:blip>
          <a:srcRect b="0" l="0" r="94231" t="0"/>
          <a:stretch/>
        </p:blipFill>
        <p:spPr>
          <a:xfrm>
            <a:off x="614700" y="4163100"/>
            <a:ext cx="494525"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idx="1"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Science and</a:t>
            </a:r>
            <a:endParaRPr sz="1400"/>
          </a:p>
          <a:p>
            <a:pPr indent="0" lvl="0" marL="0" rtl="0" algn="l">
              <a:spcBef>
                <a:spcPts val="0"/>
              </a:spcBef>
              <a:spcAft>
                <a:spcPts val="0"/>
              </a:spcAft>
              <a:buClr>
                <a:schemeClr val="dk1"/>
              </a:buClr>
              <a:buSzPts val="1000"/>
              <a:buFont typeface="Arial"/>
              <a:buNone/>
            </a:pPr>
            <a:r>
              <a:rPr lang="ru-RU" sz="1400"/>
              <a:t>Business Analytics</a:t>
            </a:r>
            <a:endParaRPr/>
          </a:p>
        </p:txBody>
      </p:sp>
      <p:sp>
        <p:nvSpPr>
          <p:cNvPr id="190" name="Google Shape;190;p15"/>
          <p:cNvSpPr txBox="1"/>
          <p:nvPr>
            <p:ph idx="2" type="body"/>
          </p:nvPr>
        </p:nvSpPr>
        <p:spPr>
          <a:xfrm>
            <a:off x="3437600" y="540900"/>
            <a:ext cx="2593800" cy="472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a:p>
        </p:txBody>
      </p:sp>
      <p:sp>
        <p:nvSpPr>
          <p:cNvPr id="191" name="Google Shape;191;p15"/>
          <p:cNvSpPr txBox="1"/>
          <p:nvPr>
            <p:ph idx="3" type="body"/>
          </p:nvPr>
        </p:nvSpPr>
        <p:spPr>
          <a:xfrm>
            <a:off x="6259892" y="548720"/>
            <a:ext cx="20700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The Purpose and Objectives of the Work</a:t>
            </a:r>
            <a:endParaRPr sz="1400"/>
          </a:p>
        </p:txBody>
      </p:sp>
      <p:sp>
        <p:nvSpPr>
          <p:cNvPr id="192" name="Google Shape;192;p15"/>
          <p:cNvSpPr txBox="1"/>
          <p:nvPr>
            <p:ph type="title"/>
          </p:nvPr>
        </p:nvSpPr>
        <p:spPr>
          <a:xfrm>
            <a:off x="585900" y="1632750"/>
            <a:ext cx="8105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Font typeface="Arial"/>
              <a:buNone/>
            </a:pPr>
            <a:r>
              <a:rPr b="1" lang="ru-RU" sz="3000">
                <a:solidFill>
                  <a:srgbClr val="0E2D69"/>
                </a:solidFill>
              </a:rPr>
              <a:t>The Purpose and Objectives of the Work</a:t>
            </a:r>
            <a:endParaRPr b="1" sz="3000"/>
          </a:p>
        </p:txBody>
      </p:sp>
      <p:sp>
        <p:nvSpPr>
          <p:cNvPr id="193" name="Google Shape;193;p15"/>
          <p:cNvSpPr txBox="1"/>
          <p:nvPr/>
        </p:nvSpPr>
        <p:spPr>
          <a:xfrm>
            <a:off x="669300" y="2337725"/>
            <a:ext cx="10359600" cy="41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2000">
                <a:solidFill>
                  <a:srgbClr val="0E2D69"/>
                </a:solidFill>
              </a:rPr>
              <a:t>The purpose of the work:</a:t>
            </a:r>
            <a:r>
              <a:rPr lang="ru-RU" sz="2000">
                <a:solidFill>
                  <a:srgbClr val="0E2D69"/>
                </a:solidFill>
              </a:rPr>
              <a:t> T</a:t>
            </a:r>
            <a:r>
              <a:rPr lang="ru-RU" sz="2000">
                <a:solidFill>
                  <a:srgbClr val="0E2D69"/>
                </a:solidFill>
              </a:rPr>
              <a:t>o study data quality, build visual analytics on key business indicators, and create a customer showcase for subsequent behavior analysis. As part of the project, it is necessary to identify possible errors in the data, define filters for purchased goods and orders, and prepare a structured CSV file for customers with basic metrics.</a:t>
            </a:r>
            <a:endParaRPr sz="2000">
              <a:solidFill>
                <a:srgbClr val="0E2D69"/>
              </a:solidFill>
            </a:endParaRPr>
          </a:p>
          <a:p>
            <a:pPr indent="0" lvl="0" marL="0" rtl="0" algn="l">
              <a:lnSpc>
                <a:spcPct val="115000"/>
              </a:lnSpc>
              <a:spcBef>
                <a:spcPts val="1200"/>
              </a:spcBef>
              <a:spcAft>
                <a:spcPts val="0"/>
              </a:spcAft>
              <a:buNone/>
            </a:pPr>
            <a:r>
              <a:rPr b="1" lang="ru-RU" sz="2000">
                <a:solidFill>
                  <a:srgbClr val="0E2D69"/>
                </a:solidFill>
              </a:rPr>
              <a:t>Objectives of the work:</a:t>
            </a:r>
            <a:endParaRPr b="1" sz="2000">
              <a:solidFill>
                <a:srgbClr val="0E2D69"/>
              </a:solidFill>
            </a:endParaRPr>
          </a:p>
          <a:p>
            <a:pPr indent="-355600" lvl="0" marL="457200" rtl="0" algn="l">
              <a:lnSpc>
                <a:spcPct val="115000"/>
              </a:lnSpc>
              <a:spcBef>
                <a:spcPts val="1200"/>
              </a:spcBef>
              <a:spcAft>
                <a:spcPts val="0"/>
              </a:spcAft>
              <a:buClr>
                <a:srgbClr val="0E2D69"/>
              </a:buClr>
              <a:buSzPts val="2000"/>
              <a:buAutoNum type="arabicParenR"/>
            </a:pPr>
            <a:r>
              <a:rPr lang="ru-RU" sz="2000">
                <a:solidFill>
                  <a:srgbClr val="0E2D69"/>
                </a:solidFill>
              </a:rPr>
              <a:t>Checking data for omissions, duplicates, anomalies, and incorrect values;</a:t>
            </a:r>
            <a:endParaRPr sz="2000">
              <a:solidFill>
                <a:srgbClr val="0E2D69"/>
              </a:solidFill>
            </a:endParaRPr>
          </a:p>
          <a:p>
            <a:pPr indent="-355600" lvl="0" marL="457200" rtl="0" algn="l">
              <a:lnSpc>
                <a:spcPct val="115000"/>
              </a:lnSpc>
              <a:spcBef>
                <a:spcPts val="1200"/>
              </a:spcBef>
              <a:spcAft>
                <a:spcPts val="0"/>
              </a:spcAft>
              <a:buClr>
                <a:srgbClr val="0E2D69"/>
              </a:buClr>
              <a:buSzPts val="2000"/>
              <a:buAutoNum type="arabicParenR"/>
            </a:pPr>
            <a:r>
              <a:rPr lang="ru-RU" sz="2000">
                <a:solidFill>
                  <a:srgbClr val="0E2D69"/>
                </a:solidFill>
              </a:rPr>
              <a:t>Formation of consolidated visual analytics by categories, regions, and clients;</a:t>
            </a:r>
            <a:endParaRPr sz="2000">
              <a:solidFill>
                <a:srgbClr val="0E2D69"/>
              </a:solidFill>
            </a:endParaRPr>
          </a:p>
          <a:p>
            <a:pPr indent="-355600" lvl="0" marL="457200" rtl="0" algn="l">
              <a:lnSpc>
                <a:spcPct val="115000"/>
              </a:lnSpc>
              <a:spcBef>
                <a:spcPts val="1200"/>
              </a:spcBef>
              <a:spcAft>
                <a:spcPts val="0"/>
              </a:spcAft>
              <a:buClr>
                <a:srgbClr val="0E2D69"/>
              </a:buClr>
              <a:buSzPts val="2000"/>
              <a:buAutoNum type="arabicParenR"/>
            </a:pPr>
            <a:r>
              <a:rPr lang="ru-RU" sz="2000">
                <a:solidFill>
                  <a:srgbClr val="0E2D69"/>
                </a:solidFill>
              </a:rPr>
              <a:t>Building data storefronts for segmentation;</a:t>
            </a:r>
            <a:endParaRPr sz="2000">
              <a:solidFill>
                <a:srgbClr val="0E2D69"/>
              </a:solidFill>
            </a:endParaRPr>
          </a:p>
          <a:p>
            <a:pPr indent="-355600" lvl="0" marL="457200" rtl="0" algn="l">
              <a:lnSpc>
                <a:spcPct val="115000"/>
              </a:lnSpc>
              <a:spcBef>
                <a:spcPts val="1200"/>
              </a:spcBef>
              <a:spcAft>
                <a:spcPts val="1200"/>
              </a:spcAft>
              <a:buClr>
                <a:srgbClr val="0E2D69"/>
              </a:buClr>
              <a:buSzPts val="2000"/>
              <a:buAutoNum type="arabicParenR"/>
            </a:pPr>
            <a:r>
              <a:rPr lang="ru-RU" sz="2000">
                <a:solidFill>
                  <a:srgbClr val="0E2D69"/>
                </a:solidFill>
              </a:rPr>
              <a:t>Segmentation of the client database.</a:t>
            </a:r>
            <a:endParaRPr sz="2000">
              <a:solidFill>
                <a:srgbClr val="0E2D6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585900" y="1245400"/>
            <a:ext cx="7167000" cy="10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Clusterization</a:t>
            </a:r>
            <a:endParaRPr b="1" sz="3000"/>
          </a:p>
          <a:p>
            <a:pPr indent="0" lvl="0" marL="0" rtl="0" algn="l">
              <a:lnSpc>
                <a:spcPct val="100000"/>
              </a:lnSpc>
              <a:spcBef>
                <a:spcPts val="0"/>
              </a:spcBef>
              <a:spcAft>
                <a:spcPts val="0"/>
              </a:spcAft>
              <a:buClr>
                <a:schemeClr val="dk1"/>
              </a:buClr>
              <a:buSzPts val="2400"/>
              <a:buFont typeface="Arial"/>
              <a:buNone/>
            </a:pPr>
            <a:r>
              <a:rPr b="1" lang="ru-RU" sz="3000"/>
              <a:t>ii. </a:t>
            </a:r>
            <a:r>
              <a:rPr b="1" lang="ru-RU" sz="3000">
                <a:solidFill>
                  <a:srgbClr val="0E2D69"/>
                </a:solidFill>
              </a:rPr>
              <a:t>Expectation-Maximization Algorithm</a:t>
            </a:r>
            <a:endParaRPr b="1" sz="3000">
              <a:solidFill>
                <a:srgbClr val="0E2D69"/>
              </a:solidFill>
            </a:endParaRPr>
          </a:p>
          <a:p>
            <a:pPr indent="0" lvl="0" marL="0" rtl="0" algn="l">
              <a:lnSpc>
                <a:spcPct val="100000"/>
              </a:lnSpc>
              <a:spcBef>
                <a:spcPts val="0"/>
              </a:spcBef>
              <a:spcAft>
                <a:spcPts val="0"/>
              </a:spcAft>
              <a:buClr>
                <a:schemeClr val="dk1"/>
              </a:buClr>
              <a:buSzPts val="2400"/>
              <a:buFont typeface="Arial"/>
              <a:buNone/>
            </a:pPr>
            <a:r>
              <a:t/>
            </a:r>
            <a:endParaRPr b="1" sz="3000"/>
          </a:p>
        </p:txBody>
      </p:sp>
      <p:sp>
        <p:nvSpPr>
          <p:cNvPr id="383" name="Google Shape;383;p33"/>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84" name="Google Shape;384;p33"/>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85" name="Google Shape;385;p33"/>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Clusterization. </a:t>
            </a:r>
            <a:endParaRPr sz="1400"/>
          </a:p>
          <a:p>
            <a:pPr indent="0" lvl="0" marL="0" rtl="0" algn="l">
              <a:lnSpc>
                <a:spcPct val="100000"/>
              </a:lnSpc>
              <a:spcBef>
                <a:spcPts val="0"/>
              </a:spcBef>
              <a:spcAft>
                <a:spcPts val="0"/>
              </a:spcAft>
              <a:buClr>
                <a:srgbClr val="0E2D69"/>
              </a:buClr>
              <a:buSzPts val="1000"/>
              <a:buNone/>
            </a:pPr>
            <a:r>
              <a:rPr lang="ru-RU" sz="1400">
                <a:solidFill>
                  <a:srgbClr val="0E2D69"/>
                </a:solidFill>
              </a:rPr>
              <a:t>Expectation-Maximization Algorithm</a:t>
            </a:r>
            <a:endParaRPr sz="1400">
              <a:solidFill>
                <a:srgbClr val="0E2D69"/>
              </a:solidFill>
            </a:endParaRPr>
          </a:p>
          <a:p>
            <a:pPr indent="0" lvl="0" marL="0" rtl="0" algn="l">
              <a:lnSpc>
                <a:spcPct val="100000"/>
              </a:lnSpc>
              <a:spcBef>
                <a:spcPts val="0"/>
              </a:spcBef>
              <a:spcAft>
                <a:spcPts val="0"/>
              </a:spcAft>
              <a:buClr>
                <a:srgbClr val="0E2D69"/>
              </a:buClr>
              <a:buSzPts val="1000"/>
              <a:buNone/>
            </a:pPr>
            <a:r>
              <a:t/>
            </a:r>
            <a:endParaRPr sz="1400"/>
          </a:p>
        </p:txBody>
      </p:sp>
      <p:sp>
        <p:nvSpPr>
          <p:cNvPr id="386" name="Google Shape;386;p33"/>
          <p:cNvSpPr txBox="1"/>
          <p:nvPr>
            <p:ph idx="1" type="body"/>
          </p:nvPr>
        </p:nvSpPr>
        <p:spPr>
          <a:xfrm>
            <a:off x="585900" y="2452125"/>
            <a:ext cx="10902000" cy="4116900"/>
          </a:xfrm>
          <a:prstGeom prst="rect">
            <a:avLst/>
          </a:prstGeom>
          <a:noFill/>
          <a:ln>
            <a:noFill/>
          </a:ln>
        </p:spPr>
        <p:txBody>
          <a:bodyPr anchorCtr="0" anchor="t" bIns="45700" lIns="0" spcFirstLastPara="1" rIns="0" wrap="square" tIns="0">
            <a:noAutofit/>
          </a:bodyPr>
          <a:lstStyle/>
          <a:p>
            <a:pPr indent="0" lvl="0" marL="0" rtl="0" algn="l">
              <a:lnSpc>
                <a:spcPct val="115000"/>
              </a:lnSpc>
              <a:spcBef>
                <a:spcPts val="1000"/>
              </a:spcBef>
              <a:spcAft>
                <a:spcPts val="0"/>
              </a:spcAft>
              <a:buNone/>
            </a:pPr>
            <a:r>
              <a:rPr lang="ru-RU" sz="1800">
                <a:solidFill>
                  <a:srgbClr val="0F2C68"/>
                </a:solidFill>
              </a:rPr>
              <a:t>An iterative method for estimating parameters in probabilistic models with hidden variables.</a:t>
            </a:r>
            <a:endParaRPr sz="1800">
              <a:solidFill>
                <a:srgbClr val="0F2C68"/>
              </a:solidFill>
            </a:endParaRPr>
          </a:p>
          <a:p>
            <a:pPr indent="0" lvl="0" marL="0" rtl="0" algn="l">
              <a:lnSpc>
                <a:spcPct val="115000"/>
              </a:lnSpc>
              <a:spcBef>
                <a:spcPts val="1000"/>
              </a:spcBef>
              <a:spcAft>
                <a:spcPts val="0"/>
              </a:spcAft>
              <a:buNone/>
            </a:pPr>
            <a:r>
              <a:rPr b="1" lang="ru-RU" sz="1800">
                <a:solidFill>
                  <a:srgbClr val="0F2C68"/>
                </a:solidFill>
              </a:rPr>
              <a:t>Steps:</a:t>
            </a:r>
            <a:endParaRPr b="1" sz="1800">
              <a:solidFill>
                <a:srgbClr val="0F2C68"/>
              </a:solidFill>
            </a:endParaRPr>
          </a:p>
          <a:p>
            <a:pPr indent="-342900" lvl="0" marL="457200" rtl="0" algn="l">
              <a:lnSpc>
                <a:spcPct val="115000"/>
              </a:lnSpc>
              <a:spcBef>
                <a:spcPts val="1000"/>
              </a:spcBef>
              <a:spcAft>
                <a:spcPts val="0"/>
              </a:spcAft>
              <a:buClr>
                <a:srgbClr val="0F2C68"/>
              </a:buClr>
              <a:buSzPts val="1800"/>
              <a:buChar char="-"/>
            </a:pPr>
            <a:r>
              <a:rPr b="1" i="1" lang="ru-RU" sz="1800">
                <a:solidFill>
                  <a:srgbClr val="0F2C68"/>
                </a:solidFill>
              </a:rPr>
              <a:t>E-step (Expectation):</a:t>
            </a:r>
            <a:r>
              <a:rPr lang="ru-RU" sz="1800">
                <a:solidFill>
                  <a:srgbClr val="0F2C68"/>
                </a:solidFill>
              </a:rPr>
              <a:t> Estimate the expected value of the log-likelihood, given current parameters and observed data.</a:t>
            </a:r>
            <a:endParaRPr sz="1800">
              <a:solidFill>
                <a:srgbClr val="0F2C68"/>
              </a:solidFill>
            </a:endParaRPr>
          </a:p>
          <a:p>
            <a:pPr indent="-342900" lvl="0" marL="457200" rtl="0" algn="l">
              <a:lnSpc>
                <a:spcPct val="115000"/>
              </a:lnSpc>
              <a:spcBef>
                <a:spcPts val="0"/>
              </a:spcBef>
              <a:spcAft>
                <a:spcPts val="0"/>
              </a:spcAft>
              <a:buClr>
                <a:srgbClr val="0F2C68"/>
              </a:buClr>
              <a:buSzPts val="1800"/>
              <a:buChar char="-"/>
            </a:pPr>
            <a:r>
              <a:rPr b="1" lang="ru-RU" sz="1800">
                <a:solidFill>
                  <a:srgbClr val="0F2C68"/>
                </a:solidFill>
              </a:rPr>
              <a:t>M-step (Maximization):</a:t>
            </a:r>
            <a:r>
              <a:rPr lang="ru-RU" sz="1800">
                <a:solidFill>
                  <a:srgbClr val="0F2C68"/>
                </a:solidFill>
              </a:rPr>
              <a:t> Update parameters by maximizing this expected log-likelihood.</a:t>
            </a:r>
            <a:endParaRPr sz="1800">
              <a:solidFill>
                <a:srgbClr val="0F2C68"/>
              </a:solidFill>
            </a:endParaRPr>
          </a:p>
          <a:p>
            <a:pPr indent="0" lvl="0" marL="0" rtl="0" algn="l">
              <a:lnSpc>
                <a:spcPct val="115000"/>
              </a:lnSpc>
              <a:spcBef>
                <a:spcPts val="1000"/>
              </a:spcBef>
              <a:spcAft>
                <a:spcPts val="0"/>
              </a:spcAft>
              <a:buNone/>
            </a:pPr>
            <a:r>
              <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This process repeats until </a:t>
            </a:r>
            <a:r>
              <a:rPr b="1" i="1" lang="ru-RU" sz="1800">
                <a:solidFill>
                  <a:srgbClr val="0F2C68"/>
                </a:solidFill>
              </a:rPr>
              <a:t>convergence</a:t>
            </a:r>
            <a:r>
              <a:rPr lang="ru-RU" sz="1800">
                <a:solidFill>
                  <a:srgbClr val="0F2C68"/>
                </a:solidFill>
              </a:rPr>
              <a:t>.</a:t>
            </a:r>
            <a:endParaRPr sz="1800">
              <a:solidFill>
                <a:srgbClr val="0F2C68"/>
              </a:solidFill>
            </a:endParaRPr>
          </a:p>
          <a:p>
            <a:pPr indent="0" lvl="0" marL="0" rtl="0" algn="l">
              <a:lnSpc>
                <a:spcPct val="115000"/>
              </a:lnSpc>
              <a:spcBef>
                <a:spcPts val="1000"/>
              </a:spcBef>
              <a:spcAft>
                <a:spcPts val="0"/>
              </a:spcAft>
              <a:buNone/>
            </a:pPr>
            <a:r>
              <a:rPr lang="ru-RU" sz="1800">
                <a:solidFill>
                  <a:srgbClr val="0F2C68"/>
                </a:solidFill>
              </a:rPr>
              <a:t>Used in </a:t>
            </a:r>
            <a:r>
              <a:rPr b="1" lang="ru-RU" sz="1800">
                <a:solidFill>
                  <a:srgbClr val="0F2C68"/>
                </a:solidFill>
              </a:rPr>
              <a:t>clustering (e.g., Gaussian Mixture Models)</a:t>
            </a:r>
            <a:r>
              <a:rPr lang="ru-RU" sz="1800">
                <a:solidFill>
                  <a:srgbClr val="0F2C68"/>
                </a:solidFill>
              </a:rPr>
              <a:t> and other problems involving </a:t>
            </a:r>
            <a:r>
              <a:rPr b="1" lang="ru-RU" sz="1800">
                <a:solidFill>
                  <a:srgbClr val="0F2C68"/>
                </a:solidFill>
              </a:rPr>
              <a:t>incomplete data or latent structure</a:t>
            </a:r>
            <a:r>
              <a:rPr lang="ru-RU" sz="1800">
                <a:solidFill>
                  <a:srgbClr val="0F2C68"/>
                </a:solidFill>
              </a:rPr>
              <a:t>. Helps uncover hidden patterns by iteratively refining estimates.</a:t>
            </a:r>
            <a:endParaRPr sz="1800">
              <a:solidFill>
                <a:srgbClr val="0F2C68"/>
              </a:solidFill>
            </a:endParaRPr>
          </a:p>
          <a:p>
            <a:pPr indent="0" lvl="0" marL="0" rtl="0" algn="l">
              <a:lnSpc>
                <a:spcPct val="115000"/>
              </a:lnSpc>
              <a:spcBef>
                <a:spcPts val="1000"/>
              </a:spcBef>
              <a:spcAft>
                <a:spcPts val="0"/>
              </a:spcAft>
              <a:buNone/>
            </a:pPr>
            <a:r>
              <a:t/>
            </a:r>
            <a:endParaRPr sz="1800">
              <a:solidFill>
                <a:srgbClr val="0F2C68"/>
              </a:solidFill>
            </a:endParaRPr>
          </a:p>
          <a:p>
            <a:pPr indent="0" lvl="0" marL="0" marR="0" rtl="0" algn="l">
              <a:lnSpc>
                <a:spcPct val="115000"/>
              </a:lnSpc>
              <a:spcBef>
                <a:spcPts val="100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txBox="1"/>
          <p:nvPr>
            <p:ph type="title"/>
          </p:nvPr>
        </p:nvSpPr>
        <p:spPr>
          <a:xfrm>
            <a:off x="537900" y="1260525"/>
            <a:ext cx="11116200" cy="10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2600"/>
              <a:t>Advantages and Disadvantages of </a:t>
            </a:r>
            <a:r>
              <a:rPr b="1" lang="ru-RU" sz="2600">
                <a:solidFill>
                  <a:srgbClr val="0E2D69"/>
                </a:solidFill>
              </a:rPr>
              <a:t>Expectation-Maximization Algorithm</a:t>
            </a:r>
            <a:endParaRPr b="1" sz="2600">
              <a:solidFill>
                <a:srgbClr val="0E2D69"/>
              </a:solidFill>
            </a:endParaRPr>
          </a:p>
          <a:p>
            <a:pPr indent="0" lvl="0" marL="0" rtl="0" algn="l">
              <a:lnSpc>
                <a:spcPct val="100000"/>
              </a:lnSpc>
              <a:spcBef>
                <a:spcPts val="0"/>
              </a:spcBef>
              <a:spcAft>
                <a:spcPts val="0"/>
              </a:spcAft>
              <a:buClr>
                <a:schemeClr val="dk1"/>
              </a:buClr>
              <a:buSzPts val="2400"/>
              <a:buFont typeface="Arial"/>
              <a:buNone/>
            </a:pPr>
            <a:r>
              <a:t/>
            </a:r>
            <a:endParaRPr b="1" sz="2600"/>
          </a:p>
        </p:txBody>
      </p:sp>
      <p:sp>
        <p:nvSpPr>
          <p:cNvPr id="392" name="Google Shape;392;p34"/>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393" name="Google Shape;393;p34"/>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394" name="Google Shape;394;p34"/>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Clusterization. </a:t>
            </a:r>
            <a:endParaRPr sz="1400"/>
          </a:p>
          <a:p>
            <a:pPr indent="0" lvl="0" marL="0" rtl="0" algn="l">
              <a:lnSpc>
                <a:spcPct val="100000"/>
              </a:lnSpc>
              <a:spcBef>
                <a:spcPts val="0"/>
              </a:spcBef>
              <a:spcAft>
                <a:spcPts val="0"/>
              </a:spcAft>
              <a:buClr>
                <a:srgbClr val="0E2D69"/>
              </a:buClr>
              <a:buSzPts val="1000"/>
              <a:buNone/>
            </a:pPr>
            <a:r>
              <a:rPr lang="ru-RU" sz="1400">
                <a:solidFill>
                  <a:srgbClr val="0E2D69"/>
                </a:solidFill>
              </a:rPr>
              <a:t>Expectation-Maximization Algorithm</a:t>
            </a:r>
            <a:endParaRPr sz="1400">
              <a:solidFill>
                <a:srgbClr val="0E2D69"/>
              </a:solidFill>
            </a:endParaRPr>
          </a:p>
          <a:p>
            <a:pPr indent="0" lvl="0" marL="0" rtl="0" algn="l">
              <a:lnSpc>
                <a:spcPct val="100000"/>
              </a:lnSpc>
              <a:spcBef>
                <a:spcPts val="0"/>
              </a:spcBef>
              <a:spcAft>
                <a:spcPts val="0"/>
              </a:spcAft>
              <a:buClr>
                <a:srgbClr val="0E2D69"/>
              </a:buClr>
              <a:buSzPts val="1000"/>
              <a:buNone/>
            </a:pPr>
            <a:r>
              <a:t/>
            </a:r>
            <a:endParaRPr sz="1400"/>
          </a:p>
        </p:txBody>
      </p:sp>
      <p:sp>
        <p:nvSpPr>
          <p:cNvPr id="395" name="Google Shape;395;p34"/>
          <p:cNvSpPr txBox="1"/>
          <p:nvPr>
            <p:ph idx="1" type="body"/>
          </p:nvPr>
        </p:nvSpPr>
        <p:spPr>
          <a:xfrm>
            <a:off x="585900" y="2183750"/>
            <a:ext cx="10647600" cy="4347600"/>
          </a:xfrm>
          <a:prstGeom prst="rect">
            <a:avLst/>
          </a:prstGeom>
          <a:noFill/>
          <a:ln>
            <a:noFill/>
          </a:ln>
        </p:spPr>
        <p:txBody>
          <a:bodyPr anchorCtr="0" anchor="t" bIns="45700" lIns="0" spcFirstLastPara="1" rIns="0" wrap="square" tIns="0">
            <a:noAutofit/>
          </a:bodyPr>
          <a:lstStyle/>
          <a:p>
            <a:pPr indent="0" lvl="0" marL="0" rtl="0" algn="l">
              <a:lnSpc>
                <a:spcPct val="150000"/>
              </a:lnSpc>
              <a:spcBef>
                <a:spcPts val="1000"/>
              </a:spcBef>
              <a:spcAft>
                <a:spcPts val="0"/>
              </a:spcAft>
              <a:buNone/>
            </a:pPr>
            <a:r>
              <a:rPr b="1" lang="ru-RU" sz="1800">
                <a:solidFill>
                  <a:srgbClr val="0F2C68"/>
                </a:solidFill>
              </a:rPr>
              <a:t>Advantages of EM Algorithm:</a:t>
            </a:r>
            <a:endParaRPr b="1" sz="1800">
              <a:solidFill>
                <a:srgbClr val="0F2C68"/>
              </a:solidFill>
            </a:endParaRPr>
          </a:p>
          <a:p>
            <a:pPr indent="-342900" lvl="0" marL="457200" rtl="0" algn="l">
              <a:lnSpc>
                <a:spcPct val="115000"/>
              </a:lnSpc>
              <a:spcBef>
                <a:spcPts val="1000"/>
              </a:spcBef>
              <a:spcAft>
                <a:spcPts val="0"/>
              </a:spcAft>
              <a:buClr>
                <a:srgbClr val="0F2C68"/>
              </a:buClr>
              <a:buSzPts val="1800"/>
              <a:buChar char="●"/>
            </a:pPr>
            <a:r>
              <a:rPr lang="ru-RU" sz="1800">
                <a:solidFill>
                  <a:srgbClr val="0F2C68"/>
                </a:solidFill>
              </a:rPr>
              <a:t>Allows modeling of clusters with </a:t>
            </a:r>
            <a:r>
              <a:rPr b="1" lang="ru-RU" sz="1800">
                <a:solidFill>
                  <a:srgbClr val="0F2C68"/>
                </a:solidFill>
              </a:rPr>
              <a:t>various shapes and sizes</a:t>
            </a:r>
            <a:r>
              <a:rPr lang="ru-RU" sz="1800">
                <a:solidFill>
                  <a:srgbClr val="0F2C68"/>
                </a:solidFill>
              </a:rPr>
              <a:t> (e.g., elliptical clusters, unlike K-means' spherical assumption).</a:t>
            </a:r>
            <a:endParaRPr sz="1800">
              <a:solidFill>
                <a:srgbClr val="0F2C68"/>
              </a:solidFill>
            </a:endParaRPr>
          </a:p>
          <a:p>
            <a:pPr indent="-342900" lvl="0" marL="457200" rtl="0" algn="l">
              <a:lnSpc>
                <a:spcPct val="115000"/>
              </a:lnSpc>
              <a:spcBef>
                <a:spcPts val="0"/>
              </a:spcBef>
              <a:spcAft>
                <a:spcPts val="0"/>
              </a:spcAft>
              <a:buClr>
                <a:srgbClr val="0F2C68"/>
              </a:buClr>
              <a:buSzPts val="1800"/>
              <a:buChar char="●"/>
            </a:pPr>
            <a:r>
              <a:rPr lang="ru-RU" sz="1800">
                <a:solidFill>
                  <a:srgbClr val="0F2C68"/>
                </a:solidFill>
              </a:rPr>
              <a:t>Provides "soft" assignment of points to clusters (each point has a probability of belonging to each cluster, rather than a hard assignment).</a:t>
            </a:r>
            <a:endParaRPr sz="1800">
              <a:solidFill>
                <a:srgbClr val="0F2C68"/>
              </a:solidFill>
            </a:endParaRPr>
          </a:p>
          <a:p>
            <a:pPr indent="-342900" lvl="0" marL="457200" rtl="0" algn="l">
              <a:lnSpc>
                <a:spcPct val="115000"/>
              </a:lnSpc>
              <a:spcBef>
                <a:spcPts val="0"/>
              </a:spcBef>
              <a:spcAft>
                <a:spcPts val="0"/>
              </a:spcAft>
              <a:buClr>
                <a:srgbClr val="0F2C68"/>
              </a:buClr>
              <a:buSzPts val="1800"/>
              <a:buChar char="●"/>
            </a:pPr>
            <a:r>
              <a:rPr lang="ru-RU" sz="1800">
                <a:solidFill>
                  <a:srgbClr val="0F2C68"/>
                </a:solidFill>
              </a:rPr>
              <a:t>Effective when dealing with </a:t>
            </a:r>
            <a:r>
              <a:rPr b="1" lang="ru-RU" sz="1800">
                <a:solidFill>
                  <a:srgbClr val="0F2C68"/>
                </a:solidFill>
              </a:rPr>
              <a:t>missing data</a:t>
            </a:r>
            <a:r>
              <a:rPr lang="ru-RU" sz="1800">
                <a:solidFill>
                  <a:srgbClr val="0F2C68"/>
                </a:solidFill>
              </a:rPr>
              <a:t> or latent variables.</a:t>
            </a:r>
            <a:endParaRPr sz="1800">
              <a:solidFill>
                <a:srgbClr val="0F2C68"/>
              </a:solidFill>
            </a:endParaRPr>
          </a:p>
          <a:p>
            <a:pPr indent="0" lvl="0" marL="0" rtl="0" algn="l">
              <a:lnSpc>
                <a:spcPct val="150000"/>
              </a:lnSpc>
              <a:spcBef>
                <a:spcPts val="1000"/>
              </a:spcBef>
              <a:spcAft>
                <a:spcPts val="0"/>
              </a:spcAft>
              <a:buNone/>
            </a:pPr>
            <a:r>
              <a:rPr b="1" lang="ru-RU" sz="1800">
                <a:solidFill>
                  <a:srgbClr val="0F2C68"/>
                </a:solidFill>
              </a:rPr>
              <a:t>Disadvantages of EM Algorithm:</a:t>
            </a:r>
            <a:endParaRPr b="1" sz="1800">
              <a:solidFill>
                <a:srgbClr val="0F2C68"/>
              </a:solidFill>
            </a:endParaRPr>
          </a:p>
          <a:p>
            <a:pPr indent="-342900" lvl="0" marL="457200" rtl="0" algn="l">
              <a:lnSpc>
                <a:spcPct val="115000"/>
              </a:lnSpc>
              <a:spcBef>
                <a:spcPts val="1000"/>
              </a:spcBef>
              <a:spcAft>
                <a:spcPts val="0"/>
              </a:spcAft>
              <a:buClr>
                <a:srgbClr val="0F2C68"/>
              </a:buClr>
              <a:buSzPts val="1800"/>
              <a:buChar char="●"/>
            </a:pPr>
            <a:r>
              <a:rPr lang="ru-RU" sz="1800">
                <a:solidFill>
                  <a:srgbClr val="0F2C68"/>
                </a:solidFill>
              </a:rPr>
              <a:t>More </a:t>
            </a:r>
            <a:r>
              <a:rPr b="1" lang="ru-RU" sz="1800">
                <a:solidFill>
                  <a:srgbClr val="0F2C68"/>
                </a:solidFill>
              </a:rPr>
              <a:t>computationally intensive</a:t>
            </a:r>
            <a:r>
              <a:rPr lang="ru-RU" sz="1800">
                <a:solidFill>
                  <a:srgbClr val="0F2C68"/>
                </a:solidFill>
              </a:rPr>
              <a:t> than K-means, especially for large datasets or many clusters.</a:t>
            </a:r>
            <a:endParaRPr sz="1800">
              <a:solidFill>
                <a:srgbClr val="0F2C68"/>
              </a:solidFill>
            </a:endParaRPr>
          </a:p>
          <a:p>
            <a:pPr indent="-342900" lvl="0" marL="457200" rtl="0" algn="l">
              <a:lnSpc>
                <a:spcPct val="115000"/>
              </a:lnSpc>
              <a:spcBef>
                <a:spcPts val="0"/>
              </a:spcBef>
              <a:spcAft>
                <a:spcPts val="0"/>
              </a:spcAft>
              <a:buClr>
                <a:srgbClr val="0F2C68"/>
              </a:buClr>
              <a:buSzPts val="1800"/>
              <a:buChar char="●"/>
            </a:pPr>
            <a:r>
              <a:rPr b="1" lang="ru-RU" sz="1800">
                <a:solidFill>
                  <a:srgbClr val="0F2C68"/>
                </a:solidFill>
              </a:rPr>
              <a:t>Sensitive to initial initialization</a:t>
            </a:r>
            <a:r>
              <a:rPr lang="ru-RU" sz="1800">
                <a:solidFill>
                  <a:srgbClr val="0F2C68"/>
                </a:solidFill>
              </a:rPr>
              <a:t>, potentially converging to local optima rather than the global optimum.</a:t>
            </a:r>
            <a:endParaRPr sz="1800">
              <a:solidFill>
                <a:srgbClr val="0F2C68"/>
              </a:solidFill>
            </a:endParaRPr>
          </a:p>
          <a:p>
            <a:pPr indent="-342900" lvl="0" marL="457200" rtl="0" algn="l">
              <a:lnSpc>
                <a:spcPct val="115000"/>
              </a:lnSpc>
              <a:spcBef>
                <a:spcPts val="0"/>
              </a:spcBef>
              <a:spcAft>
                <a:spcPts val="0"/>
              </a:spcAft>
              <a:buClr>
                <a:srgbClr val="0F2C68"/>
              </a:buClr>
              <a:buSzPts val="1800"/>
              <a:buChar char="●"/>
            </a:pPr>
            <a:r>
              <a:rPr lang="ru-RU" sz="1800">
                <a:solidFill>
                  <a:srgbClr val="0F2C68"/>
                </a:solidFill>
              </a:rPr>
              <a:t>Requires </a:t>
            </a:r>
            <a:r>
              <a:rPr b="1" lang="ru-RU" sz="1800">
                <a:solidFill>
                  <a:srgbClr val="0F2C68"/>
                </a:solidFill>
              </a:rPr>
              <a:t>pre-specifying</a:t>
            </a:r>
            <a:r>
              <a:rPr lang="ru-RU" sz="1800">
                <a:solidFill>
                  <a:srgbClr val="0F2C68"/>
                </a:solidFill>
              </a:rPr>
              <a:t> the number of </a:t>
            </a:r>
            <a:r>
              <a:rPr b="1" lang="ru-RU" sz="1800">
                <a:solidFill>
                  <a:srgbClr val="0F2C68"/>
                </a:solidFill>
              </a:rPr>
              <a:t>components </a:t>
            </a:r>
            <a:r>
              <a:rPr lang="ru-RU" sz="1800">
                <a:solidFill>
                  <a:srgbClr val="0F2C68"/>
                </a:solidFill>
              </a:rPr>
              <a:t>(clusters), similar to K-means.</a:t>
            </a:r>
            <a:endParaRPr sz="1800">
              <a:solidFill>
                <a:srgbClr val="0F2C68"/>
              </a:solidFill>
            </a:endParaRPr>
          </a:p>
          <a:p>
            <a:pPr indent="0" lvl="0" marL="0" marR="0" rtl="0" algn="l">
              <a:lnSpc>
                <a:spcPct val="115000"/>
              </a:lnSpc>
              <a:spcBef>
                <a:spcPts val="1000"/>
              </a:spcBef>
              <a:spcAft>
                <a:spcPts val="0"/>
              </a:spcAft>
              <a:buNone/>
            </a:pPr>
            <a:r>
              <a:t/>
            </a:r>
            <a:endParaRPr sz="1800">
              <a:solidFill>
                <a:srgbClr val="0F2C6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585900" y="1245400"/>
            <a:ext cx="7167000" cy="10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2200"/>
              <a:t>O</a:t>
            </a:r>
            <a:r>
              <a:rPr b="1" lang="ru-RU" sz="2200"/>
              <a:t>ptimal Number of Clusters: Silhouette Score</a:t>
            </a:r>
            <a:endParaRPr b="1" sz="2200"/>
          </a:p>
        </p:txBody>
      </p:sp>
      <p:sp>
        <p:nvSpPr>
          <p:cNvPr id="401" name="Google Shape;401;p35"/>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402" name="Google Shape;402;p35"/>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403" name="Google Shape;403;p35"/>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solidFill>
                  <a:srgbClr val="0E2D69"/>
                </a:solidFill>
              </a:rPr>
              <a:t>Expectation-Maximization Algorithm. Silhouette Score</a:t>
            </a:r>
            <a:endParaRPr sz="1400">
              <a:solidFill>
                <a:srgbClr val="0E2D69"/>
              </a:solidFill>
            </a:endParaRPr>
          </a:p>
          <a:p>
            <a:pPr indent="0" lvl="0" marL="0" rtl="0" algn="l">
              <a:lnSpc>
                <a:spcPct val="100000"/>
              </a:lnSpc>
              <a:spcBef>
                <a:spcPts val="0"/>
              </a:spcBef>
              <a:spcAft>
                <a:spcPts val="0"/>
              </a:spcAft>
              <a:buClr>
                <a:srgbClr val="0E2D69"/>
              </a:buClr>
              <a:buSzPts val="1000"/>
              <a:buNone/>
            </a:pPr>
            <a:r>
              <a:t/>
            </a:r>
            <a:endParaRPr sz="1400"/>
          </a:p>
        </p:txBody>
      </p:sp>
      <p:sp>
        <p:nvSpPr>
          <p:cNvPr id="404" name="Google Shape;404;p35"/>
          <p:cNvSpPr txBox="1"/>
          <p:nvPr>
            <p:ph idx="1" type="body"/>
          </p:nvPr>
        </p:nvSpPr>
        <p:spPr>
          <a:xfrm>
            <a:off x="6903275" y="2566625"/>
            <a:ext cx="4370100" cy="3969000"/>
          </a:xfrm>
          <a:prstGeom prst="rect">
            <a:avLst/>
          </a:prstGeom>
          <a:noFill/>
          <a:ln>
            <a:noFill/>
          </a:ln>
        </p:spPr>
        <p:txBody>
          <a:bodyPr anchorCtr="0" anchor="t" bIns="45700" lIns="0" spcFirstLastPara="1" rIns="0" wrap="square" tIns="0">
            <a:noAutofit/>
          </a:bodyPr>
          <a:lstStyle/>
          <a:p>
            <a:pPr indent="0" lvl="0" marL="0" marR="0" rtl="0" algn="l">
              <a:lnSpc>
                <a:spcPct val="115000"/>
              </a:lnSpc>
              <a:spcBef>
                <a:spcPts val="1000"/>
              </a:spcBef>
              <a:spcAft>
                <a:spcPts val="0"/>
              </a:spcAft>
              <a:buNone/>
            </a:pPr>
            <a:r>
              <a:rPr lang="ru-RU" sz="1800">
                <a:solidFill>
                  <a:srgbClr val="0F2C68"/>
                </a:solidFill>
              </a:rPr>
              <a:t>The graph illustrates the change in Silhouette Score as the number of clusters varies. </a:t>
            </a:r>
            <a:endParaRPr sz="1800">
              <a:solidFill>
                <a:srgbClr val="0F2C68"/>
              </a:solidFill>
            </a:endParaRPr>
          </a:p>
          <a:p>
            <a:pPr indent="0" lvl="0" marL="0" marR="0" rtl="0" algn="l">
              <a:lnSpc>
                <a:spcPct val="115000"/>
              </a:lnSpc>
              <a:spcBef>
                <a:spcPts val="1000"/>
              </a:spcBef>
              <a:spcAft>
                <a:spcPts val="0"/>
              </a:spcAft>
              <a:buNone/>
            </a:pPr>
            <a:r>
              <a:rPr lang="ru-RU" sz="1800">
                <a:solidFill>
                  <a:srgbClr val="0F2C68"/>
                </a:solidFill>
              </a:rPr>
              <a:t>The values enclosed in red boxes </a:t>
            </a:r>
            <a:r>
              <a:rPr b="1" lang="ru-RU" sz="1800">
                <a:solidFill>
                  <a:srgbClr val="0F2C68"/>
                </a:solidFill>
              </a:rPr>
              <a:t>(k=7 and k=11)</a:t>
            </a:r>
            <a:r>
              <a:rPr lang="ru-RU" sz="1800">
                <a:solidFill>
                  <a:srgbClr val="0F2C68"/>
                </a:solidFill>
              </a:rPr>
              <a:t> correspond to the </a:t>
            </a:r>
            <a:r>
              <a:rPr b="1" lang="ru-RU" sz="1800">
                <a:solidFill>
                  <a:srgbClr val="0F2C68"/>
                </a:solidFill>
              </a:rPr>
              <a:t>highest Silhouette Scores</a:t>
            </a:r>
            <a:r>
              <a:rPr lang="ru-RU" sz="1800">
                <a:solidFill>
                  <a:srgbClr val="0F2C68"/>
                </a:solidFill>
              </a:rPr>
              <a:t>, which can serve as an indicator for the most suitable number of clusters for this EM clustering model.</a:t>
            </a:r>
            <a:endParaRPr sz="1800">
              <a:solidFill>
                <a:srgbClr val="0F2C68"/>
              </a:solidFill>
            </a:endParaRPr>
          </a:p>
        </p:txBody>
      </p:sp>
      <p:pic>
        <p:nvPicPr>
          <p:cNvPr id="405" name="Google Shape;405;p35"/>
          <p:cNvPicPr preferRelativeResize="0"/>
          <p:nvPr/>
        </p:nvPicPr>
        <p:blipFill>
          <a:blip r:embed="rId3">
            <a:alphaModFix/>
          </a:blip>
          <a:stretch>
            <a:fillRect/>
          </a:stretch>
        </p:blipFill>
        <p:spPr>
          <a:xfrm>
            <a:off x="654113" y="2304700"/>
            <a:ext cx="5441876" cy="3317400"/>
          </a:xfrm>
          <a:prstGeom prst="rect">
            <a:avLst/>
          </a:prstGeom>
          <a:noFill/>
          <a:ln>
            <a:noFill/>
          </a:ln>
        </p:spPr>
      </p:pic>
      <p:sp>
        <p:nvSpPr>
          <p:cNvPr id="406" name="Google Shape;406;p35"/>
          <p:cNvSpPr/>
          <p:nvPr/>
        </p:nvSpPr>
        <p:spPr>
          <a:xfrm>
            <a:off x="4757251" y="2304700"/>
            <a:ext cx="254100" cy="2842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5"/>
          <p:cNvSpPr/>
          <p:nvPr/>
        </p:nvSpPr>
        <p:spPr>
          <a:xfrm>
            <a:off x="3189162" y="2681691"/>
            <a:ext cx="254100" cy="24078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585900" y="1245400"/>
            <a:ext cx="6278100" cy="1059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Method of Elbow (AIC and BIC)</a:t>
            </a:r>
            <a:endParaRPr b="1" sz="3000">
              <a:solidFill>
                <a:srgbClr val="0E2D69"/>
              </a:solidFill>
            </a:endParaRPr>
          </a:p>
          <a:p>
            <a:pPr indent="0" lvl="0" marL="0" rtl="0" algn="l">
              <a:lnSpc>
                <a:spcPct val="100000"/>
              </a:lnSpc>
              <a:spcBef>
                <a:spcPts val="0"/>
              </a:spcBef>
              <a:spcAft>
                <a:spcPts val="0"/>
              </a:spcAft>
              <a:buClr>
                <a:schemeClr val="dk1"/>
              </a:buClr>
              <a:buSzPts val="2400"/>
              <a:buFont typeface="Arial"/>
              <a:buNone/>
            </a:pPr>
            <a:r>
              <a:t/>
            </a:r>
            <a:endParaRPr b="1" sz="3000"/>
          </a:p>
        </p:txBody>
      </p:sp>
      <p:sp>
        <p:nvSpPr>
          <p:cNvPr id="413" name="Google Shape;413;p36"/>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414" name="Google Shape;414;p36"/>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415" name="Google Shape;415;p36"/>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 </a:t>
            </a:r>
            <a:r>
              <a:rPr lang="ru-RU" sz="1400">
                <a:solidFill>
                  <a:srgbClr val="0E2D69"/>
                </a:solidFill>
              </a:rPr>
              <a:t>Expectation-Maximization Algorithm</a:t>
            </a:r>
            <a:r>
              <a:rPr lang="ru-RU" sz="1400"/>
              <a:t>. Method of Elbow (AIC and BIC)</a:t>
            </a:r>
            <a:endParaRPr sz="1400"/>
          </a:p>
        </p:txBody>
      </p:sp>
      <p:sp>
        <p:nvSpPr>
          <p:cNvPr id="416" name="Google Shape;416;p36"/>
          <p:cNvSpPr txBox="1"/>
          <p:nvPr>
            <p:ph idx="1" type="body"/>
          </p:nvPr>
        </p:nvSpPr>
        <p:spPr>
          <a:xfrm>
            <a:off x="6379359" y="2468750"/>
            <a:ext cx="5163300" cy="3275100"/>
          </a:xfrm>
          <a:prstGeom prst="rect">
            <a:avLst/>
          </a:prstGeom>
          <a:noFill/>
          <a:ln>
            <a:noFill/>
          </a:ln>
        </p:spPr>
        <p:txBody>
          <a:bodyPr anchorCtr="0" anchor="t" bIns="45700" lIns="0" spcFirstLastPara="1" rIns="0" wrap="square" tIns="0">
            <a:noAutofit/>
          </a:bodyPr>
          <a:lstStyle/>
          <a:p>
            <a:pPr indent="0" lvl="0" marL="0" marR="0" rtl="0" algn="l">
              <a:lnSpc>
                <a:spcPct val="115000"/>
              </a:lnSpc>
              <a:spcBef>
                <a:spcPts val="1000"/>
              </a:spcBef>
              <a:spcAft>
                <a:spcPts val="0"/>
              </a:spcAft>
              <a:buNone/>
            </a:pPr>
            <a:r>
              <a:rPr lang="ru-RU" sz="1900">
                <a:solidFill>
                  <a:srgbClr val="0F2C68"/>
                </a:solidFill>
              </a:rPr>
              <a:t>The graph displays the </a:t>
            </a:r>
            <a:r>
              <a:rPr b="1" lang="ru-RU" sz="1900">
                <a:solidFill>
                  <a:srgbClr val="0F2C68"/>
                </a:solidFill>
              </a:rPr>
              <a:t>AIC and BIC</a:t>
            </a:r>
            <a:r>
              <a:rPr lang="ru-RU" sz="1900">
                <a:solidFill>
                  <a:srgbClr val="0F2C68"/>
                </a:solidFill>
              </a:rPr>
              <a:t> scores for different numbers of clusters. </a:t>
            </a:r>
            <a:endParaRPr sz="1900">
              <a:solidFill>
                <a:srgbClr val="0F2C68"/>
              </a:solidFill>
            </a:endParaRPr>
          </a:p>
          <a:p>
            <a:pPr indent="0" lvl="0" marL="0" marR="0" rtl="0" algn="l">
              <a:lnSpc>
                <a:spcPct val="115000"/>
              </a:lnSpc>
              <a:spcBef>
                <a:spcPts val="1000"/>
              </a:spcBef>
              <a:spcAft>
                <a:spcPts val="0"/>
              </a:spcAft>
              <a:buNone/>
            </a:pPr>
            <a:r>
              <a:rPr lang="ru-RU" sz="1900">
                <a:solidFill>
                  <a:srgbClr val="0F2C68"/>
                </a:solidFill>
              </a:rPr>
              <a:t>While the "elbow" is less pronounced, the red box indicates that beyond </a:t>
            </a:r>
            <a:r>
              <a:rPr b="1" lang="ru-RU" sz="1900">
                <a:solidFill>
                  <a:srgbClr val="0F2C68"/>
                </a:solidFill>
              </a:rPr>
              <a:t>13 clusters</a:t>
            </a:r>
            <a:r>
              <a:rPr lang="ru-RU" sz="1900">
                <a:solidFill>
                  <a:srgbClr val="0F2C68"/>
                </a:solidFill>
              </a:rPr>
              <a:t>, there is minimal additional benefit in terms of model fit, suggesting that further increasing the number of clusters might lead to overfitting without substantial gain.</a:t>
            </a:r>
            <a:endParaRPr sz="1900">
              <a:solidFill>
                <a:srgbClr val="0F2C68"/>
              </a:solidFill>
            </a:endParaRPr>
          </a:p>
        </p:txBody>
      </p:sp>
      <p:pic>
        <p:nvPicPr>
          <p:cNvPr id="417" name="Google Shape;417;p36"/>
          <p:cNvPicPr preferRelativeResize="0"/>
          <p:nvPr/>
        </p:nvPicPr>
        <p:blipFill>
          <a:blip r:embed="rId3">
            <a:alphaModFix/>
          </a:blip>
          <a:stretch>
            <a:fillRect/>
          </a:stretch>
        </p:blipFill>
        <p:spPr>
          <a:xfrm>
            <a:off x="629713" y="2186875"/>
            <a:ext cx="5227073" cy="3603200"/>
          </a:xfrm>
          <a:prstGeom prst="rect">
            <a:avLst/>
          </a:prstGeom>
          <a:noFill/>
          <a:ln>
            <a:noFill/>
          </a:ln>
        </p:spPr>
      </p:pic>
      <p:sp>
        <p:nvSpPr>
          <p:cNvPr id="418" name="Google Shape;418;p36"/>
          <p:cNvSpPr/>
          <p:nvPr/>
        </p:nvSpPr>
        <p:spPr>
          <a:xfrm>
            <a:off x="5459695" y="3188871"/>
            <a:ext cx="310500" cy="24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585900" y="1245400"/>
            <a:ext cx="9565500" cy="46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400"/>
              <a:buFont typeface="Arial"/>
              <a:buNone/>
            </a:pPr>
            <a:r>
              <a:rPr b="1" lang="ru-RU" sz="2700"/>
              <a:t>Distribution for Clusters 7, 11, 13</a:t>
            </a:r>
            <a:endParaRPr b="1" sz="2000"/>
          </a:p>
        </p:txBody>
      </p:sp>
      <p:sp>
        <p:nvSpPr>
          <p:cNvPr id="424" name="Google Shape;424;p37"/>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425" name="Google Shape;425;p37"/>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426" name="Google Shape;426;p37"/>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RU" sz="1400"/>
              <a:t>Distribution for Clusters 7, 11, 13</a:t>
            </a:r>
            <a:endParaRPr sz="1400"/>
          </a:p>
          <a:p>
            <a:pPr indent="0" lvl="0" marL="0" rtl="0" algn="l">
              <a:spcBef>
                <a:spcPts val="0"/>
              </a:spcBef>
              <a:spcAft>
                <a:spcPts val="0"/>
              </a:spcAft>
              <a:buNone/>
            </a:pPr>
            <a:r>
              <a:t/>
            </a:r>
            <a:endParaRPr sz="1400"/>
          </a:p>
          <a:p>
            <a:pPr indent="0" lvl="0" marL="0" rtl="0" algn="l">
              <a:lnSpc>
                <a:spcPct val="100000"/>
              </a:lnSpc>
              <a:spcBef>
                <a:spcPts val="0"/>
              </a:spcBef>
              <a:spcAft>
                <a:spcPts val="0"/>
              </a:spcAft>
              <a:buClr>
                <a:srgbClr val="0E2D69"/>
              </a:buClr>
              <a:buSzPts val="1000"/>
              <a:buNone/>
            </a:pPr>
            <a:r>
              <a:t/>
            </a:r>
            <a:endParaRPr sz="1400"/>
          </a:p>
        </p:txBody>
      </p:sp>
      <p:pic>
        <p:nvPicPr>
          <p:cNvPr id="427" name="Google Shape;427;p37"/>
          <p:cNvPicPr preferRelativeResize="0"/>
          <p:nvPr/>
        </p:nvPicPr>
        <p:blipFill>
          <a:blip r:embed="rId3">
            <a:alphaModFix/>
          </a:blip>
          <a:stretch>
            <a:fillRect/>
          </a:stretch>
        </p:blipFill>
        <p:spPr>
          <a:xfrm>
            <a:off x="4630637" y="2184340"/>
            <a:ext cx="3073196" cy="2536860"/>
          </a:xfrm>
          <a:prstGeom prst="rect">
            <a:avLst/>
          </a:prstGeom>
          <a:noFill/>
          <a:ln>
            <a:noFill/>
          </a:ln>
        </p:spPr>
      </p:pic>
      <p:pic>
        <p:nvPicPr>
          <p:cNvPr id="428" name="Google Shape;428;p37"/>
          <p:cNvPicPr preferRelativeResize="0"/>
          <p:nvPr/>
        </p:nvPicPr>
        <p:blipFill>
          <a:blip r:embed="rId4">
            <a:alphaModFix/>
          </a:blip>
          <a:stretch>
            <a:fillRect/>
          </a:stretch>
        </p:blipFill>
        <p:spPr>
          <a:xfrm>
            <a:off x="7843238" y="2213577"/>
            <a:ext cx="2985613" cy="2383317"/>
          </a:xfrm>
          <a:prstGeom prst="rect">
            <a:avLst/>
          </a:prstGeom>
          <a:noFill/>
          <a:ln>
            <a:noFill/>
          </a:ln>
        </p:spPr>
      </p:pic>
      <p:sp>
        <p:nvSpPr>
          <p:cNvPr id="429" name="Google Shape;429;p37"/>
          <p:cNvSpPr txBox="1"/>
          <p:nvPr/>
        </p:nvSpPr>
        <p:spPr>
          <a:xfrm>
            <a:off x="5446200" y="1784150"/>
            <a:ext cx="12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ru-RU"/>
              <a:t>11 clusters</a:t>
            </a:r>
            <a:endParaRPr b="1" i="1"/>
          </a:p>
        </p:txBody>
      </p:sp>
      <p:sp>
        <p:nvSpPr>
          <p:cNvPr id="430" name="Google Shape;430;p37"/>
          <p:cNvSpPr txBox="1"/>
          <p:nvPr/>
        </p:nvSpPr>
        <p:spPr>
          <a:xfrm>
            <a:off x="8686250" y="1760075"/>
            <a:ext cx="12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ru-RU"/>
              <a:t>13 clusters</a:t>
            </a:r>
            <a:endParaRPr b="1" i="1"/>
          </a:p>
        </p:txBody>
      </p:sp>
      <p:sp>
        <p:nvSpPr>
          <p:cNvPr id="431" name="Google Shape;431;p37"/>
          <p:cNvSpPr txBox="1"/>
          <p:nvPr/>
        </p:nvSpPr>
        <p:spPr>
          <a:xfrm>
            <a:off x="2206150" y="1784150"/>
            <a:ext cx="12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ru-RU"/>
              <a:t>7 </a:t>
            </a:r>
            <a:r>
              <a:rPr b="1" i="1" lang="ru-RU"/>
              <a:t>clusters</a:t>
            </a:r>
            <a:endParaRPr b="1" i="1"/>
          </a:p>
        </p:txBody>
      </p:sp>
      <p:sp>
        <p:nvSpPr>
          <p:cNvPr id="432" name="Google Shape;432;p37"/>
          <p:cNvSpPr/>
          <p:nvPr/>
        </p:nvSpPr>
        <p:spPr>
          <a:xfrm>
            <a:off x="8161475" y="2283825"/>
            <a:ext cx="2231700" cy="2242800"/>
          </a:xfrm>
          <a:prstGeom prst="rect">
            <a:avLst/>
          </a:prstGeom>
          <a:noFill/>
          <a:ln cap="flat" cmpd="sng" w="38100">
            <a:solidFill>
              <a:srgbClr val="029C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33" name="Google Shape;433;p37"/>
          <p:cNvPicPr preferRelativeResize="0"/>
          <p:nvPr/>
        </p:nvPicPr>
        <p:blipFill>
          <a:blip r:embed="rId5">
            <a:alphaModFix/>
          </a:blip>
          <a:stretch>
            <a:fillRect/>
          </a:stretch>
        </p:blipFill>
        <p:spPr>
          <a:xfrm>
            <a:off x="1195900" y="2261700"/>
            <a:ext cx="3204249" cy="2383325"/>
          </a:xfrm>
          <a:prstGeom prst="rect">
            <a:avLst/>
          </a:prstGeom>
          <a:noFill/>
          <a:ln>
            <a:noFill/>
          </a:ln>
        </p:spPr>
      </p:pic>
      <p:sp>
        <p:nvSpPr>
          <p:cNvPr id="434" name="Google Shape;434;p37"/>
          <p:cNvSpPr txBox="1"/>
          <p:nvPr/>
        </p:nvSpPr>
        <p:spPr>
          <a:xfrm>
            <a:off x="1169800" y="4997350"/>
            <a:ext cx="3372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sz="1500">
                <a:solidFill>
                  <a:srgbClr val="0F2C68"/>
                </a:solidFill>
              </a:rPr>
              <a:t>Large segments </a:t>
            </a:r>
            <a:r>
              <a:rPr b="1" lang="ru-RU" sz="1500">
                <a:solidFill>
                  <a:srgbClr val="0F2C68"/>
                </a:solidFill>
              </a:rPr>
              <a:t>(Segment_2 — 37.9%, Segment_7 — 27.7%)</a:t>
            </a:r>
            <a:r>
              <a:rPr lang="ru-RU" sz="1500">
                <a:solidFill>
                  <a:srgbClr val="0F2C68"/>
                </a:solidFill>
              </a:rPr>
              <a:t> dominate, indicating over-aggregation. Small segments are lost, detail is weak.</a:t>
            </a:r>
            <a:endParaRPr sz="1500">
              <a:solidFill>
                <a:srgbClr val="0F2C68"/>
              </a:solidFill>
            </a:endParaRPr>
          </a:p>
          <a:p>
            <a:pPr indent="0" lvl="0" marL="0" rtl="0" algn="l">
              <a:spcBef>
                <a:spcPts val="0"/>
              </a:spcBef>
              <a:spcAft>
                <a:spcPts val="0"/>
              </a:spcAft>
              <a:buNone/>
            </a:pPr>
            <a:r>
              <a:t/>
            </a:r>
            <a:endParaRPr sz="1500">
              <a:solidFill>
                <a:srgbClr val="0F2C68"/>
              </a:solidFill>
            </a:endParaRPr>
          </a:p>
        </p:txBody>
      </p:sp>
      <p:sp>
        <p:nvSpPr>
          <p:cNvPr id="435" name="Google Shape;435;p37"/>
          <p:cNvSpPr txBox="1"/>
          <p:nvPr/>
        </p:nvSpPr>
        <p:spPr>
          <a:xfrm>
            <a:off x="4792400" y="4997350"/>
            <a:ext cx="298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0F2C68"/>
                </a:solidFill>
              </a:rPr>
              <a:t>The distribution is more balanced, but there are still </a:t>
            </a:r>
            <a:r>
              <a:rPr b="1" lang="ru-RU">
                <a:solidFill>
                  <a:srgbClr val="0F2C68"/>
                </a:solidFill>
              </a:rPr>
              <a:t>large segments (Segment_8 — 21.7%, Segment_2 — 19.8%)</a:t>
            </a:r>
            <a:r>
              <a:rPr lang="ru-RU">
                <a:solidFill>
                  <a:srgbClr val="0F2C68"/>
                </a:solidFill>
              </a:rPr>
              <a:t>, which can interfere with point segmentation.</a:t>
            </a:r>
            <a:endParaRPr>
              <a:solidFill>
                <a:srgbClr val="0F2C68"/>
              </a:solidFill>
            </a:endParaRPr>
          </a:p>
        </p:txBody>
      </p:sp>
      <p:sp>
        <p:nvSpPr>
          <p:cNvPr id="436" name="Google Shape;436;p37"/>
          <p:cNvSpPr txBox="1"/>
          <p:nvPr/>
        </p:nvSpPr>
        <p:spPr>
          <a:xfrm>
            <a:off x="8429000" y="53206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rgbClr val="0F2C68"/>
                </a:solidFill>
              </a:rPr>
              <a:t>The most even distribution: only one dominant segment</a:t>
            </a:r>
            <a:endParaRPr>
              <a:solidFill>
                <a:srgbClr val="0F2C6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585900" y="1245400"/>
            <a:ext cx="7167000" cy="531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13 cluster pivot table analysis</a:t>
            </a:r>
            <a:endParaRPr b="1" sz="3000"/>
          </a:p>
        </p:txBody>
      </p:sp>
      <p:sp>
        <p:nvSpPr>
          <p:cNvPr id="442" name="Google Shape;442;p38"/>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443" name="Google Shape;443;p38"/>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444" name="Google Shape;444;p38"/>
          <p:cNvSpPr txBox="1"/>
          <p:nvPr>
            <p:ph idx="5" type="body"/>
          </p:nvPr>
        </p:nvSpPr>
        <p:spPr>
          <a:xfrm>
            <a:off x="6272225" y="522075"/>
            <a:ext cx="3475500" cy="46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RU" sz="1400"/>
              <a:t>13 cluster pivot table analysis</a:t>
            </a:r>
            <a:endParaRPr sz="1400"/>
          </a:p>
          <a:p>
            <a:pPr indent="0" lvl="0" marL="0" rtl="0" algn="l">
              <a:spcBef>
                <a:spcPts val="0"/>
              </a:spcBef>
              <a:spcAft>
                <a:spcPts val="0"/>
              </a:spcAft>
              <a:buNone/>
            </a:pPr>
            <a:r>
              <a:t/>
            </a:r>
            <a:endParaRPr sz="1400"/>
          </a:p>
          <a:p>
            <a:pPr indent="0" lvl="0" marL="0" rtl="0" algn="l">
              <a:lnSpc>
                <a:spcPct val="100000"/>
              </a:lnSpc>
              <a:spcBef>
                <a:spcPts val="0"/>
              </a:spcBef>
              <a:spcAft>
                <a:spcPts val="0"/>
              </a:spcAft>
              <a:buClr>
                <a:srgbClr val="0E2D69"/>
              </a:buClr>
              <a:buSzPts val="1000"/>
              <a:buNone/>
            </a:pPr>
            <a:r>
              <a:t/>
            </a:r>
            <a:endParaRPr sz="1400"/>
          </a:p>
        </p:txBody>
      </p:sp>
      <p:sp>
        <p:nvSpPr>
          <p:cNvPr id="445" name="Google Shape;445;p38"/>
          <p:cNvSpPr txBox="1"/>
          <p:nvPr>
            <p:ph idx="1" type="body"/>
          </p:nvPr>
        </p:nvSpPr>
        <p:spPr>
          <a:xfrm>
            <a:off x="4638875" y="4832263"/>
            <a:ext cx="7078200" cy="1298100"/>
          </a:xfrm>
          <a:prstGeom prst="rect">
            <a:avLst/>
          </a:prstGeom>
          <a:noFill/>
          <a:ln>
            <a:noFill/>
          </a:ln>
        </p:spPr>
        <p:txBody>
          <a:bodyPr anchorCtr="0" anchor="t" bIns="45700" lIns="0" spcFirstLastPara="1" rIns="0" wrap="square" tIns="0">
            <a:noAutofit/>
          </a:bodyPr>
          <a:lstStyle/>
          <a:p>
            <a:pPr indent="0" lvl="0" marL="0" marR="0" rtl="0" algn="l">
              <a:lnSpc>
                <a:spcPct val="115000"/>
              </a:lnSpc>
              <a:spcBef>
                <a:spcPts val="1000"/>
              </a:spcBef>
              <a:spcAft>
                <a:spcPts val="0"/>
              </a:spcAft>
              <a:buNone/>
            </a:pPr>
            <a:r>
              <a:rPr lang="ru-RU" sz="1500">
                <a:solidFill>
                  <a:srgbClr val="0F2C68"/>
                </a:solidFill>
              </a:rPr>
              <a:t>Segmentation into 13 clusters revealed clear differences in </a:t>
            </a:r>
            <a:r>
              <a:rPr b="1" lang="ru-RU" sz="1500">
                <a:solidFill>
                  <a:srgbClr val="0F2C68"/>
                </a:solidFill>
              </a:rPr>
              <a:t>consumer behavior and preferences</a:t>
            </a:r>
            <a:r>
              <a:rPr lang="ru-RU" sz="1500">
                <a:solidFill>
                  <a:srgbClr val="0F2C68"/>
                </a:solidFill>
              </a:rPr>
              <a:t>. Some segments </a:t>
            </a:r>
            <a:r>
              <a:rPr b="1" lang="ru-RU" sz="1500">
                <a:solidFill>
                  <a:srgbClr val="0F2C68"/>
                </a:solidFill>
              </a:rPr>
              <a:t>(Cluster 0 and 1)</a:t>
            </a:r>
            <a:r>
              <a:rPr lang="ru-RU" sz="1500">
                <a:solidFill>
                  <a:srgbClr val="0F2C68"/>
                </a:solidFill>
              </a:rPr>
              <a:t> account for the bulk of sales, while others </a:t>
            </a:r>
            <a:r>
              <a:rPr b="1" lang="ru-RU" sz="1500">
                <a:solidFill>
                  <a:srgbClr val="0F2C68"/>
                </a:solidFill>
              </a:rPr>
              <a:t>(Cluster 9)</a:t>
            </a:r>
            <a:r>
              <a:rPr lang="ru-RU" sz="1500">
                <a:solidFill>
                  <a:srgbClr val="0F2C68"/>
                </a:solidFill>
              </a:rPr>
              <a:t> have a high average check and niche interests. There are also pronounced regional characteristics, which are important to consider when targeting. This level of detail provides the basis for personalized strategies.</a:t>
            </a:r>
            <a:endParaRPr sz="1500">
              <a:solidFill>
                <a:srgbClr val="0F2C68"/>
              </a:solidFill>
            </a:endParaRPr>
          </a:p>
        </p:txBody>
      </p:sp>
      <p:pic>
        <p:nvPicPr>
          <p:cNvPr id="446" name="Google Shape;446;p38"/>
          <p:cNvPicPr preferRelativeResize="0"/>
          <p:nvPr/>
        </p:nvPicPr>
        <p:blipFill>
          <a:blip r:embed="rId3">
            <a:alphaModFix/>
          </a:blip>
          <a:stretch>
            <a:fillRect/>
          </a:stretch>
        </p:blipFill>
        <p:spPr>
          <a:xfrm>
            <a:off x="585900" y="1777300"/>
            <a:ext cx="9161824" cy="2597427"/>
          </a:xfrm>
          <a:prstGeom prst="rect">
            <a:avLst/>
          </a:prstGeom>
          <a:noFill/>
          <a:ln>
            <a:noFill/>
          </a:ln>
        </p:spPr>
      </p:pic>
      <p:pic>
        <p:nvPicPr>
          <p:cNvPr id="447" name="Google Shape;447;p38"/>
          <p:cNvPicPr preferRelativeResize="0"/>
          <p:nvPr/>
        </p:nvPicPr>
        <p:blipFill>
          <a:blip r:embed="rId4">
            <a:alphaModFix/>
          </a:blip>
          <a:stretch>
            <a:fillRect/>
          </a:stretch>
        </p:blipFill>
        <p:spPr>
          <a:xfrm>
            <a:off x="919519" y="4494948"/>
            <a:ext cx="3048332" cy="19727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9"/>
          <p:cNvSpPr txBox="1"/>
          <p:nvPr>
            <p:ph type="title"/>
          </p:nvPr>
        </p:nvSpPr>
        <p:spPr>
          <a:xfrm>
            <a:off x="585900" y="1245400"/>
            <a:ext cx="7167000" cy="531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Conclusion</a:t>
            </a:r>
            <a:endParaRPr b="1" sz="3000"/>
          </a:p>
        </p:txBody>
      </p:sp>
      <p:sp>
        <p:nvSpPr>
          <p:cNvPr id="453" name="Google Shape;453;p39"/>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454" name="Google Shape;454;p39"/>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455" name="Google Shape;455;p39"/>
          <p:cNvSpPr txBox="1"/>
          <p:nvPr>
            <p:ph idx="5" type="body"/>
          </p:nvPr>
        </p:nvSpPr>
        <p:spPr>
          <a:xfrm>
            <a:off x="6272225" y="590825"/>
            <a:ext cx="3475500" cy="46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ru-RU" sz="1400"/>
              <a:t>Conclusion</a:t>
            </a:r>
            <a:endParaRPr sz="1400"/>
          </a:p>
          <a:p>
            <a:pPr indent="0" lvl="0" marL="0" rtl="0" algn="l">
              <a:lnSpc>
                <a:spcPct val="100000"/>
              </a:lnSpc>
              <a:spcBef>
                <a:spcPts val="0"/>
              </a:spcBef>
              <a:spcAft>
                <a:spcPts val="0"/>
              </a:spcAft>
              <a:buClr>
                <a:srgbClr val="0E2D69"/>
              </a:buClr>
              <a:buSzPts val="1000"/>
              <a:buNone/>
            </a:pPr>
            <a:r>
              <a:t/>
            </a:r>
            <a:endParaRPr sz="1400"/>
          </a:p>
        </p:txBody>
      </p:sp>
      <p:sp>
        <p:nvSpPr>
          <p:cNvPr id="456" name="Google Shape;456;p39"/>
          <p:cNvSpPr txBox="1"/>
          <p:nvPr>
            <p:ph idx="1" type="body"/>
          </p:nvPr>
        </p:nvSpPr>
        <p:spPr>
          <a:xfrm>
            <a:off x="515950" y="2039228"/>
            <a:ext cx="11434500" cy="4182000"/>
          </a:xfrm>
          <a:prstGeom prst="rect">
            <a:avLst/>
          </a:prstGeom>
          <a:noFill/>
          <a:ln>
            <a:noFill/>
          </a:ln>
        </p:spPr>
        <p:txBody>
          <a:bodyPr anchorCtr="0" anchor="t" bIns="45700" lIns="0" spcFirstLastPara="1" rIns="0" wrap="square" tIns="0">
            <a:noAutofit/>
          </a:bodyPr>
          <a:lstStyle/>
          <a:p>
            <a:pPr indent="-355600" lvl="0" marL="457200" rtl="0" algn="l">
              <a:lnSpc>
                <a:spcPct val="115000"/>
              </a:lnSpc>
              <a:spcBef>
                <a:spcPts val="1000"/>
              </a:spcBef>
              <a:spcAft>
                <a:spcPts val="0"/>
              </a:spcAft>
              <a:buClr>
                <a:srgbClr val="0F2C68"/>
              </a:buClr>
              <a:buSzPts val="2000"/>
              <a:buChar char="●"/>
            </a:pPr>
            <a:r>
              <a:rPr lang="ru-RU" sz="2000">
                <a:solidFill>
                  <a:srgbClr val="0F2C68"/>
                </a:solidFill>
              </a:rPr>
              <a:t> Data was cleaned and a customer showcase was built using key behavioral metrics.</a:t>
            </a:r>
            <a:endParaRPr sz="2000">
              <a:solidFill>
                <a:srgbClr val="0F2C68"/>
              </a:solidFill>
            </a:endParaRPr>
          </a:p>
          <a:p>
            <a:pPr indent="0" lvl="0" marL="457200" rtl="0" algn="l">
              <a:lnSpc>
                <a:spcPct val="115000"/>
              </a:lnSpc>
              <a:spcBef>
                <a:spcPts val="1000"/>
              </a:spcBef>
              <a:spcAft>
                <a:spcPts val="0"/>
              </a:spcAft>
              <a:buNone/>
            </a:pPr>
            <a:r>
              <a:t/>
            </a:r>
            <a:endParaRPr sz="2000">
              <a:solidFill>
                <a:srgbClr val="0F2C68"/>
              </a:solidFill>
            </a:endParaRPr>
          </a:p>
          <a:p>
            <a:pPr indent="-355600" lvl="0" marL="457200" rtl="0" algn="l">
              <a:lnSpc>
                <a:spcPct val="115000"/>
              </a:lnSpc>
              <a:spcBef>
                <a:spcPts val="1000"/>
              </a:spcBef>
              <a:spcAft>
                <a:spcPts val="0"/>
              </a:spcAft>
              <a:buClr>
                <a:srgbClr val="0F2C68"/>
              </a:buClr>
              <a:buSzPts val="2000"/>
              <a:buChar char="●"/>
            </a:pPr>
            <a:r>
              <a:rPr lang="ru-RU" sz="2000">
                <a:solidFill>
                  <a:srgbClr val="0F2C68"/>
                </a:solidFill>
              </a:rPr>
              <a:t>Different clustering methods (K-means, EM) were evaluated, with 12 (K-means) and 13 (EM) clusters showing the best results.</a:t>
            </a:r>
            <a:endParaRPr sz="2000">
              <a:solidFill>
                <a:srgbClr val="0F2C68"/>
              </a:solidFill>
            </a:endParaRPr>
          </a:p>
          <a:p>
            <a:pPr indent="0" lvl="0" marL="457200" rtl="0" algn="l">
              <a:lnSpc>
                <a:spcPct val="115000"/>
              </a:lnSpc>
              <a:spcBef>
                <a:spcPts val="1000"/>
              </a:spcBef>
              <a:spcAft>
                <a:spcPts val="0"/>
              </a:spcAft>
              <a:buNone/>
            </a:pPr>
            <a:r>
              <a:t/>
            </a:r>
            <a:endParaRPr sz="2000">
              <a:solidFill>
                <a:srgbClr val="0F2C68"/>
              </a:solidFill>
            </a:endParaRPr>
          </a:p>
          <a:p>
            <a:pPr indent="-355600" lvl="0" marL="457200" rtl="0" algn="l">
              <a:lnSpc>
                <a:spcPct val="115000"/>
              </a:lnSpc>
              <a:spcBef>
                <a:spcPts val="1000"/>
              </a:spcBef>
              <a:spcAft>
                <a:spcPts val="0"/>
              </a:spcAft>
              <a:buClr>
                <a:srgbClr val="0F2C68"/>
              </a:buClr>
              <a:buSzPts val="2000"/>
              <a:buChar char="●"/>
            </a:pPr>
            <a:r>
              <a:rPr lang="ru-RU" sz="2000">
                <a:solidFill>
                  <a:srgbClr val="0F2C68"/>
                </a:solidFill>
              </a:rPr>
              <a:t>Segmentation revealed clear differences in customer behavior and regional patterns.</a:t>
            </a:r>
            <a:endParaRPr sz="2000">
              <a:solidFill>
                <a:srgbClr val="0F2C68"/>
              </a:solidFill>
            </a:endParaRPr>
          </a:p>
          <a:p>
            <a:pPr indent="0" lvl="0" marL="457200" rtl="0" algn="l">
              <a:lnSpc>
                <a:spcPct val="115000"/>
              </a:lnSpc>
              <a:spcBef>
                <a:spcPts val="1000"/>
              </a:spcBef>
              <a:spcAft>
                <a:spcPts val="0"/>
              </a:spcAft>
              <a:buNone/>
            </a:pPr>
            <a:r>
              <a:t/>
            </a:r>
            <a:endParaRPr sz="2000">
              <a:solidFill>
                <a:srgbClr val="0F2C68"/>
              </a:solidFill>
            </a:endParaRPr>
          </a:p>
          <a:p>
            <a:pPr indent="-355600" lvl="0" marL="457200" rtl="0" algn="l">
              <a:lnSpc>
                <a:spcPct val="115000"/>
              </a:lnSpc>
              <a:spcBef>
                <a:spcPts val="1000"/>
              </a:spcBef>
              <a:spcAft>
                <a:spcPts val="0"/>
              </a:spcAft>
              <a:buClr>
                <a:srgbClr val="0F2C68"/>
              </a:buClr>
              <a:buSzPts val="2000"/>
              <a:buChar char="●"/>
            </a:pPr>
            <a:r>
              <a:rPr lang="ru-RU" sz="2000">
                <a:solidFill>
                  <a:srgbClr val="0F2C68"/>
                </a:solidFill>
              </a:rPr>
              <a:t>These insights enable personalized marketing strategies and more effective customer base management.</a:t>
            </a:r>
            <a:endParaRPr sz="2000">
              <a:solidFill>
                <a:srgbClr val="0F2C68"/>
              </a:solidFill>
            </a:endParaRPr>
          </a:p>
          <a:p>
            <a:pPr indent="0" lvl="0" marL="0" marR="0" rtl="0" algn="l">
              <a:lnSpc>
                <a:spcPct val="115000"/>
              </a:lnSpc>
              <a:spcBef>
                <a:spcPts val="1000"/>
              </a:spcBef>
              <a:spcAft>
                <a:spcPts val="0"/>
              </a:spcAft>
              <a:buNone/>
            </a:pPr>
            <a:r>
              <a:t/>
            </a:r>
            <a:endParaRPr sz="2000">
              <a:solidFill>
                <a:srgbClr val="0F2C6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idx="1"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Science and</a:t>
            </a:r>
            <a:endParaRPr sz="1400"/>
          </a:p>
          <a:p>
            <a:pPr indent="0" lvl="0" marL="0" rtl="0" algn="l">
              <a:spcBef>
                <a:spcPts val="0"/>
              </a:spcBef>
              <a:spcAft>
                <a:spcPts val="0"/>
              </a:spcAft>
              <a:buClr>
                <a:schemeClr val="dk1"/>
              </a:buClr>
              <a:buSzPts val="1000"/>
              <a:buFont typeface="Arial"/>
              <a:buNone/>
            </a:pPr>
            <a:r>
              <a:rPr lang="ru-RU" sz="1400"/>
              <a:t>Business Analytics</a:t>
            </a:r>
            <a:endParaRPr/>
          </a:p>
        </p:txBody>
      </p:sp>
      <p:sp>
        <p:nvSpPr>
          <p:cNvPr id="199" name="Google Shape;199;p16"/>
          <p:cNvSpPr txBox="1"/>
          <p:nvPr>
            <p:ph idx="2" type="body"/>
          </p:nvPr>
        </p:nvSpPr>
        <p:spPr>
          <a:xfrm>
            <a:off x="3459178" y="548725"/>
            <a:ext cx="25578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a:p>
        </p:txBody>
      </p:sp>
      <p:sp>
        <p:nvSpPr>
          <p:cNvPr id="200" name="Google Shape;200;p16"/>
          <p:cNvSpPr txBox="1"/>
          <p:nvPr>
            <p:ph idx="3" type="body"/>
          </p:nvPr>
        </p:nvSpPr>
        <p:spPr>
          <a:xfrm>
            <a:off x="6259892" y="548720"/>
            <a:ext cx="20700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Analysis of existing solutions</a:t>
            </a:r>
            <a:endParaRPr sz="1400"/>
          </a:p>
        </p:txBody>
      </p:sp>
      <p:sp>
        <p:nvSpPr>
          <p:cNvPr id="201" name="Google Shape;201;p16"/>
          <p:cNvSpPr txBox="1"/>
          <p:nvPr>
            <p:ph type="title"/>
          </p:nvPr>
        </p:nvSpPr>
        <p:spPr>
          <a:xfrm>
            <a:off x="585900" y="1632750"/>
            <a:ext cx="8105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Font typeface="Arial"/>
              <a:buNone/>
            </a:pPr>
            <a:r>
              <a:rPr b="1" lang="ru-RU" sz="3000">
                <a:solidFill>
                  <a:srgbClr val="0E2D69"/>
                </a:solidFill>
              </a:rPr>
              <a:t>Data Research</a:t>
            </a:r>
            <a:endParaRPr b="1" sz="3000"/>
          </a:p>
        </p:txBody>
      </p:sp>
      <p:pic>
        <p:nvPicPr>
          <p:cNvPr id="202" name="Google Shape;202;p16"/>
          <p:cNvPicPr preferRelativeResize="0"/>
          <p:nvPr/>
        </p:nvPicPr>
        <p:blipFill>
          <a:blip r:embed="rId3">
            <a:alphaModFix/>
          </a:blip>
          <a:stretch>
            <a:fillRect/>
          </a:stretch>
        </p:blipFill>
        <p:spPr>
          <a:xfrm>
            <a:off x="635025" y="2363975"/>
            <a:ext cx="5040000" cy="3830400"/>
          </a:xfrm>
          <a:prstGeom prst="rect">
            <a:avLst/>
          </a:prstGeom>
          <a:noFill/>
          <a:ln>
            <a:noFill/>
          </a:ln>
        </p:spPr>
      </p:pic>
      <p:pic>
        <p:nvPicPr>
          <p:cNvPr id="203" name="Google Shape;203;p16"/>
          <p:cNvPicPr preferRelativeResize="0"/>
          <p:nvPr/>
        </p:nvPicPr>
        <p:blipFill>
          <a:blip r:embed="rId4">
            <a:alphaModFix/>
          </a:blip>
          <a:stretch>
            <a:fillRect/>
          </a:stretch>
        </p:blipFill>
        <p:spPr>
          <a:xfrm>
            <a:off x="6259899" y="2716775"/>
            <a:ext cx="5040000" cy="347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idx="1"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Science and</a:t>
            </a:r>
            <a:endParaRPr sz="1400"/>
          </a:p>
          <a:p>
            <a:pPr indent="0" lvl="0" marL="0" rtl="0" algn="l">
              <a:spcBef>
                <a:spcPts val="0"/>
              </a:spcBef>
              <a:spcAft>
                <a:spcPts val="0"/>
              </a:spcAft>
              <a:buClr>
                <a:schemeClr val="dk1"/>
              </a:buClr>
              <a:buSzPts val="1000"/>
              <a:buFont typeface="Arial"/>
              <a:buNone/>
            </a:pPr>
            <a:r>
              <a:rPr lang="ru-RU" sz="1400"/>
              <a:t>Business Analytics</a:t>
            </a:r>
            <a:endParaRPr/>
          </a:p>
        </p:txBody>
      </p:sp>
      <p:sp>
        <p:nvSpPr>
          <p:cNvPr id="209" name="Google Shape;209;p17"/>
          <p:cNvSpPr txBox="1"/>
          <p:nvPr>
            <p:ph idx="2" type="body"/>
          </p:nvPr>
        </p:nvSpPr>
        <p:spPr>
          <a:xfrm>
            <a:off x="3459178" y="548725"/>
            <a:ext cx="25902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a:p>
        </p:txBody>
      </p:sp>
      <p:sp>
        <p:nvSpPr>
          <p:cNvPr id="210" name="Google Shape;210;p17"/>
          <p:cNvSpPr txBox="1"/>
          <p:nvPr>
            <p:ph idx="3" type="body"/>
          </p:nvPr>
        </p:nvSpPr>
        <p:spPr>
          <a:xfrm>
            <a:off x="6281467" y="678095"/>
            <a:ext cx="20700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Research</a:t>
            </a:r>
            <a:endParaRPr sz="1400"/>
          </a:p>
        </p:txBody>
      </p:sp>
      <p:sp>
        <p:nvSpPr>
          <p:cNvPr id="211" name="Google Shape;211;p17"/>
          <p:cNvSpPr txBox="1"/>
          <p:nvPr>
            <p:ph type="title"/>
          </p:nvPr>
        </p:nvSpPr>
        <p:spPr>
          <a:xfrm>
            <a:off x="585900" y="1632750"/>
            <a:ext cx="8105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Font typeface="Arial"/>
              <a:buNone/>
            </a:pPr>
            <a:r>
              <a:rPr b="1" lang="ru-RU" sz="3000">
                <a:solidFill>
                  <a:srgbClr val="0E2D69"/>
                </a:solidFill>
              </a:rPr>
              <a:t>Data Research</a:t>
            </a:r>
            <a:endParaRPr b="1" sz="3000"/>
          </a:p>
        </p:txBody>
      </p:sp>
      <p:pic>
        <p:nvPicPr>
          <p:cNvPr id="212" name="Google Shape;212;p17"/>
          <p:cNvPicPr preferRelativeResize="0"/>
          <p:nvPr/>
        </p:nvPicPr>
        <p:blipFill>
          <a:blip r:embed="rId3">
            <a:alphaModFix/>
          </a:blip>
          <a:stretch>
            <a:fillRect/>
          </a:stretch>
        </p:blipFill>
        <p:spPr>
          <a:xfrm>
            <a:off x="515950" y="2387275"/>
            <a:ext cx="7219950" cy="3571875"/>
          </a:xfrm>
          <a:prstGeom prst="rect">
            <a:avLst/>
          </a:prstGeom>
          <a:noFill/>
          <a:ln>
            <a:noFill/>
          </a:ln>
        </p:spPr>
      </p:pic>
      <p:sp>
        <p:nvSpPr>
          <p:cNvPr id="213" name="Google Shape;213;p17"/>
          <p:cNvSpPr txBox="1"/>
          <p:nvPr/>
        </p:nvSpPr>
        <p:spPr>
          <a:xfrm>
            <a:off x="7957850" y="1754613"/>
            <a:ext cx="3817200" cy="48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ru-RU" sz="1700">
                <a:solidFill>
                  <a:srgbClr val="0E2D69"/>
                </a:solidFill>
              </a:rPr>
              <a:t>A critically high level of omissions is observed in the following signs:</a:t>
            </a:r>
            <a:endParaRPr sz="1700">
              <a:solidFill>
                <a:srgbClr val="0E2D69"/>
              </a:solidFill>
            </a:endParaRPr>
          </a:p>
          <a:p>
            <a:pPr indent="-336550" lvl="0" marL="457200" rtl="0" algn="l">
              <a:lnSpc>
                <a:spcPct val="115000"/>
              </a:lnSpc>
              <a:spcBef>
                <a:spcPts val="1000"/>
              </a:spcBef>
              <a:spcAft>
                <a:spcPts val="0"/>
              </a:spcAft>
              <a:buClr>
                <a:srgbClr val="0E2D69"/>
              </a:buClr>
              <a:buSzPts val="1700"/>
              <a:buChar char="❏"/>
            </a:pPr>
            <a:r>
              <a:rPr lang="ru-RU" sz="1700">
                <a:solidFill>
                  <a:srgbClr val="0E2D69"/>
                </a:solidFill>
                <a:latin typeface="Courier New"/>
                <a:ea typeface="Courier New"/>
                <a:cs typeface="Courier New"/>
                <a:sym typeface="Courier New"/>
              </a:rPr>
              <a:t>МагазинЗаказа</a:t>
            </a:r>
            <a:r>
              <a:rPr lang="ru-RU" sz="1700">
                <a:solidFill>
                  <a:srgbClr val="0E2D69"/>
                </a:solidFill>
              </a:rPr>
              <a:t> — 99.28% of passes. Such a column has no analytical value in its current form and must be deleted;</a:t>
            </a:r>
            <a:endParaRPr sz="1700">
              <a:solidFill>
                <a:srgbClr val="0E2D69"/>
              </a:solidFill>
            </a:endParaRPr>
          </a:p>
          <a:p>
            <a:pPr indent="-336550" lvl="0" marL="457200" rtl="0" algn="l">
              <a:lnSpc>
                <a:spcPct val="115000"/>
              </a:lnSpc>
              <a:spcBef>
                <a:spcPts val="1000"/>
              </a:spcBef>
              <a:spcAft>
                <a:spcPts val="0"/>
              </a:spcAft>
              <a:buClr>
                <a:srgbClr val="0E2D69"/>
              </a:buClr>
              <a:buSzPts val="1700"/>
              <a:buChar char="❏"/>
            </a:pPr>
            <a:r>
              <a:rPr lang="ru-RU" sz="1700">
                <a:solidFill>
                  <a:srgbClr val="0E2D69"/>
                </a:solidFill>
                <a:latin typeface="Courier New"/>
                <a:ea typeface="Courier New"/>
                <a:cs typeface="Courier New"/>
                <a:sym typeface="Courier New"/>
              </a:rPr>
              <a:t>ПричинаОтмены</a:t>
            </a:r>
            <a:r>
              <a:rPr lang="ru-RU" sz="1700">
                <a:solidFill>
                  <a:srgbClr val="0E2D69"/>
                </a:solidFill>
              </a:rPr>
              <a:t> is 90.35% of passes. It can be considered as a categorical indicator only for cancellation analyses;</a:t>
            </a:r>
            <a:endParaRPr sz="1700">
              <a:solidFill>
                <a:srgbClr val="0E2D69"/>
              </a:solidFill>
            </a:endParaRPr>
          </a:p>
          <a:p>
            <a:pPr indent="-336550" lvl="0" marL="457200" rtl="0" algn="l">
              <a:lnSpc>
                <a:spcPct val="115000"/>
              </a:lnSpc>
              <a:spcBef>
                <a:spcPts val="1000"/>
              </a:spcBef>
              <a:spcAft>
                <a:spcPts val="0"/>
              </a:spcAft>
              <a:buClr>
                <a:srgbClr val="0E2D69"/>
              </a:buClr>
              <a:buSzPts val="1700"/>
              <a:buChar char="❏"/>
            </a:pPr>
            <a:r>
              <a:rPr lang="ru-RU" sz="1700">
                <a:solidFill>
                  <a:srgbClr val="0E2D69"/>
                </a:solidFill>
                <a:latin typeface="Courier New"/>
                <a:ea typeface="Courier New"/>
                <a:cs typeface="Courier New"/>
                <a:sym typeface="Courier New"/>
              </a:rPr>
              <a:t>ПВЗ_код</a:t>
            </a:r>
            <a:r>
              <a:rPr lang="ru-RU" sz="1700">
                <a:solidFill>
                  <a:srgbClr val="0E2D69"/>
                </a:solidFill>
              </a:rPr>
              <a:t> — 33.1% of passes. Values are missing in a third of cases, partial imputation or filtering is possible;</a:t>
            </a:r>
            <a:endParaRPr sz="1700">
              <a:solidFill>
                <a:srgbClr val="0E2D69"/>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idx="1"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Science and</a:t>
            </a:r>
            <a:endParaRPr sz="1400"/>
          </a:p>
          <a:p>
            <a:pPr indent="0" lvl="0" marL="0" rtl="0" algn="l">
              <a:spcBef>
                <a:spcPts val="0"/>
              </a:spcBef>
              <a:spcAft>
                <a:spcPts val="0"/>
              </a:spcAft>
              <a:buClr>
                <a:schemeClr val="dk1"/>
              </a:buClr>
              <a:buSzPts val="1000"/>
              <a:buFont typeface="Arial"/>
              <a:buNone/>
            </a:pPr>
            <a:r>
              <a:rPr lang="ru-RU" sz="1400"/>
              <a:t>Business Analytics</a:t>
            </a:r>
            <a:endParaRPr/>
          </a:p>
        </p:txBody>
      </p:sp>
      <p:sp>
        <p:nvSpPr>
          <p:cNvPr id="219" name="Google Shape;219;p18"/>
          <p:cNvSpPr txBox="1"/>
          <p:nvPr>
            <p:ph idx="2" type="body"/>
          </p:nvPr>
        </p:nvSpPr>
        <p:spPr>
          <a:xfrm>
            <a:off x="3459178" y="548725"/>
            <a:ext cx="25686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a:p>
        </p:txBody>
      </p:sp>
      <p:sp>
        <p:nvSpPr>
          <p:cNvPr id="220" name="Google Shape;220;p18"/>
          <p:cNvSpPr txBox="1"/>
          <p:nvPr>
            <p:ph idx="3" type="body"/>
          </p:nvPr>
        </p:nvSpPr>
        <p:spPr>
          <a:xfrm>
            <a:off x="6249117" y="688895"/>
            <a:ext cx="20700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000"/>
              <a:buFont typeface="Arial"/>
              <a:buNone/>
            </a:pPr>
            <a:r>
              <a:rPr lang="ru-RU" sz="1400"/>
              <a:t>Data Research</a:t>
            </a:r>
            <a:endParaRPr sz="1400"/>
          </a:p>
        </p:txBody>
      </p:sp>
      <p:sp>
        <p:nvSpPr>
          <p:cNvPr id="221" name="Google Shape;221;p18"/>
          <p:cNvSpPr txBox="1"/>
          <p:nvPr>
            <p:ph type="title"/>
          </p:nvPr>
        </p:nvSpPr>
        <p:spPr>
          <a:xfrm>
            <a:off x="585900" y="1632750"/>
            <a:ext cx="8105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Font typeface="Arial"/>
              <a:buNone/>
            </a:pPr>
            <a:r>
              <a:rPr b="1" lang="ru-RU" sz="3000">
                <a:solidFill>
                  <a:srgbClr val="0E2D69"/>
                </a:solidFill>
              </a:rPr>
              <a:t>Data Research</a:t>
            </a:r>
            <a:endParaRPr b="1" sz="3000"/>
          </a:p>
        </p:txBody>
      </p:sp>
      <p:pic>
        <p:nvPicPr>
          <p:cNvPr id="222" name="Google Shape;222;p18"/>
          <p:cNvPicPr preferRelativeResize="0"/>
          <p:nvPr/>
        </p:nvPicPr>
        <p:blipFill>
          <a:blip r:embed="rId3">
            <a:alphaModFix/>
          </a:blip>
          <a:stretch>
            <a:fillRect/>
          </a:stretch>
        </p:blipFill>
        <p:spPr>
          <a:xfrm>
            <a:off x="515950" y="2387275"/>
            <a:ext cx="7219950" cy="3571875"/>
          </a:xfrm>
          <a:prstGeom prst="rect">
            <a:avLst/>
          </a:prstGeom>
          <a:noFill/>
          <a:ln>
            <a:noFill/>
          </a:ln>
        </p:spPr>
      </p:pic>
      <p:sp>
        <p:nvSpPr>
          <p:cNvPr id="223" name="Google Shape;223;p18"/>
          <p:cNvSpPr txBox="1"/>
          <p:nvPr/>
        </p:nvSpPr>
        <p:spPr>
          <a:xfrm>
            <a:off x="7936300" y="1940950"/>
            <a:ext cx="3817200" cy="43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ru-RU" sz="1700">
                <a:solidFill>
                  <a:srgbClr val="0E2D69"/>
                </a:solidFill>
              </a:rPr>
              <a:t>Moderate absences (10-15%):</a:t>
            </a:r>
            <a:endParaRPr b="1" sz="1700">
              <a:solidFill>
                <a:srgbClr val="0E2D69"/>
              </a:solidFill>
            </a:endParaRPr>
          </a:p>
          <a:p>
            <a:pPr indent="0" lvl="0" marL="0" rtl="0" algn="l">
              <a:lnSpc>
                <a:spcPct val="115000"/>
              </a:lnSpc>
              <a:spcBef>
                <a:spcPts val="1000"/>
              </a:spcBef>
              <a:spcAft>
                <a:spcPts val="0"/>
              </a:spcAft>
              <a:buNone/>
            </a:pPr>
            <a:r>
              <a:rPr lang="ru-RU" sz="1700">
                <a:solidFill>
                  <a:srgbClr val="0E2D69"/>
                </a:solidFill>
                <a:latin typeface="Courier New"/>
                <a:ea typeface="Courier New"/>
                <a:cs typeface="Courier New"/>
                <a:sym typeface="Courier New"/>
              </a:rPr>
              <a:t>Группа4</a:t>
            </a:r>
            <a:r>
              <a:rPr lang="ru-RU" sz="1700">
                <a:solidFill>
                  <a:srgbClr val="0E2D69"/>
                </a:solidFill>
              </a:rPr>
              <a:t>, </a:t>
            </a:r>
            <a:r>
              <a:rPr lang="ru-RU" sz="1700">
                <a:solidFill>
                  <a:srgbClr val="0E2D69"/>
                </a:solidFill>
                <a:latin typeface="Courier New"/>
                <a:ea typeface="Courier New"/>
                <a:cs typeface="Courier New"/>
                <a:sym typeface="Courier New"/>
              </a:rPr>
              <a:t>Маржа</a:t>
            </a:r>
            <a:r>
              <a:rPr lang="ru-RU" sz="1700">
                <a:solidFill>
                  <a:srgbClr val="0E2D69"/>
                </a:solidFill>
              </a:rPr>
              <a:t>, </a:t>
            </a:r>
            <a:r>
              <a:rPr lang="ru-RU" sz="1700">
                <a:solidFill>
                  <a:srgbClr val="0E2D69"/>
                </a:solidFill>
                <a:latin typeface="Courier New"/>
                <a:ea typeface="Courier New"/>
                <a:cs typeface="Courier New"/>
                <a:sym typeface="Courier New"/>
              </a:rPr>
              <a:t>ЦенаЗакупки</a:t>
            </a:r>
            <a:r>
              <a:rPr lang="ru-RU" sz="1700">
                <a:solidFill>
                  <a:srgbClr val="0E2D69"/>
                </a:solidFill>
              </a:rPr>
              <a:t> — omissions of the order of 11-15%. These signs need to be cleaned up because they are critical for revenue and profit calculations.</a:t>
            </a:r>
            <a:endParaRPr sz="1700">
              <a:solidFill>
                <a:srgbClr val="0E2D69"/>
              </a:solidFill>
            </a:endParaRPr>
          </a:p>
          <a:p>
            <a:pPr indent="0" lvl="0" marL="0" rtl="0" algn="l">
              <a:lnSpc>
                <a:spcPct val="115000"/>
              </a:lnSpc>
              <a:spcBef>
                <a:spcPts val="0"/>
              </a:spcBef>
              <a:spcAft>
                <a:spcPts val="0"/>
              </a:spcAft>
              <a:buNone/>
            </a:pPr>
            <a:r>
              <a:t/>
            </a:r>
            <a:endParaRPr sz="1700">
              <a:solidFill>
                <a:srgbClr val="0E2D69"/>
              </a:solidFill>
            </a:endParaRPr>
          </a:p>
          <a:p>
            <a:pPr indent="0" lvl="0" marL="0" rtl="0" algn="l">
              <a:lnSpc>
                <a:spcPct val="115000"/>
              </a:lnSpc>
              <a:spcBef>
                <a:spcPts val="1000"/>
              </a:spcBef>
              <a:spcAft>
                <a:spcPts val="0"/>
              </a:spcAft>
              <a:buNone/>
            </a:pPr>
            <a:r>
              <a:rPr b="1" lang="ru-RU" sz="1700">
                <a:solidFill>
                  <a:srgbClr val="0E2D69"/>
                </a:solidFill>
              </a:rPr>
              <a:t>Low pass rate (&lt;2%) for:</a:t>
            </a:r>
            <a:endParaRPr b="1" sz="1700">
              <a:solidFill>
                <a:srgbClr val="0E2D69"/>
              </a:solidFill>
            </a:endParaRPr>
          </a:p>
          <a:p>
            <a:pPr indent="0" lvl="0" marL="0" rtl="0" algn="l">
              <a:lnSpc>
                <a:spcPct val="115000"/>
              </a:lnSpc>
              <a:spcBef>
                <a:spcPts val="1000"/>
              </a:spcBef>
              <a:spcAft>
                <a:spcPts val="0"/>
              </a:spcAft>
              <a:buNone/>
            </a:pPr>
            <a:r>
              <a:rPr lang="ru-RU" sz="1700">
                <a:solidFill>
                  <a:srgbClr val="0E2D69"/>
                </a:solidFill>
                <a:latin typeface="Courier New"/>
                <a:ea typeface="Courier New"/>
                <a:cs typeface="Courier New"/>
                <a:sym typeface="Courier New"/>
              </a:rPr>
              <a:t>ЭлектроннаяПочта_new</a:t>
            </a:r>
            <a:r>
              <a:rPr lang="ru-RU" sz="1700">
                <a:solidFill>
                  <a:srgbClr val="0E2D69"/>
                </a:solidFill>
              </a:rPr>
              <a:t>, </a:t>
            </a:r>
            <a:r>
              <a:rPr lang="ru-RU" sz="1700">
                <a:solidFill>
                  <a:srgbClr val="0E2D69"/>
                </a:solidFill>
                <a:latin typeface="Courier New"/>
                <a:ea typeface="Courier New"/>
                <a:cs typeface="Courier New"/>
                <a:sym typeface="Courier New"/>
              </a:rPr>
              <a:t>Регион</a:t>
            </a:r>
            <a:r>
              <a:rPr lang="ru-RU" sz="1700">
                <a:solidFill>
                  <a:srgbClr val="0E2D69"/>
                </a:solidFill>
              </a:rPr>
              <a:t>, </a:t>
            </a:r>
            <a:r>
              <a:rPr lang="ru-RU" sz="1700">
                <a:solidFill>
                  <a:srgbClr val="0E2D69"/>
                </a:solidFill>
                <a:latin typeface="Courier New"/>
                <a:ea typeface="Courier New"/>
                <a:cs typeface="Courier New"/>
                <a:sym typeface="Courier New"/>
              </a:rPr>
              <a:t>ДатаДоставки</a:t>
            </a:r>
            <a:r>
              <a:rPr lang="ru-RU" sz="1700">
                <a:solidFill>
                  <a:srgbClr val="0E2D69"/>
                </a:solidFill>
              </a:rPr>
              <a:t>, </a:t>
            </a:r>
            <a:r>
              <a:rPr lang="ru-RU" sz="1700">
                <a:solidFill>
                  <a:srgbClr val="0E2D69"/>
                </a:solidFill>
                <a:latin typeface="Courier New"/>
                <a:ea typeface="Courier New"/>
                <a:cs typeface="Courier New"/>
                <a:sym typeface="Courier New"/>
              </a:rPr>
              <a:t>Клиент</a:t>
            </a:r>
            <a:r>
              <a:rPr lang="ru-RU" sz="1700">
                <a:solidFill>
                  <a:srgbClr val="0E2D69"/>
                </a:solidFill>
              </a:rPr>
              <a:t> are acceptable and can be processed losslessly.</a:t>
            </a:r>
            <a:endParaRPr sz="1700">
              <a:solidFill>
                <a:srgbClr val="0E2D6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585900" y="1632750"/>
            <a:ext cx="71670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Data Cleaning</a:t>
            </a:r>
            <a:endParaRPr b="1" sz="3000"/>
          </a:p>
        </p:txBody>
      </p:sp>
      <p:sp>
        <p:nvSpPr>
          <p:cNvPr id="229" name="Google Shape;229;p19"/>
          <p:cNvSpPr txBox="1"/>
          <p:nvPr>
            <p:ph idx="1" type="body"/>
          </p:nvPr>
        </p:nvSpPr>
        <p:spPr>
          <a:xfrm>
            <a:off x="585900" y="2304700"/>
            <a:ext cx="10902000" cy="4116900"/>
          </a:xfrm>
          <a:prstGeom prst="rect">
            <a:avLst/>
          </a:prstGeom>
          <a:noFill/>
          <a:ln>
            <a:noFill/>
          </a:ln>
        </p:spPr>
        <p:txBody>
          <a:bodyPr anchorCtr="0" anchor="t" bIns="45700" lIns="0" spcFirstLastPara="1" rIns="0" wrap="square" tIns="0">
            <a:normAutofit lnSpcReduction="20000"/>
          </a:bodyPr>
          <a:lstStyle/>
          <a:p>
            <a:pPr indent="-355600" lvl="0" marL="457200" rtl="0" algn="l">
              <a:lnSpc>
                <a:spcPct val="115000"/>
              </a:lnSpc>
              <a:spcBef>
                <a:spcPts val="1000"/>
              </a:spcBef>
              <a:spcAft>
                <a:spcPts val="0"/>
              </a:spcAft>
              <a:buClr>
                <a:srgbClr val="0F2C68"/>
              </a:buClr>
              <a:buSzPts val="2000"/>
              <a:buAutoNum type="arabicParenR"/>
            </a:pPr>
            <a:r>
              <a:rPr lang="ru-RU" sz="2000">
                <a:solidFill>
                  <a:srgbClr val="0F2C68"/>
                </a:solidFill>
              </a:rPr>
              <a:t>Data quality metrics have been calculated and visualized: the number of unique values, zeros, omissions, and their proportion for each attribute;</a:t>
            </a:r>
            <a:endParaRPr sz="2000">
              <a:solidFill>
                <a:srgbClr val="0F2C68"/>
              </a:solidFill>
            </a:endParaRPr>
          </a:p>
          <a:p>
            <a:pPr indent="-355600" lvl="0" marL="457200" rtl="0" algn="l">
              <a:lnSpc>
                <a:spcPct val="115000"/>
              </a:lnSpc>
              <a:spcBef>
                <a:spcPts val="1000"/>
              </a:spcBef>
              <a:spcAft>
                <a:spcPts val="0"/>
              </a:spcAft>
              <a:buClr>
                <a:srgbClr val="0F2C68"/>
              </a:buClr>
              <a:buSzPts val="2000"/>
              <a:buAutoNum type="arabicParenR"/>
            </a:pPr>
            <a:r>
              <a:rPr lang="ru-RU" sz="2000">
                <a:solidFill>
                  <a:srgbClr val="0F2C68"/>
                </a:solidFill>
              </a:rPr>
              <a:t>The numerical signs are of the correct type: int and float (by clearing lines and replacing commas with dots);</a:t>
            </a:r>
            <a:endParaRPr sz="2000">
              <a:solidFill>
                <a:srgbClr val="0F2C68"/>
              </a:solidFill>
            </a:endParaRPr>
          </a:p>
          <a:p>
            <a:pPr indent="-355600" lvl="0" marL="457200" rtl="0" algn="l">
              <a:lnSpc>
                <a:spcPct val="115000"/>
              </a:lnSpc>
              <a:spcBef>
                <a:spcPts val="1000"/>
              </a:spcBef>
              <a:spcAft>
                <a:spcPts val="0"/>
              </a:spcAft>
              <a:buClr>
                <a:srgbClr val="0F2C68"/>
              </a:buClr>
              <a:buSzPts val="2000"/>
              <a:buAutoNum type="arabicParenR"/>
            </a:pPr>
            <a:r>
              <a:rPr lang="ru-RU" sz="2000">
                <a:solidFill>
                  <a:srgbClr val="0F2C68"/>
                </a:solidFill>
              </a:rPr>
              <a:t>Removed signs with an excessive number of omissions (for example, the Order Store);</a:t>
            </a:r>
            <a:endParaRPr sz="2000">
              <a:solidFill>
                <a:srgbClr val="0F2C68"/>
              </a:solidFill>
            </a:endParaRPr>
          </a:p>
          <a:p>
            <a:pPr indent="-355600" lvl="0" marL="457200" rtl="0" algn="l">
              <a:lnSpc>
                <a:spcPct val="115000"/>
              </a:lnSpc>
              <a:spcBef>
                <a:spcPts val="1000"/>
              </a:spcBef>
              <a:spcAft>
                <a:spcPts val="0"/>
              </a:spcAft>
              <a:buClr>
                <a:srgbClr val="0F2C68"/>
              </a:buClr>
              <a:buSzPts val="2000"/>
              <a:buAutoNum type="arabicParenR"/>
            </a:pPr>
            <a:r>
              <a:rPr lang="ru-RU" sz="2000">
                <a:solidFill>
                  <a:srgbClr val="0F2C68"/>
                </a:solidFill>
              </a:rPr>
              <a:t>The string characters are lowercase and cleared of unnecessary spaces for consistency;</a:t>
            </a:r>
            <a:endParaRPr sz="2000">
              <a:solidFill>
                <a:srgbClr val="0F2C68"/>
              </a:solidFill>
            </a:endParaRPr>
          </a:p>
          <a:p>
            <a:pPr indent="-355600" lvl="0" marL="457200" rtl="0" algn="l">
              <a:lnSpc>
                <a:spcPct val="115000"/>
              </a:lnSpc>
              <a:spcBef>
                <a:spcPts val="1000"/>
              </a:spcBef>
              <a:spcAft>
                <a:spcPts val="0"/>
              </a:spcAft>
              <a:buClr>
                <a:srgbClr val="0F2C68"/>
              </a:buClr>
              <a:buSzPts val="2000"/>
              <a:buAutoNum type="arabicParenR"/>
            </a:pPr>
            <a:r>
              <a:rPr lang="ru-RU" sz="2000">
                <a:solidFill>
                  <a:srgbClr val="0F2C68"/>
                </a:solidFill>
              </a:rPr>
              <a:t>Basic data filtering has been performed, and obvious duplicates and irrelevant records have been eliminated.</a:t>
            </a:r>
            <a:endParaRPr sz="2000">
              <a:solidFill>
                <a:srgbClr val="0F2C68"/>
              </a:solidFill>
            </a:endParaRPr>
          </a:p>
          <a:p>
            <a:pPr indent="0" lvl="0" marL="0" rtl="0" algn="l">
              <a:lnSpc>
                <a:spcPct val="115000"/>
              </a:lnSpc>
              <a:spcBef>
                <a:spcPts val="0"/>
              </a:spcBef>
              <a:spcAft>
                <a:spcPts val="0"/>
              </a:spcAft>
              <a:buNone/>
            </a:pPr>
            <a:r>
              <a:t/>
            </a:r>
            <a:endParaRPr sz="2000">
              <a:solidFill>
                <a:srgbClr val="0F2C68"/>
              </a:solidFill>
            </a:endParaRPr>
          </a:p>
          <a:p>
            <a:pPr indent="0" lvl="0" marL="0" rtl="0" algn="l">
              <a:lnSpc>
                <a:spcPct val="115000"/>
              </a:lnSpc>
              <a:spcBef>
                <a:spcPts val="0"/>
              </a:spcBef>
              <a:spcAft>
                <a:spcPts val="0"/>
              </a:spcAft>
              <a:buNone/>
            </a:pPr>
            <a:r>
              <a:t/>
            </a:r>
            <a:endParaRPr sz="2000">
              <a:solidFill>
                <a:srgbClr val="0F2C68"/>
              </a:solidFill>
            </a:endParaRPr>
          </a:p>
          <a:p>
            <a:pPr indent="0" lvl="0" marL="0" marR="0" rtl="0" algn="l">
              <a:lnSpc>
                <a:spcPct val="115000"/>
              </a:lnSpc>
              <a:spcBef>
                <a:spcPts val="1000"/>
              </a:spcBef>
              <a:spcAft>
                <a:spcPts val="0"/>
              </a:spcAft>
              <a:buNone/>
            </a:pPr>
            <a:r>
              <a:t/>
            </a:r>
            <a:endParaRPr sz="2300"/>
          </a:p>
        </p:txBody>
      </p:sp>
      <p:sp>
        <p:nvSpPr>
          <p:cNvPr id="230" name="Google Shape;230;p19"/>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31" name="Google Shape;231;p19"/>
          <p:cNvSpPr txBox="1"/>
          <p:nvPr>
            <p:ph idx="4" type="body"/>
          </p:nvPr>
        </p:nvSpPr>
        <p:spPr>
          <a:xfrm>
            <a:off x="3427378" y="548775"/>
            <a:ext cx="26112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32" name="Google Shape;232;p19"/>
          <p:cNvSpPr txBox="1"/>
          <p:nvPr>
            <p:ph idx="5" type="body"/>
          </p:nvPr>
        </p:nvSpPr>
        <p:spPr>
          <a:xfrm>
            <a:off x="6272226" y="638375"/>
            <a:ext cx="23844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Data Cleaning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585900" y="1632750"/>
            <a:ext cx="71670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Summary Tables for Orders</a:t>
            </a:r>
            <a:endParaRPr b="1" sz="3000"/>
          </a:p>
        </p:txBody>
      </p:sp>
      <p:sp>
        <p:nvSpPr>
          <p:cNvPr id="238" name="Google Shape;238;p20"/>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39" name="Google Shape;239;p20"/>
          <p:cNvSpPr txBox="1"/>
          <p:nvPr>
            <p:ph idx="4" type="body"/>
          </p:nvPr>
        </p:nvSpPr>
        <p:spPr>
          <a:xfrm>
            <a:off x="3427378" y="548775"/>
            <a:ext cx="26112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40" name="Google Shape;240;p20"/>
          <p:cNvSpPr txBox="1"/>
          <p:nvPr>
            <p:ph idx="5" type="body"/>
          </p:nvPr>
        </p:nvSpPr>
        <p:spPr>
          <a:xfrm>
            <a:off x="6272226" y="674175"/>
            <a:ext cx="23844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Summary Tables for Orders</a:t>
            </a:r>
            <a:endParaRPr sz="1400"/>
          </a:p>
        </p:txBody>
      </p:sp>
      <p:pic>
        <p:nvPicPr>
          <p:cNvPr id="241" name="Google Shape;241;p20"/>
          <p:cNvPicPr preferRelativeResize="0"/>
          <p:nvPr/>
        </p:nvPicPr>
        <p:blipFill>
          <a:blip r:embed="rId3">
            <a:alphaModFix/>
          </a:blip>
          <a:stretch>
            <a:fillRect/>
          </a:stretch>
        </p:blipFill>
        <p:spPr>
          <a:xfrm>
            <a:off x="515950" y="2330425"/>
            <a:ext cx="11187750" cy="39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585900" y="1632750"/>
            <a:ext cx="102726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400"/>
              <a:buFont typeface="Arial"/>
              <a:buNone/>
            </a:pPr>
            <a:r>
              <a:rPr b="1" lang="ru-RU" sz="3000"/>
              <a:t>Assembling a Customer Showcase for Segmentation</a:t>
            </a:r>
            <a:endParaRPr b="1" sz="3000"/>
          </a:p>
        </p:txBody>
      </p:sp>
      <p:sp>
        <p:nvSpPr>
          <p:cNvPr id="247" name="Google Shape;247;p21"/>
          <p:cNvSpPr txBox="1"/>
          <p:nvPr>
            <p:ph idx="1" type="body"/>
          </p:nvPr>
        </p:nvSpPr>
        <p:spPr>
          <a:xfrm>
            <a:off x="661375" y="3171550"/>
            <a:ext cx="4978200" cy="3190500"/>
          </a:xfrm>
          <a:prstGeom prst="rect">
            <a:avLst/>
          </a:prstGeom>
          <a:noFill/>
          <a:ln>
            <a:noFill/>
          </a:ln>
        </p:spPr>
        <p:txBody>
          <a:bodyPr anchorCtr="0" anchor="t" bIns="45700" lIns="0" spcFirstLastPara="1" rIns="0" wrap="square" tIns="0">
            <a:normAutofit fontScale="25000" lnSpcReduction="20000"/>
          </a:bodyPr>
          <a:lstStyle/>
          <a:p>
            <a:pPr indent="0" lvl="0" marL="0" rtl="0" algn="l">
              <a:lnSpc>
                <a:spcPct val="115000"/>
              </a:lnSpc>
              <a:spcBef>
                <a:spcPts val="1000"/>
              </a:spcBef>
              <a:spcAft>
                <a:spcPts val="0"/>
              </a:spcAft>
              <a:buNone/>
            </a:pPr>
            <a:r>
              <a:rPr b="1" lang="ru-RU" sz="6400">
                <a:solidFill>
                  <a:srgbClr val="0F2C68"/>
                </a:solidFill>
              </a:rPr>
              <a:t>Key fields and indicators of the showcase:</a:t>
            </a:r>
            <a:endParaRPr b="1" sz="6400">
              <a:solidFill>
                <a:srgbClr val="0F2C68"/>
              </a:solidFill>
            </a:endParaRPr>
          </a:p>
          <a:p>
            <a:pPr indent="-330200" lvl="0" marL="457200" rtl="0" algn="l">
              <a:lnSpc>
                <a:spcPct val="115000"/>
              </a:lnSpc>
              <a:spcBef>
                <a:spcPts val="1000"/>
              </a:spcBef>
              <a:spcAft>
                <a:spcPts val="0"/>
              </a:spcAft>
              <a:buClr>
                <a:srgbClr val="0F2C68"/>
              </a:buClr>
              <a:buSzPct val="100000"/>
              <a:buAutoNum type="arabicParenR"/>
            </a:pPr>
            <a:r>
              <a:rPr lang="ru-RU" sz="6400">
                <a:solidFill>
                  <a:srgbClr val="0F2C68"/>
                </a:solidFill>
              </a:rPr>
              <a:t>Number of unique orders;</a:t>
            </a:r>
            <a:endParaRPr sz="6400">
              <a:solidFill>
                <a:srgbClr val="0F2C68"/>
              </a:solidFill>
            </a:endParaRPr>
          </a:p>
          <a:p>
            <a:pPr indent="-330200" lvl="0" marL="457200" rtl="0" algn="l">
              <a:lnSpc>
                <a:spcPct val="115000"/>
              </a:lnSpc>
              <a:spcBef>
                <a:spcPts val="1000"/>
              </a:spcBef>
              <a:spcAft>
                <a:spcPts val="0"/>
              </a:spcAft>
              <a:buClr>
                <a:srgbClr val="0F2C68"/>
              </a:buClr>
              <a:buSzPct val="100000"/>
              <a:buAutoNum type="arabicParenR"/>
            </a:pPr>
            <a:r>
              <a:rPr lang="ru-RU" sz="6400">
                <a:solidFill>
                  <a:srgbClr val="0F2C68"/>
                </a:solidFill>
              </a:rPr>
              <a:t>Average receipt and average order line amount;</a:t>
            </a:r>
            <a:endParaRPr sz="6400">
              <a:solidFill>
                <a:srgbClr val="0F2C68"/>
              </a:solidFill>
            </a:endParaRPr>
          </a:p>
          <a:p>
            <a:pPr indent="-330200" lvl="0" marL="457200" rtl="0" algn="l">
              <a:lnSpc>
                <a:spcPct val="115000"/>
              </a:lnSpc>
              <a:spcBef>
                <a:spcPts val="1000"/>
              </a:spcBef>
              <a:spcAft>
                <a:spcPts val="0"/>
              </a:spcAft>
              <a:buClr>
                <a:srgbClr val="0F2C68"/>
              </a:buClr>
              <a:buSzPct val="100000"/>
              <a:buAutoNum type="arabicParenR"/>
            </a:pPr>
            <a:r>
              <a:rPr lang="ru-RU" sz="6400">
                <a:solidFill>
                  <a:srgbClr val="0F2C68"/>
                </a:solidFill>
              </a:rPr>
              <a:t>Average number of items per order;</a:t>
            </a:r>
            <a:endParaRPr sz="6400">
              <a:solidFill>
                <a:srgbClr val="0F2C68"/>
              </a:solidFill>
            </a:endParaRPr>
          </a:p>
          <a:p>
            <a:pPr indent="-330200" lvl="0" marL="457200" rtl="0" algn="l">
              <a:lnSpc>
                <a:spcPct val="115000"/>
              </a:lnSpc>
              <a:spcBef>
                <a:spcPts val="1000"/>
              </a:spcBef>
              <a:spcAft>
                <a:spcPts val="0"/>
              </a:spcAft>
              <a:buClr>
                <a:srgbClr val="0F2C68"/>
              </a:buClr>
              <a:buSzPct val="100000"/>
              <a:buAutoNum type="arabicParenR"/>
            </a:pPr>
            <a:r>
              <a:rPr lang="ru-RU" sz="6400">
                <a:solidFill>
                  <a:srgbClr val="0F2C68"/>
                </a:solidFill>
              </a:rPr>
              <a:t>Order shares by:</a:t>
            </a:r>
            <a:endParaRPr sz="6400">
              <a:solidFill>
                <a:srgbClr val="0F2C68"/>
              </a:solidFill>
            </a:endParaRPr>
          </a:p>
          <a:p>
            <a:pPr indent="-330200" lvl="1" marL="914400" rtl="0" algn="l">
              <a:lnSpc>
                <a:spcPct val="115000"/>
              </a:lnSpc>
              <a:spcBef>
                <a:spcPts val="1000"/>
              </a:spcBef>
              <a:spcAft>
                <a:spcPts val="0"/>
              </a:spcAft>
              <a:buClr>
                <a:srgbClr val="0F2C68"/>
              </a:buClr>
              <a:buSzPct val="100000"/>
              <a:buAutoNum type="alphaLcParenR"/>
            </a:pPr>
            <a:r>
              <a:rPr lang="ru-RU" sz="6400">
                <a:solidFill>
                  <a:srgbClr val="0F2C68"/>
                </a:solidFill>
              </a:rPr>
              <a:t>payment methods (</a:t>
            </a:r>
            <a:r>
              <a:rPr lang="ru-RU" sz="6400">
                <a:solidFill>
                  <a:srgbClr val="0F2C68"/>
                </a:solidFill>
                <a:latin typeface="Courier New"/>
                <a:ea typeface="Courier New"/>
                <a:cs typeface="Courier New"/>
                <a:sym typeface="Courier New"/>
              </a:rPr>
              <a:t>Форма Оплаты</a:t>
            </a:r>
            <a:r>
              <a:rPr lang="ru-RU" sz="6400">
                <a:solidFill>
                  <a:srgbClr val="0F2C68"/>
                </a:solidFill>
              </a:rPr>
              <a:t>);</a:t>
            </a:r>
            <a:endParaRPr sz="6400">
              <a:solidFill>
                <a:srgbClr val="0F2C68"/>
              </a:solidFill>
            </a:endParaRPr>
          </a:p>
          <a:p>
            <a:pPr indent="-330200" lvl="1" marL="914400" rtl="0" algn="l">
              <a:lnSpc>
                <a:spcPct val="115000"/>
              </a:lnSpc>
              <a:spcBef>
                <a:spcPts val="1000"/>
              </a:spcBef>
              <a:spcAft>
                <a:spcPts val="0"/>
              </a:spcAft>
              <a:buClr>
                <a:srgbClr val="0F2C68"/>
              </a:buClr>
              <a:buSzPct val="100000"/>
              <a:buAutoNum type="alphaLcParenR"/>
            </a:pPr>
            <a:r>
              <a:rPr lang="ru-RU" sz="6400">
                <a:solidFill>
                  <a:srgbClr val="0F2C68"/>
                </a:solidFill>
              </a:rPr>
              <a:t>by Region (</a:t>
            </a:r>
            <a:r>
              <a:rPr lang="ru-RU" sz="6400">
                <a:solidFill>
                  <a:srgbClr val="0F2C68"/>
                </a:solidFill>
                <a:latin typeface="Courier New"/>
                <a:ea typeface="Courier New"/>
                <a:cs typeface="Courier New"/>
                <a:sym typeface="Courier New"/>
              </a:rPr>
              <a:t>Регион_из_населения_по_городу</a:t>
            </a:r>
            <a:r>
              <a:rPr lang="ru-RU" sz="6400">
                <a:solidFill>
                  <a:srgbClr val="0F2C68"/>
                </a:solidFill>
              </a:rPr>
              <a:t>);</a:t>
            </a:r>
            <a:endParaRPr sz="6400">
              <a:solidFill>
                <a:srgbClr val="0F2C68"/>
              </a:solidFill>
            </a:endParaRPr>
          </a:p>
          <a:p>
            <a:pPr indent="-330200" lvl="1" marL="914400" rtl="0" algn="l">
              <a:lnSpc>
                <a:spcPct val="115000"/>
              </a:lnSpc>
              <a:spcBef>
                <a:spcPts val="1000"/>
              </a:spcBef>
              <a:spcAft>
                <a:spcPts val="0"/>
              </a:spcAft>
              <a:buClr>
                <a:srgbClr val="0F2C68"/>
              </a:buClr>
              <a:buSzPct val="100000"/>
              <a:buAutoNum type="alphaLcParenR"/>
            </a:pPr>
            <a:r>
              <a:rPr lang="ru-RU" sz="6400">
                <a:solidFill>
                  <a:srgbClr val="0F2C68"/>
                </a:solidFill>
              </a:rPr>
              <a:t>product categories (</a:t>
            </a:r>
            <a:r>
              <a:rPr lang="ru-RU" sz="6400">
                <a:solidFill>
                  <a:srgbClr val="0F2C68"/>
                </a:solidFill>
                <a:latin typeface="Courier New"/>
                <a:ea typeface="Courier New"/>
                <a:cs typeface="Courier New"/>
                <a:sym typeface="Courier New"/>
              </a:rPr>
              <a:t>Группа 2</a:t>
            </a:r>
            <a:r>
              <a:rPr lang="ru-RU" sz="6400">
                <a:solidFill>
                  <a:srgbClr val="0F2C68"/>
                </a:solidFill>
              </a:rPr>
              <a:t>);</a:t>
            </a:r>
            <a:endParaRPr sz="6400">
              <a:solidFill>
                <a:srgbClr val="0F2C68"/>
              </a:solidFill>
            </a:endParaRPr>
          </a:p>
          <a:p>
            <a:pPr indent="0" lvl="0" marL="0" rtl="0" algn="l">
              <a:lnSpc>
                <a:spcPct val="115000"/>
              </a:lnSpc>
              <a:spcBef>
                <a:spcPts val="1000"/>
              </a:spcBef>
              <a:spcAft>
                <a:spcPts val="0"/>
              </a:spcAft>
              <a:buNone/>
            </a:pPr>
            <a:r>
              <a:t/>
            </a:r>
            <a:endParaRPr sz="2000">
              <a:solidFill>
                <a:srgbClr val="0F2C68"/>
              </a:solidFill>
            </a:endParaRPr>
          </a:p>
          <a:p>
            <a:pPr indent="0" lvl="0" marL="0" rtl="0" algn="l">
              <a:lnSpc>
                <a:spcPct val="115000"/>
              </a:lnSpc>
              <a:spcBef>
                <a:spcPts val="0"/>
              </a:spcBef>
              <a:spcAft>
                <a:spcPts val="0"/>
              </a:spcAft>
              <a:buNone/>
            </a:pPr>
            <a:r>
              <a:t/>
            </a:r>
            <a:endParaRPr sz="2000">
              <a:solidFill>
                <a:srgbClr val="0F2C68"/>
              </a:solidFill>
            </a:endParaRPr>
          </a:p>
          <a:p>
            <a:pPr indent="0" lvl="0" marL="0" rtl="0" algn="l">
              <a:lnSpc>
                <a:spcPct val="115000"/>
              </a:lnSpc>
              <a:spcBef>
                <a:spcPts val="0"/>
              </a:spcBef>
              <a:spcAft>
                <a:spcPts val="0"/>
              </a:spcAft>
              <a:buNone/>
            </a:pPr>
            <a:r>
              <a:t/>
            </a:r>
            <a:endParaRPr sz="2000">
              <a:solidFill>
                <a:srgbClr val="0F2C68"/>
              </a:solidFill>
            </a:endParaRPr>
          </a:p>
          <a:p>
            <a:pPr indent="0" lvl="0" marL="0" marR="0" rtl="0" algn="l">
              <a:lnSpc>
                <a:spcPct val="115000"/>
              </a:lnSpc>
              <a:spcBef>
                <a:spcPts val="1000"/>
              </a:spcBef>
              <a:spcAft>
                <a:spcPts val="0"/>
              </a:spcAft>
              <a:buNone/>
            </a:pPr>
            <a:r>
              <a:t/>
            </a:r>
            <a:endParaRPr sz="2300"/>
          </a:p>
        </p:txBody>
      </p:sp>
      <p:sp>
        <p:nvSpPr>
          <p:cNvPr id="248" name="Google Shape;248;p21"/>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49" name="Google Shape;249;p21"/>
          <p:cNvSpPr txBox="1"/>
          <p:nvPr>
            <p:ph idx="4" type="body"/>
          </p:nvPr>
        </p:nvSpPr>
        <p:spPr>
          <a:xfrm>
            <a:off x="3427378" y="548775"/>
            <a:ext cx="2600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50" name="Google Shape;250;p21"/>
          <p:cNvSpPr txBox="1"/>
          <p:nvPr>
            <p:ph idx="5" type="body"/>
          </p:nvPr>
        </p:nvSpPr>
        <p:spPr>
          <a:xfrm>
            <a:off x="6272226" y="638375"/>
            <a:ext cx="23844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Data Showcase</a:t>
            </a:r>
            <a:endParaRPr sz="1400"/>
          </a:p>
        </p:txBody>
      </p:sp>
      <p:sp>
        <p:nvSpPr>
          <p:cNvPr id="251" name="Google Shape;251;p21"/>
          <p:cNvSpPr txBox="1"/>
          <p:nvPr/>
        </p:nvSpPr>
        <p:spPr>
          <a:xfrm>
            <a:off x="5768700" y="3430350"/>
            <a:ext cx="5618100" cy="1368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AutoNum type="arabicParenR" startAt="5"/>
            </a:pPr>
            <a:r>
              <a:rPr lang="ru-RU" sz="1600">
                <a:solidFill>
                  <a:schemeClr val="dk1"/>
                </a:solidFill>
              </a:rPr>
              <a:t>Percentage of cancelled orders;</a:t>
            </a:r>
            <a:endParaRPr sz="1600">
              <a:solidFill>
                <a:schemeClr val="dk1"/>
              </a:solidFill>
            </a:endParaRPr>
          </a:p>
          <a:p>
            <a:pPr indent="-330200" lvl="0" marL="457200" rtl="0" algn="l">
              <a:lnSpc>
                <a:spcPct val="115000"/>
              </a:lnSpc>
              <a:spcBef>
                <a:spcPts val="1000"/>
              </a:spcBef>
              <a:spcAft>
                <a:spcPts val="0"/>
              </a:spcAft>
              <a:buClr>
                <a:schemeClr val="dk1"/>
              </a:buClr>
              <a:buSzPts val="1600"/>
              <a:buAutoNum type="arabicParenR" startAt="5"/>
            </a:pPr>
            <a:r>
              <a:rPr lang="ru-RU" sz="1600">
                <a:solidFill>
                  <a:schemeClr val="dk1"/>
                </a:solidFill>
              </a:rPr>
              <a:t>Percentage of pickup orders;</a:t>
            </a:r>
            <a:endParaRPr sz="1600">
              <a:solidFill>
                <a:schemeClr val="dk1"/>
              </a:solidFill>
            </a:endParaRPr>
          </a:p>
          <a:p>
            <a:pPr indent="-330200" lvl="0" marL="457200" rtl="0" algn="l">
              <a:lnSpc>
                <a:spcPct val="115000"/>
              </a:lnSpc>
              <a:spcBef>
                <a:spcPts val="1000"/>
              </a:spcBef>
              <a:spcAft>
                <a:spcPts val="0"/>
              </a:spcAft>
              <a:buClr>
                <a:schemeClr val="dk1"/>
              </a:buClr>
              <a:buSzPts val="1600"/>
              <a:buAutoNum type="arabicParenR" startAt="5"/>
            </a:pPr>
            <a:r>
              <a:rPr lang="ru-RU" sz="1600">
                <a:solidFill>
                  <a:schemeClr val="dk1"/>
                </a:solidFill>
              </a:rPr>
              <a:t>The percentage of refunds in monetary terms.</a:t>
            </a:r>
            <a:endParaRPr sz="1600">
              <a:solidFill>
                <a:schemeClr val="dk1"/>
              </a:solidFill>
            </a:endParaRPr>
          </a:p>
        </p:txBody>
      </p:sp>
      <p:sp>
        <p:nvSpPr>
          <p:cNvPr id="252" name="Google Shape;252;p21"/>
          <p:cNvSpPr txBox="1"/>
          <p:nvPr/>
        </p:nvSpPr>
        <p:spPr>
          <a:xfrm>
            <a:off x="585900" y="2190350"/>
            <a:ext cx="10800900" cy="7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ru-RU" sz="1500">
                <a:solidFill>
                  <a:schemeClr val="dk1"/>
                </a:solidFill>
              </a:rPr>
              <a:t>The customer showcase was built on the basis of data on orders, products, payment, delivery, and geography. The key identifier of the client is a phone number (</a:t>
            </a:r>
            <a:r>
              <a:rPr lang="ru-RU" sz="1500">
                <a:solidFill>
                  <a:schemeClr val="dk1"/>
                </a:solidFill>
                <a:latin typeface="Courier New"/>
                <a:ea typeface="Courier New"/>
                <a:cs typeface="Courier New"/>
                <a:sym typeface="Courier New"/>
              </a:rPr>
              <a:t>Телефон_new</a:t>
            </a:r>
            <a:r>
              <a:rPr lang="ru-RU" sz="1500">
                <a:solidFill>
                  <a:schemeClr val="dk1"/>
                </a:solidFill>
              </a:rPr>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585900" y="1632750"/>
            <a:ext cx="102726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b="1" lang="ru-RU" sz="3000"/>
              <a:t>Assembling a Customer Showcase for Segmentation</a:t>
            </a:r>
            <a:endParaRPr b="1" sz="3000"/>
          </a:p>
        </p:txBody>
      </p:sp>
      <p:sp>
        <p:nvSpPr>
          <p:cNvPr id="258" name="Google Shape;258;p22"/>
          <p:cNvSpPr txBox="1"/>
          <p:nvPr>
            <p:ph idx="3" type="body"/>
          </p:nvPr>
        </p:nvSpPr>
        <p:spPr>
          <a:xfrm>
            <a:off x="1143689" y="540904"/>
            <a:ext cx="1901700" cy="41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ru-RU" sz="1400"/>
              <a:t>Data Science and</a:t>
            </a:r>
            <a:endParaRPr sz="1400"/>
          </a:p>
          <a:p>
            <a:pPr indent="0" lvl="0" marL="0" marR="0" rtl="0" algn="l">
              <a:lnSpc>
                <a:spcPct val="100000"/>
              </a:lnSpc>
              <a:spcBef>
                <a:spcPts val="0"/>
              </a:spcBef>
              <a:spcAft>
                <a:spcPts val="0"/>
              </a:spcAft>
              <a:buClr>
                <a:schemeClr val="dk1"/>
              </a:buClr>
              <a:buSzPts val="1000"/>
              <a:buFont typeface="Arial"/>
              <a:buNone/>
            </a:pPr>
            <a:r>
              <a:rPr lang="ru-RU" sz="1400"/>
              <a:t>Business Analytics</a:t>
            </a:r>
            <a:endParaRPr sz="1400"/>
          </a:p>
        </p:txBody>
      </p:sp>
      <p:sp>
        <p:nvSpPr>
          <p:cNvPr id="259" name="Google Shape;259;p22"/>
          <p:cNvSpPr txBox="1"/>
          <p:nvPr>
            <p:ph idx="4" type="body"/>
          </p:nvPr>
        </p:nvSpPr>
        <p:spPr>
          <a:xfrm>
            <a:off x="3427378" y="548775"/>
            <a:ext cx="2622000" cy="40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E2D69"/>
              </a:buClr>
              <a:buSzPts val="1000"/>
              <a:buNone/>
            </a:pPr>
            <a:r>
              <a:rPr lang="ru-RU" sz="1400"/>
              <a:t>Segmentation of the Customer Base and Behavioral Profiling</a:t>
            </a:r>
            <a:endParaRPr sz="1400"/>
          </a:p>
        </p:txBody>
      </p:sp>
      <p:sp>
        <p:nvSpPr>
          <p:cNvPr id="260" name="Google Shape;260;p22"/>
          <p:cNvSpPr txBox="1"/>
          <p:nvPr>
            <p:ph idx="5" type="body"/>
          </p:nvPr>
        </p:nvSpPr>
        <p:spPr>
          <a:xfrm>
            <a:off x="6272226" y="638375"/>
            <a:ext cx="2384400" cy="4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E2D69"/>
              </a:buClr>
              <a:buSzPts val="1000"/>
              <a:buNone/>
            </a:pPr>
            <a:r>
              <a:rPr lang="ru-RU" sz="1400"/>
              <a:t>Data Showcase</a:t>
            </a:r>
            <a:endParaRPr sz="1400"/>
          </a:p>
        </p:txBody>
      </p:sp>
      <p:pic>
        <p:nvPicPr>
          <p:cNvPr id="261" name="Google Shape;261;p22"/>
          <p:cNvPicPr preferRelativeResize="0"/>
          <p:nvPr/>
        </p:nvPicPr>
        <p:blipFill>
          <a:blip r:embed="rId3">
            <a:alphaModFix/>
          </a:blip>
          <a:stretch>
            <a:fillRect/>
          </a:stretch>
        </p:blipFill>
        <p:spPr>
          <a:xfrm>
            <a:off x="152400" y="2627125"/>
            <a:ext cx="11887198" cy="1908789"/>
          </a:xfrm>
          <a:prstGeom prst="rect">
            <a:avLst/>
          </a:prstGeom>
          <a:noFill/>
          <a:ln>
            <a:noFill/>
          </a:ln>
        </p:spPr>
      </p:pic>
      <p:pic>
        <p:nvPicPr>
          <p:cNvPr id="262" name="Google Shape;262;p22"/>
          <p:cNvPicPr preferRelativeResize="0"/>
          <p:nvPr/>
        </p:nvPicPr>
        <p:blipFill>
          <a:blip r:embed="rId4">
            <a:alphaModFix/>
          </a:blip>
          <a:stretch>
            <a:fillRect/>
          </a:stretch>
        </p:blipFill>
        <p:spPr>
          <a:xfrm>
            <a:off x="152400" y="4642139"/>
            <a:ext cx="11887197" cy="1761066"/>
          </a:xfrm>
          <a:prstGeom prst="rect">
            <a:avLst/>
          </a:prstGeom>
          <a:noFill/>
          <a:ln>
            <a:noFill/>
          </a:ln>
        </p:spPr>
      </p:pic>
      <p:sp>
        <p:nvSpPr>
          <p:cNvPr id="263" name="Google Shape;263;p22"/>
          <p:cNvSpPr txBox="1"/>
          <p:nvPr/>
        </p:nvSpPr>
        <p:spPr>
          <a:xfrm>
            <a:off x="515950" y="2153975"/>
            <a:ext cx="91782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0E2D69"/>
                </a:solidFill>
              </a:rPr>
              <a:t>The final customer showcase for segmentation contains 114448 rows and 31 columns.</a:t>
            </a:r>
            <a:endParaRPr sz="1800">
              <a:solidFill>
                <a:srgbClr val="0E2D6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