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0" r:id="rId2"/>
    <p:sldId id="257" r:id="rId3"/>
    <p:sldId id="258" r:id="rId4"/>
    <p:sldId id="268" r:id="rId5"/>
    <p:sldId id="267" r:id="rId6"/>
    <p:sldId id="272" r:id="rId7"/>
    <p:sldId id="265" r:id="rId8"/>
    <p:sldId id="259" r:id="rId9"/>
    <p:sldId id="260" r:id="rId10"/>
    <p:sldId id="261" r:id="rId11"/>
    <p:sldId id="266" r:id="rId12"/>
    <p:sldId id="271"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847B1-6477-4833-8919-0D2D00AA999E}" type="datetimeFigureOut">
              <a:rPr lang="en-US" smtClean="0"/>
              <a:pPr/>
              <a:t>5/21/2024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CDF84-3B59-4875-BF43-4048B2F02482}" type="slidenum">
              <a:rPr lang="en-US" smtClean="0"/>
              <a:pPr/>
              <a:t>‹#›</a:t>
            </a:fld>
            <a:endParaRPr lang="en-US"/>
          </a:p>
        </p:txBody>
      </p:sp>
    </p:spTree>
    <p:extLst>
      <p:ext uri="{BB962C8B-B14F-4D97-AF65-F5344CB8AC3E}">
        <p14:creationId xmlns:p14="http://schemas.microsoft.com/office/powerpoint/2010/main" val="244226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701121-B02A-494C-BE46-991C9F43A0DB}" type="slidenum">
              <a:rPr lang="en-US" smtClean="0"/>
              <a:pPr/>
              <a:t>1</a:t>
            </a:fld>
            <a:endParaRPr lang="en-US" smtClean="0"/>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5FA00C-9466-4800-8CA9-5C53E54ECE7D}" type="slidenum">
              <a:rPr lang="en-US" sz="1200">
                <a:latin typeface="Calibri" pitchFamily="34" charset="0"/>
              </a:rPr>
              <a:pPr algn="r"/>
              <a:t>1</a:t>
            </a:fld>
            <a:endParaRPr lang="en-US" sz="1200">
              <a:latin typeface="Calibri" pitchFamily="34" charset="0"/>
            </a:endParaRPr>
          </a:p>
        </p:txBody>
      </p:sp>
      <p:sp>
        <p:nvSpPr>
          <p:cNvPr id="3379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9A05E3-7434-4564-9254-4BA091991A7D}" type="slidenum">
              <a:rPr lang="en-US" sz="1200">
                <a:latin typeface="Times New Roman" pitchFamily="18" charset="0"/>
              </a:rPr>
              <a:pPr algn="r"/>
              <a:t>1</a:t>
            </a:fld>
            <a:endParaRPr lang="en-US" sz="1200">
              <a:latin typeface="Times New Roman" pitchFamily="18"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A19730A-AEA2-4A16-8A10-93178A83717D}" type="datetimeFigureOut">
              <a:rPr lang="en-US" smtClean="0"/>
              <a:pPr/>
              <a:t>5/21/2024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7BC0D85-EA9E-43EB-933D-97A5AC01AB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19730A-AEA2-4A16-8A10-93178A83717D}" type="datetimeFigureOut">
              <a:rPr lang="en-US" smtClean="0"/>
              <a:pPr/>
              <a:t>5/21/2024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BC0D85-EA9E-43EB-933D-97A5AC01AB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A19730A-AEA2-4A16-8A10-93178A83717D}" type="datetimeFigureOut">
              <a:rPr lang="en-US" smtClean="0"/>
              <a:pPr/>
              <a:t>5/21/2024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7BC0D85-EA9E-43EB-933D-97A5AC01AB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19730A-AEA2-4A16-8A10-93178A83717D}" type="datetimeFigureOut">
              <a:rPr lang="en-US" smtClean="0"/>
              <a:pPr/>
              <a:t>5/21/2024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7BC0D85-EA9E-43EB-933D-97A5AC01AB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A19730A-AEA2-4A16-8A10-93178A83717D}" type="datetimeFigureOut">
              <a:rPr lang="en-US" smtClean="0"/>
              <a:pPr/>
              <a:t>5/21/2024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7BC0D85-EA9E-43EB-933D-97A5AC01AB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19730A-AEA2-4A16-8A10-93178A83717D}" type="datetimeFigureOut">
              <a:rPr lang="en-US" smtClean="0"/>
              <a:pPr/>
              <a:t>5/21/2024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7BC0D85-EA9E-43EB-933D-97A5AC01AB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19730A-AEA2-4A16-8A10-93178A83717D}" type="datetimeFigureOut">
              <a:rPr lang="en-US" smtClean="0"/>
              <a:pPr/>
              <a:t>5/21/2024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7BC0D85-EA9E-43EB-933D-97A5AC01AB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A19730A-AEA2-4A16-8A10-93178A83717D}" type="datetimeFigureOut">
              <a:rPr lang="en-US" smtClean="0"/>
              <a:pPr/>
              <a:t>5/21/2024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7BC0D85-EA9E-43EB-933D-97A5AC01AB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A19730A-AEA2-4A16-8A10-93178A83717D}" type="datetimeFigureOut">
              <a:rPr lang="en-US" smtClean="0"/>
              <a:pPr/>
              <a:t>5/21/2024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67BC0D85-EA9E-43EB-933D-97A5AC01AB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19730A-AEA2-4A16-8A10-93178A83717D}" type="datetimeFigureOut">
              <a:rPr lang="en-US" smtClean="0"/>
              <a:pPr/>
              <a:t>5/21/2024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7BC0D85-EA9E-43EB-933D-97A5AC01AB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A19730A-AEA2-4A16-8A10-93178A83717D}" type="datetimeFigureOut">
              <a:rPr lang="en-US" smtClean="0"/>
              <a:pPr/>
              <a:t>5/21/2024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7BC0D85-EA9E-43EB-933D-97A5AC01AB1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A19730A-AEA2-4A16-8A10-93178A83717D}" type="datetimeFigureOut">
              <a:rPr lang="en-US" smtClean="0"/>
              <a:pPr/>
              <a:t>5/21/2024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7BC0D85-EA9E-43EB-933D-97A5AC01AB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studymafia.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ogo1"/>
          <p:cNvPicPr>
            <a:picLocks noChangeAspect="1" noChangeArrowheads="1"/>
          </p:cNvPicPr>
          <p:nvPr/>
        </p:nvPicPr>
        <p:blipFill>
          <a:blip r:embed="rId3" cstate="print"/>
          <a:srcRect/>
          <a:stretch>
            <a:fillRect/>
          </a:stretch>
        </p:blipFill>
        <p:spPr bwMode="auto">
          <a:xfrm>
            <a:off x="304800" y="60325"/>
            <a:ext cx="1143000" cy="1143000"/>
          </a:xfrm>
          <a:prstGeom prst="rect">
            <a:avLst/>
          </a:prstGeom>
          <a:noFill/>
          <a:ln w="9525">
            <a:noFill/>
            <a:miter lim="800000"/>
            <a:headEnd/>
            <a:tailEnd/>
          </a:ln>
        </p:spPr>
      </p:pic>
      <p:pic>
        <p:nvPicPr>
          <p:cNvPr id="11267" name="Picture 3" descr="strip1"/>
          <p:cNvPicPr>
            <a:picLocks noChangeAspect="1" noChangeArrowheads="1"/>
          </p:cNvPicPr>
          <p:nvPr/>
        </p:nvPicPr>
        <p:blipFill>
          <a:blip r:embed="rId4" cstate="print"/>
          <a:srcRect/>
          <a:stretch>
            <a:fillRect/>
          </a:stretch>
        </p:blipFill>
        <p:spPr bwMode="auto">
          <a:xfrm>
            <a:off x="1371600" y="593725"/>
            <a:ext cx="7620000" cy="76200"/>
          </a:xfrm>
          <a:prstGeom prst="rect">
            <a:avLst/>
          </a:prstGeom>
          <a:noFill/>
          <a:ln w="9525">
            <a:noFill/>
            <a:miter lim="800000"/>
            <a:headEnd/>
            <a:tailEnd/>
          </a:ln>
        </p:spPr>
      </p:pic>
      <p:sp>
        <p:nvSpPr>
          <p:cNvPr id="11268"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a:r>
              <a:rPr lang="en-US" sz="6000">
                <a:solidFill>
                  <a:srgbClr val="FF0000"/>
                </a:solidFill>
                <a:latin typeface="Verdana" pitchFamily="34" charset="0"/>
              </a:rPr>
              <a:t>www.studymafia.org</a:t>
            </a:r>
            <a:endParaRPr lang="en-US" sz="6000">
              <a:solidFill>
                <a:srgbClr val="FF9900"/>
              </a:solidFill>
            </a:endParaRPr>
          </a:p>
        </p:txBody>
      </p:sp>
      <p:sp>
        <p:nvSpPr>
          <p:cNvPr id="11269" name="Text Box 9"/>
          <p:cNvSpPr txBox="1">
            <a:spLocks noChangeArrowheads="1"/>
          </p:cNvSpPr>
          <p:nvPr/>
        </p:nvSpPr>
        <p:spPr bwMode="auto">
          <a:xfrm>
            <a:off x="533400" y="5181600"/>
            <a:ext cx="8610600" cy="671513"/>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Submitted To:				              Submitted By:</a:t>
            </a:r>
          </a:p>
          <a:p>
            <a:r>
              <a:rPr lang="en-US" b="1" dirty="0">
                <a:latin typeface="Times New Roman" pitchFamily="18" charset="0"/>
                <a:cs typeface="Times New Roman" pitchFamily="18" charset="0"/>
              </a:rPr>
              <a:t>www.studymafia.org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                                                          www.studymafia.org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               </a:t>
            </a:r>
          </a:p>
        </p:txBody>
      </p:sp>
      <p:sp>
        <p:nvSpPr>
          <p:cNvPr id="11270" name="Rectangle 8"/>
          <p:cNvSpPr>
            <a:spLocks noChangeArrowheads="1"/>
          </p:cNvSpPr>
          <p:nvPr/>
        </p:nvSpPr>
        <p:spPr bwMode="auto">
          <a:xfrm>
            <a:off x="457200" y="2362200"/>
            <a:ext cx="3810000" cy="2000548"/>
          </a:xfrm>
          <a:prstGeom prst="rect">
            <a:avLst/>
          </a:prstGeom>
          <a:noFill/>
          <a:ln w="9525">
            <a:noFill/>
            <a:miter lim="800000"/>
            <a:headEnd/>
            <a:tailEnd/>
          </a:ln>
        </p:spPr>
        <p:txBody>
          <a:bodyPr wrap="square">
            <a:spAutoFit/>
          </a:bodyPr>
          <a:lstStyle/>
          <a:p>
            <a:pPr algn="ctr"/>
            <a:r>
              <a:rPr lang="en-US" sz="2800" b="1" dirty="0" smtClean="0">
                <a:solidFill>
                  <a:srgbClr val="FF0000"/>
                </a:solidFill>
                <a:latin typeface="Times New Roman" pitchFamily="18" charset="0"/>
              </a:rPr>
              <a:t>Seminar </a:t>
            </a:r>
            <a:endParaRPr lang="en-US" sz="2800" b="1" dirty="0">
              <a:solidFill>
                <a:srgbClr val="FF0000"/>
              </a:solidFill>
              <a:latin typeface="Times New Roman" pitchFamily="18" charset="0"/>
            </a:endParaRPr>
          </a:p>
          <a:p>
            <a:pPr algn="ctr"/>
            <a:r>
              <a:rPr lang="en-US" sz="2800" b="1" dirty="0">
                <a:solidFill>
                  <a:srgbClr val="FF0000"/>
                </a:solidFill>
                <a:latin typeface="Times New Roman" pitchFamily="18" charset="0"/>
              </a:rPr>
              <a:t>On</a:t>
            </a:r>
          </a:p>
          <a:p>
            <a:pPr algn="ctr"/>
            <a:r>
              <a:rPr lang="en-US" sz="3200" b="1" dirty="0" smtClean="0">
                <a:solidFill>
                  <a:srgbClr val="FF0000"/>
                </a:solidFill>
                <a:latin typeface="Times New Roman" pitchFamily="18" charset="0"/>
                <a:cs typeface="Times New Roman" pitchFamily="18" charset="0"/>
              </a:rPr>
              <a:t>Business Environment</a:t>
            </a:r>
            <a:endParaRPr lang="en-US" sz="3200" b="1" dirty="0">
              <a:solidFill>
                <a:srgbClr val="FF0000"/>
              </a:solidFill>
            </a:endParaRPr>
          </a:p>
        </p:txBody>
      </p:sp>
      <p:pic>
        <p:nvPicPr>
          <p:cNvPr id="1026" name="Picture 2" descr="C:\Users\Reetu\Desktop\10626628-business-environment-group.jpg"/>
          <p:cNvPicPr>
            <a:picLocks noChangeAspect="1" noChangeArrowheads="1"/>
          </p:cNvPicPr>
          <p:nvPr/>
        </p:nvPicPr>
        <p:blipFill>
          <a:blip r:embed="rId5" cstate="print"/>
          <a:srcRect/>
          <a:stretch>
            <a:fillRect/>
          </a:stretch>
        </p:blipFill>
        <p:spPr bwMode="auto">
          <a:xfrm>
            <a:off x="4038600" y="2553826"/>
            <a:ext cx="3873289" cy="1524000"/>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239000" cy="1143000"/>
          </a:xfrm>
        </p:spPr>
        <p:txBody>
          <a:bodyPr>
            <a:normAutofit fontScale="90000"/>
          </a:bodyPr>
          <a:lstStyle/>
          <a:p>
            <a:r>
              <a:rPr lang="en-US" sz="3600" b="0" dirty="0" smtClean="0">
                <a:latin typeface="Times New Roman" pitchFamily="18" charset="0"/>
                <a:cs typeface="Times New Roman" pitchFamily="18" charset="0"/>
              </a:rPr>
              <a:t/>
            </a:r>
            <a:br>
              <a:rPr lang="en-US" sz="3600" b="0" dirty="0" smtClean="0">
                <a:latin typeface="Times New Roman" pitchFamily="18" charset="0"/>
                <a:cs typeface="Times New Roman" pitchFamily="18" charset="0"/>
              </a:rPr>
            </a:br>
            <a:r>
              <a:rPr lang="en-US" sz="3600" b="0" dirty="0" smtClean="0">
                <a:latin typeface="Times New Roman" pitchFamily="18" charset="0"/>
                <a:cs typeface="Times New Roman" pitchFamily="18" charset="0"/>
              </a:rPr>
              <a:t/>
            </a:r>
            <a:br>
              <a:rPr lang="en-US" sz="3600" b="0" dirty="0" smtClean="0">
                <a:latin typeface="Times New Roman" pitchFamily="18" charset="0"/>
                <a:cs typeface="Times New Roman" pitchFamily="18" charset="0"/>
              </a:rPr>
            </a:br>
            <a:r>
              <a:rPr lang="en-US" sz="3600" b="0" dirty="0" smtClean="0">
                <a:latin typeface="Times New Roman" pitchFamily="18" charset="0"/>
                <a:cs typeface="Times New Roman" pitchFamily="18" charset="0"/>
              </a:rPr>
              <a:t/>
            </a:r>
            <a:br>
              <a:rPr lang="en-US" sz="3600" b="0" dirty="0" smtClean="0">
                <a:latin typeface="Times New Roman" pitchFamily="18" charset="0"/>
                <a:cs typeface="Times New Roman" pitchFamily="18" charset="0"/>
              </a:rPr>
            </a:br>
            <a:r>
              <a:rPr lang="en-US" sz="3600" b="0" dirty="0" smtClean="0">
                <a:latin typeface="Times New Roman" pitchFamily="18" charset="0"/>
                <a:cs typeface="Times New Roman" pitchFamily="18" charset="0"/>
              </a:rPr>
              <a:t/>
            </a:r>
            <a:br>
              <a:rPr lang="en-US" sz="3600" b="0" dirty="0" smtClean="0">
                <a:latin typeface="Times New Roman" pitchFamily="18" charset="0"/>
                <a:cs typeface="Times New Roman" pitchFamily="18" charset="0"/>
              </a:rPr>
            </a:br>
            <a:r>
              <a:rPr lang="en-US" sz="3600" b="0" dirty="0" smtClean="0">
                <a:latin typeface="Times New Roman" pitchFamily="18" charset="0"/>
                <a:cs typeface="Times New Roman" pitchFamily="18" charset="0"/>
              </a:rPr>
              <a:t/>
            </a:r>
            <a:br>
              <a:rPr lang="en-US" sz="3600" b="0" dirty="0" smtClean="0">
                <a:latin typeface="Times New Roman" pitchFamily="18" charset="0"/>
                <a:cs typeface="Times New Roman" pitchFamily="18" charset="0"/>
              </a:rPr>
            </a:br>
            <a:r>
              <a:rPr lang="en-US" sz="3600" b="0" dirty="0" smtClean="0">
                <a:latin typeface="Times New Roman" pitchFamily="18" charset="0"/>
                <a:cs typeface="Times New Roman" pitchFamily="18" charset="0"/>
              </a:rPr>
              <a:t>Significance </a:t>
            </a:r>
            <a:r>
              <a:rPr lang="en-US" sz="3600" b="0" dirty="0" smtClean="0">
                <a:latin typeface="Times New Roman" pitchFamily="18" charset="0"/>
                <a:cs typeface="Times New Roman" pitchFamily="18" charset="0"/>
              </a:rPr>
              <a:t>of Business Environment</a:t>
            </a:r>
            <a:r>
              <a:rPr lang="en-US" b="1" i="1" dirty="0" smtClean="0"/>
              <a:t/>
            </a:r>
            <a:br>
              <a:rPr lang="en-US" b="1" i="1" dirty="0" smtClean="0"/>
            </a:b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   Help </a:t>
            </a:r>
            <a:r>
              <a:rPr lang="en-US" sz="2400" dirty="0">
                <a:latin typeface="Times New Roman" pitchFamily="18" charset="0"/>
                <a:cs typeface="Times New Roman" pitchFamily="18" charset="0"/>
              </a:rPr>
              <a:t>to understand internal </a:t>
            </a:r>
            <a:r>
              <a:rPr lang="en-US" sz="2400" dirty="0" smtClean="0">
                <a:latin typeface="Times New Roman" pitchFamily="18" charset="0"/>
                <a:cs typeface="Times New Roman" pitchFamily="18" charset="0"/>
              </a:rPr>
              <a:t>Environment</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Help </a:t>
            </a:r>
            <a:r>
              <a:rPr lang="en-US" sz="2400" dirty="0">
                <a:latin typeface="Times New Roman" pitchFamily="18" charset="0"/>
                <a:cs typeface="Times New Roman" pitchFamily="18" charset="0"/>
              </a:rPr>
              <a:t>to Understand Economic </a:t>
            </a:r>
            <a:r>
              <a:rPr lang="en-US" sz="2400" dirty="0" smtClean="0">
                <a:latin typeface="Times New Roman" pitchFamily="18" charset="0"/>
                <a:cs typeface="Times New Roman" pitchFamily="18" charset="0"/>
              </a:rPr>
              <a:t>System</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Help </a:t>
            </a:r>
            <a:r>
              <a:rPr lang="en-US" sz="2400" dirty="0">
                <a:latin typeface="Times New Roman" pitchFamily="18" charset="0"/>
                <a:cs typeface="Times New Roman" pitchFamily="18" charset="0"/>
              </a:rPr>
              <a:t>to Understand Economic </a:t>
            </a:r>
            <a:r>
              <a:rPr lang="en-US" sz="2400" dirty="0" smtClean="0">
                <a:latin typeface="Times New Roman" pitchFamily="18" charset="0"/>
                <a:cs typeface="Times New Roman" pitchFamily="18" charset="0"/>
              </a:rPr>
              <a:t>Policy</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Help </a:t>
            </a:r>
            <a:r>
              <a:rPr lang="en-US" sz="2400" dirty="0">
                <a:latin typeface="Times New Roman" pitchFamily="18" charset="0"/>
                <a:cs typeface="Times New Roman" pitchFamily="18" charset="0"/>
              </a:rPr>
              <a:t>to Understand Market </a:t>
            </a:r>
            <a:r>
              <a:rPr lang="en-US" sz="2400" dirty="0" smtClean="0">
                <a:latin typeface="Times New Roman" pitchFamily="18" charset="0"/>
                <a:cs typeface="Times New Roman" pitchFamily="18" charset="0"/>
              </a:rPr>
              <a:t>Conditions</a:t>
            </a:r>
            <a:endParaRPr lang="en-US" sz="2400" dirty="0">
              <a:latin typeface="Times New Roman" pitchFamily="18" charset="0"/>
              <a:cs typeface="Times New Roman" pitchFamily="18" charset="0"/>
            </a:endParaRP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r>
              <a:rPr lang="en-US" sz="3200" b="0" dirty="0" smtClean="0">
                <a:latin typeface="Times New Roman" pitchFamily="18" charset="0"/>
                <a:cs typeface="Times New Roman" pitchFamily="18" charset="0"/>
              </a:rPr>
              <a:t>BUSINESS CHALLENGES</a:t>
            </a:r>
            <a:endParaRPr lang="en-US" sz="3200" b="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320040" indent="-320040">
              <a:lnSpc>
                <a:spcPct val="80000"/>
              </a:lnSpc>
              <a:defRPr/>
            </a:pPr>
            <a:r>
              <a:rPr lang="en-US" sz="2400" dirty="0" smtClean="0">
                <a:latin typeface="Times New Roman" pitchFamily="18" charset="0"/>
                <a:cs typeface="Times New Roman" pitchFamily="18" charset="0"/>
              </a:rPr>
              <a:t>Managing Bottom line</a:t>
            </a:r>
          </a:p>
          <a:p>
            <a:pPr marL="320040" indent="-320040">
              <a:lnSpc>
                <a:spcPct val="80000"/>
              </a:lnSpc>
              <a:defRPr/>
            </a:pPr>
            <a:r>
              <a:rPr lang="en-US" sz="2400" dirty="0" smtClean="0">
                <a:latin typeface="Times New Roman" pitchFamily="18" charset="0"/>
                <a:cs typeface="Times New Roman" pitchFamily="18" charset="0"/>
              </a:rPr>
              <a:t>Meeting stakeholders expectations</a:t>
            </a:r>
          </a:p>
          <a:p>
            <a:pPr marL="320040" indent="-320040">
              <a:lnSpc>
                <a:spcPct val="80000"/>
              </a:lnSpc>
              <a:defRPr/>
            </a:pPr>
            <a:r>
              <a:rPr lang="en-US" sz="2400" dirty="0" smtClean="0">
                <a:latin typeface="Times New Roman" pitchFamily="18" charset="0"/>
                <a:cs typeface="Times New Roman" pitchFamily="18" charset="0"/>
              </a:rPr>
              <a:t>Developing and retaining top talent</a:t>
            </a:r>
          </a:p>
          <a:p>
            <a:pPr marL="320040" indent="-320040">
              <a:lnSpc>
                <a:spcPct val="80000"/>
              </a:lnSpc>
              <a:defRPr/>
            </a:pPr>
            <a:r>
              <a:rPr lang="en-US" sz="2400" dirty="0" smtClean="0">
                <a:latin typeface="Times New Roman" pitchFamily="18" charset="0"/>
                <a:cs typeface="Times New Roman" pitchFamily="18" charset="0"/>
              </a:rPr>
              <a:t>Creating a customer responsive organization</a:t>
            </a:r>
          </a:p>
          <a:p>
            <a:pPr marL="320040" indent="-320040">
              <a:lnSpc>
                <a:spcPct val="80000"/>
              </a:lnSpc>
              <a:defRPr/>
            </a:pPr>
            <a:r>
              <a:rPr lang="en-US" sz="2400" dirty="0" smtClean="0">
                <a:latin typeface="Times New Roman" pitchFamily="18" charset="0"/>
                <a:cs typeface="Times New Roman" pitchFamily="18" charset="0"/>
              </a:rPr>
              <a:t>Diminishing time to market</a:t>
            </a:r>
          </a:p>
          <a:p>
            <a:pPr marL="320040" indent="-320040">
              <a:lnSpc>
                <a:spcPct val="80000"/>
              </a:lnSpc>
              <a:defRPr/>
            </a:pPr>
            <a:r>
              <a:rPr lang="en-US" sz="2400" dirty="0" smtClean="0">
                <a:latin typeface="Times New Roman" pitchFamily="18" charset="0"/>
                <a:cs typeface="Times New Roman" pitchFamily="18" charset="0"/>
              </a:rPr>
              <a:t>Market agility</a:t>
            </a:r>
          </a:p>
          <a:p>
            <a:pPr marL="320040" indent="-320040">
              <a:lnSpc>
                <a:spcPct val="80000"/>
              </a:lnSpc>
              <a:defRPr/>
            </a:pPr>
            <a:r>
              <a:rPr lang="en-US" sz="2400" dirty="0" smtClean="0">
                <a:latin typeface="Times New Roman" pitchFamily="18" charset="0"/>
                <a:cs typeface="Times New Roman" pitchFamily="18" charset="0"/>
              </a:rPr>
              <a:t>Pricing and quality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457200" y="1609416"/>
            <a:ext cx="7620000" cy="4846320"/>
          </a:xfrm>
        </p:spPr>
        <p:txBody>
          <a:bodyPr/>
          <a:lstStyle/>
          <a:p>
            <a:r>
              <a:rPr lang="en-US" dirty="0"/>
              <a:t>In conclusion, knowing the various components that make up a business environment helps </a:t>
            </a:r>
            <a:r>
              <a:rPr lang="en-US" dirty="0" err="1"/>
              <a:t>organisations</a:t>
            </a:r>
            <a:r>
              <a:rPr lang="en-US" dirty="0"/>
              <a:t> create viable plans that enable them to </a:t>
            </a:r>
            <a:r>
              <a:rPr lang="en-US" dirty="0" err="1"/>
              <a:t>capitalise</a:t>
            </a:r>
            <a:r>
              <a:rPr lang="en-US" dirty="0"/>
              <a:t> on opportunities and respond effectively when faced with challenges.</a:t>
            </a:r>
          </a:p>
          <a:p>
            <a:r>
              <a:rPr lang="en-US" dirty="0"/>
              <a:t>Dive into the importance and techniques of environment analysis to gain valuable insights for strategic decision-making and business growth</a:t>
            </a:r>
          </a:p>
          <a:p>
            <a:endParaRPr lang="en-US" dirty="0"/>
          </a:p>
        </p:txBody>
      </p:sp>
    </p:spTree>
    <p:extLst>
      <p:ext uri="{BB962C8B-B14F-4D97-AF65-F5344CB8AC3E}">
        <p14:creationId xmlns:p14="http://schemas.microsoft.com/office/powerpoint/2010/main" val="291970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0" dirty="0" smtClean="0">
                <a:latin typeface="Times New Roman" pitchFamily="18" charset="0"/>
                <a:cs typeface="Times New Roman" pitchFamily="18" charset="0"/>
              </a:rPr>
              <a:t>References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u="sng" dirty="0" smtClean="0">
                <a:hlinkClick r:id="rId2"/>
              </a:rPr>
              <a:t>www.google.com</a:t>
            </a:r>
            <a:r>
              <a:rPr lang="en-US" b="1" dirty="0" smtClean="0"/>
              <a:t> </a:t>
            </a:r>
            <a:endParaRPr lang="en-US" dirty="0"/>
          </a:p>
          <a:p>
            <a:pPr lvl="0"/>
            <a:r>
              <a:rPr lang="en-US" u="sng" dirty="0">
                <a:hlinkClick r:id="rId3"/>
              </a:rPr>
              <a:t>www.wikipedia.com</a:t>
            </a:r>
            <a:endParaRPr lang="en-US" dirty="0"/>
          </a:p>
          <a:p>
            <a:pPr lvl="0"/>
            <a:r>
              <a:rPr lang="en-US" u="sng" dirty="0">
                <a:hlinkClick r:id="rId4"/>
              </a:rPr>
              <a:t>www.studymafia.org</a:t>
            </a:r>
            <a:r>
              <a:rPr lang="en-US" b="1" dirty="0"/>
              <a:t> </a:t>
            </a:r>
            <a:endParaRPr lang="en-US" dirty="0"/>
          </a:p>
          <a:p>
            <a:pPr>
              <a:buNone/>
            </a:pP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00400"/>
            <a:ext cx="8229600" cy="1143000"/>
          </a:xfrm>
        </p:spPr>
        <p:txBody>
          <a:bodyPr>
            <a:normAutofit fontScale="90000"/>
          </a:bodyPr>
          <a:lstStyle/>
          <a:p>
            <a:r>
              <a:rPr lang="en-US" sz="8000" b="0" dirty="0" smtClean="0">
                <a:latin typeface="Times New Roman" pitchFamily="18" charset="0"/>
                <a:cs typeface="Times New Roman" pitchFamily="18" charset="0"/>
              </a:rPr>
              <a:t>Thanks</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dirty="0" smtClean="0">
                <a:latin typeface="Times New Roman" pitchFamily="18" charset="0"/>
                <a:cs typeface="Times New Roman" pitchFamily="18" charset="0"/>
              </a:rPr>
              <a:t>Content</a:t>
            </a:r>
            <a:endParaRPr lang="en-US" sz="3200" b="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2400" dirty="0" smtClean="0">
                <a:latin typeface="Times New Roman" pitchFamily="18" charset="0"/>
                <a:cs typeface="Times New Roman" pitchFamily="18" charset="0"/>
              </a:rPr>
              <a:t>Introduction </a:t>
            </a:r>
          </a:p>
          <a:p>
            <a:pPr lvl="0"/>
            <a:r>
              <a:rPr lang="en-US" sz="2400" dirty="0" smtClean="0">
                <a:latin typeface="Times New Roman" pitchFamily="18" charset="0"/>
                <a:cs typeface="Times New Roman" pitchFamily="18" charset="0"/>
              </a:rPr>
              <a:t>Definition of Business Environment</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Why Study Business </a:t>
            </a:r>
            <a:r>
              <a:rPr lang="en-US" sz="2400" dirty="0" smtClean="0">
                <a:latin typeface="Times New Roman" pitchFamily="18" charset="0"/>
                <a:cs typeface="Times New Roman" pitchFamily="18" charset="0"/>
              </a:rPr>
              <a:t>Environment</a:t>
            </a:r>
          </a:p>
          <a:p>
            <a:pPr lvl="0"/>
            <a:r>
              <a:rPr lang="en-US" sz="2400" dirty="0">
                <a:latin typeface="Times New Roman" pitchFamily="18" charset="0"/>
                <a:cs typeface="Times New Roman" pitchFamily="18" charset="0"/>
              </a:rPr>
              <a:t>Components of Business Environment</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Types  of   Business Environment</a:t>
            </a:r>
          </a:p>
          <a:p>
            <a:pPr lvl="0"/>
            <a:r>
              <a:rPr lang="en-US" sz="2400" dirty="0" smtClean="0">
                <a:latin typeface="Times New Roman" pitchFamily="18" charset="0"/>
                <a:cs typeface="Times New Roman" pitchFamily="18" charset="0"/>
              </a:rPr>
              <a:t>Approach </a:t>
            </a:r>
            <a:r>
              <a:rPr lang="en-US" sz="2400" dirty="0">
                <a:latin typeface="Times New Roman" pitchFamily="18" charset="0"/>
                <a:cs typeface="Times New Roman" pitchFamily="18" charset="0"/>
              </a:rPr>
              <a:t>of Business Environment</a:t>
            </a:r>
            <a:endParaRPr lang="en-US" sz="2400" b="1" i="1"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Significance of Business </a:t>
            </a:r>
            <a:r>
              <a:rPr lang="en-US" sz="2400" dirty="0" smtClean="0">
                <a:latin typeface="Times New Roman" pitchFamily="18" charset="0"/>
                <a:cs typeface="Times New Roman" pitchFamily="18" charset="0"/>
              </a:rPr>
              <a:t>Environment</a:t>
            </a:r>
          </a:p>
          <a:p>
            <a:r>
              <a:rPr lang="en-US" sz="2400" dirty="0" smtClean="0">
                <a:latin typeface="Times New Roman" pitchFamily="18" charset="0"/>
                <a:cs typeface="Times New Roman" pitchFamily="18" charset="0"/>
              </a:rPr>
              <a:t>Business Challenges</a:t>
            </a:r>
          </a:p>
          <a:p>
            <a:pPr lvl="0"/>
            <a:r>
              <a:rPr lang="en-AU" sz="2400" dirty="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smtClean="0">
                <a:latin typeface="Times New Roman" pitchFamily="18" charset="0"/>
                <a:cs typeface="Times New Roman" pitchFamily="18" charset="0"/>
              </a:rPr>
              <a:t>Introduction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a:t>Business Environment is the most important aspect of any business. </a:t>
            </a:r>
            <a:endParaRPr lang="en-US" sz="2400" dirty="0" smtClean="0"/>
          </a:p>
          <a:p>
            <a:r>
              <a:rPr lang="en-US" sz="2400" dirty="0" smtClean="0"/>
              <a:t>The </a:t>
            </a:r>
            <a:r>
              <a:rPr lang="en-US" sz="2400" dirty="0"/>
              <a:t>forces which constitute the business environment are its suppliers, competitors, media, government, customers, economic conditions, investors and multiple other institutions working externally. </a:t>
            </a: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1143000"/>
          </a:xfrm>
        </p:spPr>
        <p:txBody>
          <a:bodyPr>
            <a:normAutofit/>
          </a:bodyPr>
          <a:lstStyle/>
          <a:p>
            <a:r>
              <a:rPr lang="en-US" sz="3200" b="0" dirty="0" smtClean="0">
                <a:latin typeface="Times New Roman" pitchFamily="18" charset="0"/>
                <a:cs typeface="Times New Roman" pitchFamily="18" charset="0"/>
              </a:rPr>
              <a:t>Definition of business environment</a:t>
            </a:r>
            <a:r>
              <a:rPr lang="en-US" sz="3200" b="0" dirty="0" smtClean="0">
                <a:latin typeface="Times New Roman" pitchFamily="18" charset="0"/>
                <a:cs typeface="Times New Roman" pitchFamily="18" charset="0"/>
              </a:rPr>
              <a:t>?</a:t>
            </a:r>
            <a:endParaRPr lang="en-US" sz="3200" b="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a:t>Definition of Business Environment is sum or collection of all internal and external factors such as employees, customers needs and expectations, supply and demand, management, clients, suppliers, owners, activities by government, innovation in technology, social trends, market trends, economic changes, etc. </a:t>
            </a:r>
            <a:endParaRPr lang="en-US" sz="2400" dirty="0" smtClean="0"/>
          </a:p>
          <a:p>
            <a:r>
              <a:rPr lang="en-US" sz="2400" dirty="0" smtClean="0"/>
              <a:t>These </a:t>
            </a:r>
            <a:r>
              <a:rPr lang="en-US" sz="2400" dirty="0"/>
              <a:t>factors affect the function of the company and how a company works directly or indirectly. Sum of these factors influences the companies or business </a:t>
            </a:r>
            <a:r>
              <a:rPr lang="en-US" sz="2400" dirty="0" err="1"/>
              <a:t>organisations</a:t>
            </a:r>
            <a:r>
              <a:rPr lang="en-US" sz="2400" dirty="0"/>
              <a:t> environment and situation.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dirty="0" smtClean="0">
                <a:latin typeface="Times New Roman" pitchFamily="18" charset="0"/>
                <a:cs typeface="Times New Roman" pitchFamily="18" charset="0"/>
              </a:rPr>
              <a:t>Why Study Business Environment</a:t>
            </a:r>
            <a:endParaRPr lang="en-US" sz="3200" b="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Development of broad strategies to ensure sustainability</a:t>
            </a:r>
          </a:p>
          <a:p>
            <a:r>
              <a:rPr lang="en-US" sz="2400" dirty="0" smtClean="0">
                <a:latin typeface="Times New Roman" pitchFamily="18" charset="0"/>
                <a:cs typeface="Times New Roman" pitchFamily="18" charset="0"/>
              </a:rPr>
              <a:t>To foresee the impact of socio-economic changes at the national and international levels on firm’s ability</a:t>
            </a:r>
          </a:p>
          <a:p>
            <a:r>
              <a:rPr lang="en-US" sz="2400" dirty="0" smtClean="0">
                <a:latin typeface="Times New Roman" pitchFamily="18" charset="0"/>
                <a:cs typeface="Times New Roman" pitchFamily="18" charset="0"/>
              </a:rPr>
              <a:t>Analysis of competitor’s strategies and formulation of effective counter measures</a:t>
            </a:r>
          </a:p>
          <a:p>
            <a:r>
              <a:rPr lang="en-US" sz="2400" dirty="0" smtClean="0">
                <a:latin typeface="Times New Roman" pitchFamily="18" charset="0"/>
                <a:cs typeface="Times New Roman" pitchFamily="18" charset="0"/>
              </a:rPr>
              <a:t>To keep oneself dynamic</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Business </a:t>
            </a:r>
            <a:r>
              <a:rPr lang="en-US" dirty="0" smtClean="0"/>
              <a:t>Environment</a:t>
            </a:r>
            <a:endParaRPr lang="en-US" dirty="0"/>
          </a:p>
        </p:txBody>
      </p:sp>
      <p:sp>
        <p:nvSpPr>
          <p:cNvPr id="3" name="Content Placeholder 2"/>
          <p:cNvSpPr>
            <a:spLocks noGrp="1"/>
          </p:cNvSpPr>
          <p:nvPr>
            <p:ph idx="1"/>
          </p:nvPr>
        </p:nvSpPr>
        <p:spPr>
          <a:xfrm>
            <a:off x="457200" y="1609416"/>
            <a:ext cx="7696200" cy="4846320"/>
          </a:xfrm>
        </p:spPr>
        <p:txBody>
          <a:bodyPr>
            <a:normAutofit fontScale="85000" lnSpcReduction="20000"/>
          </a:bodyPr>
          <a:lstStyle/>
          <a:p>
            <a:r>
              <a:rPr lang="en-US" b="1" dirty="0"/>
              <a:t>Internal </a:t>
            </a:r>
            <a:r>
              <a:rPr lang="en-US" dirty="0"/>
              <a:t>- It combines the factors that exist within the company. These are –</a:t>
            </a:r>
          </a:p>
          <a:p>
            <a:pPr lvl="1" fontAlgn="base"/>
            <a:r>
              <a:rPr lang="en-US" dirty="0"/>
              <a:t>Human resources</a:t>
            </a:r>
          </a:p>
          <a:p>
            <a:pPr lvl="1" fontAlgn="base"/>
            <a:r>
              <a:rPr lang="en-US" dirty="0"/>
              <a:t>Value system</a:t>
            </a:r>
          </a:p>
          <a:p>
            <a:pPr lvl="1" fontAlgn="base"/>
            <a:r>
              <a:rPr lang="en-US" dirty="0"/>
              <a:t>Vision and mission</a:t>
            </a:r>
          </a:p>
          <a:p>
            <a:pPr lvl="1" fontAlgn="base"/>
            <a:r>
              <a:rPr lang="en-US" dirty="0" err="1"/>
              <a:t>Labour</a:t>
            </a:r>
            <a:r>
              <a:rPr lang="en-US" dirty="0"/>
              <a:t> union</a:t>
            </a:r>
          </a:p>
          <a:p>
            <a:pPr lvl="1" fontAlgn="base"/>
            <a:r>
              <a:rPr lang="en-US" dirty="0"/>
              <a:t>Corporate culture</a:t>
            </a:r>
          </a:p>
          <a:p>
            <a:r>
              <a:rPr lang="en-US" b="1" dirty="0"/>
              <a:t>External </a:t>
            </a:r>
            <a:r>
              <a:rPr lang="en-US" dirty="0"/>
              <a:t>- An external Environment includes those outside factors that exercise an influence on a business’s operations. It is further classified into two segments.</a:t>
            </a:r>
          </a:p>
          <a:p>
            <a:pPr lvl="1" fontAlgn="base"/>
            <a:r>
              <a:rPr lang="en-US" b="1" dirty="0"/>
              <a:t>Macro </a:t>
            </a:r>
            <a:r>
              <a:rPr lang="en-US" dirty="0"/>
              <a:t>- Socio-cultural, political, legal, and global factors fall into this category.</a:t>
            </a:r>
          </a:p>
          <a:p>
            <a:pPr lvl="1" fontAlgn="base"/>
            <a:r>
              <a:rPr lang="en-US" b="1" dirty="0"/>
              <a:t>Micro</a:t>
            </a:r>
            <a:r>
              <a:rPr lang="en-US" dirty="0"/>
              <a:t> - This environment has a direct and immediate impact on a business. It consists of customers, investors, suppliers, etc. </a:t>
            </a:r>
          </a:p>
          <a:p>
            <a:endParaRPr lang="en-US" dirty="0"/>
          </a:p>
        </p:txBody>
      </p:sp>
    </p:spTree>
    <p:extLst>
      <p:ext uri="{BB962C8B-B14F-4D97-AF65-F5344CB8AC3E}">
        <p14:creationId xmlns:p14="http://schemas.microsoft.com/office/powerpoint/2010/main" val="405778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edureka.co/blog/wp-content/uploads/2023/01/New-Blog-Creativ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8153400" cy="586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1jnx9ba8s6j9r.cloudfront.net/blog/wp-content/uploads/2023/01/New-Blog-Creativ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7" y="1066800"/>
            <a:ext cx="8170524" cy="52417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39000" cy="1143000"/>
          </a:xfrm>
        </p:spPr>
        <p:txBody>
          <a:bodyPr>
            <a:normAutofit fontScale="90000"/>
          </a:bodyPr>
          <a:lstStyle/>
          <a:p>
            <a:r>
              <a:rPr lang="en-US" sz="3600" b="0" dirty="0" smtClean="0">
                <a:latin typeface="Times New Roman" pitchFamily="18" charset="0"/>
                <a:cs typeface="Times New Roman" pitchFamily="18" charset="0"/>
              </a:rPr>
              <a:t>  </a:t>
            </a:r>
            <a:br>
              <a:rPr lang="en-US" sz="3600" b="0" dirty="0" smtClean="0">
                <a:latin typeface="Times New Roman" pitchFamily="18" charset="0"/>
                <a:cs typeface="Times New Roman" pitchFamily="18" charset="0"/>
              </a:rPr>
            </a:br>
            <a:r>
              <a:rPr lang="en-US" sz="3600" b="0" dirty="0" smtClean="0">
                <a:latin typeface="Times New Roman" pitchFamily="18" charset="0"/>
                <a:cs typeface="Times New Roman" pitchFamily="18" charset="0"/>
              </a:rPr>
              <a:t/>
            </a:r>
            <a:br>
              <a:rPr lang="en-US" sz="3600" b="0" dirty="0" smtClean="0">
                <a:latin typeface="Times New Roman" pitchFamily="18" charset="0"/>
                <a:cs typeface="Times New Roman" pitchFamily="18" charset="0"/>
              </a:rPr>
            </a:br>
            <a:r>
              <a:rPr lang="en-US" sz="3600" b="0" dirty="0" smtClean="0">
                <a:latin typeface="Times New Roman" pitchFamily="18" charset="0"/>
                <a:cs typeface="Times New Roman" pitchFamily="18" charset="0"/>
              </a:rPr>
              <a:t>Approach </a:t>
            </a:r>
            <a:r>
              <a:rPr lang="en-US" sz="3600" b="0" dirty="0">
                <a:latin typeface="Times New Roman" pitchFamily="18" charset="0"/>
                <a:cs typeface="Times New Roman" pitchFamily="18" charset="0"/>
              </a:rPr>
              <a:t>of Business Environment</a:t>
            </a:r>
            <a:r>
              <a:rPr lang="en-US" b="1" i="1" dirty="0"/>
              <a:t/>
            </a:r>
            <a:br>
              <a:rPr lang="en-US" b="1" i="1" dirty="0"/>
            </a:b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   System Approach </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Social </a:t>
            </a:r>
            <a:r>
              <a:rPr lang="en-US" sz="2400" dirty="0">
                <a:latin typeface="Times New Roman" pitchFamily="18" charset="0"/>
                <a:cs typeface="Times New Roman" pitchFamily="18" charset="0"/>
              </a:rPr>
              <a:t>Responsibility </a:t>
            </a:r>
            <a:r>
              <a:rPr lang="en-US" sz="2400" dirty="0" smtClean="0">
                <a:latin typeface="Times New Roman" pitchFamily="18" charset="0"/>
                <a:cs typeface="Times New Roman" pitchFamily="18" charset="0"/>
              </a:rPr>
              <a:t>Approach</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Creative Approach</a:t>
            </a:r>
            <a:endParaRPr lang="en-US" sz="2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56</TotalTime>
  <Words>420</Words>
  <Application>Microsoft Office PowerPoint</Application>
  <PresentationFormat>On-screen Show (4:3)</PresentationFormat>
  <Paragraphs>66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PowerPoint Presentation</vt:lpstr>
      <vt:lpstr>Content</vt:lpstr>
      <vt:lpstr>Introduction  </vt:lpstr>
      <vt:lpstr>Definition of business environment?</vt:lpstr>
      <vt:lpstr>Why Study Business Environment</vt:lpstr>
      <vt:lpstr>Components of Business Environment</vt:lpstr>
      <vt:lpstr>PowerPoint Presentation</vt:lpstr>
      <vt:lpstr>PowerPoint Presentation</vt:lpstr>
      <vt:lpstr>    Approach of Business Environment </vt:lpstr>
      <vt:lpstr>     Significance of Business Environment </vt:lpstr>
      <vt:lpstr>BUSINESS CHALLENGES</vt:lpstr>
      <vt:lpstr>Conclusion</vt:lpstr>
      <vt:lpstr>References  </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Reetu</dc:creator>
  <cp:lastModifiedBy>CRP</cp:lastModifiedBy>
  <cp:revision>26</cp:revision>
  <dcterms:created xsi:type="dcterms:W3CDTF">2015-03-17T06:27:17Z</dcterms:created>
  <dcterms:modified xsi:type="dcterms:W3CDTF">2024-05-21T01:56:22Z</dcterms:modified>
</cp:coreProperties>
</file>