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2"/>
  </p:sldMasterIdLst>
  <p:notesMasterIdLst>
    <p:notesMasterId r:id="rId26"/>
  </p:notesMasterIdLst>
  <p:handoutMasterIdLst>
    <p:handoutMasterId r:id="rId27"/>
  </p:handoutMasterIdLst>
  <p:sldIdLst>
    <p:sldId id="433" r:id="rId3"/>
    <p:sldId id="322" r:id="rId4"/>
    <p:sldId id="324" r:id="rId5"/>
    <p:sldId id="362" r:id="rId6"/>
    <p:sldId id="361" r:id="rId7"/>
    <p:sldId id="325"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351" r:id="rId24"/>
    <p:sldId id="434" r:id="rId2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77728" autoAdjust="0"/>
  </p:normalViewPr>
  <p:slideViewPr>
    <p:cSldViewPr>
      <p:cViewPr>
        <p:scale>
          <a:sx n="51" d="100"/>
          <a:sy n="51" d="100"/>
        </p:scale>
        <p:origin x="-1548" y="-460"/>
      </p:cViewPr>
      <p:guideLst>
        <p:guide orient="horz" pos="2136"/>
        <p:guide pos="2917"/>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895"/>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11/20/2022</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360865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11/20/2022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extLst>
      <p:ext uri="{BB962C8B-B14F-4D97-AF65-F5344CB8AC3E}">
        <p14:creationId xmlns:p14="http://schemas.microsoft.com/office/powerpoint/2010/main" val="960262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13</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14</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2</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11/20/2022</a:t>
            </a:fld>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3</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11/20/2022</a:t>
            </a:fld>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4</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11/20/2022</a:t>
            </a:fld>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5</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11/20/2022</a:t>
            </a:fld>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11/20/2022</a:t>
            </a:fld>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smtClean="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smtClean="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44213AF-26F6-41FA-8D85-E2C5388D6E58}" type="datetimeFigureOut">
              <a:rPr lang="en-US" smtClean="0"/>
              <a:t>11/20/2022</a:t>
            </a:fld>
            <a:endParaRPr lang="en-US" dirty="0">
              <a:solidFill>
                <a:srgbClr val="FFFFFF"/>
              </a:solidFill>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kumimoji="0" lang="en-US">
              <a:solidFill>
                <a:schemeClr val="accent1">
                  <a:tint val="20000"/>
                </a:schemeClr>
              </a:solidFill>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transition spd="slow">
    <p:comb/>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DE2762-D309-4A1B-90D4-EE2DB97D9608}" type="slidenum">
              <a:rPr lang="en-US" altLang="en-US" smtClean="0"/>
              <a:t>‹#›</a:t>
            </a:fld>
            <a:endParaRPr lang="en-US" altLang="en-US" dirty="0"/>
          </a:p>
        </p:txBody>
      </p:sp>
    </p:spTree>
  </p:cSld>
  <p:clrMapOvr>
    <a:masterClrMapping/>
  </p:clrMapOvr>
  <p:transition spd="slow">
    <p:comb/>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t>11/20/2022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4213AF-26F6-41FA-8D85-E2C5388D6E58}" type="datetimeFigureOut">
              <a:rPr lang="en-US" smtClean="0"/>
              <a:t>11/20/2022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6C8A6-4EAA-425C-AD65-FB7185D13849}" type="slidenum">
              <a:rPr lang="en-US" altLang="en-US" smtClean="0"/>
              <a:t>‹#›</a:t>
            </a:fld>
            <a:endParaRPr lang="en-US" altLang="en-US" dirty="0"/>
          </a:p>
        </p:txBody>
      </p:sp>
    </p:spTree>
  </p:cSld>
  <p:clrMapOvr>
    <a:masterClrMapping/>
  </p:clrMapOvr>
  <p:transition spd="slow">
    <p:comb/>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CBE984D-2DD5-4668-BAF8-1C9AC1A13DBC}" type="slidenum">
              <a:rPr lang="en-US" altLang="en-US" smtClean="0"/>
              <a:t>‹#›</a:t>
            </a:fld>
            <a:endParaRPr lang="en-US" altLang="en-US" dirty="0"/>
          </a:p>
        </p:txBody>
      </p:sp>
    </p:spTree>
  </p:cSld>
  <p:clrMapOvr>
    <a:masterClrMapping/>
  </p:clrMapOvr>
  <p:transition spd="slow">
    <p:comb/>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6D207D-9E64-417F-AA84-D9CB1A523B53}" type="slidenum">
              <a:rPr lang="en-US" altLang="en-US" smtClean="0"/>
              <a:t>‹#›</a:t>
            </a:fld>
            <a:endParaRPr lang="en-US" altLang="en-US" dirty="0"/>
          </a:p>
        </p:txBody>
      </p:sp>
    </p:spTree>
  </p:cSld>
  <p:clrMapOvr>
    <a:masterClrMapping/>
  </p:clrMapOvr>
  <p:transition spd="slow">
    <p:comb/>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t>11/20/2022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t>11/20/2022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solidFill>
                <a:schemeClr val="tx1"/>
              </a:solidFill>
            </a:endParaRPr>
          </a:p>
        </p:txBody>
      </p:sp>
    </p:spTree>
  </p:cSld>
  <p:clrMapOvr>
    <a:masterClrMapping/>
  </p:clrMapOvr>
  <p:transition spd="slow">
    <p:comb/>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4213AF-26F6-41FA-8D85-E2C5388D6E58}" type="datetimeFigureOut">
              <a:rPr lang="en-US" smtClean="0"/>
              <a:t>11/20/2022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4213AF-26F6-41FA-8D85-E2C5388D6E58}" type="datetimeFigureOut">
              <a:rPr lang="en-US" smtClean="0"/>
              <a:t>11/20/2022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comb/>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11/20/2022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image" Target="../media/image2.jpe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29"/>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44213AF-26F6-41FA-8D85-E2C5388D6E58}" type="datetimeFigureOut">
              <a:rPr lang="en-US" smtClean="0"/>
              <a:t>11/20/2022</a:t>
            </a:fld>
            <a:endParaRPr lang="en-US" sz="1000" dirty="0">
              <a:solidFill>
                <a:schemeClr val="tx1"/>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lgn="r" eaLnBrk="1" latinLnBrk="0" hangingPunct="1"/>
            <a:endParaRPr kumimoji="0" lang="en-US" sz="1000" dirty="0">
              <a:solidFill>
                <a:schemeClr val="tx1"/>
              </a:solidFill>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Lst>
  <p:transition spd="slow">
    <p:comb/>
  </p:transition>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descr="logo1"/>
          <p:cNvPicPr>
            <a:picLocks noChangeAspect="1" noChangeArrowheads="1"/>
          </p:cNvPicPr>
          <p:nvPr/>
        </p:nvPicPr>
        <p:blipFill>
          <a:blip r:embed="rId3" cstate="print"/>
          <a:srcRect/>
          <a:stretch>
            <a:fillRect/>
          </a:stretch>
        </p:blipFill>
        <p:spPr bwMode="auto">
          <a:xfrm>
            <a:off x="0" y="413792"/>
            <a:ext cx="1143000" cy="1143000"/>
          </a:xfrm>
          <a:prstGeom prst="rect">
            <a:avLst/>
          </a:prstGeom>
          <a:noFill/>
          <a:ln w="9525">
            <a:noFill/>
            <a:miter lim="800000"/>
            <a:headEnd/>
            <a:tailEnd/>
          </a:ln>
        </p:spPr>
      </p:pic>
      <p:pic>
        <p:nvPicPr>
          <p:cNvPr id="16387" name="Picture 3" descr="strip1"/>
          <p:cNvPicPr>
            <a:picLocks noChangeAspect="1" noChangeArrowheads="1"/>
          </p:cNvPicPr>
          <p:nvPr/>
        </p:nvPicPr>
        <p:blipFill>
          <a:blip r:embed="rId4" cstate="print"/>
          <a:srcRect/>
          <a:stretch>
            <a:fillRect/>
          </a:stretch>
        </p:blipFill>
        <p:spPr bwMode="auto">
          <a:xfrm>
            <a:off x="1066800" y="947192"/>
            <a:ext cx="7620000" cy="76200"/>
          </a:xfrm>
          <a:prstGeom prst="rect">
            <a:avLst/>
          </a:prstGeom>
          <a:noFill/>
          <a:ln w="9525">
            <a:noFill/>
            <a:miter lim="800000"/>
            <a:headEnd/>
            <a:tailEnd/>
          </a:ln>
        </p:spPr>
      </p:pic>
      <p:sp>
        <p:nvSpPr>
          <p:cNvPr id="3076" name="Rectangle 5"/>
          <p:cNvSpPr>
            <a:spLocks noChangeArrowheads="1"/>
          </p:cNvSpPr>
          <p:nvPr/>
        </p:nvSpPr>
        <p:spPr bwMode="auto">
          <a:xfrm>
            <a:off x="1319942" y="76200"/>
            <a:ext cx="7024836" cy="792088"/>
          </a:xfrm>
          <a:prstGeom prst="rect">
            <a:avLst/>
          </a:prstGeom>
          <a:solidFill>
            <a:srgbClr val="FFFFFF"/>
          </a:solidFill>
          <a:ln w="9525">
            <a:noFill/>
            <a:miter lim="800000"/>
            <a:headEnd/>
            <a:tailEnd/>
          </a:ln>
        </p:spPr>
        <p:txBody>
          <a:bodyPr anchor="ctr"/>
          <a:lstStyle/>
          <a:p>
            <a:pPr algn="ctr" eaLnBrk="0" fontAlgn="auto" hangingPunct="0">
              <a:spcBef>
                <a:spcPts val="0"/>
              </a:spcBef>
              <a:spcAft>
                <a:spcPts val="0"/>
              </a:spcAft>
              <a:defRPr/>
            </a:pPr>
            <a:r>
              <a:rPr lang="en-US" sz="2800" b="1" dirty="0" smtClean="0">
                <a:solidFill>
                  <a:srgbClr val="00B0F0"/>
                </a:solidFill>
                <a:latin typeface="Verdana" pitchFamily="34" charset="0"/>
                <a:cs typeface="+mn-cs"/>
              </a:rPr>
              <a:t>StudyMafia</a:t>
            </a:r>
            <a:r>
              <a:rPr lang="en-US" sz="2800" b="1" dirty="0" smtClean="0">
                <a:solidFill>
                  <a:schemeClr val="accent4">
                    <a:lumMod val="25000"/>
                  </a:schemeClr>
                </a:solidFill>
                <a:latin typeface="Verdana" pitchFamily="34" charset="0"/>
                <a:cs typeface="+mn-cs"/>
              </a:rPr>
              <a:t>.Org</a:t>
            </a:r>
            <a:endParaRPr lang="en-US" sz="2800" b="1" dirty="0">
              <a:solidFill>
                <a:schemeClr val="accent4">
                  <a:lumMod val="25000"/>
                </a:schemeClr>
              </a:solidFill>
              <a:latin typeface="Tahoma" pitchFamily="34" charset="0"/>
              <a:cs typeface="+mn-cs"/>
            </a:endParaRPr>
          </a:p>
        </p:txBody>
      </p:sp>
      <p:sp>
        <p:nvSpPr>
          <p:cNvPr id="16389" name="Text Box 9"/>
          <p:cNvSpPr txBox="1">
            <a:spLocks noChangeArrowheads="1"/>
          </p:cNvSpPr>
          <p:nvPr/>
        </p:nvSpPr>
        <p:spPr bwMode="auto">
          <a:xfrm>
            <a:off x="6740" y="5791200"/>
            <a:ext cx="9213460" cy="707886"/>
          </a:xfrm>
          <a:prstGeom prst="rect">
            <a:avLst/>
          </a:prstGeom>
          <a:noFill/>
          <a:ln w="9525">
            <a:noFill/>
            <a:miter lim="800000"/>
            <a:headEnd/>
            <a:tailEnd/>
          </a:ln>
        </p:spPr>
        <p:txBody>
          <a:bodyPr wrap="square">
            <a:spAutoFit/>
          </a:bodyPr>
          <a:lstStyle/>
          <a:p>
            <a:pPr eaLnBrk="0" hangingPunct="0">
              <a:spcBef>
                <a:spcPct val="50000"/>
              </a:spcBef>
            </a:pPr>
            <a:r>
              <a:rPr lang="en-US" b="1" dirty="0" smtClean="0">
                <a:solidFill>
                  <a:schemeClr val="bg1"/>
                </a:solidFill>
                <a:latin typeface="+mn-lt"/>
                <a:cs typeface="Times New Roman" pitchFamily="18" charset="0"/>
              </a:rPr>
              <a:t>                       </a:t>
            </a:r>
            <a:r>
              <a:rPr lang="en-US" sz="2000" b="1" dirty="0" smtClean="0">
                <a:solidFill>
                  <a:schemeClr val="accent4">
                    <a:lumMod val="25000"/>
                  </a:schemeClr>
                </a:solidFill>
                <a:latin typeface="+mn-lt"/>
                <a:cs typeface="Times New Roman" pitchFamily="18" charset="0"/>
              </a:rPr>
              <a:t>Submitted </a:t>
            </a:r>
            <a:r>
              <a:rPr lang="en-US" sz="2000" b="1" dirty="0">
                <a:solidFill>
                  <a:schemeClr val="accent4">
                    <a:lumMod val="25000"/>
                  </a:schemeClr>
                </a:solidFill>
                <a:latin typeface="+mn-lt"/>
                <a:cs typeface="Times New Roman" pitchFamily="18" charset="0"/>
              </a:rPr>
              <a:t>To:	 </a:t>
            </a:r>
            <a:r>
              <a:rPr lang="en-US" sz="2000" b="1" dirty="0" smtClean="0">
                <a:solidFill>
                  <a:schemeClr val="accent4">
                    <a:lumMod val="25000"/>
                  </a:schemeClr>
                </a:solidFill>
                <a:latin typeface="+mn-lt"/>
                <a:cs typeface="Times New Roman" pitchFamily="18" charset="0"/>
              </a:rPr>
              <a:t>             </a:t>
            </a:r>
            <a:r>
              <a:rPr lang="en-US" sz="2000" b="1" dirty="0">
                <a:solidFill>
                  <a:schemeClr val="accent4">
                    <a:lumMod val="25000"/>
                  </a:schemeClr>
                </a:solidFill>
                <a:latin typeface="+mn-lt"/>
                <a:cs typeface="Times New Roman" pitchFamily="18" charset="0"/>
              </a:rPr>
              <a:t> </a:t>
            </a:r>
            <a:r>
              <a:rPr lang="en-US" sz="2000" b="1" dirty="0" smtClean="0">
                <a:solidFill>
                  <a:schemeClr val="accent4">
                    <a:lumMod val="25000"/>
                  </a:schemeClr>
                </a:solidFill>
                <a:latin typeface="+mn-lt"/>
                <a:cs typeface="Times New Roman" pitchFamily="18" charset="0"/>
              </a:rPr>
              <a:t>                  Submitted </a:t>
            </a:r>
            <a:r>
              <a:rPr lang="en-US" sz="2000" b="1" dirty="0">
                <a:solidFill>
                  <a:schemeClr val="accent4">
                    <a:lumMod val="25000"/>
                  </a:schemeClr>
                </a:solidFill>
                <a:latin typeface="+mn-lt"/>
                <a:cs typeface="Times New Roman" pitchFamily="18" charset="0"/>
              </a:rPr>
              <a:t>By:</a:t>
            </a:r>
          </a:p>
          <a:p>
            <a:pPr eaLnBrk="0" hangingPunct="0"/>
            <a:r>
              <a:rPr lang="en-US" sz="2000" b="1" dirty="0" smtClean="0">
                <a:solidFill>
                  <a:schemeClr val="accent4">
                    <a:lumMod val="25000"/>
                  </a:schemeClr>
                </a:solidFill>
                <a:latin typeface="+mn-lt"/>
                <a:cs typeface="Times New Roman" pitchFamily="18" charset="0"/>
              </a:rPr>
              <a:t>                     Studymafia.org                                      Studymafia.org               </a:t>
            </a:r>
            <a:endParaRPr lang="en-US" sz="2000" b="1" dirty="0">
              <a:solidFill>
                <a:schemeClr val="accent4">
                  <a:lumMod val="25000"/>
                </a:schemeClr>
              </a:solidFill>
              <a:latin typeface="+mn-lt"/>
              <a:cs typeface="Times New Roman" pitchFamily="18" charset="0"/>
            </a:endParaRPr>
          </a:p>
        </p:txBody>
      </p:sp>
      <p:sp>
        <p:nvSpPr>
          <p:cNvPr id="8" name="Rectangle 7"/>
          <p:cNvSpPr/>
          <p:nvPr/>
        </p:nvSpPr>
        <p:spPr>
          <a:xfrm>
            <a:off x="2769349" y="1905000"/>
            <a:ext cx="4622051" cy="1938992"/>
          </a:xfrm>
          <a:prstGeom prst="rect">
            <a:avLst/>
          </a:prstGeom>
          <a:noFill/>
        </p:spPr>
        <p:txBody>
          <a:bodyPr wrap="square">
            <a:spAutoFit/>
          </a:bodyPr>
          <a:lstStyle/>
          <a:p>
            <a:pPr algn="ctr" fontAlgn="auto">
              <a:spcBef>
                <a:spcPts val="0"/>
              </a:spcBef>
              <a:spcAft>
                <a:spcPts val="0"/>
              </a:spcAft>
              <a:defRPr/>
            </a:pPr>
            <a:r>
              <a:rPr lang="en-US" altLang="en-US" sz="6000" b="1" dirty="0" smtClean="0">
                <a:solidFill>
                  <a:schemeClr val="accent4">
                    <a:lumMod val="75000"/>
                  </a:schemeClr>
                </a:solidFill>
                <a:latin typeface="Times New Roman" pitchFamily="18" charset="0"/>
                <a:cs typeface="Times New Roman" pitchFamily="18" charset="0"/>
              </a:rPr>
              <a:t>Uses</a:t>
            </a:r>
            <a:r>
              <a:rPr lang="en-US" altLang="en-US" sz="6000" b="1" dirty="0" smtClean="0">
                <a:solidFill>
                  <a:schemeClr val="accent2">
                    <a:lumMod val="75000"/>
                  </a:schemeClr>
                </a:solidFill>
                <a:latin typeface="Times New Roman" pitchFamily="18" charset="0"/>
                <a:cs typeface="Times New Roman" pitchFamily="18" charset="0"/>
              </a:rPr>
              <a:t> Of </a:t>
            </a:r>
            <a:r>
              <a:rPr lang="en-US" altLang="en-US" sz="6000" b="1" dirty="0" smtClean="0">
                <a:solidFill>
                  <a:schemeClr val="accent1">
                    <a:lumMod val="75000"/>
                  </a:schemeClr>
                </a:solidFill>
                <a:latin typeface="Times New Roman" pitchFamily="18" charset="0"/>
                <a:cs typeface="Times New Roman" pitchFamily="18" charset="0"/>
              </a:rPr>
              <a:t>Internet</a:t>
            </a:r>
            <a:endParaRPr lang="en-US" sz="6000" b="1" spc="300" dirty="0">
              <a:ln w="11430" cmpd="sng">
                <a:solidFill>
                  <a:schemeClr val="accent1">
                    <a:tint val="10000"/>
                  </a:schemeClr>
                </a:solidFill>
                <a:prstDash val="solid"/>
                <a:miter lim="800000"/>
              </a:ln>
              <a:solidFill>
                <a:schemeClr val="accent1">
                  <a:lumMod val="75000"/>
                </a:schemeClr>
              </a:solidFill>
              <a:effectLst>
                <a:glow rad="45500">
                  <a:schemeClr val="accent1">
                    <a:satMod val="220000"/>
                    <a:alpha val="35000"/>
                  </a:schemeClr>
                </a:glow>
              </a:effectLst>
            </a:endParaRPr>
          </a:p>
        </p:txBody>
      </p:sp>
    </p:spTree>
    <p:extLst>
      <p:ext uri="{BB962C8B-B14F-4D97-AF65-F5344CB8AC3E}">
        <p14:creationId xmlns:p14="http://schemas.microsoft.com/office/powerpoint/2010/main" val="3891848462"/>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3784600"/>
          </a:xfrm>
          <a:prstGeom prst="rect">
            <a:avLst/>
          </a:prstGeom>
          <a:noFill/>
        </p:spPr>
        <p:txBody>
          <a:bodyPr wrap="square">
            <a:spAutoFit/>
          </a:bodyPr>
          <a:lstStyle/>
          <a:p>
            <a:pPr marL="0" indent="0">
              <a:buFont typeface="Arial" panose="020B0604020202020204" pitchFamily="34" charset="0"/>
              <a:buNone/>
            </a:pPr>
            <a:r>
              <a:rPr lang="en-US" sz="3000" b="1" smtClean="0"/>
              <a:t>Online Banking &amp; Trading</a:t>
            </a:r>
          </a:p>
          <a:p>
            <a:pPr marL="457200" indent="-457200">
              <a:buFont typeface="Arial" panose="020B0604020202020204" pitchFamily="34" charset="0"/>
              <a:buChar char="•"/>
            </a:pPr>
            <a:r>
              <a:rPr lang="en-US" sz="3000" smtClean="0"/>
              <a:t>The way of banking has changed after the introduction of the Internet. The Internet has made banking online where people can manage their bank accounts while sitting at home or traveling abroad. </a:t>
            </a:r>
          </a:p>
          <a:p>
            <a:pPr marL="457200" indent="-457200">
              <a:buFont typeface="Arial" panose="020B0604020202020204" pitchFamily="34" charset="0"/>
              <a:buChar char="•"/>
            </a:pPr>
            <a:r>
              <a:rPr lang="en-US" sz="3000" smtClean="0"/>
              <a:t>Nowadays, most of the features of banking are right in people's hands.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246245"/>
          </a:xfrm>
          <a:prstGeom prst="rect">
            <a:avLst/>
          </a:prstGeom>
          <a:noFill/>
        </p:spPr>
        <p:txBody>
          <a:bodyPr wrap="square">
            <a:spAutoFit/>
          </a:bodyPr>
          <a:lstStyle/>
          <a:p>
            <a:pPr marL="0" indent="0">
              <a:buFont typeface="Arial" panose="020B0604020202020204" pitchFamily="34" charset="0"/>
              <a:buNone/>
            </a:pPr>
            <a:r>
              <a:rPr lang="en-US" sz="3000" b="1" smtClean="0"/>
              <a:t>Research</a:t>
            </a:r>
          </a:p>
          <a:p>
            <a:pPr marL="457200" indent="-457200">
              <a:buFont typeface="Arial" panose="020B0604020202020204" pitchFamily="34" charset="0"/>
              <a:buChar char="•"/>
            </a:pPr>
            <a:r>
              <a:rPr lang="en-US" sz="3000" smtClean="0"/>
              <a:t>The Internet is playing a significant role in the field of research. Before the use of the Internet, it was quite hard to look for information about anything. </a:t>
            </a:r>
          </a:p>
          <a:p>
            <a:pPr marL="457200" indent="-457200">
              <a:buFont typeface="Arial" panose="020B0604020202020204" pitchFamily="34" charset="0"/>
              <a:buChar char="•"/>
            </a:pPr>
            <a:r>
              <a:rPr lang="en-US" sz="3000" smtClean="0"/>
              <a:t>People had to go through hundreds of books for references to find the desired information.</a:t>
            </a:r>
          </a:p>
          <a:p>
            <a:pPr marL="457200" indent="-457200">
              <a:buFont typeface="Arial" panose="020B0604020202020204" pitchFamily="34" charset="0"/>
              <a:buChar char="•"/>
            </a:pPr>
            <a:r>
              <a:rPr lang="en-US" sz="3000" smtClean="0"/>
              <a:t>Uses of the Internet in research have incredibly beneficial for the researchers.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431030"/>
          </a:xfrm>
          <a:prstGeom prst="rect">
            <a:avLst/>
          </a:prstGeom>
          <a:noFill/>
        </p:spPr>
        <p:txBody>
          <a:bodyPr wrap="square">
            <a:spAutoFit/>
          </a:bodyPr>
          <a:lstStyle/>
          <a:p>
            <a:pPr marL="0" indent="0">
              <a:buFont typeface="Arial" panose="020B0604020202020204" pitchFamily="34" charset="0"/>
              <a:buNone/>
            </a:pPr>
            <a:r>
              <a:rPr lang="en-US" sz="3000" b="1" smtClean="0"/>
              <a:t>Electronic Mail</a:t>
            </a:r>
          </a:p>
          <a:p>
            <a:pPr marL="457200" indent="-457200">
              <a:buFont typeface="Arial" panose="020B0604020202020204" pitchFamily="34" charset="0"/>
              <a:buChar char="•"/>
            </a:pPr>
            <a:r>
              <a:rPr lang="en-US" sz="2800" smtClean="0"/>
              <a:t>Email or electronic mail is one of the first significant uses of the Internet. The email has enabled faster communication between people on the Internet. Using email, people can quickly share information, data files, such as images, audio, video, and other types of files. </a:t>
            </a:r>
          </a:p>
          <a:p>
            <a:pPr marL="457200" indent="-457200">
              <a:buFont typeface="Arial" panose="020B0604020202020204" pitchFamily="34" charset="0"/>
              <a:buChar char="•"/>
            </a:pPr>
            <a:r>
              <a:rPr lang="en-US" sz="2800" smtClean="0"/>
              <a:t>The use of email has significantly reduced paper use, which was the primary source of communication in the olden days.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12</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246245"/>
          </a:xfrm>
          <a:prstGeom prst="rect">
            <a:avLst/>
          </a:prstGeom>
          <a:noFill/>
        </p:spPr>
        <p:txBody>
          <a:bodyPr wrap="square">
            <a:spAutoFit/>
          </a:bodyPr>
          <a:lstStyle/>
          <a:p>
            <a:pPr marL="0" indent="0">
              <a:buFont typeface="Arial" panose="020B0604020202020204" pitchFamily="34" charset="0"/>
              <a:buNone/>
            </a:pPr>
            <a:r>
              <a:rPr lang="en-US" sz="3000" b="1" smtClean="0"/>
              <a:t>Job Search</a:t>
            </a:r>
          </a:p>
          <a:p>
            <a:pPr marL="457200" indent="-457200">
              <a:buFont typeface="Arial" panose="020B0604020202020204" pitchFamily="34" charset="0"/>
              <a:buChar char="•"/>
            </a:pPr>
            <a:r>
              <a:rPr lang="en-US" sz="3000" smtClean="0"/>
              <a:t>Getting a job is a lot easier than before. Any person can view relevant job information using the Internet. </a:t>
            </a:r>
          </a:p>
          <a:p>
            <a:pPr marL="457200" indent="-457200">
              <a:buFont typeface="Arial" panose="020B0604020202020204" pitchFamily="34" charset="0"/>
              <a:buChar char="•"/>
            </a:pPr>
            <a:r>
              <a:rPr lang="en-US" sz="3000" smtClean="0"/>
              <a:t>Earlier, people had to go through each company individually to know if a position was vacant or not. However, the Internet has enabled people to find employment sitting at home to suit their interests. </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3784600"/>
          </a:xfrm>
          <a:prstGeom prst="rect">
            <a:avLst/>
          </a:prstGeom>
          <a:noFill/>
        </p:spPr>
        <p:txBody>
          <a:bodyPr wrap="square">
            <a:spAutoFit/>
          </a:bodyPr>
          <a:lstStyle/>
          <a:p>
            <a:pPr marL="0" indent="0">
              <a:buFont typeface="Arial" panose="020B0604020202020204" pitchFamily="34" charset="0"/>
              <a:buNone/>
            </a:pPr>
            <a:r>
              <a:rPr lang="en-US" sz="3000" b="1" smtClean="0"/>
              <a:t>Social Networking</a:t>
            </a:r>
          </a:p>
          <a:p>
            <a:pPr marL="457200" indent="-457200">
              <a:buFont typeface="Arial" panose="020B0604020202020204" pitchFamily="34" charset="0"/>
              <a:buChar char="•"/>
            </a:pPr>
            <a:r>
              <a:rPr lang="en-US" sz="3000" smtClean="0"/>
              <a:t>Social networking sites have connected people around the world. Social networking is an essential part of the Internet. </a:t>
            </a:r>
          </a:p>
          <a:p>
            <a:pPr marL="457200" indent="-457200">
              <a:buFont typeface="Arial" panose="020B0604020202020204" pitchFamily="34" charset="0"/>
              <a:buChar char="•"/>
            </a:pPr>
            <a:r>
              <a:rPr lang="en-US" sz="3000" smtClean="0"/>
              <a:t>With the help of the Internet, people have got the ability to form social groups where they can share information, thoughts and ideas about anything. </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246245"/>
          </a:xfrm>
          <a:prstGeom prst="rect">
            <a:avLst/>
          </a:prstGeom>
          <a:noFill/>
        </p:spPr>
        <p:txBody>
          <a:bodyPr wrap="square">
            <a:spAutoFit/>
          </a:bodyPr>
          <a:lstStyle/>
          <a:p>
            <a:pPr marL="0" indent="0">
              <a:buFont typeface="Arial" panose="020B0604020202020204" pitchFamily="34" charset="0"/>
              <a:buNone/>
            </a:pPr>
            <a:r>
              <a:rPr lang="en-US" sz="3000" b="1" smtClean="0"/>
              <a:t>Collaboration</a:t>
            </a:r>
          </a:p>
          <a:p>
            <a:pPr marL="457200" indent="-457200">
              <a:buFont typeface="Arial" panose="020B0604020202020204" pitchFamily="34" charset="0"/>
              <a:buChar char="•"/>
            </a:pPr>
            <a:r>
              <a:rPr lang="en-US" sz="3000" smtClean="0"/>
              <a:t>Due to the Internet, communication has become easier and better. You can easily connect with anyone on the Internet, either texting, calling or video calling. It has created new cooperation opportunities for the people.</a:t>
            </a:r>
          </a:p>
          <a:p>
            <a:pPr marL="457200" indent="-457200">
              <a:buFont typeface="Arial" panose="020B0604020202020204" pitchFamily="34" charset="0"/>
              <a:buChar char="•"/>
            </a:pPr>
            <a:r>
              <a:rPr lang="en-US" sz="3000" smtClean="0"/>
              <a:t>There are several online chat software and websites that help people create group discussions or meetings.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246245"/>
          </a:xfrm>
          <a:prstGeom prst="rect">
            <a:avLst/>
          </a:prstGeom>
          <a:noFill/>
        </p:spPr>
        <p:txBody>
          <a:bodyPr wrap="square">
            <a:spAutoFit/>
          </a:bodyPr>
          <a:lstStyle/>
          <a:p>
            <a:pPr marL="0" indent="0">
              <a:buFont typeface="Arial" panose="020B0604020202020204" pitchFamily="34" charset="0"/>
              <a:buNone/>
            </a:pPr>
            <a:r>
              <a:rPr lang="en-US" sz="3000" b="1" smtClean="0"/>
              <a:t>Entertainment</a:t>
            </a:r>
          </a:p>
          <a:p>
            <a:pPr marL="457200" indent="-457200">
              <a:buFont typeface="Arial" panose="020B0604020202020204" pitchFamily="34" charset="0"/>
              <a:buChar char="•"/>
            </a:pPr>
            <a:r>
              <a:rPr lang="en-US" sz="3000" smtClean="0"/>
              <a:t>The Internet is the most effective means of entertainment. There are various options available on the Internet, which people can try, such as watching movies, playing online games, listening to songs, etc. </a:t>
            </a:r>
          </a:p>
          <a:p>
            <a:pPr marL="457200" indent="-457200">
              <a:buFont typeface="Arial" panose="020B0604020202020204" pitchFamily="34" charset="0"/>
              <a:buChar char="•"/>
            </a:pPr>
            <a:r>
              <a:rPr lang="en-US" sz="3000" smtClean="0"/>
              <a:t>The Internet has also made it easy for people to download entertainment items to their local storage.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246245"/>
          </a:xfrm>
          <a:prstGeom prst="rect">
            <a:avLst/>
          </a:prstGeom>
          <a:noFill/>
        </p:spPr>
        <p:txBody>
          <a:bodyPr wrap="square">
            <a:spAutoFit/>
          </a:bodyPr>
          <a:lstStyle/>
          <a:p>
            <a:pPr marL="0" indent="0">
              <a:buFont typeface="Arial" panose="020B0604020202020204" pitchFamily="34" charset="0"/>
              <a:buNone/>
            </a:pPr>
            <a:r>
              <a:rPr lang="en-US" sz="3000" b="1" smtClean="0"/>
              <a:t>E-Commerce</a:t>
            </a:r>
          </a:p>
          <a:p>
            <a:pPr marL="457200" indent="-457200">
              <a:buFont typeface="Arial" panose="020B0604020202020204" pitchFamily="34" charset="0"/>
              <a:buChar char="•"/>
            </a:pPr>
            <a:r>
              <a:rPr lang="en-US" sz="3000" smtClean="0"/>
              <a:t>The Internet is not just limited to ordering things; it can also be used to sell products. Many e-commerce websites allow businesses and individuals to sell their products. </a:t>
            </a:r>
          </a:p>
          <a:p>
            <a:pPr marL="457200" indent="-457200">
              <a:buFont typeface="Arial" panose="020B0604020202020204" pitchFamily="34" charset="0"/>
              <a:buChar char="•"/>
            </a:pPr>
            <a:r>
              <a:rPr lang="en-US" sz="3000" smtClean="0"/>
              <a:t>Products are purchased by these e-commerce companies, stored in their warehouses, packaged in their brand packaging, and distributed by themselves</a:t>
            </a:r>
            <a:r>
              <a:rPr lang="en-IN" altLang="en-US" sz="300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3784600"/>
          </a:xfrm>
          <a:prstGeom prst="rect">
            <a:avLst/>
          </a:prstGeom>
          <a:noFill/>
        </p:spPr>
        <p:txBody>
          <a:bodyPr wrap="square">
            <a:spAutoFit/>
          </a:bodyPr>
          <a:lstStyle/>
          <a:p>
            <a:pPr marL="0" indent="0">
              <a:buFont typeface="Arial" panose="020B0604020202020204" pitchFamily="34" charset="0"/>
              <a:buNone/>
            </a:pPr>
            <a:r>
              <a:rPr lang="en-US" sz="3000" b="1" smtClean="0"/>
              <a:t>File Transfer</a:t>
            </a:r>
          </a:p>
          <a:p>
            <a:pPr marL="457200" indent="-457200">
              <a:buFont typeface="Arial" panose="020B0604020202020204" pitchFamily="34" charset="0"/>
              <a:buChar char="•"/>
            </a:pPr>
            <a:r>
              <a:rPr lang="en-US" sz="3000" smtClean="0"/>
              <a:t>The Internet has made file transfer between systems or devices easier. With FTP (File Transfer Protocol), data can be securely exchanged over the Internet. </a:t>
            </a:r>
          </a:p>
          <a:p>
            <a:pPr marL="457200" indent="-457200">
              <a:buFont typeface="Arial" panose="020B0604020202020204" pitchFamily="34" charset="0"/>
              <a:buChar char="•"/>
            </a:pPr>
            <a:r>
              <a:rPr lang="en-US" sz="3000" smtClean="0"/>
              <a:t>FTP is mainly beneficial when large files need to be transferred because email allows sharing files with limited size</a:t>
            </a:r>
            <a:r>
              <a:rPr lang="en-IN" altLang="en-US" sz="300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3784600"/>
          </a:xfrm>
          <a:prstGeom prst="rect">
            <a:avLst/>
          </a:prstGeom>
          <a:noFill/>
        </p:spPr>
        <p:txBody>
          <a:bodyPr wrap="square">
            <a:spAutoFit/>
          </a:bodyPr>
          <a:lstStyle/>
          <a:p>
            <a:pPr marL="0" indent="0">
              <a:buFont typeface="Arial" panose="020B0604020202020204" pitchFamily="34" charset="0"/>
              <a:buNone/>
            </a:pPr>
            <a:r>
              <a:rPr lang="en-US" sz="3000" b="1" smtClean="0"/>
              <a:t>Navigation</a:t>
            </a:r>
          </a:p>
          <a:p>
            <a:pPr marL="457200" indent="-457200">
              <a:buFont typeface="Arial" panose="020B0604020202020204" pitchFamily="34" charset="0"/>
              <a:buChar char="•"/>
            </a:pPr>
            <a:r>
              <a:rPr lang="en-US" sz="3000" smtClean="0"/>
              <a:t>The navigation mechanism is one of the most beneficial uses of the Internet. Once a user put the location in the online maps (such as Google maps), it provides all the details about that location. </a:t>
            </a:r>
          </a:p>
          <a:p>
            <a:pPr marL="457200" indent="-457200">
              <a:buFont typeface="Arial" panose="020B0604020202020204" pitchFamily="34" charset="0"/>
              <a:buChar char="•"/>
            </a:pPr>
            <a:r>
              <a:rPr lang="en-US" sz="3000" smtClean="0"/>
              <a:t>Users can even find the best route to visit that particular location.</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447800" y="304800"/>
            <a:ext cx="609473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b="1" dirty="0" smtClean="0">
                <a:solidFill>
                  <a:schemeClr val="accent2"/>
                </a:solidFill>
                <a:latin typeface="Times New Roman" panose="02020603050405020304" pitchFamily="18" charset="0"/>
                <a:cs typeface="Times New Roman" panose="02020603050405020304" pitchFamily="18" charset="0"/>
              </a:rPr>
              <a:t>Table Contents</a:t>
            </a:r>
          </a:p>
        </p:txBody>
      </p:sp>
      <p:sp>
        <p:nvSpPr>
          <p:cNvPr id="71685" name="Content Placeholder 2"/>
          <p:cNvSpPr txBox="1"/>
          <p:nvPr/>
        </p:nvSpPr>
        <p:spPr bwMode="auto">
          <a:xfrm>
            <a:off x="533400" y="1600200"/>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buFont typeface="Wingdings" panose="05000000000000000000" charset="0"/>
              <a:buChar char="Ø"/>
            </a:pPr>
            <a:r>
              <a:rPr lang="en-IN" altLang="en-US" sz="3200" dirty="0">
                <a:latin typeface="Times New Roman" panose="02020603050405020304" pitchFamily="18" charset="0"/>
                <a:cs typeface="Times New Roman" panose="02020603050405020304" pitchFamily="18" charset="0"/>
              </a:rPr>
              <a:t>Definition</a:t>
            </a:r>
          </a:p>
          <a:p>
            <a:pPr lvl="1" eaLnBrk="1" hangingPunct="1">
              <a:buClr>
                <a:srgbClr val="0039A6"/>
              </a:buClr>
              <a:buFont typeface="Wingdings" panose="05000000000000000000" charset="0"/>
              <a:buChar char="Ø"/>
            </a:pPr>
            <a:r>
              <a:rPr lang="en-IN" altLang="en-US" sz="3200" dirty="0">
                <a:latin typeface="Times New Roman" panose="02020603050405020304" pitchFamily="18" charset="0"/>
                <a:cs typeface="Times New Roman" panose="02020603050405020304" pitchFamily="18" charset="0"/>
              </a:rPr>
              <a:t>Introduction</a:t>
            </a:r>
          </a:p>
          <a:p>
            <a:pPr lvl="1" eaLnBrk="1" hangingPunct="1">
              <a:buClr>
                <a:srgbClr val="0039A6"/>
              </a:buClr>
              <a:buFont typeface="Wingdings" panose="05000000000000000000" charset="0"/>
              <a:buChar char="Ø"/>
            </a:pPr>
            <a:r>
              <a:rPr lang="en-IN" sz="3200" dirty="0" smtClean="0">
                <a:solidFill>
                  <a:schemeClr val="tx1"/>
                </a:solidFill>
                <a:latin typeface="Times New Roman" panose="02020603050405020304" pitchFamily="18" charset="0"/>
                <a:cs typeface="Times New Roman" panose="02020603050405020304" pitchFamily="18" charset="0"/>
                <a:sym typeface="+mn-ea"/>
              </a:rPr>
              <a:t>Uses of Internet</a:t>
            </a:r>
          </a:p>
          <a:p>
            <a:pPr lvl="1" eaLnBrk="1" hangingPunct="1">
              <a:buClr>
                <a:srgbClr val="0039A6"/>
              </a:buClr>
              <a:buFont typeface="Wingdings" panose="05000000000000000000" charset="0"/>
              <a:buChar char="Ø"/>
            </a:pPr>
            <a:r>
              <a:rPr lang="en-IN" altLang="en-US" sz="3200" dirty="0" smtClean="0">
                <a:solidFill>
                  <a:schemeClr val="tx1"/>
                </a:solidFill>
                <a:latin typeface="Times New Roman" panose="02020603050405020304" pitchFamily="18" charset="0"/>
                <a:cs typeface="Times New Roman" panose="02020603050405020304" pitchFamily="18" charset="0"/>
                <a:sym typeface="+mn-ea"/>
              </a:rPr>
              <a:t>Conclusion</a:t>
            </a:r>
            <a:endParaRPr lang="en-IN" altLang="en-US" sz="32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Font typeface="Wingdings" panose="05000000000000000000" charset="0"/>
              <a:buChar char="Ø"/>
            </a:pPr>
            <a:endParaRPr lang="en-US" altLang="en-US" sz="32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Font typeface="Wingdings" panose="05000000000000000000" charset="0"/>
              <a:buChar char="Ø"/>
            </a:pPr>
            <a:endParaRPr lang="en-IN" altLang="en-US" sz="3200" dirty="0">
              <a:latin typeface="Times New Roman" panose="02020603050405020304" pitchFamily="18" charset="0"/>
              <a:cs typeface="Times New Roman" panose="02020603050405020304" pitchFamily="18" charset="0"/>
            </a:endParaRPr>
          </a:p>
          <a:p>
            <a:pPr lvl="1" eaLnBrk="1" hangingPunct="1">
              <a:buClr>
                <a:srgbClr val="0039A6"/>
              </a:buClr>
              <a:buFont typeface="Wingdings" panose="05000000000000000000" charset="0"/>
              <a:buChar char="Ø"/>
            </a:pPr>
            <a:endParaRPr lang="en-IN" altLang="en-US" sz="3200" dirty="0">
              <a:latin typeface="Times New Roman" panose="02020603050405020304" pitchFamily="18" charset="0"/>
              <a:cs typeface="Times New Roman" panose="02020603050405020304" pitchFamily="18" charset="0"/>
            </a:endParaRP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2</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3784600"/>
          </a:xfrm>
          <a:prstGeom prst="rect">
            <a:avLst/>
          </a:prstGeom>
          <a:noFill/>
        </p:spPr>
        <p:txBody>
          <a:bodyPr wrap="square">
            <a:spAutoFit/>
          </a:bodyPr>
          <a:lstStyle/>
          <a:p>
            <a:pPr marL="0" indent="0">
              <a:buFont typeface="Arial" panose="020B0604020202020204" pitchFamily="34" charset="0"/>
              <a:buNone/>
            </a:pPr>
            <a:r>
              <a:rPr lang="en-US" sz="3000" b="1" smtClean="0"/>
              <a:t>Advertising</a:t>
            </a:r>
          </a:p>
          <a:p>
            <a:pPr marL="457200" indent="-457200">
              <a:buFont typeface="Arial" panose="020B0604020202020204" pitchFamily="34" charset="0"/>
              <a:buChar char="•"/>
            </a:pPr>
            <a:r>
              <a:rPr lang="en-US" sz="3000" smtClean="0"/>
              <a:t>Because most people use the Internet, it is the best means of promoting something or advertising. </a:t>
            </a:r>
          </a:p>
          <a:p>
            <a:pPr marL="457200" indent="-457200">
              <a:buFont typeface="Arial" panose="020B0604020202020204" pitchFamily="34" charset="0"/>
              <a:buChar char="•"/>
            </a:pPr>
            <a:r>
              <a:rPr lang="en-US" sz="3000" smtClean="0"/>
              <a:t>There are options for paid promotion as well as free promotion. There are many advertising platforms on the Internet that help promote products or businesses online</a:t>
            </a:r>
            <a:r>
              <a:rPr lang="en-IN" altLang="en-US" sz="300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20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3322955"/>
          </a:xfrm>
          <a:prstGeom prst="rect">
            <a:avLst/>
          </a:prstGeom>
          <a:noFill/>
        </p:spPr>
        <p:txBody>
          <a:bodyPr wrap="square">
            <a:spAutoFit/>
          </a:bodyPr>
          <a:lstStyle/>
          <a:p>
            <a:pPr marL="0" indent="0">
              <a:buFont typeface="Arial" panose="020B0604020202020204" pitchFamily="34" charset="0"/>
              <a:buNone/>
            </a:pPr>
            <a:r>
              <a:rPr lang="en-US" sz="3000" b="1" smtClean="0"/>
              <a:t>Real-time updates</a:t>
            </a:r>
          </a:p>
          <a:p>
            <a:pPr marL="457200" indent="-457200">
              <a:buFont typeface="Arial" panose="020B0604020202020204" pitchFamily="34" charset="0"/>
              <a:buChar char="•"/>
            </a:pPr>
            <a:r>
              <a:rPr lang="en-US" sz="3000" smtClean="0"/>
              <a:t>The Internet is helping people to keep up with what is happening around the world. </a:t>
            </a:r>
          </a:p>
          <a:p>
            <a:pPr marL="457200" indent="-457200">
              <a:buFont typeface="Arial" panose="020B0604020202020204" pitchFamily="34" charset="0"/>
              <a:buChar char="•"/>
            </a:pPr>
            <a:r>
              <a:rPr lang="en-US" sz="3000" smtClean="0"/>
              <a:t>Many news and information websites provide real-time updates on various categories, such as politics, history, news, geology, leisure, sports, technology, marketing, and more.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21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676525"/>
          </a:xfrm>
          <a:prstGeom prst="rect">
            <a:avLst/>
          </a:prstGeom>
          <a:noFill/>
        </p:spPr>
        <p:txBody>
          <a:bodyPr wrap="square">
            <a:spAutoFit/>
          </a:bodyPr>
          <a:lstStyle/>
          <a:p>
            <a:pPr marL="514350" indent="-514350">
              <a:buFont typeface="Wingdings" panose="05000000000000000000" pitchFamily="2" charset="2"/>
              <a:buChar char="ü"/>
            </a:pPr>
            <a:r>
              <a:rPr lang="en-US" sz="2800" dirty="0" smtClean="0"/>
              <a:t>Due to the countless benefits of the Internet, it has become a necessity for everyone today. </a:t>
            </a:r>
          </a:p>
          <a:p>
            <a:pPr marL="514350" indent="-514350">
              <a:buFont typeface="Wingdings" panose="05000000000000000000" pitchFamily="2" charset="2"/>
              <a:buChar char="ü"/>
            </a:pPr>
            <a:r>
              <a:rPr lang="en-US" sz="2800" dirty="0" smtClean="0"/>
              <a:t>On the other hand, many people are also using it in the wrong way, which is also promoting many cybercrime incidents including online fraud, theft, website hacking.</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rgbClr val="0039A6"/>
                </a:solidFill>
                <a:latin typeface="Myriad Web Pro" charset="0"/>
              </a:rPr>
              <a:t>22</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133600"/>
            <a:ext cx="5943600" cy="2514600"/>
          </a:xfrm>
          <a:noFill/>
        </p:spPr>
        <p:txBody>
          <a:bodyPr>
            <a:normAutofit fontScale="90000"/>
          </a:bodyPr>
          <a:lstStyle/>
          <a:p>
            <a:pPr marL="0" indent="0" algn="ctr"/>
            <a:r>
              <a:rPr lang="en-US" sz="5400" b="1" dirty="0">
                <a:solidFill>
                  <a:srgbClr val="FF0000"/>
                </a:solidFill>
              </a:rPr>
              <a:t>Thanks</a:t>
            </a:r>
            <a:br>
              <a:rPr lang="en-US" sz="5400" b="1" dirty="0">
                <a:solidFill>
                  <a:srgbClr val="FF0000"/>
                </a:solidFill>
              </a:rPr>
            </a:br>
            <a:r>
              <a:rPr lang="en-US" sz="5400" b="1" dirty="0">
                <a:solidFill>
                  <a:srgbClr val="FF0000"/>
                </a:solidFill>
              </a:rPr>
              <a:t>To </a:t>
            </a:r>
            <a:r>
              <a:rPr lang="en-US" sz="5400" b="1" dirty="0">
                <a:solidFill>
                  <a:schemeClr val="bg2">
                    <a:lumMod val="50000"/>
                  </a:schemeClr>
                </a:solidFill>
              </a:rPr>
              <a:t/>
            </a:r>
            <a:br>
              <a:rPr lang="en-US" sz="5400" b="1" dirty="0">
                <a:solidFill>
                  <a:schemeClr val="bg2">
                    <a:lumMod val="50000"/>
                  </a:schemeClr>
                </a:solidFill>
              </a:rPr>
            </a:br>
            <a:r>
              <a:rPr lang="en-US" sz="5400" b="1" dirty="0" smtClean="0">
                <a:solidFill>
                  <a:srgbClr val="0070C0"/>
                </a:solidFill>
              </a:rPr>
              <a:t>StudyMafia</a:t>
            </a:r>
            <a:r>
              <a:rPr lang="en-US" sz="5400" b="1" dirty="0" smtClean="0">
                <a:solidFill>
                  <a:schemeClr val="accent4">
                    <a:lumMod val="25000"/>
                  </a:schemeClr>
                </a:solidFill>
              </a:rPr>
              <a:t>.org</a:t>
            </a:r>
            <a:endParaRPr lang="en-US" sz="5400" b="1" dirty="0">
              <a:solidFill>
                <a:schemeClr val="accent4">
                  <a:lumMod val="25000"/>
                </a:schemeClr>
              </a:solidFill>
            </a:endParaRPr>
          </a:p>
        </p:txBody>
      </p:sp>
    </p:spTree>
    <p:extLst>
      <p:ext uri="{BB962C8B-B14F-4D97-AF65-F5344CB8AC3E}">
        <p14:creationId xmlns:p14="http://schemas.microsoft.com/office/powerpoint/2010/main" val="211116005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Definition</a:t>
            </a:r>
            <a:endParaRPr lang="en-US"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455645" y="1603311"/>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IN" sz="2800" dirty="0" smtClean="0"/>
              <a:t>    </a:t>
            </a:r>
            <a:r>
              <a:rPr sz="2800" dirty="0" smtClean="0"/>
              <a:t>Internet is the foremost important tool and the prominent resource that is being used by almost every person across the globe. </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3</a:t>
            </a:fld>
            <a:endParaRPr lang="en-US" altLang="en-US" sz="1400" dirty="0">
              <a:solidFill>
                <a:srgbClr val="0039A6"/>
              </a:solidFill>
              <a:latin typeface="Myriad Web Pro" charset="0"/>
            </a:endParaRP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internet"/>
          <p:cNvPicPr>
            <a:picLocks noChangeAspect="1"/>
          </p:cNvPicPr>
          <p:nvPr/>
        </p:nvPicPr>
        <p:blipFill>
          <a:blip r:embed="rId3"/>
          <a:stretch>
            <a:fillRect/>
          </a:stretch>
        </p:blipFill>
        <p:spPr>
          <a:xfrm>
            <a:off x="1524000" y="3429000"/>
            <a:ext cx="5267325" cy="2962275"/>
          </a:xfrm>
          <a:prstGeom prst="rect">
            <a:avLst/>
          </a:prstGeom>
        </p:spPr>
      </p:pic>
    </p:spTree>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smtClean="0">
                <a:solidFill>
                  <a:schemeClr val="accent2"/>
                </a:solidFill>
                <a:latin typeface="Times New Roman" panose="02020603050405020304" pitchFamily="18" charset="0"/>
                <a:cs typeface="Times New Roman" panose="02020603050405020304" pitchFamily="18" charset="0"/>
              </a:rPr>
              <a:t>Introduction</a:t>
            </a:r>
            <a:endParaRPr lang="en-US" altLang="en-US"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727075" y="167259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3000" dirty="0" smtClean="0"/>
              <a:t> The internet came in the year 1960 with the creation of the first working model called ARPANET (Advanced Research Projects Agency).</a:t>
            </a:r>
          </a:p>
          <a:p>
            <a:r>
              <a:rPr lang="en-US" sz="3000" dirty="0" smtClean="0"/>
              <a:t>It allowed multiple computers to work on a single network that was their biggest achievement at that time. ARPANET use packet switching to communicate multiple computer systems under a single network.</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F3A21016-E51D-4AAE-8DF1-DF6B1BFA55A8}" type="slidenum">
              <a:rPr lang="en-US" altLang="en-US" sz="1400" smtClean="0">
                <a:solidFill>
                  <a:srgbClr val="0039A6"/>
                </a:solidFill>
                <a:latin typeface="Myriad Web Pro" charset="0"/>
              </a:rPr>
              <a:t>5</a:t>
            </a:fld>
            <a:endParaRPr lang="en-US" altLang="en-US" sz="1400" dirty="0">
              <a:solidFill>
                <a:srgbClr val="0039A6"/>
              </a:solidFill>
              <a:latin typeface="Myriad Web Pro" charset="0"/>
            </a:endParaRPr>
          </a:p>
        </p:txBody>
      </p:sp>
      <p:pic>
        <p:nvPicPr>
          <p:cNvPr id="2" name="Picture 1" descr="uses-of-internet"/>
          <p:cNvPicPr>
            <a:picLocks noChangeAspect="1"/>
          </p:cNvPicPr>
          <p:nvPr/>
        </p:nvPicPr>
        <p:blipFill>
          <a:blip r:embed="rId3"/>
          <a:stretch>
            <a:fillRect/>
          </a:stretch>
        </p:blipFill>
        <p:spPr>
          <a:xfrm>
            <a:off x="1066800" y="507365"/>
            <a:ext cx="6256655" cy="5664835"/>
          </a:xfrm>
          <a:prstGeom prst="rect">
            <a:avLst/>
          </a:prstGeom>
        </p:spPr>
      </p:pic>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707890"/>
          </a:xfrm>
          <a:prstGeom prst="rect">
            <a:avLst/>
          </a:prstGeom>
          <a:noFill/>
        </p:spPr>
        <p:txBody>
          <a:bodyPr wrap="square">
            <a:spAutoFit/>
          </a:bodyPr>
          <a:lstStyle/>
          <a:p>
            <a:pPr marL="514350" indent="-514350">
              <a:buFont typeface="Arial" panose="020B0604020202020204" pitchFamily="34" charset="0"/>
              <a:buChar char="•"/>
            </a:pPr>
            <a:r>
              <a:rPr lang="en-US" sz="3000" smtClean="0"/>
              <a:t>The Internet is a global networking system that can be used on most devices nowadays and has become an essential part of our lives. In today's technological era, most of the companies are getting their operations done over the Internet. </a:t>
            </a:r>
          </a:p>
          <a:p>
            <a:pPr marL="514350" indent="-514350">
              <a:buFont typeface="Arial" panose="020B0604020202020204" pitchFamily="34" charset="0"/>
              <a:buChar char="•"/>
            </a:pPr>
            <a:r>
              <a:rPr lang="en-US" sz="3000" smtClean="0"/>
              <a:t>There are various uses of the Internet by which companies and individuals are making their daily tasks more productive and more comfortable.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431030"/>
          </a:xfrm>
          <a:prstGeom prst="rect">
            <a:avLst/>
          </a:prstGeom>
          <a:noFill/>
        </p:spPr>
        <p:txBody>
          <a:bodyPr wrap="square">
            <a:spAutoFit/>
          </a:bodyPr>
          <a:lstStyle/>
          <a:p>
            <a:pPr marL="0" indent="0">
              <a:buFont typeface="Arial" panose="020B0604020202020204" pitchFamily="34" charset="0"/>
              <a:buNone/>
            </a:pPr>
            <a:r>
              <a:rPr lang="en-US" sz="3000" b="1" smtClean="0"/>
              <a:t>Online Booking &amp; Orders</a:t>
            </a:r>
          </a:p>
          <a:p>
            <a:pPr marL="514350" indent="-514350">
              <a:buFont typeface="Arial" panose="020B0604020202020204" pitchFamily="34" charset="0"/>
              <a:buChar char="•"/>
            </a:pPr>
            <a:r>
              <a:rPr lang="en-US" sz="2800" smtClean="0"/>
              <a:t>The Internet has made it a lot easier for people to book tickets for buses, trains, flights (domestic and international) directly using their devices from anywhere. </a:t>
            </a:r>
          </a:p>
          <a:p>
            <a:pPr marL="514350" indent="-514350">
              <a:buFont typeface="Arial" panose="020B0604020202020204" pitchFamily="34" charset="0"/>
              <a:buChar char="•"/>
            </a:pPr>
            <a:r>
              <a:rPr lang="en-US" sz="2800" smtClean="0"/>
              <a:t>People can also book a taxi by choosing their current location, and they will be picked up or dropped at a specified location. Now no one needs to wait in long queues for their turn to book tickets at the ticket counter.</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861560"/>
          </a:xfrm>
          <a:prstGeom prst="rect">
            <a:avLst/>
          </a:prstGeom>
          <a:noFill/>
        </p:spPr>
        <p:txBody>
          <a:bodyPr wrap="square">
            <a:spAutoFit/>
          </a:bodyPr>
          <a:lstStyle/>
          <a:p>
            <a:pPr marL="0" indent="0">
              <a:buFont typeface="Arial" panose="020B0604020202020204" pitchFamily="34" charset="0"/>
              <a:buNone/>
            </a:pPr>
            <a:r>
              <a:rPr lang="en-US" sz="3000" b="1" smtClean="0"/>
              <a:t>Cashless Transactions</a:t>
            </a:r>
          </a:p>
          <a:p>
            <a:pPr marL="457200" indent="-457200">
              <a:buFont typeface="Arial" panose="020B0604020202020204" pitchFamily="34" charset="0"/>
              <a:buChar char="•"/>
            </a:pPr>
            <a:r>
              <a:rPr lang="en-US" sz="2800" smtClean="0"/>
              <a:t>Most countries are promoting cashless transactions and digital payments. This helps people not carry much cash. People can pay their bills through debit or credit cards using POS devices. </a:t>
            </a:r>
          </a:p>
          <a:p>
            <a:pPr marL="457200" indent="-457200">
              <a:buFont typeface="Arial" panose="020B0604020202020204" pitchFamily="34" charset="0"/>
              <a:buChar char="•"/>
            </a:pPr>
            <a:r>
              <a:rPr lang="en-US" sz="2800" smtClean="0"/>
              <a:t>These devices are connected to the payment gateway on the Internet. Besides, People can also use their smartphone and the Internet for processing transactions on UPI (Unified Payment Interface)</a:t>
            </a:r>
            <a:r>
              <a:rPr lang="en-IN" altLang="en-US" sz="280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Uses </a:t>
            </a:r>
            <a:r>
              <a:rPr lang="en-US" altLang="en-US" sz="3600" b="1" dirty="0" smtClean="0">
                <a:solidFill>
                  <a:schemeClr val="accent2"/>
                </a:solidFill>
                <a:latin typeface="Times New Roman" panose="02020603050405020304" pitchFamily="18" charset="0"/>
                <a:cs typeface="Times New Roman" panose="02020603050405020304" pitchFamily="18" charset="0"/>
              </a:rPr>
              <a:t>of Internet</a:t>
            </a:r>
          </a:p>
        </p:txBody>
      </p:sp>
      <p:sp>
        <p:nvSpPr>
          <p:cNvPr id="2" name="TextBox 1"/>
          <p:cNvSpPr txBox="1"/>
          <p:nvPr/>
        </p:nvSpPr>
        <p:spPr>
          <a:xfrm>
            <a:off x="609600" y="1524000"/>
            <a:ext cx="7924800" cy="4431030"/>
          </a:xfrm>
          <a:prstGeom prst="rect">
            <a:avLst/>
          </a:prstGeom>
          <a:noFill/>
        </p:spPr>
        <p:txBody>
          <a:bodyPr wrap="square">
            <a:spAutoFit/>
          </a:bodyPr>
          <a:lstStyle/>
          <a:p>
            <a:pPr marL="0" indent="0">
              <a:buFont typeface="Arial" panose="020B0604020202020204" pitchFamily="34" charset="0"/>
              <a:buNone/>
            </a:pPr>
            <a:r>
              <a:rPr lang="en-US" sz="3000" b="1" smtClean="0"/>
              <a:t>Education</a:t>
            </a:r>
          </a:p>
          <a:p>
            <a:pPr marL="457200" indent="-457200">
              <a:buFont typeface="Arial" panose="020B0604020202020204" pitchFamily="34" charset="0"/>
              <a:buChar char="•"/>
            </a:pPr>
            <a:r>
              <a:rPr lang="en-US" sz="2800" smtClean="0"/>
              <a:t>Most of the devices nowadays are connected through the Internet. The Internet has the availability of broad educational content on any topic with different types. </a:t>
            </a:r>
          </a:p>
          <a:p>
            <a:pPr marL="457200" indent="-457200">
              <a:buFont typeface="Arial" panose="020B0604020202020204" pitchFamily="34" charset="0"/>
              <a:buChar char="•"/>
            </a:pPr>
            <a:r>
              <a:rPr lang="en-US" sz="2800" smtClean="0"/>
              <a:t>People can study the relevant topic just by spending a couple of minutes over the Internet. Internet Search engines help people quickly find the relevant study material in multiple formats (such as images, videos, documents, etc.).</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ue Wave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1277</Words>
  <Application>Microsoft Office PowerPoint</Application>
  <PresentationFormat>On-screen Show (4:3)</PresentationFormat>
  <Paragraphs>324</Paragraphs>
  <Slides>23</Slides>
  <Notes>22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7_SEPDPO</vt: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StudyMafia.org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CRP</cp:lastModifiedBy>
  <cp:revision>903</cp:revision>
  <cp:lastPrinted>2014-09-05T11:57:00Z</cp:lastPrinted>
  <dcterms:created xsi:type="dcterms:W3CDTF">2014-04-08T13:15:00Z</dcterms:created>
  <dcterms:modified xsi:type="dcterms:W3CDTF">2022-11-20T08:57:05Z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F42D4568016E40439052283762AE052D</vt:lpwstr>
  </property>
  <property fmtid="{D5CDD505-2E9C-101B-9397-08002B2CF9AE}" pid="3" name="KSOProductBuildVer">
    <vt:lpwstr>1033-11.2.0.11380</vt:lpwstr>
  </property>
</Properties>
</file>