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555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64533" y="868171"/>
            <a:ext cx="8529333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A5002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A5002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6/22/2024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A5002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6/22/2024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6/22/2024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38193" y="990593"/>
            <a:ext cx="8305800" cy="5715000"/>
          </a:xfrm>
          <a:custGeom>
            <a:avLst/>
            <a:gdLst/>
            <a:ahLst/>
            <a:cxnLst/>
            <a:rect l="l" t="t" r="r" b="b"/>
            <a:pathLst>
              <a:path w="8305800" h="5715000">
                <a:moveTo>
                  <a:pt x="784866" y="0"/>
                </a:moveTo>
                <a:lnTo>
                  <a:pt x="736963" y="1428"/>
                </a:lnTo>
                <a:lnTo>
                  <a:pt x="689832" y="5661"/>
                </a:lnTo>
                <a:lnTo>
                  <a:pt x="643554" y="12616"/>
                </a:lnTo>
                <a:lnTo>
                  <a:pt x="598209" y="22212"/>
                </a:lnTo>
                <a:lnTo>
                  <a:pt x="553880" y="34368"/>
                </a:lnTo>
                <a:lnTo>
                  <a:pt x="510647" y="49002"/>
                </a:lnTo>
                <a:lnTo>
                  <a:pt x="468592" y="66033"/>
                </a:lnTo>
                <a:lnTo>
                  <a:pt x="427795" y="85380"/>
                </a:lnTo>
                <a:lnTo>
                  <a:pt x="388339" y="106962"/>
                </a:lnTo>
                <a:lnTo>
                  <a:pt x="350305" y="130697"/>
                </a:lnTo>
                <a:lnTo>
                  <a:pt x="313773" y="156504"/>
                </a:lnTo>
                <a:lnTo>
                  <a:pt x="278826" y="184302"/>
                </a:lnTo>
                <a:lnTo>
                  <a:pt x="245544" y="214009"/>
                </a:lnTo>
                <a:lnTo>
                  <a:pt x="214009" y="245544"/>
                </a:lnTo>
                <a:lnTo>
                  <a:pt x="184302" y="278826"/>
                </a:lnTo>
                <a:lnTo>
                  <a:pt x="156504" y="313773"/>
                </a:lnTo>
                <a:lnTo>
                  <a:pt x="130697" y="350305"/>
                </a:lnTo>
                <a:lnTo>
                  <a:pt x="106962" y="388339"/>
                </a:lnTo>
                <a:lnTo>
                  <a:pt x="85380" y="427795"/>
                </a:lnTo>
                <a:lnTo>
                  <a:pt x="66033" y="468592"/>
                </a:lnTo>
                <a:lnTo>
                  <a:pt x="49002" y="510647"/>
                </a:lnTo>
                <a:lnTo>
                  <a:pt x="34368" y="553880"/>
                </a:lnTo>
                <a:lnTo>
                  <a:pt x="22212" y="598209"/>
                </a:lnTo>
                <a:lnTo>
                  <a:pt x="12616" y="643554"/>
                </a:lnTo>
                <a:lnTo>
                  <a:pt x="5661" y="689832"/>
                </a:lnTo>
                <a:lnTo>
                  <a:pt x="1428" y="736963"/>
                </a:lnTo>
                <a:lnTo>
                  <a:pt x="0" y="784866"/>
                </a:lnTo>
                <a:lnTo>
                  <a:pt x="0" y="4930145"/>
                </a:lnTo>
                <a:lnTo>
                  <a:pt x="1428" y="4978047"/>
                </a:lnTo>
                <a:lnTo>
                  <a:pt x="5661" y="5025177"/>
                </a:lnTo>
                <a:lnTo>
                  <a:pt x="12616" y="5071455"/>
                </a:lnTo>
                <a:lnTo>
                  <a:pt x="22212" y="5116799"/>
                </a:lnTo>
                <a:lnTo>
                  <a:pt x="34368" y="5161128"/>
                </a:lnTo>
                <a:lnTo>
                  <a:pt x="49002" y="5204361"/>
                </a:lnTo>
                <a:lnTo>
                  <a:pt x="66033" y="5246416"/>
                </a:lnTo>
                <a:lnTo>
                  <a:pt x="85380" y="5287212"/>
                </a:lnTo>
                <a:lnTo>
                  <a:pt x="106962" y="5326668"/>
                </a:lnTo>
                <a:lnTo>
                  <a:pt x="130697" y="5364702"/>
                </a:lnTo>
                <a:lnTo>
                  <a:pt x="156504" y="5401233"/>
                </a:lnTo>
                <a:lnTo>
                  <a:pt x="184302" y="5436180"/>
                </a:lnTo>
                <a:lnTo>
                  <a:pt x="214009" y="5469462"/>
                </a:lnTo>
                <a:lnTo>
                  <a:pt x="245544" y="5500997"/>
                </a:lnTo>
                <a:lnTo>
                  <a:pt x="278826" y="5530704"/>
                </a:lnTo>
                <a:lnTo>
                  <a:pt x="313773" y="5558501"/>
                </a:lnTo>
                <a:lnTo>
                  <a:pt x="350305" y="5584308"/>
                </a:lnTo>
                <a:lnTo>
                  <a:pt x="388339" y="5608043"/>
                </a:lnTo>
                <a:lnTo>
                  <a:pt x="427795" y="5629625"/>
                </a:lnTo>
                <a:lnTo>
                  <a:pt x="468592" y="5648972"/>
                </a:lnTo>
                <a:lnTo>
                  <a:pt x="510647" y="5666003"/>
                </a:lnTo>
                <a:lnTo>
                  <a:pt x="553880" y="5680637"/>
                </a:lnTo>
                <a:lnTo>
                  <a:pt x="598209" y="5692793"/>
                </a:lnTo>
                <a:lnTo>
                  <a:pt x="643554" y="5702389"/>
                </a:lnTo>
                <a:lnTo>
                  <a:pt x="689832" y="5709344"/>
                </a:lnTo>
                <a:lnTo>
                  <a:pt x="736963" y="5713577"/>
                </a:lnTo>
                <a:lnTo>
                  <a:pt x="784866" y="5715005"/>
                </a:lnTo>
                <a:lnTo>
                  <a:pt x="7520945" y="5715005"/>
                </a:lnTo>
                <a:lnTo>
                  <a:pt x="7568847" y="5713577"/>
                </a:lnTo>
                <a:lnTo>
                  <a:pt x="7615977" y="5709344"/>
                </a:lnTo>
                <a:lnTo>
                  <a:pt x="7662255" y="5702389"/>
                </a:lnTo>
                <a:lnTo>
                  <a:pt x="7707599" y="5692793"/>
                </a:lnTo>
                <a:lnTo>
                  <a:pt x="7751928" y="5680637"/>
                </a:lnTo>
                <a:lnTo>
                  <a:pt x="7795161" y="5666003"/>
                </a:lnTo>
                <a:lnTo>
                  <a:pt x="7837216" y="5648972"/>
                </a:lnTo>
                <a:lnTo>
                  <a:pt x="7878012" y="5629625"/>
                </a:lnTo>
                <a:lnTo>
                  <a:pt x="7917468" y="5608043"/>
                </a:lnTo>
                <a:lnTo>
                  <a:pt x="7955502" y="5584308"/>
                </a:lnTo>
                <a:lnTo>
                  <a:pt x="7992033" y="5558501"/>
                </a:lnTo>
                <a:lnTo>
                  <a:pt x="8026980" y="5530704"/>
                </a:lnTo>
                <a:lnTo>
                  <a:pt x="8060262" y="5500997"/>
                </a:lnTo>
                <a:lnTo>
                  <a:pt x="8091797" y="5469462"/>
                </a:lnTo>
                <a:lnTo>
                  <a:pt x="8121504" y="5436180"/>
                </a:lnTo>
                <a:lnTo>
                  <a:pt x="8149301" y="5401233"/>
                </a:lnTo>
                <a:lnTo>
                  <a:pt x="8175108" y="5364702"/>
                </a:lnTo>
                <a:lnTo>
                  <a:pt x="8198843" y="5326668"/>
                </a:lnTo>
                <a:lnTo>
                  <a:pt x="8220425" y="5287212"/>
                </a:lnTo>
                <a:lnTo>
                  <a:pt x="8239772" y="5246416"/>
                </a:lnTo>
                <a:lnTo>
                  <a:pt x="8256803" y="5204361"/>
                </a:lnTo>
                <a:lnTo>
                  <a:pt x="8271437" y="5161128"/>
                </a:lnTo>
                <a:lnTo>
                  <a:pt x="8283593" y="5116799"/>
                </a:lnTo>
                <a:lnTo>
                  <a:pt x="8293189" y="5071455"/>
                </a:lnTo>
                <a:lnTo>
                  <a:pt x="8300144" y="5025177"/>
                </a:lnTo>
                <a:lnTo>
                  <a:pt x="8304376" y="4978047"/>
                </a:lnTo>
                <a:lnTo>
                  <a:pt x="8305805" y="4930145"/>
                </a:lnTo>
                <a:lnTo>
                  <a:pt x="8305805" y="784866"/>
                </a:lnTo>
                <a:lnTo>
                  <a:pt x="8304376" y="736963"/>
                </a:lnTo>
                <a:lnTo>
                  <a:pt x="8300144" y="689832"/>
                </a:lnTo>
                <a:lnTo>
                  <a:pt x="8293189" y="643554"/>
                </a:lnTo>
                <a:lnTo>
                  <a:pt x="8283593" y="598209"/>
                </a:lnTo>
                <a:lnTo>
                  <a:pt x="8271437" y="553880"/>
                </a:lnTo>
                <a:lnTo>
                  <a:pt x="8256803" y="510647"/>
                </a:lnTo>
                <a:lnTo>
                  <a:pt x="8239772" y="468592"/>
                </a:lnTo>
                <a:lnTo>
                  <a:pt x="8220425" y="427795"/>
                </a:lnTo>
                <a:lnTo>
                  <a:pt x="8198843" y="388339"/>
                </a:lnTo>
                <a:lnTo>
                  <a:pt x="8175108" y="350305"/>
                </a:lnTo>
                <a:lnTo>
                  <a:pt x="8149301" y="313773"/>
                </a:lnTo>
                <a:lnTo>
                  <a:pt x="8121504" y="278826"/>
                </a:lnTo>
                <a:lnTo>
                  <a:pt x="8091797" y="245544"/>
                </a:lnTo>
                <a:lnTo>
                  <a:pt x="8060262" y="214009"/>
                </a:lnTo>
                <a:lnTo>
                  <a:pt x="8026980" y="184302"/>
                </a:lnTo>
                <a:lnTo>
                  <a:pt x="7992033" y="156504"/>
                </a:lnTo>
                <a:lnTo>
                  <a:pt x="7955502" y="130697"/>
                </a:lnTo>
                <a:lnTo>
                  <a:pt x="7917468" y="106962"/>
                </a:lnTo>
                <a:lnTo>
                  <a:pt x="7878012" y="85380"/>
                </a:lnTo>
                <a:lnTo>
                  <a:pt x="7837216" y="66033"/>
                </a:lnTo>
                <a:lnTo>
                  <a:pt x="7795161" y="49002"/>
                </a:lnTo>
                <a:lnTo>
                  <a:pt x="7751928" y="34368"/>
                </a:lnTo>
                <a:lnTo>
                  <a:pt x="7707599" y="22212"/>
                </a:lnTo>
                <a:lnTo>
                  <a:pt x="7662255" y="12616"/>
                </a:lnTo>
                <a:lnTo>
                  <a:pt x="7615977" y="5661"/>
                </a:lnTo>
                <a:lnTo>
                  <a:pt x="7568847" y="1428"/>
                </a:lnTo>
                <a:lnTo>
                  <a:pt x="7520945" y="0"/>
                </a:lnTo>
                <a:lnTo>
                  <a:pt x="784866" y="0"/>
                </a:lnTo>
                <a:close/>
              </a:path>
            </a:pathLst>
          </a:custGeom>
          <a:ln w="50799">
            <a:solidFill>
              <a:srgbClr val="66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57193" y="609593"/>
            <a:ext cx="8534400" cy="1219200"/>
          </a:xfrm>
          <a:custGeom>
            <a:avLst/>
            <a:gdLst/>
            <a:ahLst/>
            <a:cxnLst/>
            <a:rect l="l" t="t" r="r" b="b"/>
            <a:pathLst>
              <a:path w="8534400" h="1219200">
                <a:moveTo>
                  <a:pt x="8534405" y="609599"/>
                </a:moveTo>
                <a:lnTo>
                  <a:pt x="8532572" y="561745"/>
                </a:lnTo>
                <a:lnTo>
                  <a:pt x="8527161" y="514935"/>
                </a:lnTo>
                <a:lnTo>
                  <a:pt x="8518308" y="469303"/>
                </a:lnTo>
                <a:lnTo>
                  <a:pt x="8506146" y="424979"/>
                </a:lnTo>
                <a:lnTo>
                  <a:pt x="8490809" y="382097"/>
                </a:lnTo>
                <a:lnTo>
                  <a:pt x="8472432" y="340789"/>
                </a:lnTo>
                <a:lnTo>
                  <a:pt x="8451150" y="301187"/>
                </a:lnTo>
                <a:lnTo>
                  <a:pt x="8427096" y="263424"/>
                </a:lnTo>
                <a:lnTo>
                  <a:pt x="8400404" y="227631"/>
                </a:lnTo>
                <a:lnTo>
                  <a:pt x="8371210" y="193941"/>
                </a:lnTo>
                <a:lnTo>
                  <a:pt x="8339647" y="162487"/>
                </a:lnTo>
                <a:lnTo>
                  <a:pt x="8305850" y="133401"/>
                </a:lnTo>
                <a:lnTo>
                  <a:pt x="8269952" y="106814"/>
                </a:lnTo>
                <a:lnTo>
                  <a:pt x="8232089" y="82860"/>
                </a:lnTo>
                <a:lnTo>
                  <a:pt x="8192394" y="61670"/>
                </a:lnTo>
                <a:lnTo>
                  <a:pt x="8151002" y="43378"/>
                </a:lnTo>
                <a:lnTo>
                  <a:pt x="8108047" y="28114"/>
                </a:lnTo>
                <a:lnTo>
                  <a:pt x="8063663" y="16013"/>
                </a:lnTo>
                <a:lnTo>
                  <a:pt x="8017984" y="7205"/>
                </a:lnTo>
                <a:lnTo>
                  <a:pt x="7971146" y="1823"/>
                </a:lnTo>
                <a:lnTo>
                  <a:pt x="7923281" y="0"/>
                </a:lnTo>
                <a:lnTo>
                  <a:pt x="0" y="0"/>
                </a:lnTo>
                <a:lnTo>
                  <a:pt x="0" y="1219206"/>
                </a:lnTo>
                <a:lnTo>
                  <a:pt x="7924805" y="1217682"/>
                </a:lnTo>
                <a:lnTo>
                  <a:pt x="7972462" y="1215858"/>
                </a:lnTo>
                <a:lnTo>
                  <a:pt x="8019113" y="1210478"/>
                </a:lnTo>
                <a:lnTo>
                  <a:pt x="8064622" y="1201673"/>
                </a:lnTo>
                <a:lnTo>
                  <a:pt x="8108855" y="1189577"/>
                </a:lnTo>
                <a:lnTo>
                  <a:pt x="8151676" y="1174324"/>
                </a:lnTo>
                <a:lnTo>
                  <a:pt x="8192949" y="1156046"/>
                </a:lnTo>
                <a:lnTo>
                  <a:pt x="8232541" y="1134877"/>
                </a:lnTo>
                <a:lnTo>
                  <a:pt x="8270314" y="1110951"/>
                </a:lnTo>
                <a:lnTo>
                  <a:pt x="8306134" y="1084400"/>
                </a:lnTo>
                <a:lnTo>
                  <a:pt x="8339866" y="1055358"/>
                </a:lnTo>
                <a:lnTo>
                  <a:pt x="8371375" y="1023958"/>
                </a:lnTo>
                <a:lnTo>
                  <a:pt x="8400524" y="990333"/>
                </a:lnTo>
                <a:lnTo>
                  <a:pt x="8427180" y="954618"/>
                </a:lnTo>
                <a:lnTo>
                  <a:pt x="8451206" y="916944"/>
                </a:lnTo>
                <a:lnTo>
                  <a:pt x="8472468" y="877445"/>
                </a:lnTo>
                <a:lnTo>
                  <a:pt x="8490830" y="836255"/>
                </a:lnTo>
                <a:lnTo>
                  <a:pt x="8506156" y="793507"/>
                </a:lnTo>
                <a:lnTo>
                  <a:pt x="8518312" y="749334"/>
                </a:lnTo>
                <a:lnTo>
                  <a:pt x="8527163" y="703870"/>
                </a:lnTo>
                <a:lnTo>
                  <a:pt x="8532572" y="657247"/>
                </a:lnTo>
                <a:lnTo>
                  <a:pt x="8534405" y="609599"/>
                </a:lnTo>
                <a:close/>
              </a:path>
            </a:pathLst>
          </a:custGeom>
          <a:solidFill>
            <a:srgbClr val="6666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457193" y="1676400"/>
            <a:ext cx="8077200" cy="0"/>
          </a:xfrm>
          <a:custGeom>
            <a:avLst/>
            <a:gdLst/>
            <a:ahLst/>
            <a:cxnLst/>
            <a:rect l="l" t="t" r="r" b="b"/>
            <a:pathLst>
              <a:path w="8077200">
                <a:moveTo>
                  <a:pt x="0" y="0"/>
                </a:moveTo>
                <a:lnTo>
                  <a:pt x="8077205" y="0"/>
                </a:lnTo>
              </a:path>
            </a:pathLst>
          </a:custGeom>
          <a:ln w="380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4533" y="868171"/>
            <a:ext cx="8529333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A5002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67809" y="2466846"/>
            <a:ext cx="7922781" cy="34575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33" y="868171"/>
            <a:ext cx="399478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45" dirty="0"/>
              <a:t>COMPUTER</a:t>
            </a:r>
            <a:r>
              <a:rPr spc="-110" dirty="0"/>
              <a:t> </a:t>
            </a:r>
            <a:r>
              <a:rPr spc="270" dirty="0"/>
              <a:t>BASICS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0200" y="3124200"/>
            <a:ext cx="7072883" cy="18288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124200" y="5334000"/>
            <a:ext cx="3810000" cy="1177245"/>
          </a:xfrm>
          <a:prstGeom prst="rect">
            <a:avLst/>
          </a:prstGeom>
          <a:ln w="35560">
            <a:solidFill>
              <a:srgbClr val="000000"/>
            </a:solidFill>
          </a:ln>
        </p:spPr>
        <p:txBody>
          <a:bodyPr vert="horz" wrap="square" lIns="0" tIns="685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40"/>
              </a:spcBef>
            </a:pPr>
            <a:r>
              <a:rPr lang="en-US" b="1" spc="-5" dirty="0" err="1">
                <a:latin typeface="Arial MT"/>
                <a:cs typeface="Arial MT"/>
              </a:rPr>
              <a:t>Munmun</a:t>
            </a:r>
            <a:r>
              <a:rPr lang="en-US" b="1" spc="-5" dirty="0">
                <a:latin typeface="Arial MT"/>
                <a:cs typeface="Arial MT"/>
              </a:rPr>
              <a:t> Das</a:t>
            </a:r>
            <a:endParaRPr sz="1800" b="1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</a:pPr>
            <a:r>
              <a:rPr lang="en-US" b="1" spc="-5" dirty="0">
                <a:latin typeface="Arial MT"/>
                <a:cs typeface="Arial MT"/>
              </a:rPr>
              <a:t>Assistant Professor,</a:t>
            </a:r>
          </a:p>
          <a:p>
            <a:pPr algn="ctr">
              <a:lnSpc>
                <a:spcPct val="100000"/>
              </a:lnSpc>
            </a:pPr>
            <a:r>
              <a:rPr lang="en-US" sz="1800" b="1" spc="-5" dirty="0">
                <a:latin typeface="Arial MT"/>
                <a:cs typeface="Arial MT"/>
              </a:rPr>
              <a:t>Department of IT,</a:t>
            </a:r>
          </a:p>
          <a:p>
            <a:pPr algn="ctr">
              <a:lnSpc>
                <a:spcPct val="100000"/>
              </a:lnSpc>
            </a:pPr>
            <a:r>
              <a:rPr lang="en-US" b="1" spc="-5" dirty="0">
                <a:latin typeface="Arial MT"/>
                <a:cs typeface="Arial MT"/>
              </a:rPr>
              <a:t>Women’s College, </a:t>
            </a:r>
            <a:r>
              <a:rPr lang="en-US" b="1" spc="-5" dirty="0" err="1">
                <a:latin typeface="Arial MT"/>
                <a:cs typeface="Arial MT"/>
              </a:rPr>
              <a:t>Agartala</a:t>
            </a:r>
            <a:endParaRPr sz="1800" b="1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33" y="868171"/>
            <a:ext cx="470979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65" dirty="0"/>
              <a:t>Hardware</a:t>
            </a:r>
            <a:r>
              <a:rPr spc="-130" dirty="0"/>
              <a:t> </a:t>
            </a:r>
            <a:r>
              <a:rPr spc="250" dirty="0"/>
              <a:t>Components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133" y="2239771"/>
            <a:ext cx="6226810" cy="4043045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191135">
              <a:lnSpc>
                <a:spcPts val="2870"/>
              </a:lnSpc>
              <a:spcBef>
                <a:spcPts val="200"/>
              </a:spcBef>
            </a:pPr>
            <a:r>
              <a:rPr sz="2400" u="heavy" spc="17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Storage</a:t>
            </a:r>
            <a:r>
              <a:rPr sz="2400" u="heavy" spc="-4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2400" u="heavy" spc="16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Devices</a:t>
            </a:r>
            <a:r>
              <a:rPr sz="2400" u="heavy" spc="-5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2400" u="heavy" spc="16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--</a:t>
            </a:r>
            <a:r>
              <a:rPr sz="2400" u="heavy" spc="-5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"How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it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saves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data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and </a:t>
            </a:r>
            <a:r>
              <a:rPr sz="2400" spc="-735" dirty="0">
                <a:latin typeface="Tahoma"/>
                <a:cs typeface="Tahoma"/>
              </a:rPr>
              <a:t>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programs“</a:t>
            </a:r>
            <a:endParaRPr sz="2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300">
              <a:latin typeface="Tahoma"/>
              <a:cs typeface="Tahoma"/>
            </a:endParaRPr>
          </a:p>
          <a:p>
            <a:pPr marL="12700" marR="9525" indent="914400">
              <a:lnSpc>
                <a:spcPct val="99700"/>
              </a:lnSpc>
              <a:buChar char="-"/>
              <a:tabLst>
                <a:tab pos="1134745" algn="l"/>
              </a:tabLst>
            </a:pPr>
            <a:r>
              <a:rPr sz="2400" spc="-5" dirty="0">
                <a:latin typeface="Tahoma"/>
                <a:cs typeface="Tahoma"/>
              </a:rPr>
              <a:t>Hard </a:t>
            </a:r>
            <a:r>
              <a:rPr sz="2400" dirty="0">
                <a:latin typeface="Tahoma"/>
                <a:cs typeface="Tahoma"/>
              </a:rPr>
              <a:t>disk</a:t>
            </a:r>
            <a:r>
              <a:rPr sz="2400" spc="1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drives are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an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internal, </a:t>
            </a:r>
            <a:r>
              <a:rPr sz="240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higher</a:t>
            </a:r>
            <a:r>
              <a:rPr sz="240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capacity</a:t>
            </a:r>
            <a:r>
              <a:rPr sz="2400" spc="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drive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which</a:t>
            </a:r>
            <a:r>
              <a:rPr sz="2400" spc="1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also</a:t>
            </a:r>
            <a:r>
              <a:rPr sz="240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stores</a:t>
            </a:r>
            <a:r>
              <a:rPr sz="2400" dirty="0">
                <a:latin typeface="Tahoma"/>
                <a:cs typeface="Tahoma"/>
              </a:rPr>
              <a:t> the 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operating</a:t>
            </a:r>
            <a:r>
              <a:rPr sz="240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system</a:t>
            </a:r>
            <a:r>
              <a:rPr sz="2400" dirty="0">
                <a:latin typeface="Tahoma"/>
                <a:cs typeface="Tahoma"/>
              </a:rPr>
              <a:t> which </a:t>
            </a:r>
            <a:r>
              <a:rPr sz="2400" spc="-5" dirty="0">
                <a:latin typeface="Tahoma"/>
                <a:cs typeface="Tahoma"/>
              </a:rPr>
              <a:t>runs </a:t>
            </a:r>
            <a:r>
              <a:rPr sz="2400" spc="-10" dirty="0">
                <a:latin typeface="Tahoma"/>
                <a:cs typeface="Tahoma"/>
              </a:rPr>
              <a:t>when</a:t>
            </a:r>
            <a:r>
              <a:rPr sz="240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you power </a:t>
            </a:r>
            <a:r>
              <a:rPr sz="2400" spc="-73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on</a:t>
            </a:r>
            <a:r>
              <a:rPr sz="2400" spc="-5" dirty="0">
                <a:latin typeface="Tahoma"/>
                <a:cs typeface="Tahoma"/>
              </a:rPr>
              <a:t> the</a:t>
            </a:r>
            <a:r>
              <a:rPr sz="240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computer.</a:t>
            </a:r>
            <a:endParaRPr sz="2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Tahoma"/>
              <a:buChar char="-"/>
            </a:pPr>
            <a:endParaRPr sz="2350">
              <a:latin typeface="Tahoma"/>
              <a:cs typeface="Tahoma"/>
            </a:endParaRPr>
          </a:p>
          <a:p>
            <a:pPr marL="12700" marR="5080" indent="914400">
              <a:lnSpc>
                <a:spcPct val="100000"/>
              </a:lnSpc>
              <a:buChar char="-"/>
              <a:tabLst>
                <a:tab pos="1134745" algn="l"/>
              </a:tabLst>
            </a:pPr>
            <a:r>
              <a:rPr sz="2400" spc="-5" dirty="0">
                <a:latin typeface="Tahoma"/>
                <a:cs typeface="Tahoma"/>
              </a:rPr>
              <a:t>"Floppy"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disk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drives </a:t>
            </a:r>
            <a:r>
              <a:rPr sz="2400" dirty="0">
                <a:latin typeface="Tahoma"/>
                <a:cs typeface="Tahoma"/>
              </a:rPr>
              <a:t>allow</a:t>
            </a:r>
            <a:r>
              <a:rPr sz="2400" spc="-5" dirty="0">
                <a:latin typeface="Tahoma"/>
                <a:cs typeface="Tahoma"/>
              </a:rPr>
              <a:t> you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to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save </a:t>
            </a:r>
            <a:r>
              <a:rPr sz="2400" spc="-73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work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on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small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disks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and take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the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data </a:t>
            </a:r>
            <a:r>
              <a:rPr sz="2400" spc="-5" dirty="0">
                <a:latin typeface="Tahoma"/>
                <a:cs typeface="Tahoma"/>
              </a:rPr>
              <a:t>with </a:t>
            </a:r>
            <a:r>
              <a:rPr sz="240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you.</a:t>
            </a:r>
            <a:endParaRPr sz="24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07223" y="4800600"/>
            <a:ext cx="1740407" cy="19050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96200" y="2438400"/>
            <a:ext cx="1842516" cy="2057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33" y="868171"/>
            <a:ext cx="470979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65" dirty="0"/>
              <a:t>Hardware</a:t>
            </a:r>
            <a:r>
              <a:rPr spc="-130" dirty="0"/>
              <a:t> </a:t>
            </a:r>
            <a:r>
              <a:rPr spc="250" dirty="0"/>
              <a:t>Components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58683" y="3962400"/>
            <a:ext cx="1842515" cy="20574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067809" y="2165241"/>
            <a:ext cx="6711315" cy="424180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400" u="heavy" spc="18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Hard</a:t>
            </a:r>
            <a:r>
              <a:rPr sz="2400" u="heavy" spc="-8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2400" u="heavy" spc="18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Disks</a:t>
            </a:r>
            <a:endParaRPr sz="24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Clr>
                <a:srgbClr val="996565"/>
              </a:buClr>
              <a:buSzPct val="80000"/>
              <a:buFont typeface="Microsoft Sans Serif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Tahoma"/>
                <a:cs typeface="Tahoma"/>
              </a:rPr>
              <a:t>Speed:</a:t>
            </a:r>
            <a:endParaRPr sz="2000">
              <a:latin typeface="Tahoma"/>
              <a:cs typeface="Tahoma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Clr>
                <a:srgbClr val="99CCFF"/>
              </a:buClr>
              <a:buSzPct val="70000"/>
              <a:buFont typeface="Microsoft Sans Serif"/>
              <a:buChar char="•"/>
              <a:tabLst>
                <a:tab pos="756285" algn="l"/>
                <a:tab pos="756920" algn="l"/>
              </a:tabLst>
            </a:pPr>
            <a:r>
              <a:rPr sz="2000" spc="-5" dirty="0">
                <a:latin typeface="Tahoma"/>
                <a:cs typeface="Tahoma"/>
              </a:rPr>
              <a:t>Very</a:t>
            </a:r>
            <a:r>
              <a:rPr sz="2000" spc="-4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fast!</a:t>
            </a:r>
            <a:endParaRPr sz="2000">
              <a:latin typeface="Tahoma"/>
              <a:cs typeface="Tahoma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480"/>
              </a:spcBef>
              <a:buClr>
                <a:srgbClr val="99CCFF"/>
              </a:buClr>
              <a:buSzPct val="70000"/>
              <a:buFont typeface="Microsoft Sans Serif"/>
              <a:buChar char="•"/>
              <a:tabLst>
                <a:tab pos="756285" algn="l"/>
                <a:tab pos="756920" algn="l"/>
                <a:tab pos="6084570" algn="l"/>
              </a:tabLst>
            </a:pPr>
            <a:r>
              <a:rPr sz="2000" spc="-5" dirty="0">
                <a:latin typeface="Tahoma"/>
                <a:cs typeface="Tahoma"/>
              </a:rPr>
              <a:t>The speed </a:t>
            </a:r>
            <a:r>
              <a:rPr sz="2000" dirty="0">
                <a:latin typeface="Tahoma"/>
                <a:cs typeface="Tahoma"/>
              </a:rPr>
              <a:t>of a </a:t>
            </a:r>
            <a:r>
              <a:rPr sz="2000" spc="-5" dirty="0">
                <a:latin typeface="Tahoma"/>
                <a:cs typeface="Tahoma"/>
              </a:rPr>
              <a:t>hard disk is </a:t>
            </a:r>
            <a:r>
              <a:rPr sz="2000" dirty="0">
                <a:latin typeface="Tahoma"/>
                <a:cs typeface="Tahoma"/>
              </a:rPr>
              <a:t>often </a:t>
            </a:r>
            <a:r>
              <a:rPr sz="2000" spc="-5" dirty="0">
                <a:latin typeface="Tahoma"/>
                <a:cs typeface="Tahoma"/>
              </a:rPr>
              <a:t>quoted </a:t>
            </a:r>
            <a:r>
              <a:rPr sz="2000" dirty="0">
                <a:latin typeface="Tahoma"/>
                <a:cs typeface="Tahoma"/>
              </a:rPr>
              <a:t>as </a:t>
            </a:r>
            <a:r>
              <a:rPr sz="2000" spc="-5" dirty="0">
                <a:latin typeface="Tahoma"/>
                <a:cs typeface="Tahoma"/>
              </a:rPr>
              <a:t>"average </a:t>
            </a:r>
            <a:r>
              <a:rPr sz="2000" spc="-6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access</a:t>
            </a:r>
            <a:r>
              <a:rPr sz="2000" spc="2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time"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speed,</a:t>
            </a:r>
            <a:r>
              <a:rPr sz="2000" spc="2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measured</a:t>
            </a:r>
            <a:r>
              <a:rPr sz="2000" spc="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in</a:t>
            </a:r>
            <a:r>
              <a:rPr sz="2000" spc="1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milliseconds.	The 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smaller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this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number</a:t>
            </a:r>
            <a:r>
              <a:rPr sz="2000" spc="-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the faster</a:t>
            </a:r>
            <a:r>
              <a:rPr sz="2000" spc="-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the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disk.</a:t>
            </a:r>
            <a:endParaRPr sz="20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470"/>
              </a:spcBef>
              <a:buClr>
                <a:srgbClr val="996565"/>
              </a:buClr>
              <a:buSzPct val="80000"/>
              <a:buFont typeface="Microsoft Sans Serif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Tahoma"/>
                <a:cs typeface="Tahoma"/>
              </a:rPr>
              <a:t>Capacity:</a:t>
            </a:r>
            <a:endParaRPr sz="2000">
              <a:latin typeface="Tahoma"/>
              <a:cs typeface="Tahoma"/>
            </a:endParaRPr>
          </a:p>
          <a:p>
            <a:pPr marL="756285" marR="348615" lvl="1" indent="-287020">
              <a:lnSpc>
                <a:spcPct val="100000"/>
              </a:lnSpc>
              <a:spcBef>
                <a:spcPts val="480"/>
              </a:spcBef>
              <a:buClr>
                <a:srgbClr val="99CCFF"/>
              </a:buClr>
              <a:buSzPct val="70000"/>
              <a:buFont typeface="Microsoft Sans Serif"/>
              <a:buChar char="•"/>
              <a:tabLst>
                <a:tab pos="756285" algn="l"/>
                <a:tab pos="756920" algn="l"/>
                <a:tab pos="2118995" algn="l"/>
                <a:tab pos="4883785" algn="l"/>
              </a:tabLst>
            </a:pPr>
            <a:r>
              <a:rPr sz="2000" spc="-5" dirty="0">
                <a:latin typeface="Tahoma"/>
                <a:cs typeface="Tahoma"/>
              </a:rPr>
              <a:t>Enormous!	Often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40/80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Gigabytes.	</a:t>
            </a:r>
            <a:r>
              <a:rPr sz="2000" dirty="0">
                <a:latin typeface="Tahoma"/>
                <a:cs typeface="Tahoma"/>
              </a:rPr>
              <a:t>A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Gigabyte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is </a:t>
            </a:r>
            <a:r>
              <a:rPr sz="2000" spc="-6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equivalent </a:t>
            </a:r>
            <a:r>
              <a:rPr sz="2000" dirty="0">
                <a:latin typeface="Tahoma"/>
                <a:cs typeface="Tahoma"/>
              </a:rPr>
              <a:t>to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1024 Megabytes.</a:t>
            </a:r>
            <a:endParaRPr sz="20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470"/>
              </a:spcBef>
              <a:buClr>
                <a:srgbClr val="996565"/>
              </a:buClr>
              <a:buSzPct val="80000"/>
              <a:buFont typeface="Microsoft Sans Serif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Tahoma"/>
                <a:cs typeface="Tahoma"/>
              </a:rPr>
              <a:t>Cost:</a:t>
            </a:r>
            <a:endParaRPr sz="2000">
              <a:latin typeface="Tahoma"/>
              <a:cs typeface="Tahoma"/>
            </a:endParaRPr>
          </a:p>
          <a:p>
            <a:pPr marL="756285" marR="581660" lvl="1" indent="-287020">
              <a:lnSpc>
                <a:spcPct val="100000"/>
              </a:lnSpc>
              <a:spcBef>
                <a:spcPts val="480"/>
              </a:spcBef>
              <a:buClr>
                <a:srgbClr val="99CCFF"/>
              </a:buClr>
              <a:buSzPct val="70000"/>
              <a:buFont typeface="Microsoft Sans Serif"/>
              <a:buChar char="•"/>
              <a:tabLst>
                <a:tab pos="756285" algn="l"/>
                <a:tab pos="756920" algn="l"/>
              </a:tabLst>
            </a:pPr>
            <a:r>
              <a:rPr sz="2000" dirty="0">
                <a:latin typeface="Tahoma"/>
                <a:cs typeface="Tahoma"/>
              </a:rPr>
              <a:t>Hard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disks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costs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are </a:t>
            </a:r>
            <a:r>
              <a:rPr sz="2000" spc="-5" dirty="0">
                <a:latin typeface="Tahoma"/>
                <a:cs typeface="Tahoma"/>
              </a:rPr>
              <a:t>falling rapidly </a:t>
            </a:r>
            <a:r>
              <a:rPr sz="2000" dirty="0">
                <a:latin typeface="Tahoma"/>
                <a:cs typeface="Tahoma"/>
              </a:rPr>
              <a:t>and</a:t>
            </a:r>
            <a:r>
              <a:rPr sz="2000" spc="-5" dirty="0">
                <a:latin typeface="Tahoma"/>
                <a:cs typeface="Tahoma"/>
              </a:rPr>
              <a:t> normally </a:t>
            </a:r>
            <a:r>
              <a:rPr sz="2000" spc="-6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represent the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cheapest way </a:t>
            </a:r>
            <a:r>
              <a:rPr sz="2000" dirty="0">
                <a:latin typeface="Tahoma"/>
                <a:cs typeface="Tahoma"/>
              </a:rPr>
              <a:t>of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storing</a:t>
            </a:r>
            <a:r>
              <a:rPr sz="2000" spc="-5" dirty="0">
                <a:latin typeface="Tahoma"/>
                <a:cs typeface="Tahoma"/>
              </a:rPr>
              <a:t> data.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33" y="868171"/>
            <a:ext cx="470979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65" dirty="0"/>
              <a:t>Hardware</a:t>
            </a:r>
            <a:r>
              <a:rPr spc="-130" dirty="0"/>
              <a:t> </a:t>
            </a:r>
            <a:r>
              <a:rPr spc="250" dirty="0"/>
              <a:t>Components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96415" y="2162047"/>
            <a:ext cx="3783965" cy="3457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u="heavy" spc="18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Diskettes</a:t>
            </a:r>
            <a:r>
              <a:rPr sz="2400" u="heavy" spc="-6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2400" u="heavy" spc="17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(Floppy</a:t>
            </a:r>
            <a:r>
              <a:rPr sz="2400" u="heavy" spc="-6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2400" u="heavy" spc="18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Disks)</a:t>
            </a:r>
            <a:endParaRPr sz="2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3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buClr>
                <a:srgbClr val="996565"/>
              </a:buClr>
              <a:buSzPct val="79166"/>
              <a:buFont typeface="Microsoft Sans Serif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Tahoma"/>
                <a:cs typeface="Tahoma"/>
              </a:rPr>
              <a:t>Speed:</a:t>
            </a:r>
            <a:endParaRPr sz="2400">
              <a:latin typeface="Tahoma"/>
              <a:cs typeface="Tahoma"/>
            </a:endParaRPr>
          </a:p>
          <a:p>
            <a:pPr marL="756285" lvl="1" indent="-287655">
              <a:lnSpc>
                <a:spcPct val="100000"/>
              </a:lnSpc>
              <a:spcBef>
                <a:spcPts val="565"/>
              </a:spcBef>
              <a:buClr>
                <a:srgbClr val="99CCFF"/>
              </a:buClr>
              <a:buSzPct val="70833"/>
              <a:buFont typeface="Microsoft Sans Serif"/>
              <a:buChar char="•"/>
              <a:tabLst>
                <a:tab pos="756920" algn="l"/>
              </a:tabLst>
            </a:pPr>
            <a:r>
              <a:rPr sz="2400" spc="-5" dirty="0">
                <a:latin typeface="Tahoma"/>
                <a:cs typeface="Tahoma"/>
              </a:rPr>
              <a:t>Very</a:t>
            </a:r>
            <a:r>
              <a:rPr sz="2400" spc="-4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slow!</a:t>
            </a:r>
            <a:endParaRPr sz="24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996565"/>
              </a:buClr>
              <a:buSzPct val="79166"/>
              <a:buFont typeface="Microsoft Sans Serif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Tahoma"/>
                <a:cs typeface="Tahoma"/>
              </a:rPr>
              <a:t>Capacity:</a:t>
            </a:r>
            <a:endParaRPr sz="2400">
              <a:latin typeface="Tahoma"/>
              <a:cs typeface="Tahoma"/>
            </a:endParaRPr>
          </a:p>
          <a:p>
            <a:pPr marL="756285" lvl="1" indent="-287655">
              <a:lnSpc>
                <a:spcPct val="100000"/>
              </a:lnSpc>
              <a:spcBef>
                <a:spcPts val="565"/>
              </a:spcBef>
              <a:buClr>
                <a:srgbClr val="99CCFF"/>
              </a:buClr>
              <a:buSzPct val="70833"/>
              <a:buFont typeface="Microsoft Sans Serif"/>
              <a:buChar char="•"/>
              <a:tabLst>
                <a:tab pos="756920" algn="l"/>
              </a:tabLst>
            </a:pPr>
            <a:r>
              <a:rPr sz="2400" spc="-5" dirty="0">
                <a:latin typeface="Tahoma"/>
                <a:cs typeface="Tahoma"/>
              </a:rPr>
              <a:t>Normally</a:t>
            </a:r>
            <a:r>
              <a:rPr sz="2400" spc="-10" dirty="0">
                <a:latin typeface="Tahoma"/>
                <a:cs typeface="Tahoma"/>
              </a:rPr>
              <a:t> 1.44 </a:t>
            </a:r>
            <a:r>
              <a:rPr sz="2400" spc="-5" dirty="0">
                <a:latin typeface="Tahoma"/>
                <a:cs typeface="Tahoma"/>
              </a:rPr>
              <a:t>Mbytes.</a:t>
            </a:r>
            <a:endParaRPr sz="24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996565"/>
              </a:buClr>
              <a:buSzPct val="79166"/>
              <a:buFont typeface="Microsoft Sans Serif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Tahoma"/>
                <a:cs typeface="Tahoma"/>
              </a:rPr>
              <a:t>Cost:</a:t>
            </a:r>
            <a:endParaRPr sz="2400">
              <a:latin typeface="Tahoma"/>
              <a:cs typeface="Tahoma"/>
            </a:endParaRPr>
          </a:p>
          <a:p>
            <a:pPr marL="756285" lvl="1" indent="-287655">
              <a:lnSpc>
                <a:spcPct val="100000"/>
              </a:lnSpc>
              <a:spcBef>
                <a:spcPts val="565"/>
              </a:spcBef>
              <a:buClr>
                <a:srgbClr val="99CCFF"/>
              </a:buClr>
              <a:buSzPct val="70833"/>
              <a:buFont typeface="Microsoft Sans Serif"/>
              <a:buChar char="•"/>
              <a:tabLst>
                <a:tab pos="756920" algn="l"/>
              </a:tabLst>
            </a:pPr>
            <a:r>
              <a:rPr sz="2400" spc="-5" dirty="0">
                <a:latin typeface="Tahoma"/>
                <a:cs typeface="Tahoma"/>
              </a:rPr>
              <a:t>Very</a:t>
            </a:r>
            <a:r>
              <a:rPr sz="2400" spc="-4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cheap.</a:t>
            </a:r>
            <a:endParaRPr sz="24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72200" y="3048000"/>
            <a:ext cx="2286000" cy="223875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33" y="868171"/>
            <a:ext cx="470979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65" dirty="0"/>
              <a:t>Hardware</a:t>
            </a:r>
            <a:r>
              <a:rPr spc="-130" dirty="0"/>
              <a:t> </a:t>
            </a:r>
            <a:r>
              <a:rPr spc="250" dirty="0"/>
              <a:t>Components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4009" y="1933447"/>
            <a:ext cx="6478270" cy="3677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u="heavy" spc="19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CD-ROM</a:t>
            </a:r>
            <a:r>
              <a:rPr sz="2400" u="heavy" spc="-9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2400" u="heavy" spc="18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Disks</a:t>
            </a:r>
            <a:endParaRPr sz="2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3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buClr>
                <a:srgbClr val="996565"/>
              </a:buClr>
              <a:buSzPct val="79166"/>
              <a:buFont typeface="Microsoft Sans Serif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Tahoma"/>
                <a:cs typeface="Tahoma"/>
              </a:rPr>
              <a:t>Speed:</a:t>
            </a:r>
            <a:endParaRPr sz="2400">
              <a:latin typeface="Tahoma"/>
              <a:cs typeface="Tahoma"/>
            </a:endParaRPr>
          </a:p>
          <a:p>
            <a:pPr marL="756285" marR="5080" lvl="1" indent="-287020">
              <a:lnSpc>
                <a:spcPct val="99900"/>
              </a:lnSpc>
              <a:spcBef>
                <a:spcPts val="565"/>
              </a:spcBef>
              <a:buClr>
                <a:srgbClr val="99CCFF"/>
              </a:buClr>
              <a:buSzPct val="70833"/>
              <a:buFont typeface="Microsoft Sans Serif"/>
              <a:buChar char="•"/>
              <a:tabLst>
                <a:tab pos="756920" algn="l"/>
                <a:tab pos="4878705" algn="l"/>
              </a:tabLst>
            </a:pPr>
            <a:r>
              <a:rPr sz="2400" dirty="0">
                <a:latin typeface="Tahoma"/>
                <a:cs typeface="Tahoma"/>
              </a:rPr>
              <a:t>Much</a:t>
            </a:r>
            <a:r>
              <a:rPr sz="2400" spc="1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slower</a:t>
            </a:r>
            <a:r>
              <a:rPr sz="2400" spc="1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than</a:t>
            </a:r>
            <a:r>
              <a:rPr sz="2400" spc="1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hard</a:t>
            </a:r>
            <a:r>
              <a:rPr sz="2400" spc="1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disks.	The</a:t>
            </a:r>
            <a:r>
              <a:rPr sz="2400" spc="-6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original </a:t>
            </a:r>
            <a:r>
              <a:rPr sz="2400" spc="-73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CD-ROM speciation </a:t>
            </a:r>
            <a:r>
              <a:rPr sz="2400" dirty="0">
                <a:latin typeface="Tahoma"/>
                <a:cs typeface="Tahoma"/>
              </a:rPr>
              <a:t>is given a </a:t>
            </a:r>
            <a:r>
              <a:rPr sz="2400" spc="-5" dirty="0">
                <a:latin typeface="Tahoma"/>
                <a:cs typeface="Tahoma"/>
              </a:rPr>
              <a:t>value </a:t>
            </a:r>
            <a:r>
              <a:rPr sz="2400" dirty="0">
                <a:latin typeface="Tahoma"/>
                <a:cs typeface="Tahoma"/>
              </a:rPr>
              <a:t>of </a:t>
            </a:r>
            <a:r>
              <a:rPr sz="2400" spc="-5" dirty="0">
                <a:latin typeface="Tahoma"/>
                <a:cs typeface="Tahoma"/>
              </a:rPr>
              <a:t>1x </a:t>
            </a:r>
            <a:r>
              <a:rPr sz="240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speed,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and</a:t>
            </a:r>
            <a:r>
              <a:rPr sz="240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later,</a:t>
            </a:r>
            <a:r>
              <a:rPr sz="240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faster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CD-ROMs are </a:t>
            </a:r>
            <a:r>
              <a:rPr sz="240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quoted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as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 </a:t>
            </a:r>
            <a:r>
              <a:rPr sz="2400" spc="-5" dirty="0">
                <a:latin typeface="Tahoma"/>
                <a:cs typeface="Tahoma"/>
              </a:rPr>
              <a:t>multiple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of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this</a:t>
            </a:r>
            <a:r>
              <a:rPr sz="240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value.</a:t>
            </a:r>
            <a:endParaRPr sz="24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Clr>
                <a:srgbClr val="996565"/>
              </a:buClr>
              <a:buSzPct val="79166"/>
              <a:buFont typeface="Microsoft Sans Serif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Tahoma"/>
                <a:cs typeface="Tahoma"/>
              </a:rPr>
              <a:t>Capacity:</a:t>
            </a:r>
            <a:endParaRPr sz="2400">
              <a:latin typeface="Tahoma"/>
              <a:cs typeface="Tahoma"/>
            </a:endParaRPr>
          </a:p>
          <a:p>
            <a:pPr marL="756285" lvl="1" indent="-287020">
              <a:lnSpc>
                <a:spcPct val="100000"/>
              </a:lnSpc>
              <a:spcBef>
                <a:spcPts val="560"/>
              </a:spcBef>
              <a:buClr>
                <a:srgbClr val="99CCFF"/>
              </a:buClr>
              <a:buSzPct val="70833"/>
              <a:buFont typeface="Microsoft Sans Serif"/>
              <a:buChar char="•"/>
              <a:tabLst>
                <a:tab pos="756920" algn="l"/>
              </a:tabLst>
            </a:pPr>
            <a:r>
              <a:rPr sz="2400" spc="-5" dirty="0">
                <a:latin typeface="Tahoma"/>
                <a:cs typeface="Tahoma"/>
              </a:rPr>
              <a:t>Around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650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Mbytes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and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more</a:t>
            </a:r>
            <a:endParaRPr sz="24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78674" y="4191000"/>
            <a:ext cx="1882444" cy="197205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33" y="868171"/>
            <a:ext cx="470979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65" dirty="0"/>
              <a:t>Hardware</a:t>
            </a:r>
            <a:r>
              <a:rPr spc="-130" dirty="0"/>
              <a:t> </a:t>
            </a:r>
            <a:r>
              <a:rPr spc="250" dirty="0"/>
              <a:t>Components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4009" y="1933447"/>
            <a:ext cx="5706745" cy="3823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u="heavy" spc="18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DVD</a:t>
            </a:r>
            <a:r>
              <a:rPr sz="2400" u="heavy" spc="-8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2400" u="heavy" spc="17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Drives</a:t>
            </a:r>
            <a:endParaRPr sz="2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3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buClr>
                <a:srgbClr val="996565"/>
              </a:buClr>
              <a:buSzPct val="79166"/>
              <a:buFont typeface="Microsoft Sans Serif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Tahoma"/>
                <a:cs typeface="Tahoma"/>
              </a:rPr>
              <a:t>Speed:</a:t>
            </a:r>
            <a:endParaRPr sz="2400">
              <a:latin typeface="Tahoma"/>
              <a:cs typeface="Tahoma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565"/>
              </a:spcBef>
              <a:buClr>
                <a:srgbClr val="99CCFF"/>
              </a:buClr>
              <a:buSzPct val="70833"/>
              <a:buFont typeface="Microsoft Sans Serif"/>
              <a:buChar char="•"/>
              <a:tabLst>
                <a:tab pos="756920" algn="l"/>
              </a:tabLst>
            </a:pPr>
            <a:r>
              <a:rPr sz="2400" dirty="0">
                <a:latin typeface="Tahoma"/>
                <a:cs typeface="Tahoma"/>
              </a:rPr>
              <a:t>Much </a:t>
            </a:r>
            <a:r>
              <a:rPr sz="2400" spc="-5" dirty="0">
                <a:latin typeface="Tahoma"/>
                <a:cs typeface="Tahoma"/>
              </a:rPr>
              <a:t>faster than CD-ROM drives but </a:t>
            </a:r>
            <a:r>
              <a:rPr sz="2400" spc="-73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not</a:t>
            </a:r>
            <a:r>
              <a:rPr sz="2400" dirty="0">
                <a:latin typeface="Tahoma"/>
                <a:cs typeface="Tahoma"/>
              </a:rPr>
              <a:t> as </a:t>
            </a:r>
            <a:r>
              <a:rPr sz="2400" spc="-5" dirty="0">
                <a:latin typeface="Tahoma"/>
                <a:cs typeface="Tahoma"/>
              </a:rPr>
              <a:t>fast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as hard</a:t>
            </a:r>
            <a:r>
              <a:rPr sz="2400" spc="-5" dirty="0">
                <a:latin typeface="Tahoma"/>
                <a:cs typeface="Tahoma"/>
              </a:rPr>
              <a:t> disks.</a:t>
            </a:r>
            <a:endParaRPr sz="24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565"/>
              </a:spcBef>
              <a:buClr>
                <a:srgbClr val="996565"/>
              </a:buClr>
              <a:buSzPct val="79166"/>
              <a:buFont typeface="Microsoft Sans Serif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Tahoma"/>
                <a:cs typeface="Tahoma"/>
              </a:rPr>
              <a:t>Capacity:</a:t>
            </a:r>
            <a:endParaRPr sz="2400">
              <a:latin typeface="Tahoma"/>
              <a:cs typeface="Tahoma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Clr>
                <a:srgbClr val="99CCFF"/>
              </a:buClr>
              <a:buSzPct val="70833"/>
              <a:buFont typeface="Microsoft Sans Serif"/>
              <a:buChar char="•"/>
              <a:tabLst>
                <a:tab pos="756920" algn="l"/>
              </a:tabLst>
            </a:pPr>
            <a:r>
              <a:rPr sz="2400" spc="-5" dirty="0">
                <a:latin typeface="Tahoma"/>
                <a:cs typeface="Tahoma"/>
              </a:rPr>
              <a:t>Up</a:t>
            </a:r>
            <a:r>
              <a:rPr sz="2400" spc="-10" dirty="0">
                <a:latin typeface="Tahoma"/>
                <a:cs typeface="Tahoma"/>
              </a:rPr>
              <a:t> to </a:t>
            </a:r>
            <a:r>
              <a:rPr sz="2400" spc="-5" dirty="0">
                <a:latin typeface="Tahoma"/>
                <a:cs typeface="Tahoma"/>
              </a:rPr>
              <a:t>17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Gbytes.</a:t>
            </a:r>
            <a:endParaRPr sz="24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565"/>
              </a:spcBef>
              <a:buClr>
                <a:srgbClr val="996565"/>
              </a:buClr>
              <a:buSzPct val="79166"/>
              <a:buFont typeface="Microsoft Sans Serif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Tahoma"/>
                <a:cs typeface="Tahoma"/>
              </a:rPr>
              <a:t>Cost:</a:t>
            </a:r>
            <a:endParaRPr sz="2400">
              <a:latin typeface="Tahoma"/>
              <a:cs typeface="Tahoma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Clr>
                <a:srgbClr val="99CCFF"/>
              </a:buClr>
              <a:buSzPct val="70833"/>
              <a:buFont typeface="Microsoft Sans Serif"/>
              <a:buChar char="•"/>
              <a:tabLst>
                <a:tab pos="756920" algn="l"/>
              </a:tabLst>
            </a:pPr>
            <a:r>
              <a:rPr sz="2400" spc="-5" dirty="0">
                <a:latin typeface="Tahoma"/>
                <a:cs typeface="Tahoma"/>
              </a:rPr>
              <a:t>Slightly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higher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than CD-ROM drives.</a:t>
            </a:r>
            <a:endParaRPr sz="24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02474" y="3657600"/>
            <a:ext cx="1882444" cy="197205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33" y="868171"/>
            <a:ext cx="485394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80" dirty="0"/>
              <a:t>Main</a:t>
            </a:r>
            <a:r>
              <a:rPr spc="-85" dirty="0"/>
              <a:t> </a:t>
            </a:r>
            <a:r>
              <a:rPr spc="250" dirty="0"/>
              <a:t>Parts</a:t>
            </a:r>
            <a:r>
              <a:rPr spc="-85" dirty="0"/>
              <a:t> </a:t>
            </a:r>
            <a:r>
              <a:rPr spc="220" dirty="0"/>
              <a:t>of</a:t>
            </a:r>
            <a:r>
              <a:rPr spc="-85" dirty="0"/>
              <a:t> </a:t>
            </a:r>
            <a:r>
              <a:rPr spc="250" dirty="0"/>
              <a:t>Computer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4009" y="1993837"/>
            <a:ext cx="7280275" cy="430784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3970" marR="746125">
              <a:lnSpc>
                <a:spcPts val="2870"/>
              </a:lnSpc>
              <a:spcBef>
                <a:spcPts val="340"/>
              </a:spcBef>
            </a:pPr>
            <a:r>
              <a:rPr sz="2400" u="heavy" spc="29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M</a:t>
            </a:r>
            <a:r>
              <a:rPr sz="2400" u="heavy" spc="15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e</a:t>
            </a:r>
            <a:r>
              <a:rPr sz="2400" u="heavy" spc="27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m</a:t>
            </a:r>
            <a:r>
              <a:rPr sz="2400" u="heavy" spc="16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o</a:t>
            </a:r>
            <a:r>
              <a:rPr sz="2400" u="heavy" spc="18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r</a:t>
            </a:r>
            <a:r>
              <a:rPr sz="2400" u="heavy" spc="18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y</a:t>
            </a:r>
            <a:r>
              <a:rPr sz="2400" u="heavy" spc="-5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2500" i="1" u="heavy" spc="-11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-</a:t>
            </a:r>
            <a:r>
              <a:rPr sz="2500" i="1" u="heavy" spc="-10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-</a:t>
            </a:r>
            <a:r>
              <a:rPr sz="2500" i="1" u="heavy" spc="-17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 </a:t>
            </a:r>
            <a:r>
              <a:rPr sz="2500" i="1" u="heavy" spc="-19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"</a:t>
            </a:r>
            <a:r>
              <a:rPr sz="2500" i="1" u="heavy" spc="-26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H</a:t>
            </a:r>
            <a:r>
              <a:rPr sz="2500" i="1" u="heavy" spc="-21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o</a:t>
            </a:r>
            <a:r>
              <a:rPr sz="2500" i="1" u="heavy" spc="-26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w</a:t>
            </a:r>
            <a:r>
              <a:rPr sz="2500" i="1" u="heavy" spc="-13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 </a:t>
            </a:r>
            <a:r>
              <a:rPr sz="2500" i="1" u="heavy" spc="-18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t</a:t>
            </a:r>
            <a:r>
              <a:rPr sz="2500" i="1" u="heavy" spc="-24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h</a:t>
            </a:r>
            <a:r>
              <a:rPr sz="2500" i="1" u="heavy" spc="-229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e</a:t>
            </a:r>
            <a:r>
              <a:rPr sz="2500" i="1" u="heavy" spc="-13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 </a:t>
            </a:r>
            <a:r>
              <a:rPr sz="2500" i="1" u="heavy" spc="-229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p</a:t>
            </a:r>
            <a:r>
              <a:rPr sz="2500" i="1" u="heavy" spc="-22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r</a:t>
            </a:r>
            <a:r>
              <a:rPr sz="2500" i="1" u="heavy" spc="-21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o</a:t>
            </a:r>
            <a:r>
              <a:rPr sz="2500" i="1" u="heavy" spc="-204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c</a:t>
            </a:r>
            <a:r>
              <a:rPr sz="2500" i="1" u="heavy" spc="-23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e</a:t>
            </a:r>
            <a:r>
              <a:rPr sz="2500" i="1" u="heavy" spc="-24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ss</a:t>
            </a:r>
            <a:r>
              <a:rPr sz="2500" i="1" u="heavy" spc="-21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o</a:t>
            </a:r>
            <a:r>
              <a:rPr sz="2500" i="1" u="heavy" spc="-204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r</a:t>
            </a:r>
            <a:r>
              <a:rPr sz="2500" i="1" u="heavy" spc="-12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 </a:t>
            </a:r>
            <a:r>
              <a:rPr sz="2500" i="1" u="heavy" spc="-24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s</a:t>
            </a:r>
            <a:r>
              <a:rPr sz="2500" i="1" u="heavy" spc="-18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t</a:t>
            </a:r>
            <a:r>
              <a:rPr sz="2500" i="1" u="heavy" spc="-21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o</a:t>
            </a:r>
            <a:r>
              <a:rPr sz="2500" i="1" u="heavy" spc="-21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r</a:t>
            </a:r>
            <a:r>
              <a:rPr sz="2500" i="1" u="heavy" spc="-23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es</a:t>
            </a:r>
            <a:r>
              <a:rPr sz="2500" i="1" u="heavy" spc="-13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 </a:t>
            </a:r>
            <a:r>
              <a:rPr sz="2500" i="1" u="heavy" spc="-24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a</a:t>
            </a:r>
            <a:r>
              <a:rPr sz="2500" i="1" u="heavy" spc="-24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n</a:t>
            </a:r>
            <a:r>
              <a:rPr sz="2500" i="1" u="heavy" spc="-23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d</a:t>
            </a:r>
            <a:r>
              <a:rPr sz="2500" i="1" u="heavy" spc="-14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 </a:t>
            </a:r>
            <a:r>
              <a:rPr sz="2500" i="1" u="heavy" spc="-24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us</a:t>
            </a:r>
            <a:r>
              <a:rPr sz="2500" i="1" u="heavy" spc="-23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e</a:t>
            </a:r>
            <a:r>
              <a:rPr sz="2500" i="1" u="heavy" spc="-19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s </a:t>
            </a:r>
            <a:r>
              <a:rPr sz="2500" i="1" spc="-160" dirty="0">
                <a:latin typeface="Verdana"/>
                <a:cs typeface="Verdana"/>
              </a:rPr>
              <a:t> </a:t>
            </a:r>
            <a:r>
              <a:rPr sz="2500" i="1" u="heavy" spc="-14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i</a:t>
            </a:r>
            <a:r>
              <a:rPr sz="2500" i="1" u="heavy" spc="-42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mm</a:t>
            </a:r>
            <a:r>
              <a:rPr sz="2500" i="1" u="heavy" spc="-23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e</a:t>
            </a:r>
            <a:r>
              <a:rPr sz="2500" i="1" u="heavy" spc="-229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d</a:t>
            </a:r>
            <a:r>
              <a:rPr sz="2500" i="1" u="heavy" spc="-14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i</a:t>
            </a:r>
            <a:r>
              <a:rPr sz="2500" i="1" u="heavy" spc="-24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a</a:t>
            </a:r>
            <a:r>
              <a:rPr sz="2500" i="1" u="heavy" spc="-18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t</a:t>
            </a:r>
            <a:r>
              <a:rPr sz="2500" i="1" u="heavy" spc="-229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e</a:t>
            </a:r>
            <a:r>
              <a:rPr sz="2500" i="1" u="heavy" spc="-15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 </a:t>
            </a:r>
            <a:r>
              <a:rPr sz="2500" i="1" u="heavy" spc="-229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d</a:t>
            </a:r>
            <a:r>
              <a:rPr sz="2500" i="1" u="heavy" spc="-24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a</a:t>
            </a:r>
            <a:r>
              <a:rPr sz="2500" i="1" u="heavy" spc="-18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t</a:t>
            </a:r>
            <a:r>
              <a:rPr sz="2500" i="1" u="heavy" spc="-24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a</a:t>
            </a:r>
            <a:r>
              <a:rPr sz="2500" i="1" u="heavy" spc="-18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“</a:t>
            </a:r>
            <a:endParaRPr sz="25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1360"/>
              </a:spcBef>
              <a:buClr>
                <a:srgbClr val="996565"/>
              </a:buClr>
              <a:buSzPct val="80000"/>
              <a:buFont typeface="Microsoft Sans Serif"/>
              <a:buChar char="•"/>
              <a:tabLst>
                <a:tab pos="354965" algn="l"/>
                <a:tab pos="355600" algn="l"/>
              </a:tabLst>
            </a:pPr>
            <a:r>
              <a:rPr sz="2000" spc="204" dirty="0">
                <a:latin typeface="Tahoma"/>
                <a:cs typeface="Tahoma"/>
              </a:rPr>
              <a:t>RAM</a:t>
            </a:r>
            <a:r>
              <a:rPr sz="2000" spc="-45" dirty="0">
                <a:latin typeface="Tahoma"/>
                <a:cs typeface="Tahoma"/>
              </a:rPr>
              <a:t> </a:t>
            </a:r>
            <a:r>
              <a:rPr sz="2000" spc="135" dirty="0">
                <a:latin typeface="Tahoma"/>
                <a:cs typeface="Tahoma"/>
              </a:rPr>
              <a:t>-</a:t>
            </a:r>
            <a:r>
              <a:rPr sz="2000" spc="-40" dirty="0">
                <a:latin typeface="Tahoma"/>
                <a:cs typeface="Tahoma"/>
              </a:rPr>
              <a:t> </a:t>
            </a:r>
            <a:r>
              <a:rPr sz="2000" spc="170" dirty="0">
                <a:latin typeface="Tahoma"/>
                <a:cs typeface="Tahoma"/>
              </a:rPr>
              <a:t>Random</a:t>
            </a:r>
            <a:r>
              <a:rPr sz="2000" spc="-45" dirty="0">
                <a:latin typeface="Tahoma"/>
                <a:cs typeface="Tahoma"/>
              </a:rPr>
              <a:t> </a:t>
            </a:r>
            <a:r>
              <a:rPr sz="2000" spc="135" dirty="0">
                <a:latin typeface="Tahoma"/>
                <a:cs typeface="Tahoma"/>
              </a:rPr>
              <a:t>Access</a:t>
            </a:r>
            <a:r>
              <a:rPr sz="2000" spc="-50" dirty="0">
                <a:latin typeface="Tahoma"/>
                <a:cs typeface="Tahoma"/>
              </a:rPr>
              <a:t> </a:t>
            </a:r>
            <a:r>
              <a:rPr sz="2000" spc="170" dirty="0">
                <a:latin typeface="Tahoma"/>
                <a:cs typeface="Tahoma"/>
              </a:rPr>
              <a:t>Memory</a:t>
            </a:r>
            <a:endParaRPr sz="2000">
              <a:latin typeface="Tahoma"/>
              <a:cs typeface="Tahoma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Clr>
                <a:srgbClr val="99CCFF"/>
              </a:buClr>
              <a:buSzPct val="70000"/>
              <a:buFont typeface="Microsoft Sans Serif"/>
              <a:buChar char="•"/>
              <a:tabLst>
                <a:tab pos="756285" algn="l"/>
                <a:tab pos="756920" algn="l"/>
              </a:tabLst>
            </a:pPr>
            <a:r>
              <a:rPr sz="2000" spc="-5" dirty="0">
                <a:latin typeface="Tahoma"/>
                <a:cs typeface="Tahoma"/>
              </a:rPr>
              <a:t>The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main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'working' memory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used by</a:t>
            </a:r>
            <a:r>
              <a:rPr sz="2000" dirty="0">
                <a:latin typeface="Tahoma"/>
                <a:cs typeface="Tahoma"/>
              </a:rPr>
              <a:t> the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computer.</a:t>
            </a:r>
            <a:endParaRPr sz="2000">
              <a:latin typeface="Tahoma"/>
              <a:cs typeface="Tahoma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Clr>
                <a:srgbClr val="99CCFF"/>
              </a:buClr>
              <a:buFont typeface="Microsoft Sans Serif"/>
              <a:buChar char="•"/>
            </a:pPr>
            <a:endParaRPr sz="2750">
              <a:latin typeface="Tahoma"/>
              <a:cs typeface="Tahoma"/>
            </a:endParaRPr>
          </a:p>
          <a:p>
            <a:pPr marL="756285" marR="471805" lvl="1" indent="-287020">
              <a:lnSpc>
                <a:spcPct val="100000"/>
              </a:lnSpc>
              <a:spcBef>
                <a:spcPts val="5"/>
              </a:spcBef>
              <a:buClr>
                <a:srgbClr val="99CCFF"/>
              </a:buClr>
              <a:buSzPct val="70000"/>
              <a:buFont typeface="Microsoft Sans Serif"/>
              <a:buChar char="•"/>
              <a:tabLst>
                <a:tab pos="756285" algn="l"/>
                <a:tab pos="756920" algn="l"/>
              </a:tabLst>
            </a:pPr>
            <a:r>
              <a:rPr sz="2000" dirty="0">
                <a:latin typeface="Tahoma"/>
                <a:cs typeface="Tahoma"/>
              </a:rPr>
              <a:t>When </a:t>
            </a:r>
            <a:r>
              <a:rPr sz="2000" spc="-5" dirty="0">
                <a:latin typeface="Tahoma"/>
                <a:cs typeface="Tahoma"/>
              </a:rPr>
              <a:t>the operating system loads from </a:t>
            </a:r>
            <a:r>
              <a:rPr sz="2000" dirty="0">
                <a:latin typeface="Tahoma"/>
                <a:cs typeface="Tahoma"/>
              </a:rPr>
              <a:t>disk </a:t>
            </a:r>
            <a:r>
              <a:rPr sz="2000" spc="-5" dirty="0">
                <a:latin typeface="Tahoma"/>
                <a:cs typeface="Tahoma"/>
              </a:rPr>
              <a:t>when you </a:t>
            </a:r>
            <a:r>
              <a:rPr sz="2000" spc="-6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first</a:t>
            </a:r>
            <a:r>
              <a:rPr sz="2000" dirty="0">
                <a:latin typeface="Tahoma"/>
                <a:cs typeface="Tahoma"/>
              </a:rPr>
              <a:t> switch</a:t>
            </a:r>
            <a:r>
              <a:rPr sz="2000" spc="-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on</a:t>
            </a:r>
            <a:r>
              <a:rPr sz="2000" spc="-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the </a:t>
            </a:r>
            <a:r>
              <a:rPr sz="2000" spc="-5" dirty="0">
                <a:latin typeface="Tahoma"/>
                <a:cs typeface="Tahoma"/>
              </a:rPr>
              <a:t>computer,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it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is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copied into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RAM.</a:t>
            </a:r>
            <a:endParaRPr sz="2000">
              <a:latin typeface="Tahoma"/>
              <a:cs typeface="Tahoma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Clr>
                <a:srgbClr val="99CCFF"/>
              </a:buClr>
              <a:buFont typeface="Microsoft Sans Serif"/>
              <a:buChar char="•"/>
            </a:pPr>
            <a:endParaRPr sz="2750">
              <a:latin typeface="Tahoma"/>
              <a:cs typeface="Tahoma"/>
            </a:endParaRPr>
          </a:p>
          <a:p>
            <a:pPr marL="756285" marR="5080" lvl="1" indent="-287020">
              <a:lnSpc>
                <a:spcPct val="100000"/>
              </a:lnSpc>
              <a:buClr>
                <a:srgbClr val="99CCFF"/>
              </a:buClr>
              <a:buSzPct val="70000"/>
              <a:buFont typeface="Microsoft Sans Serif"/>
              <a:buChar char="•"/>
              <a:tabLst>
                <a:tab pos="756285" algn="l"/>
                <a:tab pos="756920" algn="l"/>
              </a:tabLst>
            </a:pPr>
            <a:r>
              <a:rPr sz="2000" spc="-5" dirty="0">
                <a:latin typeface="Tahoma"/>
                <a:cs typeface="Tahoma"/>
              </a:rPr>
              <a:t>As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a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rough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rule,</a:t>
            </a:r>
            <a:r>
              <a:rPr sz="2000" spc="1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a</a:t>
            </a:r>
            <a:r>
              <a:rPr sz="2000" spc="-5" dirty="0">
                <a:latin typeface="Tahoma"/>
                <a:cs typeface="Tahoma"/>
              </a:rPr>
              <a:t> Microsoft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Windows</a:t>
            </a:r>
            <a:r>
              <a:rPr sz="2000" spc="10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based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computer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will </a:t>
            </a:r>
            <a:r>
              <a:rPr sz="2000" spc="-6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operate</a:t>
            </a:r>
            <a:r>
              <a:rPr sz="2000" spc="5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faster</a:t>
            </a:r>
            <a:r>
              <a:rPr sz="2000" spc="5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if</a:t>
            </a:r>
            <a:r>
              <a:rPr sz="2000" spc="5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you</a:t>
            </a:r>
            <a:r>
              <a:rPr sz="2000" spc="5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install</a:t>
            </a:r>
            <a:r>
              <a:rPr sz="2000" spc="5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more</a:t>
            </a:r>
            <a:r>
              <a:rPr sz="2000" spc="3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RAM.</a:t>
            </a:r>
            <a:r>
              <a:rPr sz="2000" spc="4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Data</a:t>
            </a:r>
            <a:r>
              <a:rPr sz="2000" spc="5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and 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programs</a:t>
            </a:r>
            <a:r>
              <a:rPr sz="2000" spc="2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stored</a:t>
            </a:r>
            <a:r>
              <a:rPr sz="2000" spc="3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in</a:t>
            </a:r>
            <a:r>
              <a:rPr sz="2000" spc="3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RAM</a:t>
            </a:r>
            <a:r>
              <a:rPr sz="2000" spc="3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are</a:t>
            </a:r>
            <a:r>
              <a:rPr sz="2000" spc="3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volatile</a:t>
            </a:r>
            <a:r>
              <a:rPr sz="2000" spc="3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(i.e.</a:t>
            </a:r>
            <a:r>
              <a:rPr sz="2000" spc="2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the</a:t>
            </a:r>
            <a:r>
              <a:rPr sz="2000" spc="3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information 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is</a:t>
            </a:r>
            <a:r>
              <a:rPr sz="2000" dirty="0">
                <a:latin typeface="Tahoma"/>
                <a:cs typeface="Tahoma"/>
              </a:rPr>
              <a:t> lost </a:t>
            </a:r>
            <a:r>
              <a:rPr sz="2000" spc="-5" dirty="0">
                <a:latin typeface="Tahoma"/>
                <a:cs typeface="Tahoma"/>
              </a:rPr>
              <a:t>when you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switch</a:t>
            </a:r>
            <a:r>
              <a:rPr sz="2000" spc="-5" dirty="0">
                <a:latin typeface="Tahoma"/>
                <a:cs typeface="Tahoma"/>
              </a:rPr>
              <a:t> off </a:t>
            </a:r>
            <a:r>
              <a:rPr sz="2000" dirty="0">
                <a:latin typeface="Tahoma"/>
                <a:cs typeface="Tahoma"/>
              </a:rPr>
              <a:t>the </a:t>
            </a:r>
            <a:r>
              <a:rPr sz="2000" spc="-5" dirty="0">
                <a:latin typeface="Tahoma"/>
                <a:cs typeface="Tahoma"/>
              </a:rPr>
              <a:t>computer).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33" y="868171"/>
            <a:ext cx="470979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65" dirty="0"/>
              <a:t>Hardware</a:t>
            </a:r>
            <a:r>
              <a:rPr spc="-130" dirty="0"/>
              <a:t> </a:t>
            </a:r>
            <a:r>
              <a:rPr spc="250" dirty="0"/>
              <a:t>Components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4009" y="2011171"/>
            <a:ext cx="7552055" cy="4366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sz="2400" u="heavy" spc="204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Memory</a:t>
            </a:r>
            <a:endParaRPr sz="2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05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buClr>
                <a:srgbClr val="996565"/>
              </a:buClr>
              <a:buSzPct val="80000"/>
              <a:buFont typeface="Microsoft Sans Serif"/>
              <a:buChar char="•"/>
              <a:tabLst>
                <a:tab pos="354965" algn="l"/>
                <a:tab pos="355600" algn="l"/>
              </a:tabLst>
            </a:pPr>
            <a:r>
              <a:rPr sz="2000" spc="195" dirty="0">
                <a:latin typeface="Tahoma"/>
                <a:cs typeface="Tahoma"/>
              </a:rPr>
              <a:t>ROM</a:t>
            </a:r>
            <a:r>
              <a:rPr sz="2000" spc="-55" dirty="0">
                <a:latin typeface="Tahoma"/>
                <a:cs typeface="Tahoma"/>
              </a:rPr>
              <a:t> </a:t>
            </a:r>
            <a:r>
              <a:rPr sz="2000" spc="180" dirty="0">
                <a:latin typeface="Tahoma"/>
                <a:cs typeface="Tahoma"/>
              </a:rPr>
              <a:t>–</a:t>
            </a:r>
            <a:r>
              <a:rPr sz="2000" spc="-55" dirty="0">
                <a:latin typeface="Tahoma"/>
                <a:cs typeface="Tahoma"/>
              </a:rPr>
              <a:t> </a:t>
            </a:r>
            <a:r>
              <a:rPr sz="2000" spc="155" dirty="0">
                <a:latin typeface="Tahoma"/>
                <a:cs typeface="Tahoma"/>
              </a:rPr>
              <a:t>Read</a:t>
            </a:r>
            <a:r>
              <a:rPr sz="2000" spc="-50" dirty="0">
                <a:latin typeface="Tahoma"/>
                <a:cs typeface="Tahoma"/>
              </a:rPr>
              <a:t> </a:t>
            </a:r>
            <a:r>
              <a:rPr sz="2000" spc="145" dirty="0">
                <a:latin typeface="Tahoma"/>
                <a:cs typeface="Tahoma"/>
              </a:rPr>
              <a:t>Only</a:t>
            </a:r>
            <a:r>
              <a:rPr sz="2000" spc="-50" dirty="0">
                <a:latin typeface="Tahoma"/>
                <a:cs typeface="Tahoma"/>
              </a:rPr>
              <a:t> </a:t>
            </a:r>
            <a:r>
              <a:rPr sz="2000" spc="170" dirty="0">
                <a:latin typeface="Tahoma"/>
                <a:cs typeface="Tahoma"/>
              </a:rPr>
              <a:t>Memory</a:t>
            </a:r>
            <a:endParaRPr sz="2000">
              <a:latin typeface="Tahoma"/>
              <a:cs typeface="Tahoma"/>
            </a:endParaRPr>
          </a:p>
          <a:p>
            <a:pPr marL="756285" marR="36195" lvl="1" indent="-287020">
              <a:lnSpc>
                <a:spcPct val="100000"/>
              </a:lnSpc>
              <a:spcBef>
                <a:spcPts val="480"/>
              </a:spcBef>
              <a:buClr>
                <a:srgbClr val="99CCFF"/>
              </a:buClr>
              <a:buSzPct val="70000"/>
              <a:buFont typeface="Microsoft Sans Serif"/>
              <a:buChar char="•"/>
              <a:tabLst>
                <a:tab pos="756285" algn="l"/>
                <a:tab pos="756920" algn="l"/>
              </a:tabLst>
            </a:pPr>
            <a:r>
              <a:rPr sz="2000" spc="-5" dirty="0">
                <a:latin typeface="Tahoma"/>
                <a:cs typeface="Tahoma"/>
              </a:rPr>
              <a:t>Read Only Memory (ROM)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as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the </a:t>
            </a:r>
            <a:r>
              <a:rPr sz="2000" spc="-10" dirty="0">
                <a:latin typeface="Tahoma"/>
                <a:cs typeface="Tahoma"/>
              </a:rPr>
              <a:t>name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suggests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is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a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special </a:t>
            </a:r>
            <a:r>
              <a:rPr sz="2000" spc="-6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type </a:t>
            </a:r>
            <a:r>
              <a:rPr sz="2000" dirty="0">
                <a:latin typeface="Tahoma"/>
                <a:cs typeface="Tahoma"/>
              </a:rPr>
              <a:t>of </a:t>
            </a:r>
            <a:r>
              <a:rPr sz="2000" spc="-5" dirty="0">
                <a:latin typeface="Tahoma"/>
                <a:cs typeface="Tahoma"/>
              </a:rPr>
              <a:t>memory chip </a:t>
            </a:r>
            <a:r>
              <a:rPr sz="2000" dirty="0">
                <a:latin typeface="Tahoma"/>
                <a:cs typeface="Tahoma"/>
              </a:rPr>
              <a:t>that </a:t>
            </a:r>
            <a:r>
              <a:rPr sz="2000" spc="-5" dirty="0">
                <a:latin typeface="Tahoma"/>
                <a:cs typeface="Tahoma"/>
              </a:rPr>
              <a:t>holds software </a:t>
            </a:r>
            <a:r>
              <a:rPr sz="2000" dirty="0">
                <a:latin typeface="Tahoma"/>
                <a:cs typeface="Tahoma"/>
              </a:rPr>
              <a:t>that can </a:t>
            </a:r>
            <a:r>
              <a:rPr sz="2000" spc="-5" dirty="0">
                <a:latin typeface="Tahoma"/>
                <a:cs typeface="Tahoma"/>
              </a:rPr>
              <a:t>be </a:t>
            </a:r>
            <a:r>
              <a:rPr sz="2000" dirty="0">
                <a:latin typeface="Tahoma"/>
                <a:cs typeface="Tahoma"/>
              </a:rPr>
              <a:t>read 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but </a:t>
            </a:r>
            <a:r>
              <a:rPr sz="2000" dirty="0">
                <a:latin typeface="Tahoma"/>
                <a:cs typeface="Tahoma"/>
              </a:rPr>
              <a:t>not written</a:t>
            </a:r>
            <a:r>
              <a:rPr sz="2000" spc="-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to.</a:t>
            </a:r>
            <a:endParaRPr sz="2000">
              <a:latin typeface="Tahoma"/>
              <a:cs typeface="Tahoma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Clr>
                <a:srgbClr val="99CCFF"/>
              </a:buClr>
              <a:buFont typeface="Microsoft Sans Serif"/>
              <a:buChar char="•"/>
            </a:pPr>
            <a:endParaRPr sz="2750">
              <a:latin typeface="Tahoma"/>
              <a:cs typeface="Tahoma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5"/>
              </a:spcBef>
              <a:buClr>
                <a:srgbClr val="99CCFF"/>
              </a:buClr>
              <a:buSzPct val="70000"/>
              <a:buFont typeface="Microsoft Sans Serif"/>
              <a:buChar char="•"/>
              <a:tabLst>
                <a:tab pos="756285" algn="l"/>
                <a:tab pos="756920" algn="l"/>
              </a:tabLst>
            </a:pPr>
            <a:r>
              <a:rPr sz="2000" dirty="0">
                <a:latin typeface="Tahoma"/>
                <a:cs typeface="Tahoma"/>
              </a:rPr>
              <a:t>A</a:t>
            </a:r>
            <a:r>
              <a:rPr sz="2000" spc="-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good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example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is</a:t>
            </a:r>
            <a:r>
              <a:rPr sz="2000" spc="1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the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ROM-BIOS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chip,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which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contains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read- </a:t>
            </a:r>
            <a:r>
              <a:rPr sz="2000" spc="-6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only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software.</a:t>
            </a:r>
            <a:endParaRPr sz="2000">
              <a:latin typeface="Tahoma"/>
              <a:cs typeface="Tahoma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Clr>
                <a:srgbClr val="99CCFF"/>
              </a:buClr>
              <a:buFont typeface="Microsoft Sans Serif"/>
              <a:buChar char="•"/>
            </a:pPr>
            <a:endParaRPr sz="2750">
              <a:latin typeface="Tahoma"/>
              <a:cs typeface="Tahoma"/>
            </a:endParaRPr>
          </a:p>
          <a:p>
            <a:pPr marL="756285" marR="632460" lvl="1" indent="-287020">
              <a:lnSpc>
                <a:spcPct val="100000"/>
              </a:lnSpc>
              <a:buClr>
                <a:srgbClr val="99CCFF"/>
              </a:buClr>
              <a:buSzPct val="70000"/>
              <a:buFont typeface="Microsoft Sans Serif"/>
              <a:buChar char="•"/>
              <a:tabLst>
                <a:tab pos="756285" algn="l"/>
                <a:tab pos="756920" algn="l"/>
              </a:tabLst>
            </a:pPr>
            <a:r>
              <a:rPr sz="2000" dirty="0">
                <a:latin typeface="Tahoma"/>
                <a:cs typeface="Tahoma"/>
              </a:rPr>
              <a:t>Often</a:t>
            </a:r>
            <a:r>
              <a:rPr sz="2000" spc="-5" dirty="0">
                <a:latin typeface="Tahoma"/>
                <a:cs typeface="Tahoma"/>
              </a:rPr>
              <a:t> network cards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and video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cards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also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contain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ROM </a:t>
            </a:r>
            <a:r>
              <a:rPr sz="2000" spc="-6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chips.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33" y="868171"/>
            <a:ext cx="470979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65" dirty="0"/>
              <a:t>Hardware</a:t>
            </a:r>
            <a:r>
              <a:rPr spc="-130" dirty="0"/>
              <a:t> </a:t>
            </a:r>
            <a:r>
              <a:rPr spc="250" dirty="0"/>
              <a:t>Components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67809" y="1979167"/>
            <a:ext cx="7653020" cy="4692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u="heavy" spc="24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How</a:t>
            </a:r>
            <a:r>
              <a:rPr sz="2400" u="heavy" spc="-5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2400" u="heavy" spc="18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Computer</a:t>
            </a:r>
            <a:r>
              <a:rPr sz="2400" u="heavy" spc="-5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2400" u="heavy" spc="204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Memory</a:t>
            </a:r>
            <a:r>
              <a:rPr sz="2400" u="heavy" spc="-5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2400" u="heavy" spc="21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Is</a:t>
            </a:r>
            <a:r>
              <a:rPr sz="2400" u="heavy" spc="-6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2400" u="heavy" spc="18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Measured</a:t>
            </a:r>
            <a:endParaRPr sz="2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35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buClr>
                <a:srgbClr val="996565"/>
              </a:buClr>
              <a:buSzPct val="80000"/>
              <a:buFont typeface="Microsoft Sans Serif"/>
              <a:buChar char="•"/>
              <a:tabLst>
                <a:tab pos="354965" algn="l"/>
                <a:tab pos="355600" algn="l"/>
              </a:tabLst>
            </a:pPr>
            <a:r>
              <a:rPr sz="2000" spc="165" dirty="0">
                <a:latin typeface="Tahoma"/>
                <a:cs typeface="Tahoma"/>
              </a:rPr>
              <a:t>Bit</a:t>
            </a:r>
            <a:endParaRPr sz="2000">
              <a:latin typeface="Tahoma"/>
              <a:cs typeface="Tahoma"/>
            </a:endParaRPr>
          </a:p>
          <a:p>
            <a:pPr marL="756285" marR="5080" lvl="1" indent="-287020">
              <a:lnSpc>
                <a:spcPct val="90200"/>
              </a:lnSpc>
              <a:spcBef>
                <a:spcPts val="475"/>
              </a:spcBef>
              <a:buClr>
                <a:srgbClr val="99CCFF"/>
              </a:buClr>
              <a:buSzPct val="70000"/>
              <a:buFont typeface="Microsoft Sans Serif"/>
              <a:buChar char="•"/>
              <a:tabLst>
                <a:tab pos="756285" algn="l"/>
                <a:tab pos="756920" algn="l"/>
                <a:tab pos="4378960" algn="l"/>
              </a:tabLst>
            </a:pPr>
            <a:r>
              <a:rPr sz="2000" spc="-5" dirty="0">
                <a:latin typeface="Tahoma"/>
                <a:cs typeface="Tahoma"/>
              </a:rPr>
              <a:t>All computers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work on</a:t>
            </a:r>
            <a:r>
              <a:rPr sz="2000" spc="-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a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binary numbering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system,</a:t>
            </a:r>
            <a:r>
              <a:rPr sz="2000" spc="10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i.e.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they 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process</a:t>
            </a:r>
            <a:r>
              <a:rPr sz="2000" spc="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data</a:t>
            </a:r>
            <a:r>
              <a:rPr sz="2000" spc="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in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one's</a:t>
            </a:r>
            <a:r>
              <a:rPr sz="2000" spc="1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or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zero's.	This </a:t>
            </a:r>
            <a:r>
              <a:rPr sz="2000" dirty="0">
                <a:latin typeface="Tahoma"/>
                <a:cs typeface="Tahoma"/>
              </a:rPr>
              <a:t>1 or 0 </a:t>
            </a:r>
            <a:r>
              <a:rPr sz="2000" spc="-5" dirty="0">
                <a:latin typeface="Tahoma"/>
                <a:cs typeface="Tahoma"/>
              </a:rPr>
              <a:t>level </a:t>
            </a:r>
            <a:r>
              <a:rPr sz="2000" dirty="0">
                <a:latin typeface="Tahoma"/>
                <a:cs typeface="Tahoma"/>
              </a:rPr>
              <a:t>of </a:t>
            </a:r>
            <a:r>
              <a:rPr sz="2000" spc="-5" dirty="0">
                <a:latin typeface="Tahoma"/>
                <a:cs typeface="Tahoma"/>
              </a:rPr>
              <a:t>storage is </a:t>
            </a:r>
            <a:r>
              <a:rPr sz="2000" spc="-6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called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a </a:t>
            </a:r>
            <a:r>
              <a:rPr sz="2000" spc="-5" dirty="0">
                <a:latin typeface="Tahoma"/>
                <a:cs typeface="Tahoma"/>
              </a:rPr>
              <a:t>bit.</a:t>
            </a:r>
            <a:endParaRPr sz="20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225"/>
              </a:spcBef>
              <a:buClr>
                <a:srgbClr val="996565"/>
              </a:buClr>
              <a:buSzPct val="80000"/>
              <a:buFont typeface="Microsoft Sans Serif"/>
              <a:buChar char="•"/>
              <a:tabLst>
                <a:tab pos="354965" algn="l"/>
                <a:tab pos="355600" algn="l"/>
              </a:tabLst>
            </a:pPr>
            <a:r>
              <a:rPr sz="2000" spc="160" dirty="0">
                <a:latin typeface="Tahoma"/>
                <a:cs typeface="Tahoma"/>
              </a:rPr>
              <a:t>Byte</a:t>
            </a:r>
            <a:endParaRPr sz="2000">
              <a:latin typeface="Tahoma"/>
              <a:cs typeface="Tahoma"/>
            </a:endParaRPr>
          </a:p>
          <a:p>
            <a:pPr marL="756285" lvl="1" indent="-287020">
              <a:lnSpc>
                <a:spcPct val="100000"/>
              </a:lnSpc>
              <a:spcBef>
                <a:spcPts val="240"/>
              </a:spcBef>
              <a:buClr>
                <a:srgbClr val="99CCFF"/>
              </a:buClr>
              <a:buSzPct val="70000"/>
              <a:buFont typeface="Microsoft Sans Serif"/>
              <a:buChar char="•"/>
              <a:tabLst>
                <a:tab pos="756285" algn="l"/>
                <a:tab pos="756920" algn="l"/>
              </a:tabLst>
            </a:pPr>
            <a:r>
              <a:rPr sz="2000" dirty="0">
                <a:latin typeface="Tahoma"/>
                <a:cs typeface="Tahoma"/>
              </a:rPr>
              <a:t>A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byte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consists</a:t>
            </a:r>
            <a:r>
              <a:rPr sz="2000" dirty="0">
                <a:latin typeface="Tahoma"/>
                <a:cs typeface="Tahoma"/>
              </a:rPr>
              <a:t> of</a:t>
            </a:r>
            <a:r>
              <a:rPr sz="2000" spc="-5" dirty="0">
                <a:latin typeface="Tahoma"/>
                <a:cs typeface="Tahoma"/>
              </a:rPr>
              <a:t> eight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bits.</a:t>
            </a:r>
            <a:endParaRPr sz="20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240"/>
              </a:spcBef>
              <a:buClr>
                <a:srgbClr val="996565"/>
              </a:buClr>
              <a:buSzPct val="80000"/>
              <a:buFont typeface="Microsoft Sans Serif"/>
              <a:buChar char="•"/>
              <a:tabLst>
                <a:tab pos="354965" algn="l"/>
                <a:tab pos="355600" algn="l"/>
              </a:tabLst>
            </a:pPr>
            <a:r>
              <a:rPr sz="2000" spc="155" dirty="0">
                <a:latin typeface="Tahoma"/>
                <a:cs typeface="Tahoma"/>
              </a:rPr>
              <a:t>Kilobyte</a:t>
            </a:r>
            <a:endParaRPr sz="2000">
              <a:latin typeface="Tahoma"/>
              <a:cs typeface="Tahoma"/>
            </a:endParaRPr>
          </a:p>
          <a:p>
            <a:pPr marL="756285" lvl="1" indent="-287020">
              <a:lnSpc>
                <a:spcPct val="100000"/>
              </a:lnSpc>
              <a:spcBef>
                <a:spcPts val="240"/>
              </a:spcBef>
              <a:buClr>
                <a:srgbClr val="99CCFF"/>
              </a:buClr>
              <a:buSzPct val="70000"/>
              <a:buFont typeface="Microsoft Sans Serif"/>
              <a:buChar char="•"/>
              <a:tabLst>
                <a:tab pos="756285" algn="l"/>
                <a:tab pos="756920" algn="l"/>
              </a:tabLst>
            </a:pPr>
            <a:r>
              <a:rPr sz="2000" dirty="0">
                <a:latin typeface="Tahoma"/>
                <a:cs typeface="Tahoma"/>
              </a:rPr>
              <a:t>A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kilobyte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(KB)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consists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of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1024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bytes.</a:t>
            </a:r>
            <a:endParaRPr sz="20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240"/>
              </a:spcBef>
              <a:buClr>
                <a:srgbClr val="996565"/>
              </a:buClr>
              <a:buSzPct val="80000"/>
              <a:buFont typeface="Microsoft Sans Serif"/>
              <a:buChar char="•"/>
              <a:tabLst>
                <a:tab pos="354965" algn="l"/>
                <a:tab pos="355600" algn="l"/>
              </a:tabLst>
            </a:pPr>
            <a:r>
              <a:rPr sz="2000" spc="160" dirty="0">
                <a:latin typeface="Tahoma"/>
                <a:cs typeface="Tahoma"/>
              </a:rPr>
              <a:t>Megabyte</a:t>
            </a:r>
            <a:endParaRPr sz="2000">
              <a:latin typeface="Tahoma"/>
              <a:cs typeface="Tahoma"/>
            </a:endParaRPr>
          </a:p>
          <a:p>
            <a:pPr marL="756285" lvl="1" indent="-287020">
              <a:lnSpc>
                <a:spcPct val="100000"/>
              </a:lnSpc>
              <a:spcBef>
                <a:spcPts val="229"/>
              </a:spcBef>
              <a:buClr>
                <a:srgbClr val="99CCFF"/>
              </a:buClr>
              <a:buSzPct val="70000"/>
              <a:buFont typeface="Microsoft Sans Serif"/>
              <a:buChar char="•"/>
              <a:tabLst>
                <a:tab pos="756285" algn="l"/>
                <a:tab pos="756920" algn="l"/>
              </a:tabLst>
            </a:pPr>
            <a:r>
              <a:rPr sz="2000" dirty="0">
                <a:latin typeface="Tahoma"/>
                <a:cs typeface="Tahoma"/>
              </a:rPr>
              <a:t>A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megabyte (MB)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consists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of</a:t>
            </a:r>
            <a:r>
              <a:rPr sz="2000" spc="-5" dirty="0">
                <a:latin typeface="Tahoma"/>
                <a:cs typeface="Tahoma"/>
              </a:rPr>
              <a:t> 1024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kilobytes.</a:t>
            </a:r>
            <a:endParaRPr sz="20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240"/>
              </a:spcBef>
              <a:buClr>
                <a:srgbClr val="996565"/>
              </a:buClr>
              <a:buSzPct val="80000"/>
              <a:buFont typeface="Microsoft Sans Serif"/>
              <a:buChar char="•"/>
              <a:tabLst>
                <a:tab pos="354965" algn="l"/>
                <a:tab pos="355600" algn="l"/>
              </a:tabLst>
            </a:pPr>
            <a:r>
              <a:rPr sz="2000" spc="150" dirty="0">
                <a:latin typeface="Tahoma"/>
                <a:cs typeface="Tahoma"/>
              </a:rPr>
              <a:t>Gigabyte</a:t>
            </a:r>
            <a:endParaRPr sz="2000">
              <a:latin typeface="Tahoma"/>
              <a:cs typeface="Tahoma"/>
            </a:endParaRPr>
          </a:p>
          <a:p>
            <a:pPr marL="756285" lvl="1" indent="-287020">
              <a:lnSpc>
                <a:spcPct val="100000"/>
              </a:lnSpc>
              <a:spcBef>
                <a:spcPts val="285"/>
              </a:spcBef>
              <a:buClr>
                <a:srgbClr val="99CCFF"/>
              </a:buClr>
              <a:buSzPct val="70000"/>
              <a:buFont typeface="Microsoft Sans Serif"/>
              <a:buChar char="•"/>
              <a:tabLst>
                <a:tab pos="756285" algn="l"/>
                <a:tab pos="756920" algn="l"/>
              </a:tabLst>
            </a:pPr>
            <a:r>
              <a:rPr sz="2000" dirty="0">
                <a:latin typeface="Tahoma"/>
                <a:cs typeface="Tahoma"/>
              </a:rPr>
              <a:t>A</a:t>
            </a:r>
            <a:r>
              <a:rPr sz="2000" spc="-5" dirty="0">
                <a:latin typeface="Tahoma"/>
                <a:cs typeface="Tahoma"/>
              </a:rPr>
              <a:t> gigabyte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(GB)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consists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of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1024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megabytes</a:t>
            </a:r>
            <a:r>
              <a:rPr sz="2400" spc="-5" dirty="0">
                <a:latin typeface="Tahoma"/>
                <a:cs typeface="Tahoma"/>
              </a:rPr>
              <a:t>.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33" y="868171"/>
            <a:ext cx="470979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65" dirty="0"/>
              <a:t>Hardware</a:t>
            </a:r>
            <a:r>
              <a:rPr spc="-130" dirty="0"/>
              <a:t> </a:t>
            </a:r>
            <a:r>
              <a:rPr spc="250" dirty="0"/>
              <a:t>Components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13647" y="1981200"/>
            <a:ext cx="987551" cy="9906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93133" y="1993837"/>
            <a:ext cx="7524115" cy="4491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ts val="3000"/>
              </a:lnSpc>
              <a:spcBef>
                <a:spcPts val="135"/>
              </a:spcBef>
            </a:pPr>
            <a:r>
              <a:rPr sz="2400" u="heavy" spc="29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M</a:t>
            </a:r>
            <a:r>
              <a:rPr sz="2400" u="heavy" spc="17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i</a:t>
            </a:r>
            <a:r>
              <a:rPr sz="2400" u="heavy" spc="14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c</a:t>
            </a:r>
            <a:r>
              <a:rPr sz="2400" u="heavy" spc="17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r</a:t>
            </a:r>
            <a:r>
              <a:rPr sz="2400" u="heavy" spc="16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o</a:t>
            </a:r>
            <a:r>
              <a:rPr sz="2400" u="heavy" spc="18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p</a:t>
            </a:r>
            <a:r>
              <a:rPr sz="2400" u="heavy" spc="17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r</a:t>
            </a:r>
            <a:r>
              <a:rPr sz="2400" u="heavy" spc="16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o</a:t>
            </a:r>
            <a:r>
              <a:rPr sz="2400" u="heavy" spc="16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cess</a:t>
            </a:r>
            <a:r>
              <a:rPr sz="2400" u="heavy" spc="16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o</a:t>
            </a:r>
            <a:r>
              <a:rPr sz="2400" u="heavy" spc="17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r</a:t>
            </a:r>
            <a:r>
              <a:rPr sz="2400" u="heavy" spc="16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s</a:t>
            </a:r>
            <a:r>
              <a:rPr sz="2400" u="heavy" spc="-4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2500" i="1" u="heavy" spc="-11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-</a:t>
            </a:r>
            <a:r>
              <a:rPr sz="2500" i="1" u="heavy" spc="-10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-</a:t>
            </a:r>
            <a:r>
              <a:rPr sz="2500" i="1" u="heavy" spc="-17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 </a:t>
            </a:r>
            <a:r>
              <a:rPr sz="2500" i="1" u="heavy" spc="-19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"</a:t>
            </a:r>
            <a:r>
              <a:rPr sz="2500" i="1" u="heavy" spc="-14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T</a:t>
            </a:r>
            <a:r>
              <a:rPr sz="2500" i="1" u="heavy" spc="-24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h</a:t>
            </a:r>
            <a:r>
              <a:rPr sz="2500" i="1" u="heavy" spc="-229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e</a:t>
            </a:r>
            <a:r>
              <a:rPr sz="2500" i="1" u="heavy" spc="-14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 </a:t>
            </a:r>
            <a:r>
              <a:rPr sz="2500" i="1" u="heavy" spc="-229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b</a:t>
            </a:r>
            <a:r>
              <a:rPr sz="2500" i="1" u="heavy" spc="-21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r</a:t>
            </a:r>
            <a:r>
              <a:rPr sz="2500" i="1" u="heavy" spc="-24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a</a:t>
            </a:r>
            <a:r>
              <a:rPr sz="2500" i="1" u="heavy" spc="-14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i</a:t>
            </a:r>
            <a:r>
              <a:rPr sz="2500" i="1" u="heavy" spc="-24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n</a:t>
            </a:r>
            <a:r>
              <a:rPr sz="2500" i="1" u="heavy" spc="-14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 </a:t>
            </a:r>
            <a:r>
              <a:rPr sz="2500" i="1" u="heavy" spc="-22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o</a:t>
            </a:r>
            <a:r>
              <a:rPr sz="2500" i="1" u="heavy" spc="-114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f</a:t>
            </a:r>
            <a:r>
              <a:rPr sz="2500" i="1" u="heavy" spc="-12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 </a:t>
            </a:r>
            <a:r>
              <a:rPr sz="2500" i="1" u="heavy" spc="-20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t</a:t>
            </a:r>
            <a:r>
              <a:rPr sz="2500" i="1" u="heavy" spc="-24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h</a:t>
            </a:r>
            <a:r>
              <a:rPr sz="2500" i="1" u="heavy" spc="-229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e</a:t>
            </a:r>
            <a:r>
              <a:rPr sz="2500" i="1" u="heavy" spc="-13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 </a:t>
            </a:r>
            <a:r>
              <a:rPr sz="2500" i="1" u="heavy" spc="-204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c</a:t>
            </a:r>
            <a:r>
              <a:rPr sz="2500" i="1" u="heavy" spc="-21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o</a:t>
            </a:r>
            <a:r>
              <a:rPr sz="2500" i="1" u="heavy" spc="-434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m</a:t>
            </a:r>
            <a:r>
              <a:rPr sz="2500" i="1" u="heavy" spc="-24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p</a:t>
            </a:r>
            <a:r>
              <a:rPr sz="2500" i="1" u="heavy" spc="-24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u</a:t>
            </a:r>
            <a:r>
              <a:rPr sz="2500" i="1" u="heavy" spc="-18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t</a:t>
            </a:r>
            <a:r>
              <a:rPr sz="2500" i="1" u="heavy" spc="-23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e</a:t>
            </a:r>
            <a:r>
              <a:rPr sz="2500" i="1" u="heavy" spc="-21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r</a:t>
            </a:r>
            <a:r>
              <a:rPr sz="2500" i="1" u="heavy" spc="-18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“</a:t>
            </a:r>
            <a:endParaRPr sz="2500">
              <a:latin typeface="Verdana"/>
              <a:cs typeface="Verdana"/>
            </a:endParaRPr>
          </a:p>
          <a:p>
            <a:pPr marL="12700" marR="5080" indent="78740">
              <a:lnSpc>
                <a:spcPts val="2400"/>
              </a:lnSpc>
              <a:spcBef>
                <a:spcPts val="80"/>
              </a:spcBef>
              <a:buChar char="-"/>
              <a:tabLst>
                <a:tab pos="264160" algn="l"/>
              </a:tabLst>
            </a:pPr>
            <a:r>
              <a:rPr sz="2000" spc="-5" dirty="0">
                <a:latin typeface="Tahoma"/>
                <a:cs typeface="Tahoma"/>
              </a:rPr>
              <a:t>PCs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primarily </a:t>
            </a:r>
            <a:r>
              <a:rPr sz="2000" dirty="0">
                <a:latin typeface="Tahoma"/>
                <a:cs typeface="Tahoma"/>
              </a:rPr>
              <a:t>use </a:t>
            </a:r>
            <a:r>
              <a:rPr sz="2000" spc="-5" dirty="0">
                <a:latin typeface="Tahoma"/>
                <a:cs typeface="Tahoma"/>
              </a:rPr>
              <a:t>microprocessors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(sometimes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called </a:t>
            </a:r>
            <a:r>
              <a:rPr sz="2000" dirty="0">
                <a:latin typeface="Tahoma"/>
                <a:cs typeface="Tahoma"/>
              </a:rPr>
              <a:t>the </a:t>
            </a:r>
            <a:r>
              <a:rPr sz="2000" spc="-5" dirty="0">
                <a:latin typeface="Tahoma"/>
                <a:cs typeface="Tahoma"/>
              </a:rPr>
              <a:t>chip). 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The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older Intel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versions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include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the </a:t>
            </a:r>
            <a:r>
              <a:rPr sz="2000" spc="-10" dirty="0">
                <a:latin typeface="Tahoma"/>
                <a:cs typeface="Tahoma"/>
              </a:rPr>
              <a:t>386,</a:t>
            </a:r>
            <a:r>
              <a:rPr sz="2000" spc="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486 and </a:t>
            </a:r>
            <a:r>
              <a:rPr sz="2000" spc="-15" dirty="0">
                <a:latin typeface="Tahoma"/>
                <a:cs typeface="Tahoma"/>
              </a:rPr>
              <a:t>now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the </a:t>
            </a:r>
            <a:r>
              <a:rPr sz="2000" spc="-5" dirty="0">
                <a:latin typeface="Tahoma"/>
                <a:cs typeface="Tahoma"/>
              </a:rPr>
              <a:t>Pentium </a:t>
            </a:r>
            <a:r>
              <a:rPr sz="2000" spc="-6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line.</a:t>
            </a:r>
            <a:endParaRPr sz="2000">
              <a:latin typeface="Tahoma"/>
              <a:cs typeface="Tahoma"/>
            </a:endParaRPr>
          </a:p>
          <a:p>
            <a:pPr marL="201295" marR="293370" indent="-105410" algn="just">
              <a:lnSpc>
                <a:spcPct val="100000"/>
              </a:lnSpc>
              <a:spcBef>
                <a:spcPts val="1825"/>
              </a:spcBef>
            </a:pPr>
            <a:r>
              <a:rPr sz="2000" spc="-5" dirty="0">
                <a:latin typeface="Tahoma"/>
                <a:cs typeface="Tahoma"/>
              </a:rPr>
              <a:t>The </a:t>
            </a:r>
            <a:r>
              <a:rPr sz="2000" spc="170" dirty="0">
                <a:latin typeface="Tahoma"/>
                <a:cs typeface="Tahoma"/>
              </a:rPr>
              <a:t>CPU </a:t>
            </a:r>
            <a:r>
              <a:rPr sz="2000" spc="145" dirty="0">
                <a:latin typeface="Tahoma"/>
                <a:cs typeface="Tahoma"/>
              </a:rPr>
              <a:t>(Central Processing </a:t>
            </a:r>
            <a:r>
              <a:rPr sz="2000" spc="150" dirty="0">
                <a:latin typeface="Tahoma"/>
                <a:cs typeface="Tahoma"/>
              </a:rPr>
              <a:t>Unit) </a:t>
            </a:r>
            <a:r>
              <a:rPr sz="2000" spc="-10" dirty="0">
                <a:latin typeface="Tahoma"/>
                <a:cs typeface="Tahoma"/>
              </a:rPr>
              <a:t>is </a:t>
            </a:r>
            <a:r>
              <a:rPr sz="2000" spc="-5" dirty="0">
                <a:latin typeface="Tahoma"/>
                <a:cs typeface="Tahoma"/>
              </a:rPr>
              <a:t>normally </a:t>
            </a:r>
            <a:r>
              <a:rPr sz="2000" dirty="0">
                <a:latin typeface="Tahoma"/>
                <a:cs typeface="Tahoma"/>
              </a:rPr>
              <a:t>an </a:t>
            </a:r>
            <a:r>
              <a:rPr sz="2000" spc="-5" dirty="0">
                <a:latin typeface="Tahoma"/>
                <a:cs typeface="Tahoma"/>
              </a:rPr>
              <a:t>Intel 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Pentium (or equivalent) and it is </a:t>
            </a:r>
            <a:r>
              <a:rPr sz="2000" dirty="0">
                <a:latin typeface="Tahoma"/>
                <a:cs typeface="Tahoma"/>
              </a:rPr>
              <a:t>one of the </a:t>
            </a:r>
            <a:r>
              <a:rPr sz="2000" spc="-5" dirty="0">
                <a:latin typeface="Tahoma"/>
                <a:cs typeface="Tahoma"/>
              </a:rPr>
              <a:t>most important 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components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within your computer.</a:t>
            </a:r>
            <a:endParaRPr sz="2000">
              <a:latin typeface="Tahoma"/>
              <a:cs typeface="Tahoma"/>
            </a:endParaRPr>
          </a:p>
          <a:p>
            <a:pPr marL="601980" marR="294005" lvl="1" indent="-287020" algn="just">
              <a:lnSpc>
                <a:spcPct val="100000"/>
              </a:lnSpc>
              <a:spcBef>
                <a:spcPts val="480"/>
              </a:spcBef>
              <a:buClr>
                <a:srgbClr val="99CCFF"/>
              </a:buClr>
              <a:buSzPct val="70000"/>
              <a:buFont typeface="Microsoft Sans Serif"/>
              <a:buChar char="•"/>
              <a:tabLst>
                <a:tab pos="602615" algn="l"/>
              </a:tabLst>
            </a:pPr>
            <a:r>
              <a:rPr sz="2000" spc="-5" dirty="0">
                <a:latin typeface="Tahoma"/>
                <a:cs typeface="Tahoma"/>
              </a:rPr>
              <a:t>It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determines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how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fast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your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computer</a:t>
            </a:r>
            <a:r>
              <a:rPr sz="2000" dirty="0">
                <a:latin typeface="Tahoma"/>
                <a:cs typeface="Tahoma"/>
              </a:rPr>
              <a:t> will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run</a:t>
            </a:r>
            <a:r>
              <a:rPr sz="2000" dirty="0">
                <a:latin typeface="Tahoma"/>
                <a:cs typeface="Tahoma"/>
              </a:rPr>
              <a:t> and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spc="-15" dirty="0">
                <a:latin typeface="Tahoma"/>
                <a:cs typeface="Tahoma"/>
              </a:rPr>
              <a:t>is </a:t>
            </a:r>
            <a:r>
              <a:rPr sz="2000" spc="-6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measured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by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its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MHz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speed.</a:t>
            </a:r>
            <a:endParaRPr sz="2000">
              <a:latin typeface="Tahoma"/>
              <a:cs typeface="Tahoma"/>
            </a:endParaRPr>
          </a:p>
          <a:p>
            <a:pPr marL="601980" marR="293370" lvl="1" indent="-287020" algn="just">
              <a:lnSpc>
                <a:spcPct val="100000"/>
              </a:lnSpc>
              <a:spcBef>
                <a:spcPts val="470"/>
              </a:spcBef>
              <a:buClr>
                <a:srgbClr val="99CCFF"/>
              </a:buClr>
              <a:buSzPct val="70000"/>
              <a:buFont typeface="Microsoft Sans Serif"/>
              <a:buChar char="•"/>
              <a:tabLst>
                <a:tab pos="602615" algn="l"/>
              </a:tabLst>
            </a:pPr>
            <a:r>
              <a:rPr sz="2000" spc="-10" dirty="0">
                <a:latin typeface="Tahoma"/>
                <a:cs typeface="Tahoma"/>
              </a:rPr>
              <a:t>Thus </a:t>
            </a:r>
            <a:r>
              <a:rPr sz="2000" dirty="0">
                <a:latin typeface="Tahoma"/>
                <a:cs typeface="Tahoma"/>
              </a:rPr>
              <a:t>a </a:t>
            </a:r>
            <a:r>
              <a:rPr sz="2000" spc="-5" dirty="0">
                <a:latin typeface="Tahoma"/>
                <a:cs typeface="Tahoma"/>
              </a:rPr>
              <a:t>600 </a:t>
            </a:r>
            <a:r>
              <a:rPr sz="2000" dirty="0">
                <a:latin typeface="Tahoma"/>
                <a:cs typeface="Tahoma"/>
              </a:rPr>
              <a:t>MHz </a:t>
            </a:r>
            <a:r>
              <a:rPr sz="2000" spc="-5" dirty="0">
                <a:latin typeface="Tahoma"/>
                <a:cs typeface="Tahoma"/>
              </a:rPr>
              <a:t>Pentium is much faster </a:t>
            </a:r>
            <a:r>
              <a:rPr sz="2000" dirty="0">
                <a:latin typeface="Tahoma"/>
                <a:cs typeface="Tahoma"/>
              </a:rPr>
              <a:t>than say a </a:t>
            </a:r>
            <a:r>
              <a:rPr sz="2000" spc="-15" dirty="0">
                <a:latin typeface="Tahoma"/>
                <a:cs typeface="Tahoma"/>
              </a:rPr>
              <a:t>400 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MHz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Pentium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CPU.</a:t>
            </a:r>
            <a:endParaRPr sz="2000">
              <a:latin typeface="Tahoma"/>
              <a:cs typeface="Tahoma"/>
            </a:endParaRPr>
          </a:p>
          <a:p>
            <a:pPr marL="601980" marR="293370" lvl="1" indent="-287020" algn="just">
              <a:lnSpc>
                <a:spcPct val="100000"/>
              </a:lnSpc>
              <a:spcBef>
                <a:spcPts val="480"/>
              </a:spcBef>
              <a:buClr>
                <a:srgbClr val="99CCFF"/>
              </a:buClr>
              <a:buSzPct val="70000"/>
              <a:buFont typeface="Microsoft Sans Serif"/>
              <a:buChar char="•"/>
              <a:tabLst>
                <a:tab pos="602615" algn="l"/>
              </a:tabLst>
            </a:pPr>
            <a:r>
              <a:rPr sz="2000" spc="-5" dirty="0">
                <a:latin typeface="Tahoma"/>
                <a:cs typeface="Tahoma"/>
              </a:rPr>
              <a:t>It is </a:t>
            </a:r>
            <a:r>
              <a:rPr sz="2000" dirty="0">
                <a:latin typeface="Tahoma"/>
                <a:cs typeface="Tahoma"/>
              </a:rPr>
              <a:t>the </a:t>
            </a:r>
            <a:r>
              <a:rPr sz="2000" spc="-5" dirty="0">
                <a:latin typeface="Tahoma"/>
                <a:cs typeface="Tahoma"/>
              </a:rPr>
              <a:t>CPU </a:t>
            </a:r>
            <a:r>
              <a:rPr sz="2000" dirty="0">
                <a:latin typeface="Tahoma"/>
                <a:cs typeface="Tahoma"/>
              </a:rPr>
              <a:t>that </a:t>
            </a:r>
            <a:r>
              <a:rPr sz="2000" spc="-5" dirty="0">
                <a:latin typeface="Tahoma"/>
                <a:cs typeface="Tahoma"/>
              </a:rPr>
              <a:t>performs all </a:t>
            </a:r>
            <a:r>
              <a:rPr sz="2000" dirty="0">
                <a:latin typeface="Tahoma"/>
                <a:cs typeface="Tahoma"/>
              </a:rPr>
              <a:t>the </a:t>
            </a:r>
            <a:r>
              <a:rPr sz="2000" spc="-5" dirty="0">
                <a:latin typeface="Tahoma"/>
                <a:cs typeface="Tahoma"/>
              </a:rPr>
              <a:t>calculations within </a:t>
            </a:r>
            <a:r>
              <a:rPr sz="2000" spc="-10" dirty="0">
                <a:latin typeface="Tahoma"/>
                <a:cs typeface="Tahoma"/>
              </a:rPr>
              <a:t>the </a:t>
            </a:r>
            <a:r>
              <a:rPr sz="2000" spc="-5" dirty="0">
                <a:latin typeface="Tahoma"/>
                <a:cs typeface="Tahoma"/>
              </a:rPr>
              <a:t> computer.</a:t>
            </a:r>
            <a:endParaRPr sz="200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67600" y="6175247"/>
            <a:ext cx="2133599" cy="1139951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33" y="868171"/>
            <a:ext cx="470979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65" dirty="0"/>
              <a:t>Hardware</a:t>
            </a:r>
            <a:r>
              <a:rPr spc="-130" dirty="0"/>
              <a:t> </a:t>
            </a:r>
            <a:r>
              <a:rPr spc="250" dirty="0"/>
              <a:t>Components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4009" y="2242819"/>
            <a:ext cx="7078980" cy="2653030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535940" algn="ctr">
              <a:lnSpc>
                <a:spcPct val="100000"/>
              </a:lnSpc>
              <a:spcBef>
                <a:spcPts val="660"/>
              </a:spcBef>
            </a:pPr>
            <a:r>
              <a:rPr sz="2400" u="heavy" spc="19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Some</a:t>
            </a:r>
            <a:r>
              <a:rPr sz="2400" u="heavy" spc="-6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2400" u="heavy" spc="16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of</a:t>
            </a:r>
            <a:r>
              <a:rPr sz="2400" u="heavy" spc="-6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2400" u="heavy" spc="18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the</a:t>
            </a:r>
            <a:r>
              <a:rPr sz="2400" u="heavy" spc="-5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2400" u="heavy" spc="16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Factors</a:t>
            </a:r>
            <a:endParaRPr sz="2400">
              <a:latin typeface="Tahoma"/>
              <a:cs typeface="Tahoma"/>
            </a:endParaRPr>
          </a:p>
          <a:p>
            <a:pPr marL="537845" algn="ctr">
              <a:lnSpc>
                <a:spcPct val="100000"/>
              </a:lnSpc>
              <a:spcBef>
                <a:spcPts val="565"/>
              </a:spcBef>
            </a:pPr>
            <a:r>
              <a:rPr sz="2400" u="heavy" spc="15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That</a:t>
            </a:r>
            <a:r>
              <a:rPr sz="2400" u="heavy" spc="-5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2400" u="heavy" spc="204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Impact</a:t>
            </a:r>
            <a:r>
              <a:rPr sz="2400" u="heavy" spc="-5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2400" u="heavy" spc="18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on</a:t>
            </a:r>
            <a:r>
              <a:rPr sz="2400" u="heavy" spc="-5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2400" u="heavy" spc="17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a</a:t>
            </a:r>
            <a:r>
              <a:rPr sz="2400" u="heavy" spc="-5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2400" u="heavy" spc="18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Computer's</a:t>
            </a:r>
            <a:r>
              <a:rPr sz="2400" u="heavy" spc="-3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2400" u="heavy" spc="18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Performance</a:t>
            </a:r>
            <a:endParaRPr sz="2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3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lr>
                <a:srgbClr val="996565"/>
              </a:buClr>
              <a:buSzPct val="79166"/>
              <a:buFont typeface="Microsoft Sans Serif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Tahoma"/>
                <a:cs typeface="Tahoma"/>
              </a:rPr>
              <a:t>CPU</a:t>
            </a:r>
            <a:r>
              <a:rPr sz="2400" spc="-3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speed</a:t>
            </a:r>
            <a:endParaRPr sz="24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996565"/>
              </a:buClr>
              <a:buSzPct val="79166"/>
              <a:buFont typeface="Microsoft Sans Serif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RAM</a:t>
            </a:r>
            <a:r>
              <a:rPr sz="2400" spc="-4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size</a:t>
            </a:r>
            <a:endParaRPr sz="24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565"/>
              </a:spcBef>
              <a:buClr>
                <a:srgbClr val="996565"/>
              </a:buClr>
              <a:buSzPct val="79166"/>
              <a:buFont typeface="Microsoft Sans Serif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Tahoma"/>
                <a:cs typeface="Tahoma"/>
              </a:rPr>
              <a:t>Hard</a:t>
            </a:r>
            <a:r>
              <a:rPr sz="2400" dirty="0">
                <a:latin typeface="Tahoma"/>
                <a:cs typeface="Tahoma"/>
              </a:rPr>
              <a:t> disk </a:t>
            </a:r>
            <a:r>
              <a:rPr sz="2400" spc="-5" dirty="0">
                <a:latin typeface="Tahoma"/>
                <a:cs typeface="Tahoma"/>
              </a:rPr>
              <a:t>speed</a:t>
            </a:r>
            <a:r>
              <a:rPr sz="240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and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capacity</a:t>
            </a:r>
            <a:endParaRPr sz="24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31535" y="4745735"/>
            <a:ext cx="3483863" cy="161848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33" y="868171"/>
            <a:ext cx="428942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90" dirty="0"/>
              <a:t>What</a:t>
            </a:r>
            <a:r>
              <a:rPr spc="-100" dirty="0"/>
              <a:t> </a:t>
            </a:r>
            <a:r>
              <a:rPr spc="229" dirty="0"/>
              <a:t>is</a:t>
            </a:r>
            <a:r>
              <a:rPr spc="-100" dirty="0"/>
              <a:t> </a:t>
            </a:r>
            <a:r>
              <a:rPr spc="235" dirty="0"/>
              <a:t>a</a:t>
            </a:r>
            <a:r>
              <a:rPr spc="-90" dirty="0"/>
              <a:t> </a:t>
            </a:r>
            <a:r>
              <a:rPr spc="254" dirty="0"/>
              <a:t>Computer?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0593" y="1905000"/>
            <a:ext cx="2286000" cy="140208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221733" y="3612894"/>
            <a:ext cx="7618095" cy="25869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just">
              <a:lnSpc>
                <a:spcPct val="100099"/>
              </a:lnSpc>
              <a:spcBef>
                <a:spcPts val="90"/>
              </a:spcBef>
            </a:pPr>
            <a:r>
              <a:rPr sz="2800" spc="229" dirty="0">
                <a:latin typeface="Tahoma"/>
                <a:cs typeface="Tahoma"/>
              </a:rPr>
              <a:t>An</a:t>
            </a:r>
            <a:r>
              <a:rPr sz="2800" spc="-10" dirty="0">
                <a:latin typeface="Tahoma"/>
                <a:cs typeface="Tahoma"/>
              </a:rPr>
              <a:t> </a:t>
            </a:r>
            <a:r>
              <a:rPr sz="2800" spc="200" dirty="0">
                <a:latin typeface="Tahoma"/>
                <a:cs typeface="Tahoma"/>
              </a:rPr>
              <a:t>electronic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spc="200" dirty="0">
                <a:latin typeface="Tahoma"/>
                <a:cs typeface="Tahoma"/>
              </a:rPr>
              <a:t>device</a:t>
            </a:r>
            <a:r>
              <a:rPr sz="2800" spc="15" dirty="0">
                <a:latin typeface="Tahoma"/>
                <a:cs typeface="Tahoma"/>
              </a:rPr>
              <a:t> </a:t>
            </a:r>
            <a:r>
              <a:rPr sz="2800" spc="220" dirty="0">
                <a:latin typeface="Tahoma"/>
                <a:cs typeface="Tahoma"/>
              </a:rPr>
              <a:t>that</a:t>
            </a:r>
            <a:r>
              <a:rPr sz="2800" spc="10" dirty="0">
                <a:latin typeface="Tahoma"/>
                <a:cs typeface="Tahoma"/>
              </a:rPr>
              <a:t> </a:t>
            </a:r>
            <a:r>
              <a:rPr sz="2800" spc="170" dirty="0">
                <a:latin typeface="Tahoma"/>
                <a:cs typeface="Tahoma"/>
              </a:rPr>
              <a:t>stores,</a:t>
            </a:r>
            <a:r>
              <a:rPr sz="2800" spc="20" dirty="0">
                <a:latin typeface="Tahoma"/>
                <a:cs typeface="Tahoma"/>
              </a:rPr>
              <a:t> </a:t>
            </a:r>
            <a:r>
              <a:rPr sz="2800" spc="185" dirty="0">
                <a:latin typeface="Tahoma"/>
                <a:cs typeface="Tahoma"/>
              </a:rPr>
              <a:t>retrieves, </a:t>
            </a:r>
            <a:r>
              <a:rPr sz="2800" spc="-865" dirty="0">
                <a:latin typeface="Tahoma"/>
                <a:cs typeface="Tahoma"/>
              </a:rPr>
              <a:t> </a:t>
            </a:r>
            <a:r>
              <a:rPr sz="2800" spc="210" dirty="0">
                <a:latin typeface="Tahoma"/>
                <a:cs typeface="Tahoma"/>
              </a:rPr>
              <a:t>and</a:t>
            </a:r>
            <a:r>
              <a:rPr sz="2800" spc="215" dirty="0">
                <a:latin typeface="Tahoma"/>
                <a:cs typeface="Tahoma"/>
              </a:rPr>
              <a:t> </a:t>
            </a:r>
            <a:r>
              <a:rPr sz="2800" spc="190" dirty="0">
                <a:latin typeface="Tahoma"/>
                <a:cs typeface="Tahoma"/>
              </a:rPr>
              <a:t>processes</a:t>
            </a:r>
            <a:r>
              <a:rPr sz="2800" spc="195" dirty="0">
                <a:latin typeface="Tahoma"/>
                <a:cs typeface="Tahoma"/>
              </a:rPr>
              <a:t> </a:t>
            </a:r>
            <a:r>
              <a:rPr sz="2800" spc="170" dirty="0">
                <a:latin typeface="Tahoma"/>
                <a:cs typeface="Tahoma"/>
              </a:rPr>
              <a:t>data,</a:t>
            </a:r>
            <a:r>
              <a:rPr sz="2800" spc="175" dirty="0">
                <a:latin typeface="Tahoma"/>
                <a:cs typeface="Tahoma"/>
              </a:rPr>
              <a:t> </a:t>
            </a:r>
            <a:r>
              <a:rPr sz="2800" spc="210" dirty="0">
                <a:latin typeface="Tahoma"/>
                <a:cs typeface="Tahoma"/>
              </a:rPr>
              <a:t>and</a:t>
            </a:r>
            <a:r>
              <a:rPr sz="2800" spc="215" dirty="0">
                <a:latin typeface="Tahoma"/>
                <a:cs typeface="Tahoma"/>
              </a:rPr>
              <a:t> </a:t>
            </a:r>
            <a:r>
              <a:rPr sz="2800" spc="200" dirty="0">
                <a:latin typeface="Tahoma"/>
                <a:cs typeface="Tahoma"/>
              </a:rPr>
              <a:t>can</a:t>
            </a:r>
            <a:r>
              <a:rPr sz="2800" spc="204" dirty="0">
                <a:latin typeface="Tahoma"/>
                <a:cs typeface="Tahoma"/>
              </a:rPr>
              <a:t> be </a:t>
            </a:r>
            <a:r>
              <a:rPr sz="2800" spc="210" dirty="0">
                <a:latin typeface="Tahoma"/>
                <a:cs typeface="Tahoma"/>
              </a:rPr>
              <a:t> </a:t>
            </a:r>
            <a:r>
              <a:rPr sz="2800" spc="225" dirty="0">
                <a:latin typeface="Tahoma"/>
                <a:cs typeface="Tahoma"/>
              </a:rPr>
              <a:t>programmed</a:t>
            </a:r>
            <a:r>
              <a:rPr sz="2800" spc="229" dirty="0">
                <a:latin typeface="Tahoma"/>
                <a:cs typeface="Tahoma"/>
              </a:rPr>
              <a:t> </a:t>
            </a:r>
            <a:r>
              <a:rPr sz="2800" spc="260" dirty="0">
                <a:latin typeface="Tahoma"/>
                <a:cs typeface="Tahoma"/>
              </a:rPr>
              <a:t>with</a:t>
            </a:r>
            <a:r>
              <a:rPr sz="2800" spc="265" dirty="0">
                <a:latin typeface="Tahoma"/>
                <a:cs typeface="Tahoma"/>
              </a:rPr>
              <a:t> </a:t>
            </a:r>
            <a:r>
              <a:rPr sz="2800" spc="190" dirty="0">
                <a:latin typeface="Tahoma"/>
                <a:cs typeface="Tahoma"/>
              </a:rPr>
              <a:t>instructions.</a:t>
            </a:r>
            <a:r>
              <a:rPr sz="2800" spc="195" dirty="0">
                <a:latin typeface="Tahoma"/>
                <a:cs typeface="Tahoma"/>
              </a:rPr>
              <a:t> </a:t>
            </a:r>
            <a:r>
              <a:rPr sz="2800" spc="235" dirty="0">
                <a:latin typeface="Tahoma"/>
                <a:cs typeface="Tahoma"/>
              </a:rPr>
              <a:t>A </a:t>
            </a:r>
            <a:r>
              <a:rPr sz="2800" spc="240" dirty="0">
                <a:latin typeface="Tahoma"/>
                <a:cs typeface="Tahoma"/>
              </a:rPr>
              <a:t> </a:t>
            </a:r>
            <a:r>
              <a:rPr sz="2800" spc="215" dirty="0">
                <a:latin typeface="Tahoma"/>
                <a:cs typeface="Tahoma"/>
              </a:rPr>
              <a:t>computer </a:t>
            </a:r>
            <a:r>
              <a:rPr sz="2800" spc="190" dirty="0">
                <a:latin typeface="Tahoma"/>
                <a:cs typeface="Tahoma"/>
              </a:rPr>
              <a:t>is </a:t>
            </a:r>
            <a:r>
              <a:rPr sz="2800" spc="210" dirty="0">
                <a:latin typeface="Tahoma"/>
                <a:cs typeface="Tahoma"/>
              </a:rPr>
              <a:t>composed </a:t>
            </a:r>
            <a:r>
              <a:rPr sz="2800" spc="190" dirty="0">
                <a:latin typeface="Tahoma"/>
                <a:cs typeface="Tahoma"/>
              </a:rPr>
              <a:t>of </a:t>
            </a:r>
            <a:r>
              <a:rPr sz="2800" spc="229" dirty="0">
                <a:latin typeface="Tahoma"/>
                <a:cs typeface="Tahoma"/>
              </a:rPr>
              <a:t>hardware </a:t>
            </a:r>
            <a:r>
              <a:rPr sz="2800" spc="210" dirty="0">
                <a:latin typeface="Tahoma"/>
                <a:cs typeface="Tahoma"/>
              </a:rPr>
              <a:t>and </a:t>
            </a:r>
            <a:r>
              <a:rPr sz="2800" spc="215" dirty="0">
                <a:latin typeface="Tahoma"/>
                <a:cs typeface="Tahoma"/>
              </a:rPr>
              <a:t> </a:t>
            </a:r>
            <a:r>
              <a:rPr sz="2800" spc="200" dirty="0">
                <a:latin typeface="Tahoma"/>
                <a:cs typeface="Tahoma"/>
              </a:rPr>
              <a:t>software, </a:t>
            </a:r>
            <a:r>
              <a:rPr sz="2800" spc="210" dirty="0">
                <a:latin typeface="Tahoma"/>
                <a:cs typeface="Tahoma"/>
              </a:rPr>
              <a:t>and </a:t>
            </a:r>
            <a:r>
              <a:rPr sz="2800" spc="200" dirty="0">
                <a:latin typeface="Tahoma"/>
                <a:cs typeface="Tahoma"/>
              </a:rPr>
              <a:t>can </a:t>
            </a:r>
            <a:r>
              <a:rPr sz="2800" spc="220" dirty="0">
                <a:latin typeface="Tahoma"/>
                <a:cs typeface="Tahoma"/>
              </a:rPr>
              <a:t>exist </a:t>
            </a:r>
            <a:r>
              <a:rPr sz="2800" spc="210" dirty="0">
                <a:latin typeface="Tahoma"/>
                <a:cs typeface="Tahoma"/>
              </a:rPr>
              <a:t>in </a:t>
            </a:r>
            <a:r>
              <a:rPr sz="2800" spc="200" dirty="0">
                <a:latin typeface="Tahoma"/>
                <a:cs typeface="Tahoma"/>
              </a:rPr>
              <a:t>a </a:t>
            </a:r>
            <a:r>
              <a:rPr sz="2800" spc="210" dirty="0">
                <a:latin typeface="Tahoma"/>
                <a:cs typeface="Tahoma"/>
              </a:rPr>
              <a:t>variety </a:t>
            </a:r>
            <a:r>
              <a:rPr sz="2800" spc="190" dirty="0">
                <a:latin typeface="Tahoma"/>
                <a:cs typeface="Tahoma"/>
              </a:rPr>
              <a:t>of </a:t>
            </a:r>
            <a:r>
              <a:rPr sz="2800" spc="195" dirty="0">
                <a:latin typeface="Tahoma"/>
                <a:cs typeface="Tahoma"/>
              </a:rPr>
              <a:t> sizes</a:t>
            </a:r>
            <a:r>
              <a:rPr sz="2800" spc="-50" dirty="0">
                <a:latin typeface="Tahoma"/>
                <a:cs typeface="Tahoma"/>
              </a:rPr>
              <a:t> </a:t>
            </a:r>
            <a:r>
              <a:rPr sz="2800" spc="210" dirty="0">
                <a:latin typeface="Tahoma"/>
                <a:cs typeface="Tahoma"/>
              </a:rPr>
              <a:t>and</a:t>
            </a:r>
            <a:r>
              <a:rPr sz="2800" spc="-60" dirty="0">
                <a:latin typeface="Tahoma"/>
                <a:cs typeface="Tahoma"/>
              </a:rPr>
              <a:t> </a:t>
            </a:r>
            <a:r>
              <a:rPr sz="2800" spc="195" dirty="0">
                <a:latin typeface="Tahoma"/>
                <a:cs typeface="Tahoma"/>
              </a:rPr>
              <a:t>configurations.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33" y="868171"/>
            <a:ext cx="434784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60" dirty="0"/>
              <a:t>Software</a:t>
            </a:r>
            <a:r>
              <a:rPr spc="-110" dirty="0"/>
              <a:t> </a:t>
            </a:r>
            <a:r>
              <a:rPr spc="250" dirty="0"/>
              <a:t>Component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69324" y="1860295"/>
            <a:ext cx="7844790" cy="398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u="heavy" spc="14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Operating</a:t>
            </a:r>
            <a:r>
              <a:rPr sz="2000" u="heavy" spc="-6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2000" u="heavy" spc="15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systems</a:t>
            </a:r>
            <a:r>
              <a:rPr sz="2000" u="heavy" spc="-6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2000" u="heavy" spc="16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software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950">
              <a:latin typeface="Tahoma"/>
              <a:cs typeface="Tahoma"/>
            </a:endParaRPr>
          </a:p>
          <a:p>
            <a:pPr marL="469900" marR="5080" algn="just">
              <a:lnSpc>
                <a:spcPct val="100000"/>
              </a:lnSpc>
            </a:pPr>
            <a:r>
              <a:rPr sz="2000" spc="-5" dirty="0">
                <a:latin typeface="Tahoma"/>
                <a:cs typeface="Tahoma"/>
              </a:rPr>
              <a:t>The operating </a:t>
            </a:r>
            <a:r>
              <a:rPr sz="2000" dirty="0">
                <a:latin typeface="Tahoma"/>
                <a:cs typeface="Tahoma"/>
              </a:rPr>
              <a:t>system </a:t>
            </a:r>
            <a:r>
              <a:rPr sz="2000" spc="-5" dirty="0">
                <a:latin typeface="Tahoma"/>
                <a:cs typeface="Tahoma"/>
              </a:rPr>
              <a:t>is </a:t>
            </a:r>
            <a:r>
              <a:rPr sz="2000" dirty="0">
                <a:latin typeface="Tahoma"/>
                <a:cs typeface="Tahoma"/>
              </a:rPr>
              <a:t>a </a:t>
            </a:r>
            <a:r>
              <a:rPr sz="2000" spc="-5" dirty="0">
                <a:latin typeface="Tahoma"/>
                <a:cs typeface="Tahoma"/>
              </a:rPr>
              <a:t>special </a:t>
            </a:r>
            <a:r>
              <a:rPr sz="2000" dirty="0">
                <a:latin typeface="Tahoma"/>
                <a:cs typeface="Tahoma"/>
              </a:rPr>
              <a:t>type of </a:t>
            </a:r>
            <a:r>
              <a:rPr sz="2000" spc="-5" dirty="0">
                <a:latin typeface="Tahoma"/>
                <a:cs typeface="Tahoma"/>
              </a:rPr>
              <a:t>program that loads 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automatically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when</a:t>
            </a:r>
            <a:r>
              <a:rPr sz="2000" spc="-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you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start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your computer.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950">
              <a:latin typeface="Tahoma"/>
              <a:cs typeface="Tahoma"/>
            </a:endParaRPr>
          </a:p>
          <a:p>
            <a:pPr marL="469265" marR="6985" algn="just">
              <a:lnSpc>
                <a:spcPct val="100000"/>
              </a:lnSpc>
            </a:pPr>
            <a:r>
              <a:rPr sz="2000" spc="-5" dirty="0">
                <a:latin typeface="Tahoma"/>
                <a:cs typeface="Tahoma"/>
              </a:rPr>
              <a:t>The operating system </a:t>
            </a:r>
            <a:r>
              <a:rPr sz="2000" dirty="0">
                <a:latin typeface="Tahoma"/>
                <a:cs typeface="Tahoma"/>
              </a:rPr>
              <a:t>allows you to </a:t>
            </a:r>
            <a:r>
              <a:rPr sz="2000" spc="-10" dirty="0">
                <a:latin typeface="Tahoma"/>
                <a:cs typeface="Tahoma"/>
              </a:rPr>
              <a:t>use </a:t>
            </a:r>
            <a:r>
              <a:rPr sz="2000" dirty="0">
                <a:latin typeface="Tahoma"/>
                <a:cs typeface="Tahoma"/>
              </a:rPr>
              <a:t>the </a:t>
            </a:r>
            <a:r>
              <a:rPr sz="2000" spc="-5" dirty="0">
                <a:latin typeface="Tahoma"/>
                <a:cs typeface="Tahoma"/>
              </a:rPr>
              <a:t>advanced features of </a:t>
            </a:r>
            <a:r>
              <a:rPr sz="2000" spc="-61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a </a:t>
            </a:r>
            <a:r>
              <a:rPr sz="2000" spc="-5" dirty="0">
                <a:latin typeface="Tahoma"/>
                <a:cs typeface="Tahoma"/>
              </a:rPr>
              <a:t>modern computer without having </a:t>
            </a:r>
            <a:r>
              <a:rPr sz="2000" dirty="0">
                <a:latin typeface="Tahoma"/>
                <a:cs typeface="Tahoma"/>
              </a:rPr>
              <a:t>to </a:t>
            </a:r>
            <a:r>
              <a:rPr sz="2000" spc="-5" dirty="0">
                <a:latin typeface="Tahoma"/>
                <a:cs typeface="Tahoma"/>
              </a:rPr>
              <a:t>learn all </a:t>
            </a:r>
            <a:r>
              <a:rPr sz="2000" dirty="0">
                <a:latin typeface="Tahoma"/>
                <a:cs typeface="Tahoma"/>
              </a:rPr>
              <a:t>the </a:t>
            </a:r>
            <a:r>
              <a:rPr sz="2000" spc="-5" dirty="0">
                <a:latin typeface="Tahoma"/>
                <a:cs typeface="Tahoma"/>
              </a:rPr>
              <a:t>details </a:t>
            </a:r>
            <a:r>
              <a:rPr sz="2000" dirty="0">
                <a:latin typeface="Tahoma"/>
                <a:cs typeface="Tahoma"/>
              </a:rPr>
              <a:t>of how </a:t>
            </a:r>
            <a:r>
              <a:rPr sz="2000" spc="-61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the</a:t>
            </a:r>
            <a:r>
              <a:rPr sz="2000" spc="-5" dirty="0">
                <a:latin typeface="Tahoma"/>
                <a:cs typeface="Tahoma"/>
              </a:rPr>
              <a:t> hardware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works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9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Tahoma"/>
                <a:cs typeface="Tahoma"/>
              </a:rPr>
              <a:t>The link </a:t>
            </a:r>
            <a:r>
              <a:rPr sz="2000" dirty="0">
                <a:latin typeface="Tahoma"/>
                <a:cs typeface="Tahoma"/>
              </a:rPr>
              <a:t>between</a:t>
            </a:r>
            <a:r>
              <a:rPr sz="2000" spc="-5" dirty="0">
                <a:latin typeface="Tahoma"/>
                <a:cs typeface="Tahoma"/>
              </a:rPr>
              <a:t> the hardware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and you,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the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user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950">
              <a:latin typeface="Tahoma"/>
              <a:cs typeface="Tahoma"/>
            </a:endParaRPr>
          </a:p>
          <a:p>
            <a:pPr marL="12700" marR="32639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Tahoma"/>
                <a:cs typeface="Tahoma"/>
              </a:rPr>
              <a:t>Makes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the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computer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easy</a:t>
            </a:r>
            <a:r>
              <a:rPr sz="2000" dirty="0">
                <a:latin typeface="Tahoma"/>
                <a:cs typeface="Tahoma"/>
              </a:rPr>
              <a:t> to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use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without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having</a:t>
            </a:r>
            <a:r>
              <a:rPr sz="2000" dirty="0">
                <a:latin typeface="Tahoma"/>
                <a:cs typeface="Tahoma"/>
              </a:rPr>
              <a:t> to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understand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bits </a:t>
            </a:r>
            <a:r>
              <a:rPr sz="2000" spc="-61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and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bytes!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33" y="868171"/>
            <a:ext cx="434784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60" dirty="0"/>
              <a:t>Software</a:t>
            </a:r>
            <a:r>
              <a:rPr spc="-110" dirty="0"/>
              <a:t> </a:t>
            </a:r>
            <a:r>
              <a:rPr spc="250" dirty="0"/>
              <a:t>Component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5681" y="2392171"/>
            <a:ext cx="7614920" cy="2581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u="heavy" spc="17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Applications</a:t>
            </a:r>
            <a:r>
              <a:rPr sz="2400" u="heavy" spc="-6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2400" u="heavy" spc="19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software</a:t>
            </a:r>
            <a:endParaRPr sz="2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350">
              <a:latin typeface="Tahoma"/>
              <a:cs typeface="Tahoma"/>
            </a:endParaRPr>
          </a:p>
          <a:p>
            <a:pPr marL="469265" marR="5080">
              <a:lnSpc>
                <a:spcPct val="100000"/>
              </a:lnSpc>
            </a:pPr>
            <a:r>
              <a:rPr sz="2400" dirty="0">
                <a:latin typeface="Tahoma"/>
                <a:cs typeface="Tahoma"/>
              </a:rPr>
              <a:t>An</a:t>
            </a:r>
            <a:r>
              <a:rPr sz="2400" spc="28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application</a:t>
            </a:r>
            <a:r>
              <a:rPr sz="2400" spc="26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program</a:t>
            </a:r>
            <a:r>
              <a:rPr sz="2400" spc="28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is</a:t>
            </a:r>
            <a:r>
              <a:rPr sz="2400" spc="27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the</a:t>
            </a:r>
            <a:r>
              <a:rPr sz="2400" spc="26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type</a:t>
            </a:r>
            <a:r>
              <a:rPr sz="2400" spc="26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of</a:t>
            </a:r>
            <a:r>
              <a:rPr sz="2400" spc="28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program</a:t>
            </a:r>
            <a:r>
              <a:rPr sz="2400" spc="29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that </a:t>
            </a:r>
            <a:r>
              <a:rPr sz="2400" spc="-73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you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use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once </a:t>
            </a:r>
            <a:r>
              <a:rPr sz="2400" dirty="0">
                <a:latin typeface="Tahoma"/>
                <a:cs typeface="Tahoma"/>
              </a:rPr>
              <a:t>the </a:t>
            </a:r>
            <a:r>
              <a:rPr sz="2400" spc="-5" dirty="0">
                <a:latin typeface="Tahoma"/>
                <a:cs typeface="Tahoma"/>
              </a:rPr>
              <a:t>operating</a:t>
            </a:r>
            <a:r>
              <a:rPr sz="240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system</a:t>
            </a:r>
            <a:r>
              <a:rPr sz="2400" dirty="0">
                <a:latin typeface="Tahoma"/>
                <a:cs typeface="Tahoma"/>
              </a:rPr>
              <a:t> has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been</a:t>
            </a:r>
            <a:r>
              <a:rPr sz="2400" spc="1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loaded.</a:t>
            </a:r>
            <a:endParaRPr sz="2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450">
              <a:latin typeface="Tahoma"/>
              <a:cs typeface="Tahoma"/>
            </a:endParaRPr>
          </a:p>
          <a:p>
            <a:pPr marL="469265" marR="6350">
              <a:lnSpc>
                <a:spcPts val="2870"/>
              </a:lnSpc>
              <a:tabLst>
                <a:tab pos="2188845" algn="l"/>
                <a:tab pos="3585210" algn="l"/>
                <a:tab pos="6235065" algn="l"/>
              </a:tabLst>
            </a:pPr>
            <a:r>
              <a:rPr sz="2400" spc="-5" dirty="0">
                <a:latin typeface="Tahoma"/>
                <a:cs typeface="Tahoma"/>
              </a:rPr>
              <a:t>Ex</a:t>
            </a:r>
            <a:r>
              <a:rPr sz="2400" dirty="0">
                <a:latin typeface="Tahoma"/>
                <a:cs typeface="Tahoma"/>
              </a:rPr>
              <a:t>am</a:t>
            </a:r>
            <a:r>
              <a:rPr sz="2400" spc="5" dirty="0">
                <a:latin typeface="Tahoma"/>
                <a:cs typeface="Tahoma"/>
              </a:rPr>
              <a:t>p</a:t>
            </a:r>
            <a:r>
              <a:rPr sz="2400" dirty="0">
                <a:latin typeface="Tahoma"/>
                <a:cs typeface="Tahoma"/>
              </a:rPr>
              <a:t>l</a:t>
            </a:r>
            <a:r>
              <a:rPr sz="2400" spc="-5" dirty="0">
                <a:latin typeface="Tahoma"/>
                <a:cs typeface="Tahoma"/>
              </a:rPr>
              <a:t>e</a:t>
            </a:r>
            <a:r>
              <a:rPr sz="2400" dirty="0">
                <a:latin typeface="Tahoma"/>
                <a:cs typeface="Tahoma"/>
              </a:rPr>
              <a:t>s	i</a:t>
            </a:r>
            <a:r>
              <a:rPr sz="2400" spc="5" dirty="0">
                <a:latin typeface="Tahoma"/>
                <a:cs typeface="Tahoma"/>
              </a:rPr>
              <a:t>n</a:t>
            </a:r>
            <a:r>
              <a:rPr sz="2400" spc="-5" dirty="0">
                <a:latin typeface="Tahoma"/>
                <a:cs typeface="Tahoma"/>
              </a:rPr>
              <a:t>c</a:t>
            </a:r>
            <a:r>
              <a:rPr sz="2400" dirty="0">
                <a:latin typeface="Tahoma"/>
                <a:cs typeface="Tahoma"/>
              </a:rPr>
              <a:t>l</a:t>
            </a:r>
            <a:r>
              <a:rPr sz="2400" spc="-10" dirty="0">
                <a:latin typeface="Tahoma"/>
                <a:cs typeface="Tahoma"/>
              </a:rPr>
              <a:t>u</a:t>
            </a:r>
            <a:r>
              <a:rPr sz="2400" spc="5" dirty="0">
                <a:latin typeface="Tahoma"/>
                <a:cs typeface="Tahoma"/>
              </a:rPr>
              <a:t>d</a:t>
            </a:r>
            <a:r>
              <a:rPr sz="2400" dirty="0">
                <a:latin typeface="Tahoma"/>
                <a:cs typeface="Tahoma"/>
              </a:rPr>
              <a:t>e	</a:t>
            </a:r>
            <a:r>
              <a:rPr sz="2400" spc="-10" dirty="0">
                <a:latin typeface="Tahoma"/>
                <a:cs typeface="Tahoma"/>
              </a:rPr>
              <a:t>w</a:t>
            </a:r>
            <a:r>
              <a:rPr sz="2400" dirty="0">
                <a:latin typeface="Tahoma"/>
                <a:cs typeface="Tahoma"/>
              </a:rPr>
              <a:t>o</a:t>
            </a:r>
            <a:r>
              <a:rPr sz="2400" spc="-5" dirty="0">
                <a:latin typeface="Tahoma"/>
                <a:cs typeface="Tahoma"/>
              </a:rPr>
              <a:t>r</a:t>
            </a:r>
            <a:r>
              <a:rPr sz="2400" spc="5" dirty="0">
                <a:latin typeface="Tahoma"/>
                <a:cs typeface="Tahoma"/>
              </a:rPr>
              <a:t>d</a:t>
            </a:r>
            <a:r>
              <a:rPr sz="2400" dirty="0">
                <a:latin typeface="Tahoma"/>
                <a:cs typeface="Tahoma"/>
              </a:rPr>
              <a:t>-</a:t>
            </a:r>
            <a:r>
              <a:rPr sz="2400" spc="-10" dirty="0">
                <a:latin typeface="Tahoma"/>
                <a:cs typeface="Tahoma"/>
              </a:rPr>
              <a:t>p</a:t>
            </a:r>
            <a:r>
              <a:rPr sz="2400" spc="-15" dirty="0">
                <a:latin typeface="Tahoma"/>
                <a:cs typeface="Tahoma"/>
              </a:rPr>
              <a:t>r</a:t>
            </a:r>
            <a:r>
              <a:rPr sz="2400" dirty="0">
                <a:latin typeface="Tahoma"/>
                <a:cs typeface="Tahoma"/>
              </a:rPr>
              <a:t>o</a:t>
            </a:r>
            <a:r>
              <a:rPr sz="2400" spc="-5" dirty="0">
                <a:latin typeface="Tahoma"/>
                <a:cs typeface="Tahoma"/>
              </a:rPr>
              <a:t>cess</a:t>
            </a:r>
            <a:r>
              <a:rPr sz="2400" dirty="0">
                <a:latin typeface="Tahoma"/>
                <a:cs typeface="Tahoma"/>
              </a:rPr>
              <a:t>i</a:t>
            </a:r>
            <a:r>
              <a:rPr sz="2400" spc="5" dirty="0">
                <a:latin typeface="Tahoma"/>
                <a:cs typeface="Tahoma"/>
              </a:rPr>
              <a:t>n</a:t>
            </a:r>
            <a:r>
              <a:rPr sz="2400" dirty="0">
                <a:latin typeface="Tahoma"/>
                <a:cs typeface="Tahoma"/>
              </a:rPr>
              <a:t>g	</a:t>
            </a:r>
            <a:r>
              <a:rPr sz="2400" spc="5" dirty="0">
                <a:latin typeface="Tahoma"/>
                <a:cs typeface="Tahoma"/>
              </a:rPr>
              <a:t>p</a:t>
            </a:r>
            <a:r>
              <a:rPr sz="2400" spc="-15" dirty="0">
                <a:latin typeface="Tahoma"/>
                <a:cs typeface="Tahoma"/>
              </a:rPr>
              <a:t>r</a:t>
            </a:r>
            <a:r>
              <a:rPr sz="2400" dirty="0">
                <a:latin typeface="Tahoma"/>
                <a:cs typeface="Tahoma"/>
              </a:rPr>
              <a:t>o</a:t>
            </a:r>
            <a:r>
              <a:rPr sz="2400" spc="5" dirty="0">
                <a:latin typeface="Tahoma"/>
                <a:cs typeface="Tahoma"/>
              </a:rPr>
              <a:t>g</a:t>
            </a:r>
            <a:r>
              <a:rPr sz="2400" spc="-5" dirty="0">
                <a:latin typeface="Tahoma"/>
                <a:cs typeface="Tahoma"/>
              </a:rPr>
              <a:t>r</a:t>
            </a:r>
            <a:r>
              <a:rPr sz="2400" spc="-15" dirty="0">
                <a:latin typeface="Tahoma"/>
                <a:cs typeface="Tahoma"/>
              </a:rPr>
              <a:t>a</a:t>
            </a:r>
            <a:r>
              <a:rPr sz="2400" dirty="0">
                <a:latin typeface="Tahoma"/>
                <a:cs typeface="Tahoma"/>
              </a:rPr>
              <a:t>m</a:t>
            </a:r>
            <a:r>
              <a:rPr sz="2400" spc="-5" dirty="0">
                <a:latin typeface="Tahoma"/>
                <a:cs typeface="Tahoma"/>
              </a:rPr>
              <a:t>s</a:t>
            </a:r>
            <a:r>
              <a:rPr sz="2400" dirty="0">
                <a:latin typeface="Tahoma"/>
                <a:cs typeface="Tahoma"/>
              </a:rPr>
              <a:t>,  </a:t>
            </a:r>
            <a:r>
              <a:rPr sz="2400" spc="-5" dirty="0">
                <a:latin typeface="Tahoma"/>
                <a:cs typeface="Tahoma"/>
              </a:rPr>
              <a:t>spreadsheets </a:t>
            </a:r>
            <a:r>
              <a:rPr sz="2400" dirty="0">
                <a:latin typeface="Tahoma"/>
                <a:cs typeface="Tahoma"/>
              </a:rPr>
              <a:t>and </a:t>
            </a:r>
            <a:r>
              <a:rPr sz="2400" spc="-5" dirty="0">
                <a:latin typeface="Tahoma"/>
                <a:cs typeface="Tahoma"/>
              </a:rPr>
              <a:t>databases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33" y="868171"/>
            <a:ext cx="434784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60" dirty="0"/>
              <a:t>Software</a:t>
            </a:r>
            <a:r>
              <a:rPr spc="-110" dirty="0"/>
              <a:t> </a:t>
            </a:r>
            <a:r>
              <a:rPr spc="250" dirty="0"/>
              <a:t>Component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5409" y="1861819"/>
            <a:ext cx="4873625" cy="4844415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2400" u="heavy" spc="18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Application</a:t>
            </a:r>
            <a:r>
              <a:rPr sz="2400" u="heavy" spc="-7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2400" u="heavy" spc="19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Software</a:t>
            </a:r>
            <a:endParaRPr sz="24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565"/>
              </a:spcBef>
              <a:buClr>
                <a:srgbClr val="996565"/>
              </a:buClr>
              <a:buSzPct val="79166"/>
              <a:buFont typeface="Microsoft Sans Serif"/>
              <a:buChar char="•"/>
              <a:tabLst>
                <a:tab pos="354965" algn="l"/>
                <a:tab pos="355600" algn="l"/>
              </a:tabLst>
            </a:pPr>
            <a:r>
              <a:rPr sz="2400" spc="204" dirty="0">
                <a:latin typeface="Tahoma"/>
                <a:cs typeface="Tahoma"/>
              </a:rPr>
              <a:t>Word</a:t>
            </a:r>
            <a:r>
              <a:rPr sz="2400" spc="-45" dirty="0">
                <a:latin typeface="Tahoma"/>
                <a:cs typeface="Tahoma"/>
              </a:rPr>
              <a:t> </a:t>
            </a:r>
            <a:r>
              <a:rPr sz="2400" spc="165" dirty="0">
                <a:latin typeface="Tahoma"/>
                <a:cs typeface="Tahoma"/>
              </a:rPr>
              <a:t>processing</a:t>
            </a:r>
            <a:r>
              <a:rPr sz="2400" spc="-45" dirty="0">
                <a:latin typeface="Tahoma"/>
                <a:cs typeface="Tahoma"/>
              </a:rPr>
              <a:t> </a:t>
            </a:r>
            <a:r>
              <a:rPr sz="2400" spc="175" dirty="0">
                <a:latin typeface="Tahoma"/>
                <a:cs typeface="Tahoma"/>
              </a:rPr>
              <a:t>applications</a:t>
            </a:r>
            <a:endParaRPr sz="2400">
              <a:latin typeface="Tahoma"/>
              <a:cs typeface="Tahoma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Clr>
                <a:srgbClr val="99CCFF"/>
              </a:buClr>
              <a:buSzPct val="70833"/>
              <a:buFont typeface="Microsoft Sans Serif"/>
              <a:buChar char="•"/>
              <a:tabLst>
                <a:tab pos="756920" algn="l"/>
              </a:tabLst>
            </a:pPr>
            <a:r>
              <a:rPr sz="2400" spc="-5" dirty="0">
                <a:latin typeface="Tahoma"/>
                <a:cs typeface="Tahoma"/>
              </a:rPr>
              <a:t>Microsoft</a:t>
            </a:r>
            <a:r>
              <a:rPr sz="2400" spc="-3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Word</a:t>
            </a:r>
            <a:endParaRPr sz="2400">
              <a:latin typeface="Tahoma"/>
              <a:cs typeface="Tahoma"/>
            </a:endParaRPr>
          </a:p>
          <a:p>
            <a:pPr marL="756285" lvl="1" indent="-287020">
              <a:lnSpc>
                <a:spcPct val="100000"/>
              </a:lnSpc>
              <a:spcBef>
                <a:spcPts val="565"/>
              </a:spcBef>
              <a:buClr>
                <a:srgbClr val="99CCFF"/>
              </a:buClr>
              <a:buSzPct val="70833"/>
              <a:buFont typeface="Microsoft Sans Serif"/>
              <a:buChar char="•"/>
              <a:tabLst>
                <a:tab pos="756920" algn="l"/>
              </a:tabLst>
            </a:pPr>
            <a:r>
              <a:rPr sz="2400" spc="-5" dirty="0">
                <a:latin typeface="Tahoma"/>
                <a:cs typeface="Tahoma"/>
              </a:rPr>
              <a:t>Lotus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Word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Pro</a:t>
            </a:r>
            <a:endParaRPr sz="2400">
              <a:latin typeface="Tahoma"/>
              <a:cs typeface="Tahoma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Clr>
                <a:srgbClr val="99CCFF"/>
              </a:buClr>
              <a:buSzPct val="70833"/>
              <a:buFont typeface="Microsoft Sans Serif"/>
              <a:buChar char="•"/>
              <a:tabLst>
                <a:tab pos="756920" algn="l"/>
              </a:tabLst>
            </a:pPr>
            <a:r>
              <a:rPr sz="2400" spc="-5" dirty="0">
                <a:latin typeface="Tahoma"/>
                <a:cs typeface="Tahoma"/>
              </a:rPr>
              <a:t>WordPerfect</a:t>
            </a:r>
            <a:endParaRPr sz="24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565"/>
              </a:spcBef>
              <a:buClr>
                <a:srgbClr val="996565"/>
              </a:buClr>
              <a:buSzPct val="79166"/>
              <a:buFont typeface="Microsoft Sans Serif"/>
              <a:buChar char="•"/>
              <a:tabLst>
                <a:tab pos="354965" algn="l"/>
                <a:tab pos="355600" algn="l"/>
              </a:tabLst>
            </a:pPr>
            <a:r>
              <a:rPr sz="2400" spc="170" dirty="0">
                <a:latin typeface="Tahoma"/>
                <a:cs typeface="Tahoma"/>
              </a:rPr>
              <a:t>Spreadsheets</a:t>
            </a:r>
            <a:endParaRPr sz="2400">
              <a:latin typeface="Tahoma"/>
              <a:cs typeface="Tahoma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Clr>
                <a:srgbClr val="99CCFF"/>
              </a:buClr>
              <a:buSzPct val="70833"/>
              <a:buFont typeface="Microsoft Sans Serif"/>
              <a:buChar char="•"/>
              <a:tabLst>
                <a:tab pos="756920" algn="l"/>
              </a:tabLst>
            </a:pPr>
            <a:r>
              <a:rPr sz="2400" spc="-5" dirty="0">
                <a:latin typeface="Tahoma"/>
                <a:cs typeface="Tahoma"/>
              </a:rPr>
              <a:t>Microsoft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Excel</a:t>
            </a:r>
            <a:endParaRPr sz="2400">
              <a:latin typeface="Tahoma"/>
              <a:cs typeface="Tahoma"/>
            </a:endParaRPr>
          </a:p>
          <a:p>
            <a:pPr marL="756285" lvl="1" indent="-287020">
              <a:lnSpc>
                <a:spcPct val="100000"/>
              </a:lnSpc>
              <a:spcBef>
                <a:spcPts val="565"/>
              </a:spcBef>
              <a:buClr>
                <a:srgbClr val="99CCFF"/>
              </a:buClr>
              <a:buSzPct val="70833"/>
              <a:buFont typeface="Microsoft Sans Serif"/>
              <a:buChar char="•"/>
              <a:tabLst>
                <a:tab pos="756920" algn="l"/>
              </a:tabLst>
            </a:pPr>
            <a:r>
              <a:rPr sz="2400" spc="-5" dirty="0">
                <a:latin typeface="Tahoma"/>
                <a:cs typeface="Tahoma"/>
              </a:rPr>
              <a:t>Lotus</a:t>
            </a:r>
            <a:r>
              <a:rPr sz="2400" spc="-4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123</a:t>
            </a:r>
            <a:endParaRPr sz="24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996565"/>
              </a:buClr>
              <a:buSzPct val="79166"/>
              <a:buFont typeface="Microsoft Sans Serif"/>
              <a:buChar char="•"/>
              <a:tabLst>
                <a:tab pos="354965" algn="l"/>
                <a:tab pos="355600" algn="l"/>
              </a:tabLst>
            </a:pPr>
            <a:r>
              <a:rPr sz="2400" spc="175" dirty="0">
                <a:latin typeface="Tahoma"/>
                <a:cs typeface="Tahoma"/>
              </a:rPr>
              <a:t>Database</a:t>
            </a:r>
            <a:endParaRPr sz="2400">
              <a:latin typeface="Tahoma"/>
              <a:cs typeface="Tahoma"/>
            </a:endParaRPr>
          </a:p>
          <a:p>
            <a:pPr marL="756285" lvl="1" indent="-287020">
              <a:lnSpc>
                <a:spcPct val="100000"/>
              </a:lnSpc>
              <a:spcBef>
                <a:spcPts val="565"/>
              </a:spcBef>
              <a:buClr>
                <a:srgbClr val="99CCFF"/>
              </a:buClr>
              <a:buSzPct val="70833"/>
              <a:buFont typeface="Microsoft Sans Serif"/>
              <a:buChar char="•"/>
              <a:tabLst>
                <a:tab pos="756920" algn="l"/>
              </a:tabLst>
            </a:pPr>
            <a:r>
              <a:rPr sz="2400" spc="-5" dirty="0">
                <a:latin typeface="Tahoma"/>
                <a:cs typeface="Tahoma"/>
              </a:rPr>
              <a:t>Microsoft</a:t>
            </a:r>
            <a:r>
              <a:rPr sz="2400" spc="-3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Access</a:t>
            </a:r>
            <a:endParaRPr sz="2400">
              <a:latin typeface="Tahoma"/>
              <a:cs typeface="Tahoma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Clr>
                <a:srgbClr val="99CCFF"/>
              </a:buClr>
              <a:buSzPct val="70833"/>
              <a:buFont typeface="Microsoft Sans Serif"/>
              <a:buChar char="•"/>
              <a:tabLst>
                <a:tab pos="756920" algn="l"/>
              </a:tabLst>
            </a:pPr>
            <a:r>
              <a:rPr sz="2400" spc="-5" dirty="0">
                <a:latin typeface="Tahoma"/>
                <a:cs typeface="Tahoma"/>
              </a:rPr>
              <a:t>Lotus</a:t>
            </a:r>
            <a:r>
              <a:rPr sz="2400" spc="-3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Approach</a:t>
            </a:r>
            <a:endParaRPr sz="24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10400" y="2057400"/>
            <a:ext cx="1171955" cy="142341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81600" y="3581400"/>
            <a:ext cx="1171955" cy="141427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086600" y="5105400"/>
            <a:ext cx="1171955" cy="1434083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33" y="868171"/>
            <a:ext cx="434784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60" dirty="0"/>
              <a:t>Software</a:t>
            </a:r>
            <a:r>
              <a:rPr spc="-110" dirty="0"/>
              <a:t> </a:t>
            </a:r>
            <a:r>
              <a:rPr spc="250" dirty="0"/>
              <a:t>Component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67809" y="1861819"/>
            <a:ext cx="5426075" cy="4771390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2400" u="heavy" spc="18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Application</a:t>
            </a:r>
            <a:r>
              <a:rPr sz="2400" u="heavy" spc="-7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2400" u="heavy" spc="19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Software</a:t>
            </a:r>
            <a:endParaRPr sz="24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565"/>
              </a:spcBef>
              <a:buClr>
                <a:srgbClr val="996565"/>
              </a:buClr>
              <a:buSzPct val="79166"/>
              <a:buFont typeface="Microsoft Sans Serif"/>
              <a:buChar char="•"/>
              <a:tabLst>
                <a:tab pos="354965" algn="l"/>
                <a:tab pos="355600" algn="l"/>
              </a:tabLst>
            </a:pPr>
            <a:r>
              <a:rPr sz="2400" spc="185" dirty="0">
                <a:latin typeface="Tahoma"/>
                <a:cs typeface="Tahoma"/>
              </a:rPr>
              <a:t>Payroll</a:t>
            </a:r>
            <a:endParaRPr sz="2400">
              <a:latin typeface="Tahoma"/>
              <a:cs typeface="Tahoma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Clr>
                <a:srgbClr val="99CCFF"/>
              </a:buClr>
              <a:buSzPct val="70833"/>
              <a:buFont typeface="Microsoft Sans Serif"/>
              <a:buChar char="•"/>
              <a:tabLst>
                <a:tab pos="756920" algn="l"/>
              </a:tabLst>
            </a:pPr>
            <a:r>
              <a:rPr sz="2400" spc="-5" dirty="0">
                <a:latin typeface="Tahoma"/>
                <a:cs typeface="Tahoma"/>
              </a:rPr>
              <a:t>Sage</a:t>
            </a:r>
            <a:r>
              <a:rPr sz="2400" spc="-3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software</a:t>
            </a:r>
            <a:endParaRPr sz="24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565"/>
              </a:spcBef>
              <a:buClr>
                <a:srgbClr val="996565"/>
              </a:buClr>
              <a:buSzPct val="79166"/>
              <a:buFont typeface="Microsoft Sans Serif"/>
              <a:buChar char="•"/>
              <a:tabLst>
                <a:tab pos="354965" algn="l"/>
                <a:tab pos="355600" algn="l"/>
              </a:tabLst>
            </a:pPr>
            <a:r>
              <a:rPr sz="2400" spc="180" dirty="0">
                <a:latin typeface="Tahoma"/>
                <a:cs typeface="Tahoma"/>
              </a:rPr>
              <a:t>Presentation</a:t>
            </a:r>
            <a:r>
              <a:rPr sz="2400" spc="-80" dirty="0">
                <a:latin typeface="Tahoma"/>
                <a:cs typeface="Tahoma"/>
              </a:rPr>
              <a:t> </a:t>
            </a:r>
            <a:r>
              <a:rPr sz="2400" spc="180" dirty="0">
                <a:latin typeface="Tahoma"/>
                <a:cs typeface="Tahoma"/>
              </a:rPr>
              <a:t>tools</a:t>
            </a:r>
            <a:endParaRPr sz="2400">
              <a:latin typeface="Tahoma"/>
              <a:cs typeface="Tahoma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Clr>
                <a:srgbClr val="99CCFF"/>
              </a:buClr>
              <a:buSzPct val="70833"/>
              <a:buFont typeface="Microsoft Sans Serif"/>
              <a:buChar char="•"/>
              <a:tabLst>
                <a:tab pos="756920" algn="l"/>
              </a:tabLst>
            </a:pPr>
            <a:r>
              <a:rPr sz="2400" spc="-5" dirty="0">
                <a:latin typeface="Tahoma"/>
                <a:cs typeface="Tahoma"/>
              </a:rPr>
              <a:t>Microsoft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PowerPoint</a:t>
            </a:r>
            <a:endParaRPr sz="2400">
              <a:latin typeface="Tahoma"/>
              <a:cs typeface="Tahoma"/>
            </a:endParaRPr>
          </a:p>
          <a:p>
            <a:pPr marL="756285" lvl="1" indent="-287020">
              <a:lnSpc>
                <a:spcPct val="100000"/>
              </a:lnSpc>
              <a:spcBef>
                <a:spcPts val="565"/>
              </a:spcBef>
              <a:buClr>
                <a:srgbClr val="99CCFF"/>
              </a:buClr>
              <a:buSzPct val="70833"/>
              <a:buFont typeface="Microsoft Sans Serif"/>
              <a:buChar char="•"/>
              <a:tabLst>
                <a:tab pos="756920" algn="l"/>
              </a:tabLst>
            </a:pPr>
            <a:r>
              <a:rPr sz="2400" spc="-5" dirty="0">
                <a:latin typeface="Tahoma"/>
                <a:cs typeface="Tahoma"/>
              </a:rPr>
              <a:t>Lotus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Freelance</a:t>
            </a:r>
            <a:endParaRPr sz="24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996565"/>
              </a:buClr>
              <a:buSzPct val="79166"/>
              <a:buFont typeface="Microsoft Sans Serif"/>
              <a:buChar char="•"/>
              <a:tabLst>
                <a:tab pos="354965" algn="l"/>
                <a:tab pos="355600" algn="l"/>
              </a:tabLst>
            </a:pPr>
            <a:r>
              <a:rPr sz="2400" spc="185" dirty="0">
                <a:latin typeface="Tahoma"/>
                <a:cs typeface="Tahoma"/>
              </a:rPr>
              <a:t>Desktop</a:t>
            </a:r>
            <a:r>
              <a:rPr sz="2400" spc="-80" dirty="0">
                <a:latin typeface="Tahoma"/>
                <a:cs typeface="Tahoma"/>
              </a:rPr>
              <a:t> </a:t>
            </a:r>
            <a:r>
              <a:rPr sz="2400" spc="180" dirty="0">
                <a:latin typeface="Tahoma"/>
                <a:cs typeface="Tahoma"/>
              </a:rPr>
              <a:t>publishing</a:t>
            </a:r>
            <a:endParaRPr sz="2400">
              <a:latin typeface="Tahoma"/>
              <a:cs typeface="Tahoma"/>
            </a:endParaRPr>
          </a:p>
          <a:p>
            <a:pPr marL="756285" lvl="1" indent="-287020">
              <a:lnSpc>
                <a:spcPct val="100000"/>
              </a:lnSpc>
              <a:spcBef>
                <a:spcPts val="565"/>
              </a:spcBef>
              <a:buClr>
                <a:srgbClr val="99CCFF"/>
              </a:buClr>
              <a:buSzPct val="70833"/>
              <a:buFont typeface="Microsoft Sans Serif"/>
              <a:buChar char="•"/>
              <a:tabLst>
                <a:tab pos="756920" algn="l"/>
              </a:tabLst>
            </a:pPr>
            <a:r>
              <a:rPr sz="2400" dirty="0">
                <a:latin typeface="Tahoma"/>
                <a:cs typeface="Tahoma"/>
              </a:rPr>
              <a:t>Abode</a:t>
            </a:r>
            <a:r>
              <a:rPr sz="2400" spc="-5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Photoshop</a:t>
            </a:r>
            <a:endParaRPr sz="24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996565"/>
              </a:buClr>
              <a:buSzPct val="79166"/>
              <a:buFont typeface="Microsoft Sans Serif"/>
              <a:buChar char="•"/>
              <a:tabLst>
                <a:tab pos="354965" algn="l"/>
                <a:tab pos="355600" algn="l"/>
              </a:tabLst>
            </a:pPr>
            <a:r>
              <a:rPr sz="2400" spc="195" dirty="0">
                <a:latin typeface="Tahoma"/>
                <a:cs typeface="Tahoma"/>
              </a:rPr>
              <a:t>Multimedia</a:t>
            </a:r>
            <a:r>
              <a:rPr sz="2400" spc="-65" dirty="0">
                <a:latin typeface="Tahoma"/>
                <a:cs typeface="Tahoma"/>
              </a:rPr>
              <a:t> </a:t>
            </a:r>
            <a:r>
              <a:rPr sz="2400" spc="175" dirty="0">
                <a:latin typeface="Tahoma"/>
                <a:cs typeface="Tahoma"/>
              </a:rPr>
              <a:t>applications</a:t>
            </a:r>
            <a:endParaRPr sz="2400">
              <a:latin typeface="Tahoma"/>
              <a:cs typeface="Tahoma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565"/>
              </a:spcBef>
              <a:buClr>
                <a:srgbClr val="99CCFF"/>
              </a:buClr>
              <a:buSzPct val="70833"/>
              <a:buFont typeface="Microsoft Sans Serif"/>
              <a:buChar char="•"/>
              <a:tabLst>
                <a:tab pos="756920" algn="l"/>
              </a:tabLst>
            </a:pPr>
            <a:r>
              <a:rPr sz="2400" spc="-5" dirty="0">
                <a:latin typeface="Tahoma"/>
                <a:cs typeface="Tahoma"/>
              </a:rPr>
              <a:t>Microsoft's Encarta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CD-ROM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based </a:t>
            </a:r>
            <a:r>
              <a:rPr sz="2400" spc="-73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encyclopaedias</a:t>
            </a:r>
            <a:endParaRPr sz="24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38800" y="2590800"/>
            <a:ext cx="1171955" cy="142341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67600" y="3962400"/>
            <a:ext cx="1171955" cy="1414272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33" y="868171"/>
            <a:ext cx="437451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60" dirty="0"/>
              <a:t>Information</a:t>
            </a:r>
            <a:r>
              <a:rPr spc="-140" dirty="0"/>
              <a:t> </a:t>
            </a:r>
            <a:r>
              <a:rPr spc="295" dirty="0"/>
              <a:t>Network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67809" y="2014219"/>
            <a:ext cx="7420609" cy="3675379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60"/>
              </a:spcBef>
              <a:buClr>
                <a:srgbClr val="996565"/>
              </a:buClr>
              <a:buSzPct val="79166"/>
              <a:buFont typeface="Microsoft Sans Serif"/>
              <a:buChar char="•"/>
              <a:tabLst>
                <a:tab pos="354965" algn="l"/>
                <a:tab pos="355600" algn="l"/>
              </a:tabLst>
            </a:pPr>
            <a:r>
              <a:rPr sz="2400" spc="204" dirty="0">
                <a:latin typeface="Tahoma"/>
                <a:cs typeface="Tahoma"/>
              </a:rPr>
              <a:t>LAN</a:t>
            </a:r>
            <a:endParaRPr sz="2400">
              <a:latin typeface="Tahoma"/>
              <a:cs typeface="Tahoma"/>
            </a:endParaRPr>
          </a:p>
          <a:p>
            <a:pPr marL="756285" marR="59690" lvl="1" indent="-287020">
              <a:lnSpc>
                <a:spcPct val="99800"/>
              </a:lnSpc>
              <a:spcBef>
                <a:spcPts val="570"/>
              </a:spcBef>
              <a:buClr>
                <a:srgbClr val="99CCFF"/>
              </a:buClr>
              <a:buSzPct val="70833"/>
              <a:buFont typeface="Microsoft Sans Serif"/>
              <a:buChar char="•"/>
              <a:tabLst>
                <a:tab pos="756920" algn="l"/>
              </a:tabLst>
            </a:pPr>
            <a:r>
              <a:rPr sz="2400" dirty="0">
                <a:latin typeface="Tahoma"/>
                <a:cs typeface="Tahoma"/>
              </a:rPr>
              <a:t>A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LAN </a:t>
            </a:r>
            <a:r>
              <a:rPr sz="2400" spc="-5" dirty="0">
                <a:latin typeface="Tahoma"/>
                <a:cs typeface="Tahoma"/>
              </a:rPr>
              <a:t>(Local</a:t>
            </a:r>
            <a:r>
              <a:rPr sz="2400" spc="1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Area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Network)</a:t>
            </a:r>
            <a:r>
              <a:rPr sz="2400" spc="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is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</a:t>
            </a:r>
            <a:r>
              <a:rPr sz="2400" spc="-5" dirty="0">
                <a:latin typeface="Tahoma"/>
                <a:cs typeface="Tahoma"/>
              </a:rPr>
              <a:t> system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whereby </a:t>
            </a:r>
            <a:r>
              <a:rPr sz="2400" spc="-73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individual</a:t>
            </a:r>
            <a:r>
              <a:rPr sz="2400" spc="10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PCs</a:t>
            </a:r>
            <a:r>
              <a:rPr sz="240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are</a:t>
            </a:r>
            <a:r>
              <a:rPr sz="240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connected</a:t>
            </a:r>
            <a:r>
              <a:rPr sz="2400" spc="1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together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within</a:t>
            </a:r>
            <a:r>
              <a:rPr sz="2400" spc="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 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company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or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organization</a:t>
            </a:r>
            <a:endParaRPr sz="2400">
              <a:latin typeface="Tahoma"/>
              <a:cs typeface="Tahoma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Clr>
                <a:srgbClr val="99CCFF"/>
              </a:buClr>
              <a:buFont typeface="Microsoft Sans Serif"/>
              <a:buChar char="•"/>
            </a:pPr>
            <a:endParaRPr sz="33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buClr>
                <a:srgbClr val="996565"/>
              </a:buClr>
              <a:buSzPct val="79166"/>
              <a:buFont typeface="Microsoft Sans Serif"/>
              <a:buChar char="•"/>
              <a:tabLst>
                <a:tab pos="354965" algn="l"/>
                <a:tab pos="355600" algn="l"/>
              </a:tabLst>
            </a:pPr>
            <a:r>
              <a:rPr sz="2400" spc="250" dirty="0">
                <a:latin typeface="Tahoma"/>
                <a:cs typeface="Tahoma"/>
              </a:rPr>
              <a:t>WAN</a:t>
            </a:r>
            <a:endParaRPr sz="2400">
              <a:latin typeface="Tahoma"/>
              <a:cs typeface="Tahoma"/>
            </a:endParaRPr>
          </a:p>
          <a:p>
            <a:pPr marL="756285" marR="5080" lvl="1" indent="-287020">
              <a:lnSpc>
                <a:spcPct val="99800"/>
              </a:lnSpc>
              <a:spcBef>
                <a:spcPts val="580"/>
              </a:spcBef>
              <a:buClr>
                <a:srgbClr val="99CCFF"/>
              </a:buClr>
              <a:buSzPct val="70833"/>
              <a:buFont typeface="Microsoft Sans Serif"/>
              <a:buChar char="•"/>
              <a:tabLst>
                <a:tab pos="756920" algn="l"/>
              </a:tabLst>
            </a:pPr>
            <a:r>
              <a:rPr sz="2400" dirty="0">
                <a:latin typeface="Tahoma"/>
                <a:cs typeface="Tahoma"/>
              </a:rPr>
              <a:t>A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WAN</a:t>
            </a:r>
            <a:r>
              <a:rPr sz="240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(Wide</a:t>
            </a:r>
            <a:r>
              <a:rPr sz="240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Area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Network)</a:t>
            </a:r>
            <a:r>
              <a:rPr sz="2400" spc="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as </a:t>
            </a:r>
            <a:r>
              <a:rPr sz="2400" spc="-5" dirty="0">
                <a:latin typeface="Tahoma"/>
                <a:cs typeface="Tahoma"/>
              </a:rPr>
              <a:t>the</a:t>
            </a:r>
            <a:r>
              <a:rPr sz="2400" dirty="0">
                <a:latin typeface="Tahoma"/>
                <a:cs typeface="Tahoma"/>
              </a:rPr>
              <a:t> name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implies </a:t>
            </a:r>
            <a:r>
              <a:rPr sz="2400" spc="-73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allows </a:t>
            </a:r>
            <a:r>
              <a:rPr sz="2400" dirty="0">
                <a:latin typeface="Tahoma"/>
                <a:cs typeface="Tahoma"/>
              </a:rPr>
              <a:t>you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to </a:t>
            </a:r>
            <a:r>
              <a:rPr sz="2400" spc="-5" dirty="0">
                <a:latin typeface="Tahoma"/>
                <a:cs typeface="Tahoma"/>
              </a:rPr>
              <a:t>connect</a:t>
            </a:r>
            <a:r>
              <a:rPr sz="2400" dirty="0">
                <a:latin typeface="Tahoma"/>
                <a:cs typeface="Tahoma"/>
              </a:rPr>
              <a:t> to</a:t>
            </a:r>
            <a:r>
              <a:rPr sz="2400" spc="-5" dirty="0">
                <a:latin typeface="Tahoma"/>
                <a:cs typeface="Tahoma"/>
              </a:rPr>
              <a:t> other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computers over</a:t>
            </a:r>
            <a:r>
              <a:rPr sz="2400" dirty="0">
                <a:latin typeface="Tahoma"/>
                <a:cs typeface="Tahoma"/>
              </a:rPr>
              <a:t> a 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wider</a:t>
            </a:r>
            <a:r>
              <a:rPr sz="240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area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(i.e. the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whole</a:t>
            </a:r>
            <a:r>
              <a:rPr sz="240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world).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33" y="868171"/>
            <a:ext cx="437451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60" dirty="0"/>
              <a:t>Information</a:t>
            </a:r>
            <a:r>
              <a:rPr spc="-140" dirty="0"/>
              <a:t> </a:t>
            </a:r>
            <a:r>
              <a:rPr spc="295" dirty="0"/>
              <a:t>Network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67809" y="2009647"/>
            <a:ext cx="7620000" cy="4480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u="heavy" spc="17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Uses</a:t>
            </a:r>
            <a:r>
              <a:rPr sz="2400" u="heavy" spc="-7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2400" u="heavy" spc="16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of</a:t>
            </a:r>
            <a:r>
              <a:rPr sz="2400" u="heavy" spc="-7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2400" u="heavy" spc="22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Network</a:t>
            </a:r>
            <a:endParaRPr sz="2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400">
              <a:latin typeface="Tahoma"/>
              <a:cs typeface="Tahoma"/>
            </a:endParaRPr>
          </a:p>
          <a:p>
            <a:pPr marL="355600" marR="251460" indent="-56515">
              <a:lnSpc>
                <a:spcPts val="2870"/>
              </a:lnSpc>
            </a:pPr>
            <a:r>
              <a:rPr sz="2400" dirty="0">
                <a:latin typeface="Tahoma"/>
                <a:cs typeface="Tahoma"/>
              </a:rPr>
              <a:t>If </a:t>
            </a:r>
            <a:r>
              <a:rPr sz="2400" spc="-5" dirty="0">
                <a:latin typeface="Tahoma"/>
                <a:cs typeface="Tahoma"/>
              </a:rPr>
              <a:t>ten people are working together within </a:t>
            </a:r>
            <a:r>
              <a:rPr sz="2400" dirty="0">
                <a:latin typeface="Tahoma"/>
                <a:cs typeface="Tahoma"/>
              </a:rPr>
              <a:t>an </a:t>
            </a:r>
            <a:r>
              <a:rPr sz="2400" spc="-5" dirty="0">
                <a:latin typeface="Tahoma"/>
                <a:cs typeface="Tahoma"/>
              </a:rPr>
              <a:t>office </a:t>
            </a:r>
            <a:r>
              <a:rPr sz="2400" dirty="0">
                <a:latin typeface="Tahoma"/>
                <a:cs typeface="Tahoma"/>
              </a:rPr>
              <a:t>it </a:t>
            </a:r>
            <a:r>
              <a:rPr sz="2400" spc="-73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makes sense</a:t>
            </a:r>
            <a:r>
              <a:rPr sz="2400" dirty="0">
                <a:latin typeface="Tahoma"/>
                <a:cs typeface="Tahoma"/>
              </a:rPr>
              <a:t> for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them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all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to</a:t>
            </a:r>
            <a:r>
              <a:rPr sz="2400" dirty="0">
                <a:latin typeface="Tahoma"/>
                <a:cs typeface="Tahoma"/>
              </a:rPr>
              <a:t> be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connected.</a:t>
            </a:r>
            <a:endParaRPr sz="24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3250">
              <a:latin typeface="Tahoma"/>
              <a:cs typeface="Tahoma"/>
            </a:endParaRPr>
          </a:p>
          <a:p>
            <a:pPr marL="756285" marR="5080" indent="-287020">
              <a:lnSpc>
                <a:spcPct val="100000"/>
              </a:lnSpc>
              <a:buChar char="•"/>
              <a:tabLst>
                <a:tab pos="756285" algn="l"/>
                <a:tab pos="756920" algn="l"/>
                <a:tab pos="1202690" algn="l"/>
                <a:tab pos="1843405" algn="l"/>
                <a:tab pos="2544445" algn="l"/>
                <a:tab pos="3135630" algn="l"/>
                <a:tab pos="4027170" algn="l"/>
                <a:tab pos="4658360" algn="l"/>
                <a:tab pos="5462905" algn="l"/>
                <a:tab pos="5784850" algn="l"/>
                <a:tab pos="6719570" algn="l"/>
              </a:tabLst>
            </a:pPr>
            <a:r>
              <a:rPr sz="2400" dirty="0">
                <a:latin typeface="Tahoma"/>
                <a:cs typeface="Tahoma"/>
              </a:rPr>
              <a:t>In	t</a:t>
            </a:r>
            <a:r>
              <a:rPr sz="2400" spc="5" dirty="0">
                <a:latin typeface="Tahoma"/>
                <a:cs typeface="Tahoma"/>
              </a:rPr>
              <a:t>h</a:t>
            </a:r>
            <a:r>
              <a:rPr sz="2400" dirty="0">
                <a:latin typeface="Tahoma"/>
                <a:cs typeface="Tahoma"/>
              </a:rPr>
              <a:t>is	</a:t>
            </a:r>
            <a:r>
              <a:rPr sz="2400" spc="-10" dirty="0">
                <a:latin typeface="Tahoma"/>
                <a:cs typeface="Tahoma"/>
              </a:rPr>
              <a:t>w</a:t>
            </a:r>
            <a:r>
              <a:rPr sz="2400" spc="10" dirty="0">
                <a:latin typeface="Tahoma"/>
                <a:cs typeface="Tahoma"/>
              </a:rPr>
              <a:t>a</a:t>
            </a:r>
            <a:r>
              <a:rPr sz="2400" dirty="0">
                <a:latin typeface="Tahoma"/>
                <a:cs typeface="Tahoma"/>
              </a:rPr>
              <a:t>y	</a:t>
            </a:r>
            <a:r>
              <a:rPr sz="2400" spc="-15" dirty="0">
                <a:latin typeface="Tahoma"/>
                <a:cs typeface="Tahoma"/>
              </a:rPr>
              <a:t>t</a:t>
            </a:r>
            <a:r>
              <a:rPr sz="2400" spc="5" dirty="0">
                <a:latin typeface="Tahoma"/>
                <a:cs typeface="Tahoma"/>
              </a:rPr>
              <a:t>h</a:t>
            </a:r>
            <a:r>
              <a:rPr sz="2400" dirty="0">
                <a:latin typeface="Tahoma"/>
                <a:cs typeface="Tahoma"/>
              </a:rPr>
              <a:t>e	o</a:t>
            </a:r>
            <a:r>
              <a:rPr sz="2400" spc="-10" dirty="0">
                <a:latin typeface="Tahoma"/>
                <a:cs typeface="Tahoma"/>
              </a:rPr>
              <a:t>f</a:t>
            </a:r>
            <a:r>
              <a:rPr sz="2400" dirty="0">
                <a:latin typeface="Tahoma"/>
                <a:cs typeface="Tahoma"/>
              </a:rPr>
              <a:t>fi</a:t>
            </a:r>
            <a:r>
              <a:rPr sz="2400" spc="-5" dirty="0">
                <a:latin typeface="Tahoma"/>
                <a:cs typeface="Tahoma"/>
              </a:rPr>
              <a:t>c</a:t>
            </a:r>
            <a:r>
              <a:rPr sz="2400" dirty="0">
                <a:latin typeface="Tahoma"/>
                <a:cs typeface="Tahoma"/>
              </a:rPr>
              <a:t>e	</a:t>
            </a:r>
            <a:r>
              <a:rPr sz="2400" spc="-5" dirty="0">
                <a:latin typeface="Tahoma"/>
                <a:cs typeface="Tahoma"/>
              </a:rPr>
              <a:t>c</a:t>
            </a:r>
            <a:r>
              <a:rPr sz="2400" dirty="0">
                <a:latin typeface="Tahoma"/>
                <a:cs typeface="Tahoma"/>
              </a:rPr>
              <a:t>an	</a:t>
            </a:r>
            <a:r>
              <a:rPr sz="2400" spc="5" dirty="0">
                <a:latin typeface="Tahoma"/>
                <a:cs typeface="Tahoma"/>
              </a:rPr>
              <a:t>h</a:t>
            </a:r>
            <a:r>
              <a:rPr sz="2400" dirty="0">
                <a:latin typeface="Tahoma"/>
                <a:cs typeface="Tahoma"/>
              </a:rPr>
              <a:t>ave	a	</a:t>
            </a:r>
            <a:r>
              <a:rPr sz="2400" spc="-5" dirty="0">
                <a:latin typeface="Tahoma"/>
                <a:cs typeface="Tahoma"/>
              </a:rPr>
              <a:t>s</a:t>
            </a:r>
            <a:r>
              <a:rPr sz="2400" dirty="0">
                <a:latin typeface="Tahoma"/>
                <a:cs typeface="Tahoma"/>
              </a:rPr>
              <a:t>i</a:t>
            </a:r>
            <a:r>
              <a:rPr sz="2400" spc="-10" dirty="0">
                <a:latin typeface="Tahoma"/>
                <a:cs typeface="Tahoma"/>
              </a:rPr>
              <a:t>n</a:t>
            </a:r>
            <a:r>
              <a:rPr sz="2400" spc="5" dirty="0">
                <a:latin typeface="Tahoma"/>
                <a:cs typeface="Tahoma"/>
              </a:rPr>
              <a:t>g</a:t>
            </a:r>
            <a:r>
              <a:rPr sz="2400" dirty="0">
                <a:latin typeface="Tahoma"/>
                <a:cs typeface="Tahoma"/>
              </a:rPr>
              <a:t>le	</a:t>
            </a:r>
            <a:r>
              <a:rPr sz="2400" spc="-10" dirty="0">
                <a:latin typeface="Tahoma"/>
                <a:cs typeface="Tahoma"/>
              </a:rPr>
              <a:t>p</a:t>
            </a:r>
            <a:r>
              <a:rPr sz="2400" spc="-5" dirty="0">
                <a:latin typeface="Tahoma"/>
                <a:cs typeface="Tahoma"/>
              </a:rPr>
              <a:t>r</a:t>
            </a:r>
            <a:r>
              <a:rPr sz="2400" dirty="0">
                <a:latin typeface="Tahoma"/>
                <a:cs typeface="Tahoma"/>
              </a:rPr>
              <a:t>i</a:t>
            </a:r>
            <a:r>
              <a:rPr sz="2400" spc="-10" dirty="0">
                <a:latin typeface="Tahoma"/>
                <a:cs typeface="Tahoma"/>
              </a:rPr>
              <a:t>n</a:t>
            </a:r>
            <a:r>
              <a:rPr sz="2400" dirty="0">
                <a:latin typeface="Tahoma"/>
                <a:cs typeface="Tahoma"/>
              </a:rPr>
              <a:t>t</a:t>
            </a:r>
            <a:r>
              <a:rPr sz="2400" spc="-20" dirty="0">
                <a:latin typeface="Tahoma"/>
                <a:cs typeface="Tahoma"/>
              </a:rPr>
              <a:t>e</a:t>
            </a:r>
            <a:r>
              <a:rPr sz="2400" dirty="0">
                <a:latin typeface="Tahoma"/>
                <a:cs typeface="Tahoma"/>
              </a:rPr>
              <a:t>r  and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all</a:t>
            </a:r>
            <a:r>
              <a:rPr sz="2400" spc="10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ten</a:t>
            </a:r>
            <a:r>
              <a:rPr sz="240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people</a:t>
            </a:r>
            <a:r>
              <a:rPr sz="240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can</a:t>
            </a:r>
            <a:r>
              <a:rPr sz="240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print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to </a:t>
            </a:r>
            <a:r>
              <a:rPr sz="2400" spc="-5" dirty="0">
                <a:latin typeface="Tahoma"/>
                <a:cs typeface="Tahoma"/>
              </a:rPr>
              <a:t>it.</a:t>
            </a:r>
            <a:endParaRPr sz="2400">
              <a:latin typeface="Tahoma"/>
              <a:cs typeface="Tahoma"/>
            </a:endParaRPr>
          </a:p>
          <a:p>
            <a:pPr marL="756285" marR="5080" indent="-287020">
              <a:lnSpc>
                <a:spcPct val="100000"/>
              </a:lnSpc>
              <a:spcBef>
                <a:spcPts val="565"/>
              </a:spcBef>
              <a:buChar char="•"/>
              <a:tabLst>
                <a:tab pos="756285" algn="l"/>
                <a:tab pos="756920" algn="l"/>
              </a:tabLst>
            </a:pPr>
            <a:r>
              <a:rPr sz="2400" dirty="0">
                <a:latin typeface="Tahoma"/>
                <a:cs typeface="Tahoma"/>
              </a:rPr>
              <a:t>In</a:t>
            </a:r>
            <a:r>
              <a:rPr sz="2400" spc="9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</a:t>
            </a:r>
            <a:r>
              <a:rPr sz="2400" spc="9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similar</a:t>
            </a:r>
            <a:r>
              <a:rPr sz="2400" spc="7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way</a:t>
            </a:r>
            <a:r>
              <a:rPr sz="2400" spc="10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other</a:t>
            </a:r>
            <a:r>
              <a:rPr sz="2400" spc="8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devices</a:t>
            </a:r>
            <a:r>
              <a:rPr sz="2400" spc="9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such</a:t>
            </a:r>
            <a:r>
              <a:rPr sz="2400" spc="10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as</a:t>
            </a:r>
            <a:r>
              <a:rPr sz="2400" spc="9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modems</a:t>
            </a:r>
            <a:r>
              <a:rPr sz="2400" spc="9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or </a:t>
            </a:r>
            <a:r>
              <a:rPr sz="2400" spc="-73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scanners </a:t>
            </a:r>
            <a:r>
              <a:rPr sz="2400" dirty="0">
                <a:latin typeface="Tahoma"/>
                <a:cs typeface="Tahoma"/>
              </a:rPr>
              <a:t>can</a:t>
            </a:r>
            <a:r>
              <a:rPr sz="2400" spc="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be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shared.</a:t>
            </a:r>
            <a:endParaRPr sz="2400">
              <a:latin typeface="Tahoma"/>
              <a:cs typeface="Tahoma"/>
            </a:endParaRPr>
          </a:p>
          <a:p>
            <a:pPr marL="756285" marR="5080" indent="-287020">
              <a:lnSpc>
                <a:spcPts val="2870"/>
              </a:lnSpc>
              <a:spcBef>
                <a:spcPts val="680"/>
              </a:spcBef>
              <a:buChar char="•"/>
              <a:tabLst>
                <a:tab pos="756285" algn="l"/>
                <a:tab pos="756920" algn="l"/>
                <a:tab pos="1734820" algn="l"/>
                <a:tab pos="2749550" algn="l"/>
                <a:tab pos="3877945" algn="l"/>
                <a:tab pos="4408170" algn="l"/>
                <a:tab pos="5164455" algn="l"/>
                <a:tab pos="6280150" algn="l"/>
                <a:tab pos="6871334" algn="l"/>
              </a:tabLst>
            </a:pPr>
            <a:r>
              <a:rPr sz="2400" spc="-5" dirty="0">
                <a:latin typeface="Tahoma"/>
                <a:cs typeface="Tahoma"/>
              </a:rPr>
              <a:t>E</a:t>
            </a:r>
            <a:r>
              <a:rPr sz="2400" dirty="0">
                <a:latin typeface="Tahoma"/>
                <a:cs typeface="Tahoma"/>
              </a:rPr>
              <a:t>v</a:t>
            </a:r>
            <a:r>
              <a:rPr sz="2400" spc="-5" dirty="0">
                <a:latin typeface="Tahoma"/>
                <a:cs typeface="Tahoma"/>
              </a:rPr>
              <a:t>e</a:t>
            </a:r>
            <a:r>
              <a:rPr sz="2400" dirty="0">
                <a:latin typeface="Tahoma"/>
                <a:cs typeface="Tahoma"/>
              </a:rPr>
              <a:t>n	mo</a:t>
            </a:r>
            <a:r>
              <a:rPr sz="2400" spc="-15" dirty="0">
                <a:latin typeface="Tahoma"/>
                <a:cs typeface="Tahoma"/>
              </a:rPr>
              <a:t>r</a:t>
            </a:r>
            <a:r>
              <a:rPr sz="2400" dirty="0">
                <a:latin typeface="Tahoma"/>
                <a:cs typeface="Tahoma"/>
              </a:rPr>
              <a:t>e	</a:t>
            </a:r>
            <a:r>
              <a:rPr sz="2400" spc="5" dirty="0">
                <a:latin typeface="Tahoma"/>
                <a:cs typeface="Tahoma"/>
              </a:rPr>
              <a:t>u</a:t>
            </a:r>
            <a:r>
              <a:rPr sz="2400" spc="-5" dirty="0">
                <a:latin typeface="Tahoma"/>
                <a:cs typeface="Tahoma"/>
              </a:rPr>
              <a:t>se</a:t>
            </a:r>
            <a:r>
              <a:rPr sz="2400" dirty="0">
                <a:latin typeface="Tahoma"/>
                <a:cs typeface="Tahoma"/>
              </a:rPr>
              <a:t>f</a:t>
            </a:r>
            <a:r>
              <a:rPr sz="2400" spc="5" dirty="0">
                <a:latin typeface="Tahoma"/>
                <a:cs typeface="Tahoma"/>
              </a:rPr>
              <a:t>u</a:t>
            </a:r>
            <a:r>
              <a:rPr sz="2400" dirty="0">
                <a:latin typeface="Tahoma"/>
                <a:cs typeface="Tahoma"/>
              </a:rPr>
              <a:t>l	is	t</a:t>
            </a:r>
            <a:r>
              <a:rPr sz="2400" spc="5" dirty="0">
                <a:latin typeface="Tahoma"/>
                <a:cs typeface="Tahoma"/>
              </a:rPr>
              <a:t>h</a:t>
            </a:r>
            <a:r>
              <a:rPr sz="2400" dirty="0">
                <a:latin typeface="Tahoma"/>
                <a:cs typeface="Tahoma"/>
              </a:rPr>
              <a:t>e	a</a:t>
            </a:r>
            <a:r>
              <a:rPr sz="2400" spc="5" dirty="0">
                <a:latin typeface="Tahoma"/>
                <a:cs typeface="Tahoma"/>
              </a:rPr>
              <a:t>b</a:t>
            </a:r>
            <a:r>
              <a:rPr sz="2400" dirty="0">
                <a:latin typeface="Tahoma"/>
                <a:cs typeface="Tahoma"/>
              </a:rPr>
              <a:t>il</a:t>
            </a:r>
            <a:r>
              <a:rPr sz="2400" spc="-10" dirty="0">
                <a:latin typeface="Tahoma"/>
                <a:cs typeface="Tahoma"/>
              </a:rPr>
              <a:t>i</a:t>
            </a:r>
            <a:r>
              <a:rPr sz="2400" dirty="0">
                <a:latin typeface="Tahoma"/>
                <a:cs typeface="Tahoma"/>
              </a:rPr>
              <a:t>ty	</a:t>
            </a:r>
            <a:r>
              <a:rPr sz="2400" spc="-15" dirty="0">
                <a:latin typeface="Tahoma"/>
                <a:cs typeface="Tahoma"/>
              </a:rPr>
              <a:t>t</a:t>
            </a:r>
            <a:r>
              <a:rPr sz="2400" dirty="0">
                <a:latin typeface="Tahoma"/>
                <a:cs typeface="Tahoma"/>
              </a:rPr>
              <a:t>o	</a:t>
            </a:r>
            <a:r>
              <a:rPr sz="2400" spc="-5" dirty="0">
                <a:latin typeface="Tahoma"/>
                <a:cs typeface="Tahoma"/>
              </a:rPr>
              <a:t>s</a:t>
            </a:r>
            <a:r>
              <a:rPr sz="2400" spc="5" dirty="0">
                <a:latin typeface="Tahoma"/>
                <a:cs typeface="Tahoma"/>
              </a:rPr>
              <a:t>h</a:t>
            </a:r>
            <a:r>
              <a:rPr sz="2400" dirty="0">
                <a:latin typeface="Tahoma"/>
                <a:cs typeface="Tahoma"/>
              </a:rPr>
              <a:t>a</a:t>
            </a:r>
            <a:r>
              <a:rPr sz="2400" spc="-15" dirty="0">
                <a:latin typeface="Tahoma"/>
                <a:cs typeface="Tahoma"/>
              </a:rPr>
              <a:t>r</a:t>
            </a:r>
            <a:r>
              <a:rPr sz="2400" dirty="0">
                <a:latin typeface="Tahoma"/>
                <a:cs typeface="Tahoma"/>
              </a:rPr>
              <a:t>e  </a:t>
            </a:r>
            <a:r>
              <a:rPr sz="2400" spc="-5" dirty="0">
                <a:latin typeface="Tahoma"/>
                <a:cs typeface="Tahoma"/>
              </a:rPr>
              <a:t>information when</a:t>
            </a:r>
            <a:r>
              <a:rPr sz="2400" spc="1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connected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to</a:t>
            </a:r>
            <a:r>
              <a:rPr sz="2400" spc="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</a:t>
            </a:r>
            <a:r>
              <a:rPr sz="2400" spc="-5" dirty="0">
                <a:latin typeface="Tahoma"/>
                <a:cs typeface="Tahoma"/>
              </a:rPr>
              <a:t> network.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33" y="868171"/>
            <a:ext cx="452310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50" dirty="0"/>
              <a:t>Computer</a:t>
            </a:r>
            <a:r>
              <a:rPr spc="-100" dirty="0"/>
              <a:t> </a:t>
            </a:r>
            <a:r>
              <a:rPr spc="220" dirty="0"/>
              <a:t>Accessories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4009" y="2166619"/>
            <a:ext cx="7620000" cy="3238500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660"/>
              </a:spcBef>
              <a:buClr>
                <a:srgbClr val="996565"/>
              </a:buClr>
              <a:buSzPct val="79166"/>
              <a:buFont typeface="Microsoft Sans Serif"/>
              <a:buChar char="•"/>
              <a:tabLst>
                <a:tab pos="355600" algn="l"/>
              </a:tabLst>
            </a:pPr>
            <a:r>
              <a:rPr sz="2400" spc="215" dirty="0">
                <a:latin typeface="Tahoma"/>
                <a:cs typeface="Tahoma"/>
              </a:rPr>
              <a:t>Modem</a:t>
            </a:r>
            <a:endParaRPr sz="2400">
              <a:latin typeface="Tahoma"/>
              <a:cs typeface="Tahoma"/>
            </a:endParaRPr>
          </a:p>
          <a:p>
            <a:pPr marL="756285" marR="5715" lvl="1" indent="-287020" algn="just">
              <a:lnSpc>
                <a:spcPct val="99800"/>
              </a:lnSpc>
              <a:spcBef>
                <a:spcPts val="570"/>
              </a:spcBef>
              <a:buClr>
                <a:srgbClr val="99CCFF"/>
              </a:buClr>
              <a:buSzPct val="70833"/>
              <a:buFont typeface="Microsoft Sans Serif"/>
              <a:buChar char="•"/>
              <a:tabLst>
                <a:tab pos="756920" algn="l"/>
              </a:tabLst>
            </a:pPr>
            <a:r>
              <a:rPr sz="2400" spc="-5" dirty="0">
                <a:latin typeface="Tahoma"/>
                <a:cs typeface="Tahoma"/>
              </a:rPr>
              <a:t>Short for “MODulate/DEModulate”.</a:t>
            </a:r>
            <a:r>
              <a:rPr sz="240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The modem </a:t>
            </a:r>
            <a:r>
              <a:rPr sz="2400" dirty="0">
                <a:latin typeface="Tahoma"/>
                <a:cs typeface="Tahoma"/>
              </a:rPr>
              <a:t> sends </a:t>
            </a:r>
            <a:r>
              <a:rPr sz="2400" spc="-5" dirty="0">
                <a:latin typeface="Tahoma"/>
                <a:cs typeface="Tahoma"/>
              </a:rPr>
              <a:t>information </a:t>
            </a:r>
            <a:r>
              <a:rPr sz="2400" spc="-10" dirty="0">
                <a:latin typeface="Tahoma"/>
                <a:cs typeface="Tahoma"/>
              </a:rPr>
              <a:t>from </a:t>
            </a:r>
            <a:r>
              <a:rPr sz="2400" spc="-5" dirty="0">
                <a:latin typeface="Tahoma"/>
                <a:cs typeface="Tahoma"/>
              </a:rPr>
              <a:t>your computer across </a:t>
            </a:r>
            <a:r>
              <a:rPr sz="2400" dirty="0">
                <a:latin typeface="Tahoma"/>
                <a:cs typeface="Tahoma"/>
              </a:rPr>
              <a:t>the 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telephone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system.</a:t>
            </a:r>
            <a:endParaRPr sz="2400">
              <a:latin typeface="Tahoma"/>
              <a:cs typeface="Tahoma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Clr>
                <a:srgbClr val="99CCFF"/>
              </a:buClr>
              <a:buFont typeface="Microsoft Sans Serif"/>
              <a:buChar char="•"/>
            </a:pPr>
            <a:endParaRPr sz="3300">
              <a:latin typeface="Tahoma"/>
              <a:cs typeface="Tahoma"/>
            </a:endParaRPr>
          </a:p>
          <a:p>
            <a:pPr marL="756285" marR="5080" lvl="1" indent="-287020" algn="just">
              <a:lnSpc>
                <a:spcPct val="100000"/>
              </a:lnSpc>
              <a:buClr>
                <a:srgbClr val="99CCFF"/>
              </a:buClr>
              <a:buSzPct val="70833"/>
              <a:buFont typeface="Microsoft Sans Serif"/>
              <a:buChar char="•"/>
              <a:tabLst>
                <a:tab pos="756920" algn="l"/>
              </a:tabLst>
            </a:pPr>
            <a:r>
              <a:rPr sz="2400" dirty="0">
                <a:latin typeface="Tahoma"/>
                <a:cs typeface="Tahoma"/>
              </a:rPr>
              <a:t>The </a:t>
            </a:r>
            <a:r>
              <a:rPr sz="2400" spc="-10" dirty="0">
                <a:latin typeface="Tahoma"/>
                <a:cs typeface="Tahoma"/>
              </a:rPr>
              <a:t>modem </a:t>
            </a:r>
            <a:r>
              <a:rPr sz="2400" dirty="0">
                <a:latin typeface="Tahoma"/>
                <a:cs typeface="Tahoma"/>
              </a:rPr>
              <a:t>at the </a:t>
            </a:r>
            <a:r>
              <a:rPr sz="2400" spc="-5" dirty="0">
                <a:latin typeface="Tahoma"/>
                <a:cs typeface="Tahoma"/>
              </a:rPr>
              <a:t>other </a:t>
            </a:r>
            <a:r>
              <a:rPr sz="2400" dirty="0">
                <a:latin typeface="Tahoma"/>
                <a:cs typeface="Tahoma"/>
              </a:rPr>
              <a:t>end of the </a:t>
            </a:r>
            <a:r>
              <a:rPr sz="2400" spc="-5" dirty="0">
                <a:latin typeface="Tahoma"/>
                <a:cs typeface="Tahoma"/>
              </a:rPr>
              <a:t>phone line, </a:t>
            </a:r>
            <a:r>
              <a:rPr sz="240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converts the </a:t>
            </a:r>
            <a:r>
              <a:rPr sz="2400" dirty="0">
                <a:latin typeface="Tahoma"/>
                <a:cs typeface="Tahoma"/>
              </a:rPr>
              <a:t>signal </a:t>
            </a:r>
            <a:r>
              <a:rPr sz="2400" spc="-5" dirty="0">
                <a:latin typeface="Tahoma"/>
                <a:cs typeface="Tahoma"/>
              </a:rPr>
              <a:t>back </a:t>
            </a:r>
            <a:r>
              <a:rPr sz="2400" dirty="0">
                <a:latin typeface="Tahoma"/>
                <a:cs typeface="Tahoma"/>
              </a:rPr>
              <a:t>into a </a:t>
            </a:r>
            <a:r>
              <a:rPr sz="2400" spc="-5" dirty="0">
                <a:latin typeface="Tahoma"/>
                <a:cs typeface="Tahoma"/>
              </a:rPr>
              <a:t>format that can be </a:t>
            </a:r>
            <a:r>
              <a:rPr sz="240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used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by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the</a:t>
            </a:r>
            <a:r>
              <a:rPr sz="240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receiving</a:t>
            </a:r>
            <a:r>
              <a:rPr sz="240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computer.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33" y="868171"/>
            <a:ext cx="3643629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29" dirty="0"/>
              <a:t>Uses</a:t>
            </a:r>
            <a:r>
              <a:rPr spc="-105" dirty="0"/>
              <a:t> </a:t>
            </a:r>
            <a:r>
              <a:rPr spc="220" dirty="0"/>
              <a:t>of</a:t>
            </a:r>
            <a:r>
              <a:rPr spc="-100" dirty="0"/>
              <a:t> </a:t>
            </a:r>
            <a:r>
              <a:rPr spc="250" dirty="0"/>
              <a:t>Computer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4009" y="2238247"/>
            <a:ext cx="6557645" cy="3457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u="heavy" spc="20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PC</a:t>
            </a:r>
            <a:r>
              <a:rPr sz="2400" u="heavy" spc="-7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2400" u="heavy" spc="18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at</a:t>
            </a:r>
            <a:r>
              <a:rPr sz="2400" u="heavy" spc="-7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2400" u="heavy" spc="20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Home</a:t>
            </a:r>
            <a:endParaRPr sz="2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3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Tahoma"/>
                <a:cs typeface="Tahoma"/>
              </a:rPr>
              <a:t>Common uses </a:t>
            </a:r>
            <a:r>
              <a:rPr sz="2400" dirty="0">
                <a:latin typeface="Tahoma"/>
                <a:cs typeface="Tahoma"/>
              </a:rPr>
              <a:t>for </a:t>
            </a:r>
            <a:r>
              <a:rPr sz="2400" spc="-5" dirty="0">
                <a:latin typeface="Tahoma"/>
                <a:cs typeface="Tahoma"/>
              </a:rPr>
              <a:t>the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computer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within </a:t>
            </a:r>
            <a:r>
              <a:rPr sz="2400" dirty="0">
                <a:latin typeface="Tahoma"/>
                <a:cs typeface="Tahoma"/>
              </a:rPr>
              <a:t>the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home</a:t>
            </a:r>
            <a:endParaRPr sz="2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300">
              <a:latin typeface="Tahoma"/>
              <a:cs typeface="Tahoma"/>
            </a:endParaRPr>
          </a:p>
          <a:p>
            <a:pPr marL="756285" indent="-287020">
              <a:lnSpc>
                <a:spcPct val="100000"/>
              </a:lnSpc>
              <a:buClr>
                <a:srgbClr val="99CCFF"/>
              </a:buClr>
              <a:buSzPct val="70833"/>
              <a:buFont typeface="Microsoft Sans Serif"/>
              <a:buChar char="•"/>
              <a:tabLst>
                <a:tab pos="756920" algn="l"/>
              </a:tabLst>
            </a:pPr>
            <a:r>
              <a:rPr sz="2400" spc="-5" dirty="0">
                <a:latin typeface="Tahoma"/>
                <a:cs typeface="Tahoma"/>
              </a:rPr>
              <a:t>Computer</a:t>
            </a:r>
            <a:r>
              <a:rPr sz="2400" spc="-5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games</a:t>
            </a:r>
            <a:endParaRPr sz="2400">
              <a:latin typeface="Tahoma"/>
              <a:cs typeface="Tahoma"/>
            </a:endParaRPr>
          </a:p>
          <a:p>
            <a:pPr marL="756285" indent="-287020">
              <a:lnSpc>
                <a:spcPct val="100000"/>
              </a:lnSpc>
              <a:spcBef>
                <a:spcPts val="565"/>
              </a:spcBef>
              <a:buClr>
                <a:srgbClr val="99CCFF"/>
              </a:buClr>
              <a:buSzPct val="70833"/>
              <a:buFont typeface="Microsoft Sans Serif"/>
              <a:buChar char="•"/>
              <a:tabLst>
                <a:tab pos="756920" algn="l"/>
              </a:tabLst>
            </a:pPr>
            <a:r>
              <a:rPr sz="2400" spc="-5" dirty="0">
                <a:latin typeface="Tahoma"/>
                <a:cs typeface="Tahoma"/>
              </a:rPr>
              <a:t>Working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from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Home</a:t>
            </a:r>
            <a:endParaRPr sz="2400">
              <a:latin typeface="Tahoma"/>
              <a:cs typeface="Tahoma"/>
            </a:endParaRPr>
          </a:p>
          <a:p>
            <a:pPr marL="756285" indent="-287020">
              <a:lnSpc>
                <a:spcPct val="100000"/>
              </a:lnSpc>
              <a:spcBef>
                <a:spcPts val="575"/>
              </a:spcBef>
              <a:buClr>
                <a:srgbClr val="99CCFF"/>
              </a:buClr>
              <a:buSzPct val="70833"/>
              <a:buFont typeface="Microsoft Sans Serif"/>
              <a:buChar char="•"/>
              <a:tabLst>
                <a:tab pos="756920" algn="l"/>
              </a:tabLst>
            </a:pPr>
            <a:r>
              <a:rPr sz="2400" spc="-5" dirty="0">
                <a:latin typeface="Tahoma"/>
                <a:cs typeface="Tahoma"/>
              </a:rPr>
              <a:t>Banking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from </a:t>
            </a:r>
            <a:r>
              <a:rPr sz="2400" spc="-5" dirty="0">
                <a:latin typeface="Tahoma"/>
                <a:cs typeface="Tahoma"/>
              </a:rPr>
              <a:t>Home</a:t>
            </a:r>
            <a:endParaRPr sz="2400">
              <a:latin typeface="Tahoma"/>
              <a:cs typeface="Tahoma"/>
            </a:endParaRPr>
          </a:p>
          <a:p>
            <a:pPr marL="756285" indent="-287020">
              <a:lnSpc>
                <a:spcPct val="100000"/>
              </a:lnSpc>
              <a:spcBef>
                <a:spcPts val="565"/>
              </a:spcBef>
              <a:buClr>
                <a:srgbClr val="99CCFF"/>
              </a:buClr>
              <a:buSzPct val="70833"/>
              <a:buFont typeface="Microsoft Sans Serif"/>
              <a:buChar char="•"/>
              <a:tabLst>
                <a:tab pos="756920" algn="l"/>
              </a:tabLst>
            </a:pPr>
            <a:r>
              <a:rPr sz="2400" spc="-5" dirty="0">
                <a:latin typeface="Tahoma"/>
                <a:cs typeface="Tahoma"/>
              </a:rPr>
              <a:t>Connecting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to</a:t>
            </a:r>
            <a:r>
              <a:rPr sz="2400" spc="-5" dirty="0">
                <a:latin typeface="Tahoma"/>
                <a:cs typeface="Tahoma"/>
              </a:rPr>
              <a:t> the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Web</a:t>
            </a:r>
            <a:endParaRPr sz="24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181600" y="3605784"/>
            <a:ext cx="3644265" cy="2585085"/>
            <a:chOff x="5181600" y="3605784"/>
            <a:chExt cx="3644265" cy="2585085"/>
          </a:xfrm>
        </p:grpSpPr>
        <p:sp>
          <p:nvSpPr>
            <p:cNvPr id="5" name="object 5"/>
            <p:cNvSpPr/>
            <p:nvPr/>
          </p:nvSpPr>
          <p:spPr>
            <a:xfrm>
              <a:off x="5335524" y="5535168"/>
              <a:ext cx="3317875" cy="655320"/>
            </a:xfrm>
            <a:custGeom>
              <a:avLst/>
              <a:gdLst/>
              <a:ahLst/>
              <a:cxnLst/>
              <a:rect l="l" t="t" r="r" b="b"/>
              <a:pathLst>
                <a:path w="3317875" h="655320">
                  <a:moveTo>
                    <a:pt x="3317748" y="144780"/>
                  </a:moveTo>
                  <a:lnTo>
                    <a:pt x="2909316" y="141732"/>
                  </a:lnTo>
                  <a:lnTo>
                    <a:pt x="2714244" y="77724"/>
                  </a:lnTo>
                  <a:lnTo>
                    <a:pt x="2615184" y="0"/>
                  </a:lnTo>
                  <a:lnTo>
                    <a:pt x="2083308" y="333756"/>
                  </a:lnTo>
                  <a:lnTo>
                    <a:pt x="1940052" y="345948"/>
                  </a:lnTo>
                  <a:lnTo>
                    <a:pt x="1085088" y="339852"/>
                  </a:lnTo>
                  <a:lnTo>
                    <a:pt x="1066800" y="263652"/>
                  </a:lnTo>
                  <a:lnTo>
                    <a:pt x="952500" y="288036"/>
                  </a:lnTo>
                  <a:lnTo>
                    <a:pt x="606552" y="368808"/>
                  </a:lnTo>
                  <a:lnTo>
                    <a:pt x="504444" y="413004"/>
                  </a:lnTo>
                  <a:lnTo>
                    <a:pt x="0" y="327660"/>
                  </a:lnTo>
                  <a:lnTo>
                    <a:pt x="577596" y="557784"/>
                  </a:lnTo>
                  <a:lnTo>
                    <a:pt x="1712976" y="571500"/>
                  </a:lnTo>
                  <a:lnTo>
                    <a:pt x="1712976" y="653092"/>
                  </a:lnTo>
                  <a:lnTo>
                    <a:pt x="2319528" y="650748"/>
                  </a:lnTo>
                  <a:lnTo>
                    <a:pt x="3169920" y="397764"/>
                  </a:lnTo>
                  <a:lnTo>
                    <a:pt x="3317748" y="144780"/>
                  </a:lnTo>
                  <a:close/>
                </a:path>
                <a:path w="3317875" h="655320">
                  <a:moveTo>
                    <a:pt x="1712976" y="653092"/>
                  </a:moveTo>
                  <a:lnTo>
                    <a:pt x="1712976" y="571500"/>
                  </a:lnTo>
                  <a:lnTo>
                    <a:pt x="1136904" y="655320"/>
                  </a:lnTo>
                  <a:lnTo>
                    <a:pt x="1712976" y="653092"/>
                  </a:lnTo>
                  <a:close/>
                </a:path>
              </a:pathLst>
            </a:custGeom>
            <a:solidFill>
              <a:srgbClr val="D8E0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81600" y="3605784"/>
              <a:ext cx="3643884" cy="235610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33" y="868171"/>
            <a:ext cx="3643629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29" dirty="0"/>
              <a:t>Uses</a:t>
            </a:r>
            <a:r>
              <a:rPr spc="-105" dirty="0"/>
              <a:t> </a:t>
            </a:r>
            <a:r>
              <a:rPr spc="220" dirty="0"/>
              <a:t>of</a:t>
            </a:r>
            <a:r>
              <a:rPr spc="-100" dirty="0"/>
              <a:t> </a:t>
            </a:r>
            <a:r>
              <a:rPr spc="250" dirty="0"/>
              <a:t>Computer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1609" y="2085847"/>
            <a:ext cx="7591425" cy="4043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u="heavy" spc="18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Computers</a:t>
            </a:r>
            <a:r>
              <a:rPr sz="2400" u="heavy" spc="-6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2400" u="heavy" spc="18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in</a:t>
            </a:r>
            <a:r>
              <a:rPr sz="2400" u="heavy" spc="-6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2400" u="heavy" spc="17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Education</a:t>
            </a:r>
            <a:endParaRPr sz="2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3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buClr>
                <a:srgbClr val="996565"/>
              </a:buClr>
              <a:buSzPct val="79166"/>
              <a:buFont typeface="Microsoft Sans Serif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Tahoma"/>
                <a:cs typeface="Tahoma"/>
              </a:rPr>
              <a:t>CBT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(Computer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Based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Training)</a:t>
            </a:r>
            <a:endParaRPr sz="2400">
              <a:latin typeface="Tahoma"/>
              <a:cs typeface="Tahoma"/>
            </a:endParaRPr>
          </a:p>
          <a:p>
            <a:pPr marL="756285" marR="82550" lvl="1" indent="-287020">
              <a:lnSpc>
                <a:spcPct val="99800"/>
              </a:lnSpc>
              <a:spcBef>
                <a:spcPts val="570"/>
              </a:spcBef>
              <a:buClr>
                <a:srgbClr val="99CCFF"/>
              </a:buClr>
              <a:buSzPct val="70833"/>
              <a:buFont typeface="Microsoft Sans Serif"/>
              <a:buChar char="•"/>
              <a:tabLst>
                <a:tab pos="756920" algn="l"/>
              </a:tabLst>
            </a:pPr>
            <a:r>
              <a:rPr sz="2400" spc="-5" dirty="0">
                <a:latin typeface="Tahoma"/>
                <a:cs typeface="Tahoma"/>
              </a:rPr>
              <a:t>Computer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Based</a:t>
            </a:r>
            <a:r>
              <a:rPr sz="2400" spc="1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Training</a:t>
            </a:r>
            <a:r>
              <a:rPr sz="2400" spc="1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(CBT)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offers</a:t>
            </a:r>
            <a:r>
              <a:rPr sz="2400" dirty="0">
                <a:latin typeface="Tahoma"/>
                <a:cs typeface="Tahoma"/>
              </a:rPr>
              <a:t> a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low</a:t>
            </a:r>
            <a:r>
              <a:rPr sz="240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cost </a:t>
            </a:r>
            <a:r>
              <a:rPr sz="240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solution</a:t>
            </a:r>
            <a:r>
              <a:rPr sz="2400" spc="10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to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training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needs</a:t>
            </a:r>
            <a:r>
              <a:rPr sz="240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where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you </a:t>
            </a:r>
            <a:r>
              <a:rPr sz="2400" spc="-5" dirty="0">
                <a:latin typeface="Tahoma"/>
                <a:cs typeface="Tahoma"/>
              </a:rPr>
              <a:t>need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to</a:t>
            </a:r>
            <a:r>
              <a:rPr sz="240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train </a:t>
            </a:r>
            <a:r>
              <a:rPr sz="2400" spc="-73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 large </a:t>
            </a:r>
            <a:r>
              <a:rPr sz="2400" spc="-5" dirty="0">
                <a:latin typeface="Tahoma"/>
                <a:cs typeface="Tahoma"/>
              </a:rPr>
              <a:t>amount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of people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on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single subject.</a:t>
            </a:r>
            <a:endParaRPr sz="2400">
              <a:latin typeface="Tahoma"/>
              <a:cs typeface="Tahoma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575"/>
              </a:spcBef>
              <a:buClr>
                <a:srgbClr val="99CCFF"/>
              </a:buClr>
              <a:buSzPct val="70833"/>
              <a:buFont typeface="Microsoft Sans Serif"/>
              <a:buChar char="•"/>
              <a:tabLst>
                <a:tab pos="756920" algn="l"/>
              </a:tabLst>
            </a:pPr>
            <a:r>
              <a:rPr sz="2400" spc="-5" dirty="0">
                <a:latin typeface="Tahoma"/>
                <a:cs typeface="Tahoma"/>
              </a:rPr>
              <a:t>These</a:t>
            </a:r>
            <a:r>
              <a:rPr sz="240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programs</a:t>
            </a:r>
            <a:r>
              <a:rPr sz="240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are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normally supplied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on</a:t>
            </a:r>
            <a:r>
              <a:rPr sz="240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CD-ROM </a:t>
            </a:r>
            <a:r>
              <a:rPr sz="2400" spc="-73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and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combine</a:t>
            </a:r>
            <a:r>
              <a:rPr sz="240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text,</a:t>
            </a:r>
            <a:r>
              <a:rPr sz="240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graphics </a:t>
            </a:r>
            <a:r>
              <a:rPr sz="2400" dirty="0">
                <a:latin typeface="Tahoma"/>
                <a:cs typeface="Tahoma"/>
              </a:rPr>
              <a:t>and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sound.</a:t>
            </a:r>
            <a:endParaRPr sz="2400">
              <a:latin typeface="Tahoma"/>
              <a:cs typeface="Tahoma"/>
            </a:endParaRPr>
          </a:p>
          <a:p>
            <a:pPr marL="756285" marR="64135" lvl="1" indent="-287020">
              <a:lnSpc>
                <a:spcPct val="100000"/>
              </a:lnSpc>
              <a:spcBef>
                <a:spcPts val="565"/>
              </a:spcBef>
              <a:buClr>
                <a:srgbClr val="99CCFF"/>
              </a:buClr>
              <a:buSzPct val="70833"/>
              <a:buFont typeface="Microsoft Sans Serif"/>
              <a:buChar char="•"/>
              <a:tabLst>
                <a:tab pos="756920" algn="l"/>
              </a:tabLst>
            </a:pPr>
            <a:r>
              <a:rPr sz="2400" dirty="0">
                <a:latin typeface="Tahoma"/>
                <a:cs typeface="Tahoma"/>
              </a:rPr>
              <a:t>Packages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range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from general</a:t>
            </a:r>
            <a:r>
              <a:rPr sz="2400" spc="1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encyclopaedias</a:t>
            </a:r>
            <a:r>
              <a:rPr sz="240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right </a:t>
            </a:r>
            <a:r>
              <a:rPr sz="2400" spc="-73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through </a:t>
            </a:r>
            <a:r>
              <a:rPr sz="2400" spc="-10" dirty="0">
                <a:latin typeface="Tahoma"/>
                <a:cs typeface="Tahoma"/>
              </a:rPr>
              <a:t>to</a:t>
            </a:r>
            <a:r>
              <a:rPr sz="240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learning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</a:t>
            </a:r>
            <a:r>
              <a:rPr sz="2400" spc="-5" dirty="0">
                <a:latin typeface="Tahoma"/>
                <a:cs typeface="Tahoma"/>
              </a:rPr>
              <a:t> foreign </a:t>
            </a:r>
            <a:r>
              <a:rPr sz="2400" dirty="0">
                <a:latin typeface="Tahoma"/>
                <a:cs typeface="Tahoma"/>
              </a:rPr>
              <a:t>language.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33" y="868171"/>
            <a:ext cx="3643629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29" dirty="0"/>
              <a:t>Uses</a:t>
            </a:r>
            <a:r>
              <a:rPr spc="-105" dirty="0"/>
              <a:t> </a:t>
            </a:r>
            <a:r>
              <a:rPr spc="220" dirty="0"/>
              <a:t>of</a:t>
            </a:r>
            <a:r>
              <a:rPr spc="-100" dirty="0"/>
              <a:t> </a:t>
            </a:r>
            <a:r>
              <a:rPr spc="250" dirty="0"/>
              <a:t>Computer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1609" y="2012841"/>
            <a:ext cx="7620000" cy="426021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400" u="heavy" spc="15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Office</a:t>
            </a:r>
            <a:r>
              <a:rPr sz="2400" u="heavy" spc="-6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2400" u="heavy" spc="17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Applications</a:t>
            </a:r>
            <a:endParaRPr sz="2400">
              <a:latin typeface="Tahoma"/>
              <a:cs typeface="Tahoma"/>
            </a:endParaRPr>
          </a:p>
          <a:p>
            <a:pPr marL="355600" indent="-343535">
              <a:lnSpc>
                <a:spcPct val="100000"/>
              </a:lnSpc>
              <a:spcBef>
                <a:spcPts val="480"/>
              </a:spcBef>
              <a:buClr>
                <a:srgbClr val="996565"/>
              </a:buClr>
              <a:buSzPct val="80000"/>
              <a:buFont typeface="Microsoft Sans Serif"/>
              <a:buChar char="•"/>
              <a:tabLst>
                <a:tab pos="355600" algn="l"/>
                <a:tab pos="356235" algn="l"/>
              </a:tabLst>
            </a:pPr>
            <a:r>
              <a:rPr sz="2000" spc="-5" dirty="0">
                <a:latin typeface="Tahoma"/>
                <a:cs typeface="Tahoma"/>
              </a:rPr>
              <a:t>Automated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Production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Systems</a:t>
            </a:r>
            <a:endParaRPr sz="2000">
              <a:latin typeface="Tahoma"/>
              <a:cs typeface="Tahoma"/>
            </a:endParaRPr>
          </a:p>
          <a:p>
            <a:pPr marL="756285" marR="6350" lvl="1" indent="-287020">
              <a:lnSpc>
                <a:spcPct val="100000"/>
              </a:lnSpc>
              <a:spcBef>
                <a:spcPts val="480"/>
              </a:spcBef>
              <a:buClr>
                <a:srgbClr val="99CCFF"/>
              </a:buClr>
              <a:buSzPct val="70000"/>
              <a:buFont typeface="Microsoft Sans Serif"/>
              <a:buChar char="•"/>
              <a:tabLst>
                <a:tab pos="756285" algn="l"/>
                <a:tab pos="756920" algn="l"/>
              </a:tabLst>
            </a:pPr>
            <a:r>
              <a:rPr sz="2000" spc="-5" dirty="0">
                <a:latin typeface="Tahoma"/>
                <a:cs typeface="Tahoma"/>
              </a:rPr>
              <a:t>Many</a:t>
            </a:r>
            <a:r>
              <a:rPr sz="2000" spc="3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car</a:t>
            </a:r>
            <a:r>
              <a:rPr sz="2000" spc="3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factories</a:t>
            </a:r>
            <a:r>
              <a:rPr sz="2000" spc="4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are</a:t>
            </a:r>
            <a:r>
              <a:rPr sz="2000" spc="2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almost</a:t>
            </a:r>
            <a:r>
              <a:rPr sz="2000" spc="4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completely</a:t>
            </a:r>
            <a:r>
              <a:rPr sz="2000" spc="3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automated</a:t>
            </a:r>
            <a:r>
              <a:rPr sz="2000" spc="2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and</a:t>
            </a:r>
            <a:r>
              <a:rPr sz="2000" spc="3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the </a:t>
            </a:r>
            <a:r>
              <a:rPr sz="2000" spc="-6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cars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are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assembled by computer-controlled robots.</a:t>
            </a:r>
            <a:endParaRPr sz="2000">
              <a:latin typeface="Tahoma"/>
              <a:cs typeface="Tahoma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480"/>
              </a:spcBef>
              <a:buClr>
                <a:srgbClr val="99CCFF"/>
              </a:buClr>
              <a:buSzPct val="70000"/>
              <a:buFont typeface="Microsoft Sans Serif"/>
              <a:buChar char="•"/>
              <a:tabLst>
                <a:tab pos="756285" algn="l"/>
                <a:tab pos="756920" algn="l"/>
                <a:tab pos="1536700" algn="l"/>
                <a:tab pos="3123565" algn="l"/>
                <a:tab pos="3614420" algn="l"/>
                <a:tab pos="5015230" algn="l"/>
                <a:tab pos="6644640" algn="l"/>
              </a:tabLst>
            </a:pPr>
            <a:r>
              <a:rPr sz="2000" dirty="0">
                <a:latin typeface="Tahoma"/>
                <a:cs typeface="Tahoma"/>
              </a:rPr>
              <a:t>T</a:t>
            </a:r>
            <a:r>
              <a:rPr sz="2000" spc="-5" dirty="0">
                <a:latin typeface="Tahoma"/>
                <a:cs typeface="Tahoma"/>
              </a:rPr>
              <a:t>h</a:t>
            </a:r>
            <a:r>
              <a:rPr sz="2000" spc="-15" dirty="0">
                <a:latin typeface="Tahoma"/>
                <a:cs typeface="Tahoma"/>
              </a:rPr>
              <a:t>i</a:t>
            </a:r>
            <a:r>
              <a:rPr sz="2000" dirty="0">
                <a:latin typeface="Tahoma"/>
                <a:cs typeface="Tahoma"/>
              </a:rPr>
              <a:t>s	a</a:t>
            </a:r>
            <a:r>
              <a:rPr sz="2000" spc="-5" dirty="0">
                <a:latin typeface="Tahoma"/>
                <a:cs typeface="Tahoma"/>
              </a:rPr>
              <a:t>u</a:t>
            </a:r>
            <a:r>
              <a:rPr sz="2000" dirty="0">
                <a:latin typeface="Tahoma"/>
                <a:cs typeface="Tahoma"/>
              </a:rPr>
              <a:t>t</a:t>
            </a:r>
            <a:r>
              <a:rPr sz="2000" spc="-10" dirty="0">
                <a:latin typeface="Tahoma"/>
                <a:cs typeface="Tahoma"/>
              </a:rPr>
              <a:t>o</a:t>
            </a:r>
            <a:r>
              <a:rPr sz="2000" spc="-15" dirty="0">
                <a:latin typeface="Tahoma"/>
                <a:cs typeface="Tahoma"/>
              </a:rPr>
              <a:t>m</a:t>
            </a:r>
            <a:r>
              <a:rPr sz="2000" dirty="0">
                <a:latin typeface="Tahoma"/>
                <a:cs typeface="Tahoma"/>
              </a:rPr>
              <a:t>at</a:t>
            </a:r>
            <a:r>
              <a:rPr sz="2000" spc="-5" dirty="0">
                <a:latin typeface="Tahoma"/>
                <a:cs typeface="Tahoma"/>
              </a:rPr>
              <a:t>i</a:t>
            </a:r>
            <a:r>
              <a:rPr sz="2000" dirty="0">
                <a:latin typeface="Tahoma"/>
                <a:cs typeface="Tahoma"/>
              </a:rPr>
              <a:t>on	</a:t>
            </a:r>
            <a:r>
              <a:rPr sz="2000" spc="-5" dirty="0">
                <a:latin typeface="Tahoma"/>
                <a:cs typeface="Tahoma"/>
              </a:rPr>
              <a:t>i</a:t>
            </a:r>
            <a:r>
              <a:rPr sz="2000" dirty="0">
                <a:latin typeface="Tahoma"/>
                <a:cs typeface="Tahoma"/>
              </a:rPr>
              <a:t>s	</a:t>
            </a:r>
            <a:r>
              <a:rPr sz="2000" spc="-5" dirty="0">
                <a:latin typeface="Tahoma"/>
                <a:cs typeface="Tahoma"/>
              </a:rPr>
              <a:t>b</a:t>
            </a:r>
            <a:r>
              <a:rPr sz="2000" dirty="0">
                <a:latin typeface="Tahoma"/>
                <a:cs typeface="Tahoma"/>
              </a:rPr>
              <a:t>e</a:t>
            </a:r>
            <a:r>
              <a:rPr sz="2000" spc="-5" dirty="0">
                <a:latin typeface="Tahoma"/>
                <a:cs typeface="Tahoma"/>
              </a:rPr>
              <a:t>c</a:t>
            </a:r>
            <a:r>
              <a:rPr sz="2000" dirty="0">
                <a:latin typeface="Tahoma"/>
                <a:cs typeface="Tahoma"/>
              </a:rPr>
              <a:t>o</a:t>
            </a:r>
            <a:r>
              <a:rPr sz="2000" spc="-5" dirty="0">
                <a:latin typeface="Tahoma"/>
                <a:cs typeface="Tahoma"/>
              </a:rPr>
              <a:t>min</a:t>
            </a:r>
            <a:r>
              <a:rPr sz="2000" dirty="0">
                <a:latin typeface="Tahoma"/>
                <a:cs typeface="Tahoma"/>
              </a:rPr>
              <a:t>g	</a:t>
            </a:r>
            <a:r>
              <a:rPr sz="2000" spc="-5" dirty="0">
                <a:latin typeface="Tahoma"/>
                <a:cs typeface="Tahoma"/>
              </a:rPr>
              <a:t>i</a:t>
            </a:r>
            <a:r>
              <a:rPr sz="2000" spc="-15" dirty="0">
                <a:latin typeface="Tahoma"/>
                <a:cs typeface="Tahoma"/>
              </a:rPr>
              <a:t>n</a:t>
            </a:r>
            <a:r>
              <a:rPr sz="2000" spc="-5" dirty="0">
                <a:latin typeface="Tahoma"/>
                <a:cs typeface="Tahoma"/>
              </a:rPr>
              <a:t>cr</a:t>
            </a:r>
            <a:r>
              <a:rPr sz="2000" dirty="0">
                <a:latin typeface="Tahoma"/>
                <a:cs typeface="Tahoma"/>
              </a:rPr>
              <a:t>e</a:t>
            </a:r>
            <a:r>
              <a:rPr sz="2000" spc="-10" dirty="0">
                <a:latin typeface="Tahoma"/>
                <a:cs typeface="Tahoma"/>
              </a:rPr>
              <a:t>a</a:t>
            </a:r>
            <a:r>
              <a:rPr sz="2000" spc="5" dirty="0">
                <a:latin typeface="Tahoma"/>
                <a:cs typeface="Tahoma"/>
              </a:rPr>
              <a:t>s</a:t>
            </a:r>
            <a:r>
              <a:rPr sz="2000" spc="-5" dirty="0">
                <a:latin typeface="Tahoma"/>
                <a:cs typeface="Tahoma"/>
              </a:rPr>
              <a:t>ingl</a:t>
            </a:r>
            <a:r>
              <a:rPr sz="2000" dirty="0">
                <a:latin typeface="Tahoma"/>
                <a:cs typeface="Tahoma"/>
              </a:rPr>
              <a:t>y	</a:t>
            </a:r>
            <a:r>
              <a:rPr sz="2000" spc="10" dirty="0">
                <a:latin typeface="Tahoma"/>
                <a:cs typeface="Tahoma"/>
              </a:rPr>
              <a:t>c</a:t>
            </a:r>
            <a:r>
              <a:rPr sz="2000" dirty="0">
                <a:latin typeface="Tahoma"/>
                <a:cs typeface="Tahoma"/>
              </a:rPr>
              <a:t>o</a:t>
            </a:r>
            <a:r>
              <a:rPr sz="2000" spc="-5" dirty="0">
                <a:latin typeface="Tahoma"/>
                <a:cs typeface="Tahoma"/>
              </a:rPr>
              <a:t>m</a:t>
            </a:r>
            <a:r>
              <a:rPr sz="2000" spc="-15" dirty="0">
                <a:latin typeface="Tahoma"/>
                <a:cs typeface="Tahoma"/>
              </a:rPr>
              <a:t>m</a:t>
            </a:r>
            <a:r>
              <a:rPr sz="2000" spc="-10" dirty="0">
                <a:latin typeface="Tahoma"/>
                <a:cs typeface="Tahoma"/>
              </a:rPr>
              <a:t>o</a:t>
            </a:r>
            <a:r>
              <a:rPr sz="2000" dirty="0">
                <a:latin typeface="Tahoma"/>
                <a:cs typeface="Tahoma"/>
              </a:rPr>
              <a:t>n  </a:t>
            </a:r>
            <a:r>
              <a:rPr sz="2000" spc="-5" dirty="0">
                <a:latin typeface="Tahoma"/>
                <a:cs typeface="Tahoma"/>
              </a:rPr>
              <a:t>throughout industry.</a:t>
            </a:r>
            <a:endParaRPr sz="2000">
              <a:latin typeface="Tahoma"/>
              <a:cs typeface="Tahoma"/>
            </a:endParaRPr>
          </a:p>
          <a:p>
            <a:pPr lvl="1">
              <a:lnSpc>
                <a:spcPct val="100000"/>
              </a:lnSpc>
              <a:spcBef>
                <a:spcPts val="55"/>
              </a:spcBef>
              <a:buClr>
                <a:srgbClr val="99CCFF"/>
              </a:buClr>
              <a:buFont typeface="Microsoft Sans Serif"/>
              <a:buChar char="•"/>
            </a:pPr>
            <a:endParaRPr sz="2500">
              <a:latin typeface="Tahoma"/>
              <a:cs typeface="Tahoma"/>
            </a:endParaRPr>
          </a:p>
          <a:p>
            <a:pPr marL="355600" indent="-342900" algn="just">
              <a:lnSpc>
                <a:spcPct val="100000"/>
              </a:lnSpc>
              <a:buClr>
                <a:srgbClr val="996565"/>
              </a:buClr>
              <a:buSzPct val="80000"/>
              <a:buFont typeface="Microsoft Sans Serif"/>
              <a:buChar char="•"/>
              <a:tabLst>
                <a:tab pos="355600" algn="l"/>
              </a:tabLst>
            </a:pPr>
            <a:r>
              <a:rPr sz="2000" dirty="0">
                <a:latin typeface="Tahoma"/>
                <a:cs typeface="Tahoma"/>
              </a:rPr>
              <a:t>Design</a:t>
            </a:r>
            <a:r>
              <a:rPr sz="2000" spc="-5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Systems</a:t>
            </a:r>
            <a:endParaRPr sz="2000">
              <a:latin typeface="Tahoma"/>
              <a:cs typeface="Tahoma"/>
            </a:endParaRPr>
          </a:p>
          <a:p>
            <a:pPr marL="756285" marR="5715" lvl="1" indent="-287020" algn="just">
              <a:lnSpc>
                <a:spcPct val="99300"/>
              </a:lnSpc>
              <a:spcBef>
                <a:spcPts val="484"/>
              </a:spcBef>
              <a:buClr>
                <a:srgbClr val="99CCFF"/>
              </a:buClr>
              <a:buSzPct val="70000"/>
              <a:buFont typeface="Microsoft Sans Serif"/>
              <a:buChar char="•"/>
              <a:tabLst>
                <a:tab pos="756920" algn="l"/>
              </a:tabLst>
            </a:pPr>
            <a:r>
              <a:rPr sz="2000" spc="-5" dirty="0">
                <a:latin typeface="Tahoma"/>
                <a:cs typeface="Tahoma"/>
              </a:rPr>
              <a:t>Many products </a:t>
            </a:r>
            <a:r>
              <a:rPr sz="2000" dirty="0">
                <a:latin typeface="Tahoma"/>
                <a:cs typeface="Tahoma"/>
              </a:rPr>
              <a:t>are </a:t>
            </a:r>
            <a:r>
              <a:rPr sz="2000" spc="-5" dirty="0">
                <a:latin typeface="Tahoma"/>
                <a:cs typeface="Tahoma"/>
              </a:rPr>
              <a:t>designed using CAD (Computer </a:t>
            </a:r>
            <a:r>
              <a:rPr sz="2000" spc="-10" dirty="0">
                <a:latin typeface="Tahoma"/>
                <a:cs typeface="Tahoma"/>
              </a:rPr>
              <a:t>Aided </a:t>
            </a:r>
            <a:r>
              <a:rPr sz="2000" spc="-5" dirty="0">
                <a:latin typeface="Tahoma"/>
                <a:cs typeface="Tahoma"/>
              </a:rPr>
              <a:t> Design)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programs</a:t>
            </a:r>
            <a:r>
              <a:rPr sz="2000" dirty="0">
                <a:latin typeface="Tahoma"/>
                <a:cs typeface="Tahoma"/>
              </a:rPr>
              <a:t> to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produce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exact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specifications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and 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detailed drawings </a:t>
            </a:r>
            <a:r>
              <a:rPr sz="2000" dirty="0">
                <a:latin typeface="Tahoma"/>
                <a:cs typeface="Tahoma"/>
              </a:rPr>
              <a:t>on </a:t>
            </a:r>
            <a:r>
              <a:rPr sz="2000" spc="-5" dirty="0">
                <a:latin typeface="Tahoma"/>
                <a:cs typeface="Tahoma"/>
              </a:rPr>
              <a:t>the computer before producing models </a:t>
            </a:r>
            <a:r>
              <a:rPr sz="2000" dirty="0">
                <a:latin typeface="Tahoma"/>
                <a:cs typeface="Tahoma"/>
              </a:rPr>
              <a:t> of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new </a:t>
            </a:r>
            <a:r>
              <a:rPr sz="2000" spc="-5" dirty="0">
                <a:latin typeface="Tahoma"/>
                <a:cs typeface="Tahoma"/>
              </a:rPr>
              <a:t>products</a:t>
            </a:r>
            <a:r>
              <a:rPr sz="2800" spc="-5" dirty="0">
                <a:latin typeface="Arial MT"/>
                <a:cs typeface="Arial MT"/>
              </a:rPr>
              <a:t>.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33" y="868171"/>
            <a:ext cx="44456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65" dirty="0"/>
              <a:t>Hardware</a:t>
            </a:r>
            <a:r>
              <a:rPr spc="-100" dirty="0"/>
              <a:t> </a:t>
            </a:r>
            <a:r>
              <a:rPr spc="345" dirty="0"/>
              <a:t>&amp;</a:t>
            </a:r>
            <a:r>
              <a:rPr spc="-95" dirty="0"/>
              <a:t> </a:t>
            </a:r>
            <a:r>
              <a:rPr spc="260" dirty="0"/>
              <a:t>Software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3" y="1912111"/>
            <a:ext cx="5941060" cy="44088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715" algn="just">
              <a:lnSpc>
                <a:spcPct val="99800"/>
              </a:lnSpc>
              <a:spcBef>
                <a:spcPts val="105"/>
              </a:spcBef>
            </a:pPr>
            <a:r>
              <a:rPr sz="2400" dirty="0">
                <a:latin typeface="Tahoma"/>
                <a:cs typeface="Tahoma"/>
              </a:rPr>
              <a:t>The </a:t>
            </a:r>
            <a:r>
              <a:rPr sz="2400" spc="-5" dirty="0">
                <a:latin typeface="Tahoma"/>
                <a:cs typeface="Tahoma"/>
              </a:rPr>
              <a:t>term hardware refers </a:t>
            </a:r>
            <a:r>
              <a:rPr sz="2400" dirty="0">
                <a:latin typeface="Tahoma"/>
                <a:cs typeface="Tahoma"/>
              </a:rPr>
              <a:t>to </a:t>
            </a:r>
            <a:r>
              <a:rPr sz="2400" spc="-10" dirty="0">
                <a:latin typeface="Tahoma"/>
                <a:cs typeface="Tahoma"/>
              </a:rPr>
              <a:t>the </a:t>
            </a:r>
            <a:r>
              <a:rPr sz="2400" spc="-5" dirty="0">
                <a:latin typeface="Tahoma"/>
                <a:cs typeface="Tahoma"/>
              </a:rPr>
              <a:t>physical </a:t>
            </a:r>
            <a:r>
              <a:rPr sz="240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components </a:t>
            </a:r>
            <a:r>
              <a:rPr sz="2400" dirty="0">
                <a:latin typeface="Tahoma"/>
                <a:cs typeface="Tahoma"/>
              </a:rPr>
              <a:t>of </a:t>
            </a:r>
            <a:r>
              <a:rPr sz="2400" spc="-5" dirty="0">
                <a:latin typeface="Tahoma"/>
                <a:cs typeface="Tahoma"/>
              </a:rPr>
              <a:t>your computer such </a:t>
            </a:r>
            <a:r>
              <a:rPr sz="2400" dirty="0">
                <a:latin typeface="Tahoma"/>
                <a:cs typeface="Tahoma"/>
              </a:rPr>
              <a:t>as the 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system</a:t>
            </a:r>
            <a:r>
              <a:rPr sz="240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unit,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mouse,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keyboard, monitor</a:t>
            </a:r>
            <a:r>
              <a:rPr sz="240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etc.</a:t>
            </a:r>
            <a:endParaRPr sz="24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2900">
              <a:latin typeface="Tahoma"/>
              <a:cs typeface="Tahoma"/>
            </a:endParaRPr>
          </a:p>
          <a:p>
            <a:pPr marL="12700" marR="5080" algn="just">
              <a:lnSpc>
                <a:spcPct val="99900"/>
              </a:lnSpc>
              <a:spcBef>
                <a:spcPts val="2250"/>
              </a:spcBef>
            </a:pPr>
            <a:r>
              <a:rPr sz="2400" dirty="0">
                <a:latin typeface="Tahoma"/>
                <a:cs typeface="Tahoma"/>
              </a:rPr>
              <a:t>The </a:t>
            </a:r>
            <a:r>
              <a:rPr sz="2400" spc="-5" dirty="0">
                <a:latin typeface="Tahoma"/>
                <a:cs typeface="Tahoma"/>
              </a:rPr>
              <a:t>software </a:t>
            </a:r>
            <a:r>
              <a:rPr sz="2400" dirty="0">
                <a:latin typeface="Tahoma"/>
                <a:cs typeface="Tahoma"/>
              </a:rPr>
              <a:t>is the </a:t>
            </a:r>
            <a:r>
              <a:rPr sz="2400" spc="-5" dirty="0">
                <a:latin typeface="Tahoma"/>
                <a:cs typeface="Tahoma"/>
              </a:rPr>
              <a:t>instructions that makes </a:t>
            </a:r>
            <a:r>
              <a:rPr sz="2400" dirty="0">
                <a:latin typeface="Tahoma"/>
                <a:cs typeface="Tahoma"/>
              </a:rPr>
              <a:t> the </a:t>
            </a:r>
            <a:r>
              <a:rPr sz="2400" spc="-5" dirty="0">
                <a:latin typeface="Tahoma"/>
                <a:cs typeface="Tahoma"/>
              </a:rPr>
              <a:t>computer work. Software </a:t>
            </a:r>
            <a:r>
              <a:rPr sz="2400" dirty="0">
                <a:latin typeface="Tahoma"/>
                <a:cs typeface="Tahoma"/>
              </a:rPr>
              <a:t>is held </a:t>
            </a:r>
            <a:r>
              <a:rPr sz="2400" spc="-5" dirty="0">
                <a:latin typeface="Tahoma"/>
                <a:cs typeface="Tahoma"/>
              </a:rPr>
              <a:t>either </a:t>
            </a:r>
            <a:r>
              <a:rPr sz="2400" dirty="0">
                <a:latin typeface="Tahoma"/>
                <a:cs typeface="Tahoma"/>
              </a:rPr>
              <a:t> on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your</a:t>
            </a:r>
            <a:r>
              <a:rPr sz="240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computers</a:t>
            </a:r>
            <a:r>
              <a:rPr sz="2400" dirty="0">
                <a:latin typeface="Tahoma"/>
                <a:cs typeface="Tahoma"/>
              </a:rPr>
              <a:t> hard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disk,</a:t>
            </a:r>
            <a:r>
              <a:rPr sz="2400" spc="75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CD-ROM, </a:t>
            </a:r>
            <a:r>
              <a:rPr sz="240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DVD </a:t>
            </a:r>
            <a:r>
              <a:rPr sz="2400" dirty="0">
                <a:latin typeface="Tahoma"/>
                <a:cs typeface="Tahoma"/>
              </a:rPr>
              <a:t>or on a </a:t>
            </a:r>
            <a:r>
              <a:rPr sz="2400" spc="-5" dirty="0">
                <a:latin typeface="Tahoma"/>
                <a:cs typeface="Tahoma"/>
              </a:rPr>
              <a:t>diskette </a:t>
            </a:r>
            <a:r>
              <a:rPr sz="2400" dirty="0">
                <a:latin typeface="Tahoma"/>
                <a:cs typeface="Tahoma"/>
              </a:rPr>
              <a:t>(floppy </a:t>
            </a:r>
            <a:r>
              <a:rPr sz="2400" spc="-5" dirty="0">
                <a:latin typeface="Tahoma"/>
                <a:cs typeface="Tahoma"/>
              </a:rPr>
              <a:t>disk) </a:t>
            </a:r>
            <a:r>
              <a:rPr sz="2400" dirty="0">
                <a:latin typeface="Tahoma"/>
                <a:cs typeface="Tahoma"/>
              </a:rPr>
              <a:t>and is 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loaded (i.e. copied) from </a:t>
            </a:r>
            <a:r>
              <a:rPr sz="2400" dirty="0">
                <a:latin typeface="Tahoma"/>
                <a:cs typeface="Tahoma"/>
              </a:rPr>
              <a:t>the </a:t>
            </a:r>
            <a:r>
              <a:rPr sz="2400" spc="-5" dirty="0">
                <a:latin typeface="Tahoma"/>
                <a:cs typeface="Tahoma"/>
              </a:rPr>
              <a:t>disk </a:t>
            </a:r>
            <a:r>
              <a:rPr sz="2400" dirty="0">
                <a:latin typeface="Tahoma"/>
                <a:cs typeface="Tahoma"/>
              </a:rPr>
              <a:t>into </a:t>
            </a:r>
            <a:r>
              <a:rPr sz="2400" spc="-5" dirty="0">
                <a:latin typeface="Tahoma"/>
                <a:cs typeface="Tahoma"/>
              </a:rPr>
              <a:t>the </a:t>
            </a:r>
            <a:r>
              <a:rPr sz="240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computers </a:t>
            </a:r>
            <a:r>
              <a:rPr sz="2400" dirty="0">
                <a:latin typeface="Tahoma"/>
                <a:cs typeface="Tahoma"/>
              </a:rPr>
              <a:t>RAM </a:t>
            </a:r>
            <a:r>
              <a:rPr sz="2400" spc="-5" dirty="0">
                <a:latin typeface="Tahoma"/>
                <a:cs typeface="Tahoma"/>
              </a:rPr>
              <a:t>(Random Access Memory), </a:t>
            </a:r>
            <a:r>
              <a:rPr sz="2400" dirty="0">
                <a:latin typeface="Tahoma"/>
                <a:cs typeface="Tahoma"/>
              </a:rPr>
              <a:t> as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and</a:t>
            </a:r>
            <a:r>
              <a:rPr sz="2400" spc="10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when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required.</a:t>
            </a:r>
            <a:endParaRPr sz="24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62800" y="1905000"/>
            <a:ext cx="1676400" cy="17526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39000" y="4114800"/>
            <a:ext cx="1641348" cy="19812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33" y="868171"/>
            <a:ext cx="3643629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29" dirty="0"/>
              <a:t>Uses</a:t>
            </a:r>
            <a:r>
              <a:rPr spc="-105" dirty="0"/>
              <a:t> </a:t>
            </a:r>
            <a:r>
              <a:rPr spc="220" dirty="0"/>
              <a:t>of</a:t>
            </a:r>
            <a:r>
              <a:rPr spc="-100" dirty="0"/>
              <a:t> </a:t>
            </a:r>
            <a:r>
              <a:rPr spc="250" dirty="0"/>
              <a:t>Computer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1609" y="1934971"/>
            <a:ext cx="7618730" cy="4410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u="heavy" spc="13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Office</a:t>
            </a:r>
            <a:r>
              <a:rPr sz="2000" u="heavy" spc="-7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2000" u="heavy" spc="14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Applications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750">
              <a:latin typeface="Tahoma"/>
              <a:cs typeface="Tahoma"/>
            </a:endParaRPr>
          </a:p>
          <a:p>
            <a:pPr marL="355600" indent="-342900" algn="just">
              <a:lnSpc>
                <a:spcPct val="100000"/>
              </a:lnSpc>
              <a:buClr>
                <a:srgbClr val="996565"/>
              </a:buClr>
              <a:buSzPct val="80000"/>
              <a:buFont typeface="Microsoft Sans Serif"/>
              <a:buChar char="•"/>
              <a:tabLst>
                <a:tab pos="355600" algn="l"/>
              </a:tabLst>
            </a:pPr>
            <a:r>
              <a:rPr sz="2000" spc="-5" dirty="0">
                <a:latin typeface="Tahoma"/>
                <a:cs typeface="Tahoma"/>
              </a:rPr>
              <a:t>Stock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Control</a:t>
            </a:r>
            <a:endParaRPr sz="2000">
              <a:latin typeface="Tahoma"/>
              <a:cs typeface="Tahoma"/>
            </a:endParaRPr>
          </a:p>
          <a:p>
            <a:pPr marL="756285" marR="5715" lvl="1" indent="-287020" algn="just">
              <a:lnSpc>
                <a:spcPct val="100000"/>
              </a:lnSpc>
              <a:spcBef>
                <a:spcPts val="480"/>
              </a:spcBef>
              <a:buClr>
                <a:srgbClr val="99CCFF"/>
              </a:buClr>
              <a:buSzPct val="70000"/>
              <a:buFont typeface="Microsoft Sans Serif"/>
              <a:buChar char="•"/>
              <a:tabLst>
                <a:tab pos="756920" algn="l"/>
              </a:tabLst>
            </a:pPr>
            <a:r>
              <a:rPr sz="2000" spc="-5" dirty="0">
                <a:latin typeface="Tahoma"/>
                <a:cs typeface="Tahoma"/>
              </a:rPr>
              <a:t>Stock control is ideal </a:t>
            </a:r>
            <a:r>
              <a:rPr sz="2000" dirty="0">
                <a:latin typeface="Tahoma"/>
                <a:cs typeface="Tahoma"/>
              </a:rPr>
              <a:t>for </a:t>
            </a:r>
            <a:r>
              <a:rPr sz="2000" spc="-5" dirty="0">
                <a:latin typeface="Tahoma"/>
                <a:cs typeface="Tahoma"/>
              </a:rPr>
              <a:t>automation and in many companies 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it is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now </a:t>
            </a:r>
            <a:r>
              <a:rPr sz="2000" spc="-5" dirty="0">
                <a:latin typeface="Tahoma"/>
                <a:cs typeface="Tahoma"/>
              </a:rPr>
              <a:t>completely computerized.</a:t>
            </a:r>
            <a:endParaRPr sz="2000">
              <a:latin typeface="Tahoma"/>
              <a:cs typeface="Tahoma"/>
            </a:endParaRPr>
          </a:p>
          <a:p>
            <a:pPr marL="756285" marR="6350" lvl="1" indent="-287020" algn="just">
              <a:lnSpc>
                <a:spcPct val="100000"/>
              </a:lnSpc>
              <a:spcBef>
                <a:spcPts val="480"/>
              </a:spcBef>
              <a:buClr>
                <a:srgbClr val="99CCFF"/>
              </a:buClr>
              <a:buSzPct val="70000"/>
              <a:buFont typeface="Microsoft Sans Serif"/>
              <a:buChar char="•"/>
              <a:tabLst>
                <a:tab pos="756920" algn="l"/>
              </a:tabLst>
            </a:pPr>
            <a:r>
              <a:rPr sz="2000" spc="-5" dirty="0">
                <a:latin typeface="Tahoma"/>
                <a:cs typeface="Tahoma"/>
              </a:rPr>
              <a:t>The </a:t>
            </a:r>
            <a:r>
              <a:rPr sz="2000" dirty="0">
                <a:latin typeface="Tahoma"/>
                <a:cs typeface="Tahoma"/>
              </a:rPr>
              <a:t>stock </a:t>
            </a:r>
            <a:r>
              <a:rPr sz="2000" spc="-5" dirty="0">
                <a:latin typeface="Tahoma"/>
                <a:cs typeface="Tahoma"/>
              </a:rPr>
              <a:t>control </a:t>
            </a:r>
            <a:r>
              <a:rPr sz="2000" dirty="0">
                <a:latin typeface="Tahoma"/>
                <a:cs typeface="Tahoma"/>
              </a:rPr>
              <a:t>system </a:t>
            </a:r>
            <a:r>
              <a:rPr sz="2000" spc="-5" dirty="0">
                <a:latin typeface="Tahoma"/>
                <a:cs typeface="Tahoma"/>
              </a:rPr>
              <a:t>keeps track of </a:t>
            </a:r>
            <a:r>
              <a:rPr sz="2000" dirty="0">
                <a:latin typeface="Tahoma"/>
                <a:cs typeface="Tahoma"/>
              </a:rPr>
              <a:t>the </a:t>
            </a:r>
            <a:r>
              <a:rPr sz="2000" spc="-5" dirty="0">
                <a:latin typeface="Tahoma"/>
                <a:cs typeface="Tahoma"/>
              </a:rPr>
              <a:t>number </a:t>
            </a:r>
            <a:r>
              <a:rPr sz="2000" dirty="0">
                <a:latin typeface="Tahoma"/>
                <a:cs typeface="Tahoma"/>
              </a:rPr>
              <a:t>of </a:t>
            </a:r>
            <a:r>
              <a:rPr sz="2000" spc="-5" dirty="0">
                <a:latin typeface="Tahoma"/>
                <a:cs typeface="Tahoma"/>
              </a:rPr>
              <a:t>items </a:t>
            </a:r>
            <a:r>
              <a:rPr sz="2000" spc="-6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in</a:t>
            </a:r>
            <a:r>
              <a:rPr sz="2000" dirty="0">
                <a:latin typeface="Tahoma"/>
                <a:cs typeface="Tahoma"/>
              </a:rPr>
              <a:t> stock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and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can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automatically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order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replacement</a:t>
            </a:r>
            <a:r>
              <a:rPr sz="2000" spc="61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items </a:t>
            </a:r>
            <a:r>
              <a:rPr sz="2000" dirty="0">
                <a:latin typeface="Tahoma"/>
                <a:cs typeface="Tahoma"/>
              </a:rPr>
              <a:t> when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required.</a:t>
            </a:r>
            <a:endParaRPr sz="2000">
              <a:latin typeface="Tahoma"/>
              <a:cs typeface="Tahoma"/>
            </a:endParaRPr>
          </a:p>
          <a:p>
            <a:pPr marL="355600" indent="-343535" algn="just">
              <a:lnSpc>
                <a:spcPct val="100000"/>
              </a:lnSpc>
              <a:spcBef>
                <a:spcPts val="470"/>
              </a:spcBef>
              <a:buClr>
                <a:srgbClr val="996565"/>
              </a:buClr>
              <a:buSzPct val="80000"/>
              <a:buFont typeface="Microsoft Sans Serif"/>
              <a:buChar char="•"/>
              <a:tabLst>
                <a:tab pos="356235" algn="l"/>
              </a:tabLst>
            </a:pPr>
            <a:r>
              <a:rPr sz="2000" spc="-5" dirty="0">
                <a:latin typeface="Tahoma"/>
                <a:cs typeface="Tahoma"/>
              </a:rPr>
              <a:t>Accounts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/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Payroll</a:t>
            </a:r>
            <a:endParaRPr sz="2000">
              <a:latin typeface="Tahoma"/>
              <a:cs typeface="Tahoma"/>
            </a:endParaRPr>
          </a:p>
          <a:p>
            <a:pPr marL="756285" marR="5080" lvl="1" indent="-287020" algn="just">
              <a:lnSpc>
                <a:spcPct val="100000"/>
              </a:lnSpc>
              <a:spcBef>
                <a:spcPts val="480"/>
              </a:spcBef>
              <a:buClr>
                <a:srgbClr val="99CCFF"/>
              </a:buClr>
              <a:buSzPct val="70000"/>
              <a:buFont typeface="Microsoft Sans Serif"/>
              <a:buChar char="•"/>
              <a:tabLst>
                <a:tab pos="756920" algn="l"/>
              </a:tabLst>
            </a:pPr>
            <a:r>
              <a:rPr sz="2000" spc="-5" dirty="0">
                <a:latin typeface="Tahoma"/>
                <a:cs typeface="Tahoma"/>
              </a:rPr>
              <a:t>In most large organizations</a:t>
            </a:r>
            <a:r>
              <a:rPr sz="2000" spc="61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the accounts </a:t>
            </a:r>
            <a:r>
              <a:rPr sz="2000" dirty="0">
                <a:latin typeface="Tahoma"/>
                <a:cs typeface="Tahoma"/>
              </a:rPr>
              <a:t>are </a:t>
            </a:r>
            <a:r>
              <a:rPr sz="2000" spc="-5" dirty="0">
                <a:latin typeface="Tahoma"/>
                <a:cs typeface="Tahoma"/>
              </a:rPr>
              <a:t>maintained by </a:t>
            </a:r>
            <a:r>
              <a:rPr sz="2000" dirty="0">
                <a:latin typeface="Tahoma"/>
                <a:cs typeface="Tahoma"/>
              </a:rPr>
              <a:t> a</a:t>
            </a:r>
            <a:r>
              <a:rPr sz="2000" spc="-5" dirty="0">
                <a:latin typeface="Tahoma"/>
                <a:cs typeface="Tahoma"/>
              </a:rPr>
              <a:t> computerized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system.</a:t>
            </a:r>
            <a:endParaRPr sz="2000">
              <a:latin typeface="Tahoma"/>
              <a:cs typeface="Tahoma"/>
            </a:endParaRPr>
          </a:p>
          <a:p>
            <a:pPr marL="756285" marR="5080" lvl="1" indent="-287020" algn="just">
              <a:lnSpc>
                <a:spcPct val="100000"/>
              </a:lnSpc>
              <a:spcBef>
                <a:spcPts val="465"/>
              </a:spcBef>
              <a:buClr>
                <a:srgbClr val="99CCFF"/>
              </a:buClr>
              <a:buSzPct val="70000"/>
              <a:buFont typeface="Microsoft Sans Serif"/>
              <a:buChar char="•"/>
              <a:tabLst>
                <a:tab pos="756920" algn="l"/>
              </a:tabLst>
            </a:pPr>
            <a:r>
              <a:rPr sz="2000" spc="-5" dirty="0">
                <a:latin typeface="Tahoma"/>
                <a:cs typeface="Tahoma"/>
              </a:rPr>
              <a:t>Due</a:t>
            </a:r>
            <a:r>
              <a:rPr sz="2000" spc="12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to</a:t>
            </a:r>
            <a:r>
              <a:rPr sz="2000" spc="12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the</a:t>
            </a:r>
            <a:r>
              <a:rPr sz="2000" spc="12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repetitive</a:t>
            </a:r>
            <a:r>
              <a:rPr sz="2000" spc="12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nature</a:t>
            </a:r>
            <a:r>
              <a:rPr sz="2000" spc="12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of</a:t>
            </a:r>
            <a:r>
              <a:rPr sz="2000" spc="12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accounts</a:t>
            </a:r>
            <a:r>
              <a:rPr sz="2000" spc="114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a</a:t>
            </a:r>
            <a:r>
              <a:rPr sz="2000" spc="12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computer</a:t>
            </a:r>
            <a:r>
              <a:rPr sz="2000" spc="12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system </a:t>
            </a:r>
            <a:r>
              <a:rPr sz="2000" spc="-6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is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ideally </a:t>
            </a:r>
            <a:r>
              <a:rPr sz="2000" dirty="0">
                <a:latin typeface="Tahoma"/>
                <a:cs typeface="Tahoma"/>
              </a:rPr>
              <a:t>suited</a:t>
            </a:r>
            <a:r>
              <a:rPr sz="2000" spc="-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to </a:t>
            </a:r>
            <a:r>
              <a:rPr sz="2000" spc="-5" dirty="0">
                <a:latin typeface="Tahoma"/>
                <a:cs typeface="Tahoma"/>
              </a:rPr>
              <a:t>this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task</a:t>
            </a:r>
            <a:r>
              <a:rPr sz="2000" spc="-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and</a:t>
            </a:r>
            <a:r>
              <a:rPr sz="2000" spc="-5" dirty="0">
                <a:latin typeface="Tahoma"/>
                <a:cs typeface="Tahoma"/>
              </a:rPr>
              <a:t> accuracy is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guaranteed.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33" y="868171"/>
            <a:ext cx="3643629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29" dirty="0"/>
              <a:t>Uses</a:t>
            </a:r>
            <a:r>
              <a:rPr spc="-105" dirty="0"/>
              <a:t> </a:t>
            </a:r>
            <a:r>
              <a:rPr spc="220" dirty="0"/>
              <a:t>of</a:t>
            </a:r>
            <a:r>
              <a:rPr spc="-100" dirty="0"/>
              <a:t> </a:t>
            </a:r>
            <a:r>
              <a:rPr spc="250" dirty="0"/>
              <a:t>Computer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4009" y="1933447"/>
            <a:ext cx="5120640" cy="4333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u="heavy" spc="18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Computers</a:t>
            </a:r>
            <a:r>
              <a:rPr sz="2400" u="heavy" spc="-6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2400" u="heavy" spc="18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in</a:t>
            </a:r>
            <a:r>
              <a:rPr sz="2400" u="heavy" spc="-6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2400" u="heavy" spc="17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Daily</a:t>
            </a:r>
            <a:r>
              <a:rPr sz="2400" u="heavy" spc="-6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2400" u="heavy" spc="16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Life</a:t>
            </a:r>
            <a:endParaRPr sz="2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300">
              <a:latin typeface="Tahoma"/>
              <a:cs typeface="Tahoma"/>
            </a:endParaRPr>
          </a:p>
          <a:p>
            <a:pPr marL="355600" indent="-343535">
              <a:lnSpc>
                <a:spcPct val="100000"/>
              </a:lnSpc>
              <a:buClr>
                <a:srgbClr val="996565"/>
              </a:buClr>
              <a:buSzPct val="79166"/>
              <a:buFont typeface="Microsoft Sans Serif"/>
              <a:buChar char="•"/>
              <a:tabLst>
                <a:tab pos="355600" algn="l"/>
                <a:tab pos="356235" algn="l"/>
              </a:tabLst>
            </a:pPr>
            <a:r>
              <a:rPr sz="2400" dirty="0">
                <a:latin typeface="Tahoma"/>
                <a:cs typeface="Tahoma"/>
              </a:rPr>
              <a:t>Accounts</a:t>
            </a:r>
            <a:endParaRPr sz="24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565"/>
              </a:spcBef>
              <a:buClr>
                <a:srgbClr val="996565"/>
              </a:buClr>
              <a:buSzPct val="79166"/>
              <a:buFont typeface="Microsoft Sans Serif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Tahoma"/>
                <a:cs typeface="Tahoma"/>
              </a:rPr>
              <a:t>Games</a:t>
            </a:r>
            <a:endParaRPr sz="24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996565"/>
              </a:buClr>
              <a:buSzPct val="79166"/>
              <a:buFont typeface="Microsoft Sans Serif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Educational</a:t>
            </a:r>
            <a:endParaRPr sz="24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565"/>
              </a:spcBef>
              <a:buClr>
                <a:srgbClr val="996565"/>
              </a:buClr>
              <a:buSzPct val="79166"/>
              <a:buFont typeface="Microsoft Sans Serif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On-line</a:t>
            </a:r>
            <a:r>
              <a:rPr sz="2400" spc="-5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banking</a:t>
            </a:r>
            <a:endParaRPr sz="24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996565"/>
              </a:buClr>
              <a:buSzPct val="79166"/>
              <a:buFont typeface="Microsoft Sans Serif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Tahoma"/>
                <a:cs typeface="Tahoma"/>
              </a:rPr>
              <a:t>Smart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ID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cards</a:t>
            </a:r>
            <a:endParaRPr sz="24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565"/>
              </a:spcBef>
              <a:buClr>
                <a:srgbClr val="996565"/>
              </a:buClr>
              <a:buSzPct val="79166"/>
              <a:buFont typeface="Microsoft Sans Serif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Tahoma"/>
                <a:cs typeface="Tahoma"/>
              </a:rPr>
              <a:t>Supermarkets</a:t>
            </a:r>
            <a:endParaRPr sz="24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996565"/>
              </a:buClr>
              <a:buSzPct val="79166"/>
              <a:buFont typeface="Microsoft Sans Serif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Tahoma"/>
                <a:cs typeface="Tahoma"/>
              </a:rPr>
              <a:t>Working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from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home (Tele-working)</a:t>
            </a:r>
            <a:endParaRPr sz="24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565"/>
              </a:spcBef>
              <a:buClr>
                <a:srgbClr val="996565"/>
              </a:buClr>
              <a:buSzPct val="79166"/>
              <a:buFont typeface="Microsoft Sans Serif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Tahoma"/>
                <a:cs typeface="Tahoma"/>
              </a:rPr>
              <a:t>Internet</a:t>
            </a:r>
            <a:endParaRPr sz="24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074920" y="2691384"/>
            <a:ext cx="3728085" cy="2479675"/>
            <a:chOff x="5074920" y="2691384"/>
            <a:chExt cx="3728085" cy="2479675"/>
          </a:xfrm>
        </p:grpSpPr>
        <p:sp>
          <p:nvSpPr>
            <p:cNvPr id="5" name="object 5"/>
            <p:cNvSpPr/>
            <p:nvPr/>
          </p:nvSpPr>
          <p:spPr>
            <a:xfrm>
              <a:off x="5125212" y="4434852"/>
              <a:ext cx="3656329" cy="736600"/>
            </a:xfrm>
            <a:custGeom>
              <a:avLst/>
              <a:gdLst/>
              <a:ahLst/>
              <a:cxnLst/>
              <a:rect l="l" t="t" r="r" b="b"/>
              <a:pathLst>
                <a:path w="3656329" h="736600">
                  <a:moveTo>
                    <a:pt x="413004" y="92964"/>
                  </a:moveTo>
                  <a:lnTo>
                    <a:pt x="277368" y="59436"/>
                  </a:lnTo>
                  <a:lnTo>
                    <a:pt x="0" y="169164"/>
                  </a:lnTo>
                  <a:lnTo>
                    <a:pt x="18288" y="254508"/>
                  </a:lnTo>
                  <a:lnTo>
                    <a:pt x="60960" y="235204"/>
                  </a:lnTo>
                  <a:lnTo>
                    <a:pt x="82296" y="225552"/>
                  </a:lnTo>
                  <a:lnTo>
                    <a:pt x="60960" y="211836"/>
                  </a:lnTo>
                  <a:lnTo>
                    <a:pt x="413004" y="92964"/>
                  </a:lnTo>
                  <a:close/>
                </a:path>
                <a:path w="3656329" h="736600">
                  <a:moveTo>
                    <a:pt x="2438400" y="195072"/>
                  </a:moveTo>
                  <a:lnTo>
                    <a:pt x="2068068" y="254508"/>
                  </a:lnTo>
                  <a:lnTo>
                    <a:pt x="2034540" y="199644"/>
                  </a:lnTo>
                  <a:lnTo>
                    <a:pt x="2004060" y="166116"/>
                  </a:lnTo>
                  <a:lnTo>
                    <a:pt x="1991868" y="123444"/>
                  </a:lnTo>
                  <a:lnTo>
                    <a:pt x="1991868" y="77724"/>
                  </a:lnTo>
                  <a:lnTo>
                    <a:pt x="2037588" y="38100"/>
                  </a:lnTo>
                  <a:lnTo>
                    <a:pt x="1880616" y="0"/>
                  </a:lnTo>
                  <a:lnTo>
                    <a:pt x="1597152" y="21336"/>
                  </a:lnTo>
                  <a:lnTo>
                    <a:pt x="1604772" y="132588"/>
                  </a:lnTo>
                  <a:lnTo>
                    <a:pt x="1720596" y="178308"/>
                  </a:lnTo>
                  <a:lnTo>
                    <a:pt x="1991868" y="253085"/>
                  </a:lnTo>
                  <a:lnTo>
                    <a:pt x="2046732" y="268224"/>
                  </a:lnTo>
                  <a:lnTo>
                    <a:pt x="2046732" y="377952"/>
                  </a:lnTo>
                  <a:lnTo>
                    <a:pt x="2170176" y="399288"/>
                  </a:lnTo>
                  <a:lnTo>
                    <a:pt x="2438400" y="195072"/>
                  </a:lnTo>
                  <a:close/>
                </a:path>
                <a:path w="3656329" h="736600">
                  <a:moveTo>
                    <a:pt x="3656076" y="361188"/>
                  </a:moveTo>
                  <a:lnTo>
                    <a:pt x="3439668" y="304800"/>
                  </a:lnTo>
                  <a:lnTo>
                    <a:pt x="2926080" y="463296"/>
                  </a:lnTo>
                  <a:lnTo>
                    <a:pt x="2645664" y="586740"/>
                  </a:lnTo>
                  <a:lnTo>
                    <a:pt x="2229612" y="501396"/>
                  </a:lnTo>
                  <a:lnTo>
                    <a:pt x="1880616" y="432816"/>
                  </a:lnTo>
                  <a:lnTo>
                    <a:pt x="1496568" y="534924"/>
                  </a:lnTo>
                  <a:lnTo>
                    <a:pt x="1135380" y="344424"/>
                  </a:lnTo>
                  <a:lnTo>
                    <a:pt x="1143000" y="281940"/>
                  </a:lnTo>
                  <a:lnTo>
                    <a:pt x="833628" y="399288"/>
                  </a:lnTo>
                  <a:lnTo>
                    <a:pt x="710184" y="493776"/>
                  </a:lnTo>
                  <a:lnTo>
                    <a:pt x="1135380" y="619353"/>
                  </a:lnTo>
                  <a:lnTo>
                    <a:pt x="1499616" y="726948"/>
                  </a:lnTo>
                  <a:lnTo>
                    <a:pt x="2150364" y="736092"/>
                  </a:lnTo>
                  <a:lnTo>
                    <a:pt x="2810256" y="696468"/>
                  </a:lnTo>
                  <a:lnTo>
                    <a:pt x="3147060" y="650748"/>
                  </a:lnTo>
                  <a:lnTo>
                    <a:pt x="3579876" y="472440"/>
                  </a:lnTo>
                  <a:lnTo>
                    <a:pt x="3656076" y="361188"/>
                  </a:lnTo>
                  <a:close/>
                </a:path>
              </a:pathLst>
            </a:custGeom>
            <a:solidFill>
              <a:srgbClr val="F5DE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74920" y="2691384"/>
              <a:ext cx="3727704" cy="242011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4009" y="2009647"/>
            <a:ext cx="7466330" cy="2508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996565"/>
              </a:buClr>
              <a:buSzPct val="79166"/>
              <a:buFont typeface="Microsoft Sans Serif"/>
              <a:buChar char="•"/>
              <a:tabLst>
                <a:tab pos="354965" algn="l"/>
                <a:tab pos="355600" algn="l"/>
              </a:tabLst>
            </a:pPr>
            <a:r>
              <a:rPr sz="2400" spc="175" dirty="0">
                <a:latin typeface="Tahoma"/>
                <a:cs typeface="Tahoma"/>
              </a:rPr>
              <a:t>Frequent</a:t>
            </a:r>
            <a:r>
              <a:rPr sz="2400" spc="-60" dirty="0">
                <a:latin typeface="Tahoma"/>
                <a:cs typeface="Tahoma"/>
              </a:rPr>
              <a:t> </a:t>
            </a:r>
            <a:r>
              <a:rPr sz="2400" spc="185" dirty="0">
                <a:latin typeface="Tahoma"/>
                <a:cs typeface="Tahoma"/>
              </a:rPr>
              <a:t>breaks</a:t>
            </a:r>
            <a:r>
              <a:rPr sz="2400" spc="-60" dirty="0">
                <a:latin typeface="Tahoma"/>
                <a:cs typeface="Tahoma"/>
              </a:rPr>
              <a:t> </a:t>
            </a:r>
            <a:r>
              <a:rPr sz="2400" spc="220" dirty="0">
                <a:latin typeface="Tahoma"/>
                <a:cs typeface="Tahoma"/>
              </a:rPr>
              <a:t>away</a:t>
            </a:r>
            <a:r>
              <a:rPr sz="2400" spc="-60" dirty="0">
                <a:latin typeface="Tahoma"/>
                <a:cs typeface="Tahoma"/>
              </a:rPr>
              <a:t> </a:t>
            </a:r>
            <a:r>
              <a:rPr sz="2400" spc="190" dirty="0">
                <a:latin typeface="Tahoma"/>
                <a:cs typeface="Tahoma"/>
              </a:rPr>
              <a:t>from</a:t>
            </a:r>
            <a:r>
              <a:rPr sz="2400" spc="-60" dirty="0">
                <a:latin typeface="Tahoma"/>
                <a:cs typeface="Tahoma"/>
              </a:rPr>
              <a:t> </a:t>
            </a:r>
            <a:r>
              <a:rPr sz="2400" spc="180" dirty="0">
                <a:latin typeface="Tahoma"/>
                <a:cs typeface="Tahoma"/>
              </a:rPr>
              <a:t>the</a:t>
            </a:r>
            <a:r>
              <a:rPr sz="2400" spc="-50" dirty="0">
                <a:latin typeface="Tahoma"/>
                <a:cs typeface="Tahoma"/>
              </a:rPr>
              <a:t> </a:t>
            </a:r>
            <a:r>
              <a:rPr sz="2400" spc="185" dirty="0">
                <a:latin typeface="Tahoma"/>
                <a:cs typeface="Tahoma"/>
              </a:rPr>
              <a:t>computer</a:t>
            </a:r>
            <a:endParaRPr sz="2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996565"/>
              </a:buClr>
              <a:buFont typeface="Microsoft Sans Serif"/>
              <a:buChar char="•"/>
            </a:pPr>
            <a:endParaRPr sz="3400">
              <a:latin typeface="Tahoma"/>
              <a:cs typeface="Tahoma"/>
            </a:endParaRPr>
          </a:p>
          <a:p>
            <a:pPr marL="354965" marR="69850" indent="-342900">
              <a:lnSpc>
                <a:spcPts val="2870"/>
              </a:lnSpc>
              <a:buClr>
                <a:srgbClr val="996565"/>
              </a:buClr>
              <a:buSzPct val="79166"/>
              <a:buFont typeface="Microsoft Sans Serif"/>
              <a:buChar char="•"/>
              <a:tabLst>
                <a:tab pos="355600" algn="l"/>
                <a:tab pos="356235" algn="l"/>
              </a:tabLst>
            </a:pPr>
            <a:r>
              <a:rPr sz="2400" spc="175" dirty="0">
                <a:latin typeface="Tahoma"/>
                <a:cs typeface="Tahoma"/>
              </a:rPr>
              <a:t>Appropriate</a:t>
            </a:r>
            <a:r>
              <a:rPr sz="2400" spc="-40" dirty="0">
                <a:latin typeface="Tahoma"/>
                <a:cs typeface="Tahoma"/>
              </a:rPr>
              <a:t> </a:t>
            </a:r>
            <a:r>
              <a:rPr sz="2400" spc="180" dirty="0">
                <a:latin typeface="Tahoma"/>
                <a:cs typeface="Tahoma"/>
              </a:rPr>
              <a:t>positioning</a:t>
            </a:r>
            <a:r>
              <a:rPr sz="2400" spc="-40" dirty="0">
                <a:latin typeface="Tahoma"/>
                <a:cs typeface="Tahoma"/>
              </a:rPr>
              <a:t> </a:t>
            </a:r>
            <a:r>
              <a:rPr sz="2400" spc="160" dirty="0">
                <a:latin typeface="Tahoma"/>
                <a:cs typeface="Tahoma"/>
              </a:rPr>
              <a:t>of</a:t>
            </a:r>
            <a:r>
              <a:rPr sz="2400" spc="-45" dirty="0">
                <a:latin typeface="Tahoma"/>
                <a:cs typeface="Tahoma"/>
              </a:rPr>
              <a:t> </a:t>
            </a:r>
            <a:r>
              <a:rPr sz="2400" spc="150" dirty="0">
                <a:latin typeface="Tahoma"/>
                <a:cs typeface="Tahoma"/>
              </a:rPr>
              <a:t>screens,</a:t>
            </a:r>
            <a:r>
              <a:rPr sz="2400" spc="-50" dirty="0">
                <a:latin typeface="Tahoma"/>
                <a:cs typeface="Tahoma"/>
              </a:rPr>
              <a:t> </a:t>
            </a:r>
            <a:r>
              <a:rPr sz="2400" spc="165" dirty="0">
                <a:latin typeface="Tahoma"/>
                <a:cs typeface="Tahoma"/>
              </a:rPr>
              <a:t>chairs</a:t>
            </a:r>
            <a:r>
              <a:rPr sz="2400" spc="-40" dirty="0">
                <a:latin typeface="Tahoma"/>
                <a:cs typeface="Tahoma"/>
              </a:rPr>
              <a:t> </a:t>
            </a:r>
            <a:r>
              <a:rPr sz="2400" spc="180" dirty="0">
                <a:latin typeface="Tahoma"/>
                <a:cs typeface="Tahoma"/>
              </a:rPr>
              <a:t>and </a:t>
            </a:r>
            <a:r>
              <a:rPr sz="2400" spc="-735" dirty="0">
                <a:latin typeface="Tahoma"/>
                <a:cs typeface="Tahoma"/>
              </a:rPr>
              <a:t> </a:t>
            </a:r>
            <a:r>
              <a:rPr sz="2400" spc="180" dirty="0">
                <a:latin typeface="Tahoma"/>
                <a:cs typeface="Tahoma"/>
              </a:rPr>
              <a:t>keyboards</a:t>
            </a:r>
            <a:endParaRPr sz="2400">
              <a:latin typeface="Tahoma"/>
              <a:cs typeface="Tahoma"/>
            </a:endParaRPr>
          </a:p>
          <a:p>
            <a:pPr>
              <a:lnSpc>
                <a:spcPct val="100000"/>
              </a:lnSpc>
              <a:buClr>
                <a:srgbClr val="996565"/>
              </a:buClr>
              <a:buFont typeface="Microsoft Sans Serif"/>
              <a:buChar char="•"/>
            </a:pPr>
            <a:endParaRPr sz="325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buClr>
                <a:srgbClr val="996565"/>
              </a:buClr>
              <a:buSzPct val="79166"/>
              <a:buFont typeface="Microsoft Sans Serif"/>
              <a:buChar char="•"/>
              <a:tabLst>
                <a:tab pos="354965" algn="l"/>
                <a:tab pos="355600" algn="l"/>
              </a:tabLst>
            </a:pPr>
            <a:r>
              <a:rPr sz="2400" spc="180" dirty="0">
                <a:latin typeface="Tahoma"/>
                <a:cs typeface="Tahoma"/>
              </a:rPr>
              <a:t>Provision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spc="160" dirty="0">
                <a:latin typeface="Tahoma"/>
                <a:cs typeface="Tahoma"/>
              </a:rPr>
              <a:t>of</a:t>
            </a:r>
            <a:r>
              <a:rPr sz="2400" spc="-40" dirty="0">
                <a:latin typeface="Tahoma"/>
                <a:cs typeface="Tahoma"/>
              </a:rPr>
              <a:t> </a:t>
            </a:r>
            <a:r>
              <a:rPr sz="2400" spc="175" dirty="0">
                <a:latin typeface="Tahoma"/>
                <a:cs typeface="Tahoma"/>
              </a:rPr>
              <a:t>adequate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spc="180" dirty="0">
                <a:latin typeface="Tahoma"/>
                <a:cs typeface="Tahoma"/>
              </a:rPr>
              <a:t>lighting</a:t>
            </a:r>
            <a:r>
              <a:rPr sz="2400" spc="-35" dirty="0">
                <a:latin typeface="Tahoma"/>
                <a:cs typeface="Tahoma"/>
              </a:rPr>
              <a:t> </a:t>
            </a:r>
            <a:r>
              <a:rPr sz="2400" spc="180" dirty="0">
                <a:latin typeface="Tahoma"/>
                <a:cs typeface="Tahoma"/>
              </a:rPr>
              <a:t>and</a:t>
            </a:r>
            <a:r>
              <a:rPr sz="2400" spc="-45" dirty="0">
                <a:latin typeface="Tahoma"/>
                <a:cs typeface="Tahoma"/>
              </a:rPr>
              <a:t> </a:t>
            </a:r>
            <a:r>
              <a:rPr sz="2400" spc="165" dirty="0">
                <a:latin typeface="Tahoma"/>
                <a:cs typeface="Tahoma"/>
              </a:rPr>
              <a:t>ventilation.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4533" y="868171"/>
            <a:ext cx="748792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25" dirty="0"/>
              <a:t>Create</a:t>
            </a:r>
            <a:r>
              <a:rPr spc="-85" dirty="0"/>
              <a:t> </a:t>
            </a:r>
            <a:r>
              <a:rPr spc="235" dirty="0"/>
              <a:t>a</a:t>
            </a:r>
            <a:r>
              <a:rPr spc="-75" dirty="0"/>
              <a:t> </a:t>
            </a:r>
            <a:r>
              <a:rPr spc="240" dirty="0"/>
              <a:t>Good</a:t>
            </a:r>
            <a:r>
              <a:rPr spc="-95" dirty="0"/>
              <a:t> </a:t>
            </a:r>
            <a:r>
              <a:rPr spc="275" dirty="0"/>
              <a:t>Working</a:t>
            </a:r>
            <a:r>
              <a:rPr spc="-80" dirty="0"/>
              <a:t> </a:t>
            </a:r>
            <a:r>
              <a:rPr spc="250" dirty="0"/>
              <a:t>Environment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57600" y="4800600"/>
            <a:ext cx="1905000" cy="19050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33" y="868171"/>
            <a:ext cx="575881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45" dirty="0"/>
              <a:t>Health</a:t>
            </a:r>
            <a:r>
              <a:rPr spc="-90" dirty="0"/>
              <a:t> </a:t>
            </a:r>
            <a:r>
              <a:rPr spc="345" dirty="0"/>
              <a:t>&amp;</a:t>
            </a:r>
            <a:r>
              <a:rPr spc="-70" dirty="0"/>
              <a:t> </a:t>
            </a:r>
            <a:r>
              <a:rPr spc="229" dirty="0"/>
              <a:t>Safety</a:t>
            </a:r>
            <a:r>
              <a:rPr spc="-75" dirty="0"/>
              <a:t> </a:t>
            </a:r>
            <a:r>
              <a:rPr spc="240" dirty="0"/>
              <a:t>Precautions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4009" y="1933447"/>
            <a:ext cx="7741920" cy="3457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996565"/>
              </a:buClr>
              <a:buSzPct val="79166"/>
              <a:buFont typeface="Microsoft Sans Serif"/>
              <a:buChar char="•"/>
              <a:tabLst>
                <a:tab pos="354965" algn="l"/>
                <a:tab pos="355600" algn="l"/>
              </a:tabLst>
            </a:pPr>
            <a:r>
              <a:rPr sz="2400" spc="215" dirty="0">
                <a:latin typeface="Tahoma"/>
                <a:cs typeface="Tahoma"/>
              </a:rPr>
              <a:t>Make</a:t>
            </a:r>
            <a:r>
              <a:rPr sz="2400" spc="-45" dirty="0">
                <a:latin typeface="Tahoma"/>
                <a:cs typeface="Tahoma"/>
              </a:rPr>
              <a:t> </a:t>
            </a:r>
            <a:r>
              <a:rPr sz="2400" spc="170" dirty="0">
                <a:latin typeface="Tahoma"/>
                <a:cs typeface="Tahoma"/>
              </a:rPr>
              <a:t>sure</a:t>
            </a:r>
            <a:r>
              <a:rPr sz="2400" spc="-45" dirty="0">
                <a:latin typeface="Tahoma"/>
                <a:cs typeface="Tahoma"/>
              </a:rPr>
              <a:t> </a:t>
            </a:r>
            <a:r>
              <a:rPr sz="2400" spc="185" dirty="0">
                <a:latin typeface="Tahoma"/>
                <a:cs typeface="Tahoma"/>
              </a:rPr>
              <a:t>that</a:t>
            </a:r>
            <a:r>
              <a:rPr sz="2400" spc="-45" dirty="0">
                <a:latin typeface="Tahoma"/>
                <a:cs typeface="Tahoma"/>
              </a:rPr>
              <a:t> </a:t>
            </a:r>
            <a:r>
              <a:rPr sz="2400" spc="165" dirty="0">
                <a:latin typeface="Tahoma"/>
                <a:cs typeface="Tahoma"/>
              </a:rPr>
              <a:t>cables</a:t>
            </a:r>
            <a:r>
              <a:rPr sz="2400" spc="-50" dirty="0">
                <a:latin typeface="Tahoma"/>
                <a:cs typeface="Tahoma"/>
              </a:rPr>
              <a:t> </a:t>
            </a:r>
            <a:r>
              <a:rPr sz="2400" spc="170" dirty="0">
                <a:latin typeface="Tahoma"/>
                <a:cs typeface="Tahoma"/>
              </a:rPr>
              <a:t>are</a:t>
            </a:r>
            <a:r>
              <a:rPr sz="2400" spc="-55" dirty="0">
                <a:latin typeface="Tahoma"/>
                <a:cs typeface="Tahoma"/>
              </a:rPr>
              <a:t> </a:t>
            </a:r>
            <a:r>
              <a:rPr sz="2400" spc="165" dirty="0">
                <a:latin typeface="Tahoma"/>
                <a:cs typeface="Tahoma"/>
              </a:rPr>
              <a:t>safely</a:t>
            </a:r>
            <a:r>
              <a:rPr sz="2400" spc="-50" dirty="0">
                <a:latin typeface="Tahoma"/>
                <a:cs typeface="Tahoma"/>
              </a:rPr>
              <a:t> </a:t>
            </a:r>
            <a:r>
              <a:rPr sz="2400" spc="165" dirty="0">
                <a:latin typeface="Tahoma"/>
                <a:cs typeface="Tahoma"/>
              </a:rPr>
              <a:t>secured</a:t>
            </a:r>
            <a:endParaRPr sz="2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996565"/>
              </a:buClr>
              <a:buFont typeface="Microsoft Sans Serif"/>
              <a:buChar char="•"/>
            </a:pPr>
            <a:endParaRPr sz="33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buClr>
                <a:srgbClr val="996565"/>
              </a:buClr>
              <a:buSzPct val="79166"/>
              <a:buFont typeface="Microsoft Sans Serif"/>
              <a:buChar char="•"/>
              <a:tabLst>
                <a:tab pos="354965" algn="l"/>
                <a:tab pos="355600" algn="l"/>
              </a:tabLst>
            </a:pPr>
            <a:r>
              <a:rPr sz="2400" spc="215" dirty="0">
                <a:latin typeface="Tahoma"/>
                <a:cs typeface="Tahoma"/>
              </a:rPr>
              <a:t>Make</a:t>
            </a:r>
            <a:r>
              <a:rPr sz="2400" spc="-45" dirty="0">
                <a:latin typeface="Tahoma"/>
                <a:cs typeface="Tahoma"/>
              </a:rPr>
              <a:t> </a:t>
            </a:r>
            <a:r>
              <a:rPr sz="2400" spc="170" dirty="0">
                <a:latin typeface="Tahoma"/>
                <a:cs typeface="Tahoma"/>
              </a:rPr>
              <a:t>sure</a:t>
            </a:r>
            <a:r>
              <a:rPr sz="2400" spc="-45" dirty="0">
                <a:latin typeface="Tahoma"/>
                <a:cs typeface="Tahoma"/>
              </a:rPr>
              <a:t> </a:t>
            </a:r>
            <a:r>
              <a:rPr sz="2400" spc="185" dirty="0">
                <a:latin typeface="Tahoma"/>
                <a:cs typeface="Tahoma"/>
              </a:rPr>
              <a:t>that</a:t>
            </a:r>
            <a:r>
              <a:rPr sz="2400" spc="-45" dirty="0">
                <a:latin typeface="Tahoma"/>
                <a:cs typeface="Tahoma"/>
              </a:rPr>
              <a:t> </a:t>
            </a:r>
            <a:r>
              <a:rPr sz="2400" spc="204" dirty="0">
                <a:latin typeface="Tahoma"/>
                <a:cs typeface="Tahoma"/>
              </a:rPr>
              <a:t>power</a:t>
            </a:r>
            <a:r>
              <a:rPr sz="2400" spc="-45" dirty="0">
                <a:latin typeface="Tahoma"/>
                <a:cs typeface="Tahoma"/>
              </a:rPr>
              <a:t> </a:t>
            </a:r>
            <a:r>
              <a:rPr sz="2400" spc="180" dirty="0">
                <a:latin typeface="Tahoma"/>
                <a:cs typeface="Tahoma"/>
              </a:rPr>
              <a:t>points</a:t>
            </a:r>
            <a:r>
              <a:rPr sz="2400" spc="-45" dirty="0">
                <a:latin typeface="Tahoma"/>
                <a:cs typeface="Tahoma"/>
              </a:rPr>
              <a:t> </a:t>
            </a:r>
            <a:r>
              <a:rPr sz="2400" spc="165" dirty="0">
                <a:latin typeface="Tahoma"/>
                <a:cs typeface="Tahoma"/>
              </a:rPr>
              <a:t>are</a:t>
            </a:r>
            <a:r>
              <a:rPr sz="2400" spc="-45" dirty="0">
                <a:latin typeface="Tahoma"/>
                <a:cs typeface="Tahoma"/>
              </a:rPr>
              <a:t> </a:t>
            </a:r>
            <a:r>
              <a:rPr sz="2400" spc="185" dirty="0">
                <a:latin typeface="Tahoma"/>
                <a:cs typeface="Tahoma"/>
              </a:rPr>
              <a:t>not</a:t>
            </a:r>
            <a:r>
              <a:rPr sz="2400" spc="-45" dirty="0">
                <a:latin typeface="Tahoma"/>
                <a:cs typeface="Tahoma"/>
              </a:rPr>
              <a:t> </a:t>
            </a:r>
            <a:r>
              <a:rPr sz="2400" spc="175" dirty="0">
                <a:latin typeface="Tahoma"/>
                <a:cs typeface="Tahoma"/>
              </a:rPr>
              <a:t>overloaded</a:t>
            </a:r>
            <a:endParaRPr sz="2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996565"/>
              </a:buClr>
              <a:buFont typeface="Microsoft Sans Serif"/>
              <a:buChar char="•"/>
            </a:pPr>
            <a:endParaRPr sz="3300">
              <a:latin typeface="Tahoma"/>
              <a:cs typeface="Tahoma"/>
            </a:endParaRPr>
          </a:p>
          <a:p>
            <a:pPr marL="355600" indent="-343535">
              <a:lnSpc>
                <a:spcPct val="100000"/>
              </a:lnSpc>
              <a:buClr>
                <a:srgbClr val="996565"/>
              </a:buClr>
              <a:buSzPct val="79166"/>
              <a:buFont typeface="Microsoft Sans Serif"/>
              <a:buChar char="•"/>
              <a:tabLst>
                <a:tab pos="355600" algn="l"/>
                <a:tab pos="356235" algn="l"/>
              </a:tabLst>
            </a:pPr>
            <a:r>
              <a:rPr sz="2400" spc="175" dirty="0">
                <a:latin typeface="Tahoma"/>
                <a:cs typeface="Tahoma"/>
              </a:rPr>
              <a:t>Also</a:t>
            </a:r>
            <a:r>
              <a:rPr sz="2400" spc="-65" dirty="0">
                <a:latin typeface="Tahoma"/>
                <a:cs typeface="Tahoma"/>
              </a:rPr>
              <a:t> </a:t>
            </a:r>
            <a:r>
              <a:rPr sz="2400" spc="170" dirty="0">
                <a:latin typeface="Tahoma"/>
                <a:cs typeface="Tahoma"/>
              </a:rPr>
              <a:t>be</a:t>
            </a:r>
            <a:r>
              <a:rPr sz="2400" spc="-55" dirty="0">
                <a:latin typeface="Tahoma"/>
                <a:cs typeface="Tahoma"/>
              </a:rPr>
              <a:t> </a:t>
            </a:r>
            <a:r>
              <a:rPr sz="2400" spc="204" dirty="0">
                <a:latin typeface="Tahoma"/>
                <a:cs typeface="Tahoma"/>
              </a:rPr>
              <a:t>aware</a:t>
            </a:r>
            <a:r>
              <a:rPr sz="2400" spc="-70" dirty="0">
                <a:latin typeface="Tahoma"/>
                <a:cs typeface="Tahoma"/>
              </a:rPr>
              <a:t> </a:t>
            </a:r>
            <a:r>
              <a:rPr sz="2400" spc="110" dirty="0">
                <a:latin typeface="Tahoma"/>
                <a:cs typeface="Tahoma"/>
              </a:rPr>
              <a:t>of:</a:t>
            </a:r>
            <a:endParaRPr sz="2400">
              <a:latin typeface="Tahoma"/>
              <a:cs typeface="Tahoma"/>
            </a:endParaRPr>
          </a:p>
          <a:p>
            <a:pPr marL="756285" lvl="1" indent="-287020">
              <a:lnSpc>
                <a:spcPct val="100000"/>
              </a:lnSpc>
              <a:spcBef>
                <a:spcPts val="565"/>
              </a:spcBef>
              <a:buClr>
                <a:srgbClr val="99CCFF"/>
              </a:buClr>
              <a:buSzPct val="70833"/>
              <a:buFont typeface="Microsoft Sans Serif"/>
              <a:buChar char="•"/>
              <a:tabLst>
                <a:tab pos="756920" algn="l"/>
              </a:tabLst>
            </a:pPr>
            <a:r>
              <a:rPr sz="2400" spc="180" dirty="0">
                <a:latin typeface="Tahoma"/>
                <a:cs typeface="Tahoma"/>
              </a:rPr>
              <a:t>Repetitive</a:t>
            </a:r>
            <a:r>
              <a:rPr sz="2400" spc="-55" dirty="0">
                <a:latin typeface="Tahoma"/>
                <a:cs typeface="Tahoma"/>
              </a:rPr>
              <a:t> </a:t>
            </a:r>
            <a:r>
              <a:rPr sz="2400" spc="180" dirty="0">
                <a:latin typeface="Tahoma"/>
                <a:cs typeface="Tahoma"/>
              </a:rPr>
              <a:t>Strain</a:t>
            </a:r>
            <a:r>
              <a:rPr sz="2400" spc="-65" dirty="0">
                <a:latin typeface="Tahoma"/>
                <a:cs typeface="Tahoma"/>
              </a:rPr>
              <a:t> </a:t>
            </a:r>
            <a:r>
              <a:rPr sz="2400" spc="200" dirty="0">
                <a:latin typeface="Tahoma"/>
                <a:cs typeface="Tahoma"/>
              </a:rPr>
              <a:t>Injury</a:t>
            </a:r>
            <a:r>
              <a:rPr sz="2400" spc="-55" dirty="0">
                <a:latin typeface="Tahoma"/>
                <a:cs typeface="Tahoma"/>
              </a:rPr>
              <a:t> </a:t>
            </a:r>
            <a:r>
              <a:rPr sz="2400" spc="204" dirty="0">
                <a:latin typeface="Tahoma"/>
                <a:cs typeface="Tahoma"/>
              </a:rPr>
              <a:t>(RSI)</a:t>
            </a:r>
            <a:endParaRPr sz="2400">
              <a:latin typeface="Tahoma"/>
              <a:cs typeface="Tahoma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Clr>
                <a:srgbClr val="99CCFF"/>
              </a:buClr>
              <a:buSzPct val="70833"/>
              <a:buFont typeface="Microsoft Sans Serif"/>
              <a:buChar char="•"/>
              <a:tabLst>
                <a:tab pos="756920" algn="l"/>
              </a:tabLst>
            </a:pPr>
            <a:r>
              <a:rPr sz="2400" spc="170" dirty="0">
                <a:latin typeface="Tahoma"/>
                <a:cs typeface="Tahoma"/>
              </a:rPr>
              <a:t>Glare</a:t>
            </a:r>
            <a:r>
              <a:rPr sz="2400" spc="-65" dirty="0">
                <a:latin typeface="Tahoma"/>
                <a:cs typeface="Tahoma"/>
              </a:rPr>
              <a:t> </a:t>
            </a:r>
            <a:r>
              <a:rPr sz="2400" spc="185" dirty="0">
                <a:latin typeface="Tahoma"/>
                <a:cs typeface="Tahoma"/>
              </a:rPr>
              <a:t>from</a:t>
            </a:r>
            <a:r>
              <a:rPr sz="2400" spc="-60" dirty="0">
                <a:latin typeface="Tahoma"/>
                <a:cs typeface="Tahoma"/>
              </a:rPr>
              <a:t> </a:t>
            </a:r>
            <a:r>
              <a:rPr sz="2400" spc="165" dirty="0">
                <a:latin typeface="Tahoma"/>
                <a:cs typeface="Tahoma"/>
              </a:rPr>
              <a:t>screens</a:t>
            </a:r>
            <a:endParaRPr sz="2400">
              <a:latin typeface="Tahoma"/>
              <a:cs typeface="Tahoma"/>
            </a:endParaRPr>
          </a:p>
          <a:p>
            <a:pPr marL="756285" lvl="1" indent="-287020">
              <a:lnSpc>
                <a:spcPct val="100000"/>
              </a:lnSpc>
              <a:spcBef>
                <a:spcPts val="565"/>
              </a:spcBef>
              <a:buClr>
                <a:srgbClr val="99CCFF"/>
              </a:buClr>
              <a:buSzPct val="70833"/>
              <a:buFont typeface="Microsoft Sans Serif"/>
              <a:buChar char="•"/>
              <a:tabLst>
                <a:tab pos="756920" algn="l"/>
              </a:tabLst>
            </a:pPr>
            <a:r>
              <a:rPr sz="2400" spc="195" dirty="0">
                <a:latin typeface="Tahoma"/>
                <a:cs typeface="Tahoma"/>
              </a:rPr>
              <a:t>Bad</a:t>
            </a:r>
            <a:r>
              <a:rPr sz="2400" spc="-80" dirty="0">
                <a:latin typeface="Tahoma"/>
                <a:cs typeface="Tahoma"/>
              </a:rPr>
              <a:t> </a:t>
            </a:r>
            <a:r>
              <a:rPr sz="2400" spc="175" dirty="0">
                <a:latin typeface="Tahoma"/>
                <a:cs typeface="Tahoma"/>
              </a:rPr>
              <a:t>posture</a:t>
            </a:r>
            <a:endParaRPr sz="24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07123" y="3363467"/>
            <a:ext cx="2211323" cy="3037331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732" y="868171"/>
            <a:ext cx="3310254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35" dirty="0"/>
              <a:t>Value</a:t>
            </a:r>
            <a:r>
              <a:rPr spc="-95" dirty="0"/>
              <a:t> </a:t>
            </a:r>
            <a:r>
              <a:rPr spc="215" dirty="0"/>
              <a:t>of</a:t>
            </a:r>
            <a:r>
              <a:rPr spc="-105" dirty="0"/>
              <a:t> </a:t>
            </a:r>
            <a:r>
              <a:rPr spc="265" dirty="0"/>
              <a:t>Backup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0209" y="1857247"/>
            <a:ext cx="7009765" cy="484632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355600" marR="8255" indent="-342900" algn="just">
              <a:lnSpc>
                <a:spcPts val="2870"/>
              </a:lnSpc>
              <a:spcBef>
                <a:spcPts val="200"/>
              </a:spcBef>
              <a:buClr>
                <a:srgbClr val="996565"/>
              </a:buClr>
              <a:buSzPct val="79166"/>
              <a:buFont typeface="Microsoft Sans Serif"/>
              <a:buChar char="•"/>
              <a:tabLst>
                <a:tab pos="355600" algn="l"/>
              </a:tabLst>
            </a:pPr>
            <a:r>
              <a:rPr sz="2400" spc="135" dirty="0">
                <a:latin typeface="Tahoma"/>
                <a:cs typeface="Tahoma"/>
              </a:rPr>
              <a:t>The </a:t>
            </a:r>
            <a:r>
              <a:rPr sz="2400" spc="195" dirty="0">
                <a:latin typeface="Tahoma"/>
                <a:cs typeface="Tahoma"/>
              </a:rPr>
              <a:t>most </a:t>
            </a:r>
            <a:r>
              <a:rPr sz="2400" spc="190" dirty="0">
                <a:latin typeface="Tahoma"/>
                <a:cs typeface="Tahoma"/>
              </a:rPr>
              <a:t>important </a:t>
            </a:r>
            <a:r>
              <a:rPr sz="2400" spc="185" dirty="0">
                <a:latin typeface="Tahoma"/>
                <a:cs typeface="Tahoma"/>
              </a:rPr>
              <a:t>thing that you </a:t>
            </a:r>
            <a:r>
              <a:rPr sz="2400" spc="170" dirty="0">
                <a:latin typeface="Tahoma"/>
                <a:cs typeface="Tahoma"/>
              </a:rPr>
              <a:t>store </a:t>
            </a:r>
            <a:r>
              <a:rPr sz="2400" spc="175" dirty="0">
                <a:latin typeface="Tahoma"/>
                <a:cs typeface="Tahoma"/>
              </a:rPr>
              <a:t> </a:t>
            </a:r>
            <a:r>
              <a:rPr sz="2400" spc="180" dirty="0">
                <a:latin typeface="Tahoma"/>
                <a:cs typeface="Tahoma"/>
              </a:rPr>
              <a:t>on</a:t>
            </a:r>
            <a:r>
              <a:rPr sz="2400" spc="-50" dirty="0">
                <a:latin typeface="Tahoma"/>
                <a:cs typeface="Tahoma"/>
              </a:rPr>
              <a:t> </a:t>
            </a:r>
            <a:r>
              <a:rPr sz="2400" spc="180" dirty="0">
                <a:latin typeface="Tahoma"/>
                <a:cs typeface="Tahoma"/>
              </a:rPr>
              <a:t>your</a:t>
            </a:r>
            <a:r>
              <a:rPr sz="2400" spc="-40" dirty="0">
                <a:latin typeface="Tahoma"/>
                <a:cs typeface="Tahoma"/>
              </a:rPr>
              <a:t> </a:t>
            </a:r>
            <a:r>
              <a:rPr sz="2400" spc="185" dirty="0">
                <a:latin typeface="Tahoma"/>
                <a:cs typeface="Tahoma"/>
              </a:rPr>
              <a:t>computer</a:t>
            </a:r>
            <a:r>
              <a:rPr sz="2400" spc="-45" dirty="0">
                <a:latin typeface="Tahoma"/>
                <a:cs typeface="Tahoma"/>
              </a:rPr>
              <a:t> </a:t>
            </a:r>
            <a:r>
              <a:rPr sz="2400" spc="165" dirty="0">
                <a:latin typeface="Tahoma"/>
                <a:cs typeface="Tahoma"/>
              </a:rPr>
              <a:t>is</a:t>
            </a:r>
            <a:r>
              <a:rPr sz="2400" spc="-45" dirty="0">
                <a:latin typeface="Tahoma"/>
                <a:cs typeface="Tahoma"/>
              </a:rPr>
              <a:t> </a:t>
            </a:r>
            <a:r>
              <a:rPr sz="2400" spc="170" dirty="0">
                <a:latin typeface="Tahoma"/>
                <a:cs typeface="Tahoma"/>
              </a:rPr>
              <a:t>information.</a:t>
            </a:r>
            <a:endParaRPr sz="2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996565"/>
              </a:buClr>
              <a:buFont typeface="Microsoft Sans Serif"/>
              <a:buChar char="•"/>
            </a:pPr>
            <a:endParaRPr sz="3250">
              <a:latin typeface="Tahoma"/>
              <a:cs typeface="Tahoma"/>
            </a:endParaRPr>
          </a:p>
          <a:p>
            <a:pPr marL="355600" marR="5080" indent="-342900" algn="just">
              <a:lnSpc>
                <a:spcPct val="100000"/>
              </a:lnSpc>
              <a:buClr>
                <a:srgbClr val="996565"/>
              </a:buClr>
              <a:buSzPct val="79166"/>
              <a:buFont typeface="Microsoft Sans Serif"/>
              <a:buChar char="•"/>
              <a:tabLst>
                <a:tab pos="355600" algn="l"/>
              </a:tabLst>
            </a:pPr>
            <a:r>
              <a:rPr sz="2400" spc="165" dirty="0">
                <a:latin typeface="Tahoma"/>
                <a:cs typeface="Tahoma"/>
              </a:rPr>
              <a:t>Often</a:t>
            </a:r>
            <a:r>
              <a:rPr sz="2400" spc="170" dirty="0">
                <a:latin typeface="Tahoma"/>
                <a:cs typeface="Tahoma"/>
              </a:rPr>
              <a:t> </a:t>
            </a:r>
            <a:r>
              <a:rPr sz="2400" spc="180" dirty="0">
                <a:latin typeface="Tahoma"/>
                <a:cs typeface="Tahoma"/>
              </a:rPr>
              <a:t>the</a:t>
            </a:r>
            <a:r>
              <a:rPr sz="2400" spc="185" dirty="0">
                <a:latin typeface="Tahoma"/>
                <a:cs typeface="Tahoma"/>
              </a:rPr>
              <a:t> </a:t>
            </a:r>
            <a:r>
              <a:rPr sz="2400" spc="175" dirty="0">
                <a:latin typeface="Tahoma"/>
                <a:cs typeface="Tahoma"/>
              </a:rPr>
              <a:t>contents</a:t>
            </a:r>
            <a:r>
              <a:rPr sz="2400" spc="180" dirty="0">
                <a:latin typeface="Tahoma"/>
                <a:cs typeface="Tahoma"/>
              </a:rPr>
              <a:t> </a:t>
            </a:r>
            <a:r>
              <a:rPr sz="2400" spc="160" dirty="0">
                <a:latin typeface="Tahoma"/>
                <a:cs typeface="Tahoma"/>
              </a:rPr>
              <a:t>of</a:t>
            </a:r>
            <a:r>
              <a:rPr sz="2400" spc="165" dirty="0">
                <a:latin typeface="Tahoma"/>
                <a:cs typeface="Tahoma"/>
              </a:rPr>
              <a:t> </a:t>
            </a:r>
            <a:r>
              <a:rPr sz="2400" spc="175" dirty="0">
                <a:latin typeface="Tahoma"/>
                <a:cs typeface="Tahoma"/>
              </a:rPr>
              <a:t>a </a:t>
            </a:r>
            <a:r>
              <a:rPr sz="2400" spc="180" dirty="0">
                <a:latin typeface="Tahoma"/>
                <a:cs typeface="Tahoma"/>
              </a:rPr>
              <a:t>hard </a:t>
            </a:r>
            <a:r>
              <a:rPr sz="2400" spc="190" dirty="0">
                <a:latin typeface="Tahoma"/>
                <a:cs typeface="Tahoma"/>
              </a:rPr>
              <a:t>disk </a:t>
            </a:r>
            <a:r>
              <a:rPr sz="2400" spc="170" dirty="0">
                <a:latin typeface="Tahoma"/>
                <a:cs typeface="Tahoma"/>
              </a:rPr>
              <a:t>can </a:t>
            </a:r>
            <a:r>
              <a:rPr sz="2400" spc="175" dirty="0">
                <a:latin typeface="Tahoma"/>
                <a:cs typeface="Tahoma"/>
              </a:rPr>
              <a:t> </a:t>
            </a:r>
            <a:r>
              <a:rPr sz="2400" spc="170" dirty="0">
                <a:latin typeface="Tahoma"/>
                <a:cs typeface="Tahoma"/>
              </a:rPr>
              <a:t>represent</a:t>
            </a:r>
            <a:r>
              <a:rPr sz="2400" spc="-50" dirty="0">
                <a:latin typeface="Tahoma"/>
                <a:cs typeface="Tahoma"/>
              </a:rPr>
              <a:t> </a:t>
            </a:r>
            <a:r>
              <a:rPr sz="2400" spc="170" dirty="0">
                <a:latin typeface="Tahoma"/>
                <a:cs typeface="Tahoma"/>
              </a:rPr>
              <a:t>years</a:t>
            </a:r>
            <a:r>
              <a:rPr sz="2400" spc="-55" dirty="0">
                <a:latin typeface="Tahoma"/>
                <a:cs typeface="Tahoma"/>
              </a:rPr>
              <a:t> </a:t>
            </a:r>
            <a:r>
              <a:rPr sz="2400" spc="160" dirty="0">
                <a:latin typeface="Tahoma"/>
                <a:cs typeface="Tahoma"/>
              </a:rPr>
              <a:t>of</a:t>
            </a:r>
            <a:r>
              <a:rPr sz="2400" spc="-50" dirty="0">
                <a:latin typeface="Tahoma"/>
                <a:cs typeface="Tahoma"/>
              </a:rPr>
              <a:t> </a:t>
            </a:r>
            <a:r>
              <a:rPr sz="2400" spc="195" dirty="0">
                <a:latin typeface="Tahoma"/>
                <a:cs typeface="Tahoma"/>
              </a:rPr>
              <a:t>work.</a:t>
            </a:r>
            <a:endParaRPr sz="2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996565"/>
              </a:buClr>
              <a:buFont typeface="Microsoft Sans Serif"/>
              <a:buChar char="•"/>
            </a:pPr>
            <a:endParaRPr sz="3300">
              <a:latin typeface="Tahoma"/>
              <a:cs typeface="Tahoma"/>
            </a:endParaRPr>
          </a:p>
          <a:p>
            <a:pPr marL="355600" marR="6985" indent="-342900" algn="just">
              <a:lnSpc>
                <a:spcPct val="100000"/>
              </a:lnSpc>
              <a:buClr>
                <a:srgbClr val="996565"/>
              </a:buClr>
              <a:buSzPct val="79166"/>
              <a:buFont typeface="Microsoft Sans Serif"/>
              <a:buChar char="•"/>
              <a:tabLst>
                <a:tab pos="355600" algn="l"/>
              </a:tabLst>
            </a:pPr>
            <a:r>
              <a:rPr sz="2400" spc="204" dirty="0">
                <a:latin typeface="Tahoma"/>
                <a:cs typeface="Tahoma"/>
              </a:rPr>
              <a:t>If</a:t>
            </a:r>
            <a:r>
              <a:rPr sz="2400" spc="15" dirty="0">
                <a:latin typeface="Tahoma"/>
                <a:cs typeface="Tahoma"/>
              </a:rPr>
              <a:t> </a:t>
            </a:r>
            <a:r>
              <a:rPr sz="2400" spc="180" dirty="0">
                <a:latin typeface="Tahoma"/>
                <a:cs typeface="Tahoma"/>
              </a:rPr>
              <a:t>the</a:t>
            </a:r>
            <a:r>
              <a:rPr sz="2400" spc="30" dirty="0">
                <a:latin typeface="Tahoma"/>
                <a:cs typeface="Tahoma"/>
              </a:rPr>
              <a:t> </a:t>
            </a:r>
            <a:r>
              <a:rPr sz="2400" spc="175" dirty="0">
                <a:latin typeface="Tahoma"/>
                <a:cs typeface="Tahoma"/>
              </a:rPr>
              <a:t>hard</a:t>
            </a:r>
            <a:r>
              <a:rPr sz="2400" spc="30" dirty="0">
                <a:latin typeface="Tahoma"/>
                <a:cs typeface="Tahoma"/>
              </a:rPr>
              <a:t> </a:t>
            </a:r>
            <a:r>
              <a:rPr sz="2400" spc="190" dirty="0">
                <a:latin typeface="Tahoma"/>
                <a:cs typeface="Tahoma"/>
              </a:rPr>
              <a:t>disk</a:t>
            </a:r>
            <a:r>
              <a:rPr sz="2400" spc="35" dirty="0">
                <a:latin typeface="Tahoma"/>
                <a:cs typeface="Tahoma"/>
              </a:rPr>
              <a:t> </a:t>
            </a:r>
            <a:r>
              <a:rPr sz="2400" spc="175" dirty="0">
                <a:latin typeface="Tahoma"/>
                <a:cs typeface="Tahoma"/>
              </a:rPr>
              <a:t>stops</a:t>
            </a:r>
            <a:r>
              <a:rPr sz="2400" spc="30" dirty="0">
                <a:latin typeface="Tahoma"/>
                <a:cs typeface="Tahoma"/>
              </a:rPr>
              <a:t> </a:t>
            </a:r>
            <a:r>
              <a:rPr sz="2400" spc="215" dirty="0">
                <a:latin typeface="Tahoma"/>
                <a:cs typeface="Tahoma"/>
              </a:rPr>
              <a:t>working</a:t>
            </a:r>
            <a:r>
              <a:rPr sz="2400" spc="30" dirty="0">
                <a:latin typeface="Tahoma"/>
                <a:cs typeface="Tahoma"/>
              </a:rPr>
              <a:t> </a:t>
            </a:r>
            <a:r>
              <a:rPr sz="2400" spc="170" dirty="0">
                <a:latin typeface="Tahoma"/>
                <a:cs typeface="Tahoma"/>
              </a:rPr>
              <a:t>one</a:t>
            </a:r>
            <a:r>
              <a:rPr sz="2400" spc="45" dirty="0">
                <a:latin typeface="Tahoma"/>
                <a:cs typeface="Tahoma"/>
              </a:rPr>
              <a:t> </a:t>
            </a:r>
            <a:r>
              <a:rPr sz="2400" spc="180" dirty="0">
                <a:latin typeface="Tahoma"/>
                <a:cs typeface="Tahoma"/>
              </a:rPr>
              <a:t>day</a:t>
            </a:r>
            <a:r>
              <a:rPr sz="2400" spc="50" dirty="0">
                <a:latin typeface="Tahoma"/>
                <a:cs typeface="Tahoma"/>
              </a:rPr>
              <a:t> </a:t>
            </a:r>
            <a:r>
              <a:rPr sz="2400" spc="180" dirty="0">
                <a:latin typeface="Tahoma"/>
                <a:cs typeface="Tahoma"/>
              </a:rPr>
              <a:t>you </a:t>
            </a:r>
            <a:r>
              <a:rPr sz="2400" spc="-740" dirty="0">
                <a:latin typeface="Tahoma"/>
                <a:cs typeface="Tahoma"/>
              </a:rPr>
              <a:t> </a:t>
            </a:r>
            <a:r>
              <a:rPr sz="2400" spc="175" dirty="0">
                <a:latin typeface="Tahoma"/>
                <a:cs typeface="Tahoma"/>
              </a:rPr>
              <a:t>could</a:t>
            </a:r>
            <a:r>
              <a:rPr sz="2400" spc="-50" dirty="0">
                <a:latin typeface="Tahoma"/>
                <a:cs typeface="Tahoma"/>
              </a:rPr>
              <a:t> </a:t>
            </a:r>
            <a:r>
              <a:rPr sz="2400" spc="165" dirty="0">
                <a:latin typeface="Tahoma"/>
                <a:cs typeface="Tahoma"/>
              </a:rPr>
              <a:t>lose</a:t>
            </a:r>
            <a:r>
              <a:rPr sz="2400" spc="-40" dirty="0">
                <a:latin typeface="Tahoma"/>
                <a:cs typeface="Tahoma"/>
              </a:rPr>
              <a:t> </a:t>
            </a:r>
            <a:r>
              <a:rPr sz="2400" spc="170" dirty="0">
                <a:latin typeface="Tahoma"/>
                <a:cs typeface="Tahoma"/>
              </a:rPr>
              <a:t>all</a:t>
            </a:r>
            <a:r>
              <a:rPr sz="2400" spc="-55" dirty="0">
                <a:latin typeface="Tahoma"/>
                <a:cs typeface="Tahoma"/>
              </a:rPr>
              <a:t> </a:t>
            </a:r>
            <a:r>
              <a:rPr sz="2400" spc="175" dirty="0">
                <a:latin typeface="Tahoma"/>
                <a:cs typeface="Tahoma"/>
              </a:rPr>
              <a:t>those</a:t>
            </a:r>
            <a:r>
              <a:rPr sz="2400" spc="-40" dirty="0">
                <a:latin typeface="Tahoma"/>
                <a:cs typeface="Tahoma"/>
              </a:rPr>
              <a:t> </a:t>
            </a:r>
            <a:r>
              <a:rPr sz="2400" spc="170" dirty="0">
                <a:latin typeface="Tahoma"/>
                <a:cs typeface="Tahoma"/>
              </a:rPr>
              <a:t>years</a:t>
            </a:r>
            <a:r>
              <a:rPr sz="2400" spc="-50" dirty="0">
                <a:latin typeface="Tahoma"/>
                <a:cs typeface="Tahoma"/>
              </a:rPr>
              <a:t> </a:t>
            </a:r>
            <a:r>
              <a:rPr sz="2400" spc="160" dirty="0">
                <a:latin typeface="Tahoma"/>
                <a:cs typeface="Tahoma"/>
              </a:rPr>
              <a:t>of</a:t>
            </a:r>
            <a:r>
              <a:rPr sz="2400" spc="-65" dirty="0">
                <a:latin typeface="Tahoma"/>
                <a:cs typeface="Tahoma"/>
              </a:rPr>
              <a:t> </a:t>
            </a:r>
            <a:r>
              <a:rPr sz="2400" spc="195" dirty="0">
                <a:latin typeface="Tahoma"/>
                <a:cs typeface="Tahoma"/>
              </a:rPr>
              <a:t>work.</a:t>
            </a:r>
            <a:endParaRPr sz="2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996565"/>
              </a:buClr>
              <a:buFont typeface="Microsoft Sans Serif"/>
              <a:buChar char="•"/>
            </a:pPr>
            <a:endParaRPr sz="3300">
              <a:latin typeface="Tahoma"/>
              <a:cs typeface="Tahoma"/>
            </a:endParaRPr>
          </a:p>
          <a:p>
            <a:pPr marL="355600" marR="5080" indent="-342900" algn="just">
              <a:lnSpc>
                <a:spcPct val="99800"/>
              </a:lnSpc>
              <a:spcBef>
                <a:spcPts val="5"/>
              </a:spcBef>
              <a:buClr>
                <a:srgbClr val="996565"/>
              </a:buClr>
              <a:buSzPct val="79166"/>
              <a:buFont typeface="Microsoft Sans Serif"/>
              <a:buChar char="•"/>
              <a:tabLst>
                <a:tab pos="355600" algn="l"/>
              </a:tabLst>
            </a:pPr>
            <a:r>
              <a:rPr sz="2400" spc="160" dirty="0">
                <a:latin typeface="Tahoma"/>
                <a:cs typeface="Tahoma"/>
              </a:rPr>
              <a:t>For </a:t>
            </a:r>
            <a:r>
              <a:rPr sz="2400" spc="175" dirty="0">
                <a:latin typeface="Tahoma"/>
                <a:cs typeface="Tahoma"/>
              </a:rPr>
              <a:t>this </a:t>
            </a:r>
            <a:r>
              <a:rPr sz="2400" spc="170" dirty="0">
                <a:latin typeface="Tahoma"/>
                <a:cs typeface="Tahoma"/>
              </a:rPr>
              <a:t>reason </a:t>
            </a:r>
            <a:r>
              <a:rPr sz="2400" spc="180" dirty="0">
                <a:latin typeface="Tahoma"/>
                <a:cs typeface="Tahoma"/>
              </a:rPr>
              <a:t>it </a:t>
            </a:r>
            <a:r>
              <a:rPr sz="2400" spc="165" dirty="0">
                <a:latin typeface="Tahoma"/>
                <a:cs typeface="Tahoma"/>
              </a:rPr>
              <a:t>is </a:t>
            </a:r>
            <a:r>
              <a:rPr sz="2400" spc="175" dirty="0">
                <a:latin typeface="Tahoma"/>
                <a:cs typeface="Tahoma"/>
              </a:rPr>
              <a:t>VITAL </a:t>
            </a:r>
            <a:r>
              <a:rPr sz="2400" spc="185" dirty="0">
                <a:latin typeface="Tahoma"/>
                <a:cs typeface="Tahoma"/>
              </a:rPr>
              <a:t>that </a:t>
            </a:r>
            <a:r>
              <a:rPr sz="2400" spc="180" dirty="0">
                <a:latin typeface="Tahoma"/>
                <a:cs typeface="Tahoma"/>
              </a:rPr>
              <a:t>you </a:t>
            </a:r>
            <a:r>
              <a:rPr sz="2400" spc="195" dirty="0">
                <a:latin typeface="Tahoma"/>
                <a:cs typeface="Tahoma"/>
              </a:rPr>
              <a:t>take </a:t>
            </a:r>
            <a:r>
              <a:rPr sz="2400" spc="200" dirty="0">
                <a:latin typeface="Tahoma"/>
                <a:cs typeface="Tahoma"/>
              </a:rPr>
              <a:t> </a:t>
            </a:r>
            <a:r>
              <a:rPr sz="2400" spc="175" dirty="0">
                <a:latin typeface="Tahoma"/>
                <a:cs typeface="Tahoma"/>
              </a:rPr>
              <a:t>regular </a:t>
            </a:r>
            <a:r>
              <a:rPr sz="2400" spc="180" dirty="0">
                <a:latin typeface="Tahoma"/>
                <a:cs typeface="Tahoma"/>
              </a:rPr>
              <a:t>backups </a:t>
            </a:r>
            <a:r>
              <a:rPr sz="2400" spc="160" dirty="0">
                <a:latin typeface="Tahoma"/>
                <a:cs typeface="Tahoma"/>
              </a:rPr>
              <a:t>of </a:t>
            </a:r>
            <a:r>
              <a:rPr sz="2400" spc="180" dirty="0">
                <a:latin typeface="Tahoma"/>
                <a:cs typeface="Tahoma"/>
              </a:rPr>
              <a:t>the information </a:t>
            </a:r>
            <a:r>
              <a:rPr sz="2400" spc="190" dirty="0">
                <a:latin typeface="Tahoma"/>
                <a:cs typeface="Tahoma"/>
              </a:rPr>
              <a:t>that </a:t>
            </a:r>
            <a:r>
              <a:rPr sz="2400" spc="165" dirty="0">
                <a:latin typeface="Tahoma"/>
                <a:cs typeface="Tahoma"/>
              </a:rPr>
              <a:t>is </a:t>
            </a:r>
            <a:r>
              <a:rPr sz="2400" spc="-735" dirty="0">
                <a:latin typeface="Tahoma"/>
                <a:cs typeface="Tahoma"/>
              </a:rPr>
              <a:t> </a:t>
            </a:r>
            <a:r>
              <a:rPr sz="2400" spc="170" dirty="0">
                <a:latin typeface="Tahoma"/>
                <a:cs typeface="Tahoma"/>
              </a:rPr>
              <a:t>stored</a:t>
            </a:r>
            <a:r>
              <a:rPr sz="2400" spc="-50" dirty="0">
                <a:latin typeface="Tahoma"/>
                <a:cs typeface="Tahoma"/>
              </a:rPr>
              <a:t> </a:t>
            </a:r>
            <a:r>
              <a:rPr sz="2400" spc="180" dirty="0">
                <a:latin typeface="Tahoma"/>
                <a:cs typeface="Tahoma"/>
              </a:rPr>
              <a:t>on</a:t>
            </a:r>
            <a:r>
              <a:rPr sz="2400" spc="-45" dirty="0">
                <a:latin typeface="Tahoma"/>
                <a:cs typeface="Tahoma"/>
              </a:rPr>
              <a:t> </a:t>
            </a:r>
            <a:r>
              <a:rPr sz="2400" spc="180" dirty="0">
                <a:latin typeface="Tahoma"/>
                <a:cs typeface="Tahoma"/>
              </a:rPr>
              <a:t>the</a:t>
            </a:r>
            <a:r>
              <a:rPr sz="2400" spc="-40" dirty="0">
                <a:latin typeface="Tahoma"/>
                <a:cs typeface="Tahoma"/>
              </a:rPr>
              <a:t> </a:t>
            </a:r>
            <a:r>
              <a:rPr sz="2400" spc="165" dirty="0">
                <a:latin typeface="Tahoma"/>
                <a:cs typeface="Tahoma"/>
              </a:rPr>
              <a:t>computer.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732" y="868171"/>
            <a:ext cx="3310254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35" dirty="0"/>
              <a:t>Value</a:t>
            </a:r>
            <a:r>
              <a:rPr spc="-95" dirty="0"/>
              <a:t> </a:t>
            </a:r>
            <a:r>
              <a:rPr spc="215" dirty="0"/>
              <a:t>of</a:t>
            </a:r>
            <a:r>
              <a:rPr spc="-105" dirty="0"/>
              <a:t> </a:t>
            </a:r>
            <a:r>
              <a:rPr spc="265" dirty="0"/>
              <a:t>Backup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77026" y="3870959"/>
            <a:ext cx="2957373" cy="269138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91609" y="2162047"/>
            <a:ext cx="6831330" cy="25082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355600" marR="5080" indent="-342900">
              <a:lnSpc>
                <a:spcPts val="2870"/>
              </a:lnSpc>
              <a:spcBef>
                <a:spcPts val="200"/>
              </a:spcBef>
              <a:buClr>
                <a:srgbClr val="996565"/>
              </a:buClr>
              <a:buSzPct val="79166"/>
              <a:buFont typeface="Microsoft Sans Serif"/>
              <a:buChar char="•"/>
              <a:tabLst>
                <a:tab pos="354965" algn="l"/>
                <a:tab pos="355600" algn="l"/>
              </a:tabLst>
            </a:pPr>
            <a:r>
              <a:rPr sz="2400" spc="175" dirty="0">
                <a:latin typeface="Tahoma"/>
                <a:cs typeface="Tahoma"/>
              </a:rPr>
              <a:t>Organize</a:t>
            </a:r>
            <a:r>
              <a:rPr sz="2400" spc="-60" dirty="0">
                <a:latin typeface="Tahoma"/>
                <a:cs typeface="Tahoma"/>
              </a:rPr>
              <a:t> </a:t>
            </a:r>
            <a:r>
              <a:rPr sz="2400" spc="180" dirty="0">
                <a:latin typeface="Tahoma"/>
                <a:cs typeface="Tahoma"/>
              </a:rPr>
              <a:t>your</a:t>
            </a:r>
            <a:r>
              <a:rPr sz="2400" spc="-50" dirty="0">
                <a:latin typeface="Tahoma"/>
                <a:cs typeface="Tahoma"/>
              </a:rPr>
              <a:t> </a:t>
            </a:r>
            <a:r>
              <a:rPr sz="2400" spc="185" dirty="0">
                <a:latin typeface="Tahoma"/>
                <a:cs typeface="Tahoma"/>
              </a:rPr>
              <a:t>computer</a:t>
            </a:r>
            <a:r>
              <a:rPr sz="2400" spc="-50" dirty="0">
                <a:latin typeface="Tahoma"/>
                <a:cs typeface="Tahoma"/>
              </a:rPr>
              <a:t> </a:t>
            </a:r>
            <a:r>
              <a:rPr sz="2400" spc="160" dirty="0">
                <a:latin typeface="Tahoma"/>
                <a:cs typeface="Tahoma"/>
              </a:rPr>
              <a:t>for</a:t>
            </a:r>
            <a:r>
              <a:rPr sz="2400" spc="-60" dirty="0">
                <a:latin typeface="Tahoma"/>
                <a:cs typeface="Tahoma"/>
              </a:rPr>
              <a:t> </a:t>
            </a:r>
            <a:r>
              <a:rPr sz="2400" spc="190" dirty="0">
                <a:latin typeface="Tahoma"/>
                <a:cs typeface="Tahoma"/>
              </a:rPr>
              <a:t>more</a:t>
            </a:r>
            <a:r>
              <a:rPr sz="2400" spc="-45" dirty="0">
                <a:latin typeface="Tahoma"/>
                <a:cs typeface="Tahoma"/>
              </a:rPr>
              <a:t> </a:t>
            </a:r>
            <a:r>
              <a:rPr sz="2400" spc="165" dirty="0">
                <a:latin typeface="Tahoma"/>
                <a:cs typeface="Tahoma"/>
              </a:rPr>
              <a:t>efficient </a:t>
            </a:r>
            <a:r>
              <a:rPr sz="2400" spc="-735" dirty="0">
                <a:latin typeface="Tahoma"/>
                <a:cs typeface="Tahoma"/>
              </a:rPr>
              <a:t> </a:t>
            </a:r>
            <a:r>
              <a:rPr sz="2400" spc="185" dirty="0">
                <a:latin typeface="Tahoma"/>
                <a:cs typeface="Tahoma"/>
              </a:rPr>
              <a:t>backups</a:t>
            </a:r>
            <a:endParaRPr sz="2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996565"/>
              </a:buClr>
              <a:buFont typeface="Microsoft Sans Serif"/>
              <a:buChar char="•"/>
            </a:pPr>
            <a:endParaRPr sz="325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buClr>
                <a:srgbClr val="996565"/>
              </a:buClr>
              <a:buSzPct val="79166"/>
              <a:buFont typeface="Microsoft Sans Serif"/>
              <a:buChar char="•"/>
              <a:tabLst>
                <a:tab pos="354965" algn="l"/>
                <a:tab pos="355600" algn="l"/>
              </a:tabLst>
            </a:pPr>
            <a:r>
              <a:rPr sz="2400" spc="180" dirty="0">
                <a:latin typeface="Tahoma"/>
                <a:cs typeface="Tahoma"/>
              </a:rPr>
              <a:t>Complete</a:t>
            </a:r>
            <a:r>
              <a:rPr sz="2400" spc="-45" dirty="0">
                <a:latin typeface="Tahoma"/>
                <a:cs typeface="Tahoma"/>
              </a:rPr>
              <a:t> </a:t>
            </a:r>
            <a:r>
              <a:rPr sz="2400" spc="125" dirty="0">
                <a:latin typeface="Tahoma"/>
                <a:cs typeface="Tahoma"/>
              </a:rPr>
              <a:t>vs.</a:t>
            </a:r>
            <a:r>
              <a:rPr sz="2400" spc="-45" dirty="0">
                <a:latin typeface="Tahoma"/>
                <a:cs typeface="Tahoma"/>
              </a:rPr>
              <a:t> </a:t>
            </a:r>
            <a:r>
              <a:rPr sz="2400" spc="180" dirty="0">
                <a:latin typeface="Tahoma"/>
                <a:cs typeface="Tahoma"/>
              </a:rPr>
              <a:t>incremental</a:t>
            </a:r>
            <a:r>
              <a:rPr sz="2400" spc="-60" dirty="0">
                <a:latin typeface="Tahoma"/>
                <a:cs typeface="Tahoma"/>
              </a:rPr>
              <a:t> </a:t>
            </a:r>
            <a:r>
              <a:rPr sz="2400" spc="185" dirty="0">
                <a:latin typeface="Tahoma"/>
                <a:cs typeface="Tahoma"/>
              </a:rPr>
              <a:t>backups</a:t>
            </a:r>
            <a:endParaRPr sz="2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996565"/>
              </a:buClr>
              <a:buFont typeface="Microsoft Sans Serif"/>
              <a:buChar char="•"/>
            </a:pPr>
            <a:endParaRPr sz="33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buClr>
                <a:srgbClr val="996565"/>
              </a:buClr>
              <a:buSzPct val="79166"/>
              <a:buFont typeface="Microsoft Sans Serif"/>
              <a:buChar char="•"/>
              <a:tabLst>
                <a:tab pos="354965" algn="l"/>
                <a:tab pos="355600" algn="l"/>
              </a:tabLst>
            </a:pPr>
            <a:r>
              <a:rPr sz="2400" spc="175" dirty="0">
                <a:latin typeface="Tahoma"/>
                <a:cs typeface="Tahoma"/>
              </a:rPr>
              <a:t>Use</a:t>
            </a:r>
            <a:r>
              <a:rPr sz="2400" spc="-60" dirty="0">
                <a:latin typeface="Tahoma"/>
                <a:cs typeface="Tahoma"/>
              </a:rPr>
              <a:t> </a:t>
            </a:r>
            <a:r>
              <a:rPr sz="2400" spc="160" dirty="0">
                <a:latin typeface="Tahoma"/>
                <a:cs typeface="Tahoma"/>
              </a:rPr>
              <a:t>'off-site'</a:t>
            </a:r>
            <a:r>
              <a:rPr sz="2400" spc="-65" dirty="0">
                <a:latin typeface="Tahoma"/>
                <a:cs typeface="Tahoma"/>
              </a:rPr>
              <a:t> </a:t>
            </a:r>
            <a:r>
              <a:rPr sz="2400" spc="170" dirty="0">
                <a:latin typeface="Tahoma"/>
                <a:cs typeface="Tahoma"/>
              </a:rPr>
              <a:t>storage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732" y="868171"/>
            <a:ext cx="3310254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35" dirty="0"/>
              <a:t>Value</a:t>
            </a:r>
            <a:r>
              <a:rPr spc="-95" dirty="0"/>
              <a:t> </a:t>
            </a:r>
            <a:r>
              <a:rPr spc="215" dirty="0"/>
              <a:t>of</a:t>
            </a:r>
            <a:r>
              <a:rPr spc="-105" dirty="0"/>
              <a:t> </a:t>
            </a:r>
            <a:r>
              <a:rPr spc="265" dirty="0"/>
              <a:t>Backup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96415" y="2314447"/>
            <a:ext cx="6951345" cy="2508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996565"/>
              </a:buClr>
              <a:buSzPct val="79166"/>
              <a:buFont typeface="Microsoft Sans Serif"/>
              <a:buChar char="•"/>
              <a:tabLst>
                <a:tab pos="354965" algn="l"/>
                <a:tab pos="355600" algn="l"/>
              </a:tabLst>
            </a:pPr>
            <a:r>
              <a:rPr sz="2400" spc="175" dirty="0">
                <a:latin typeface="Tahoma"/>
                <a:cs typeface="Tahoma"/>
              </a:rPr>
              <a:t>Use</a:t>
            </a:r>
            <a:r>
              <a:rPr sz="2400" spc="-85" dirty="0">
                <a:latin typeface="Tahoma"/>
                <a:cs typeface="Tahoma"/>
              </a:rPr>
              <a:t> </a:t>
            </a:r>
            <a:r>
              <a:rPr sz="2400" spc="190" dirty="0">
                <a:latin typeface="Tahoma"/>
                <a:cs typeface="Tahoma"/>
              </a:rPr>
              <a:t>passwords</a:t>
            </a:r>
            <a:endParaRPr sz="2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996565"/>
              </a:buClr>
              <a:buFont typeface="Microsoft Sans Serif"/>
              <a:buChar char="•"/>
            </a:pPr>
            <a:endParaRPr sz="3400">
              <a:latin typeface="Tahoma"/>
              <a:cs typeface="Tahoma"/>
            </a:endParaRPr>
          </a:p>
          <a:p>
            <a:pPr marL="354965" marR="563880" indent="-342900">
              <a:lnSpc>
                <a:spcPts val="2870"/>
              </a:lnSpc>
              <a:buClr>
                <a:srgbClr val="996565"/>
              </a:buClr>
              <a:buSzPct val="79166"/>
              <a:buFont typeface="Microsoft Sans Serif"/>
              <a:buChar char="•"/>
              <a:tabLst>
                <a:tab pos="354965" algn="l"/>
                <a:tab pos="355600" algn="l"/>
              </a:tabLst>
            </a:pPr>
            <a:r>
              <a:rPr sz="2400" spc="180" dirty="0">
                <a:latin typeface="Tahoma"/>
                <a:cs typeface="Tahoma"/>
              </a:rPr>
              <a:t>Understand</a:t>
            </a:r>
            <a:r>
              <a:rPr sz="2400" spc="-50" dirty="0">
                <a:latin typeface="Tahoma"/>
                <a:cs typeface="Tahoma"/>
              </a:rPr>
              <a:t> </a:t>
            </a:r>
            <a:r>
              <a:rPr sz="2400" spc="180" dirty="0">
                <a:latin typeface="Tahoma"/>
                <a:cs typeface="Tahoma"/>
              </a:rPr>
              <a:t>the</a:t>
            </a:r>
            <a:r>
              <a:rPr sz="2400" spc="-45" dirty="0">
                <a:latin typeface="Tahoma"/>
                <a:cs typeface="Tahoma"/>
              </a:rPr>
              <a:t> </a:t>
            </a:r>
            <a:r>
              <a:rPr sz="2400" spc="190" dirty="0">
                <a:latin typeface="Tahoma"/>
                <a:cs typeface="Tahoma"/>
              </a:rPr>
              <a:t>Importance</a:t>
            </a:r>
            <a:r>
              <a:rPr sz="2400" spc="-45" dirty="0">
                <a:latin typeface="Tahoma"/>
                <a:cs typeface="Tahoma"/>
              </a:rPr>
              <a:t> </a:t>
            </a:r>
            <a:r>
              <a:rPr sz="2400" spc="160" dirty="0">
                <a:latin typeface="Tahoma"/>
                <a:cs typeface="Tahoma"/>
              </a:rPr>
              <a:t>of</a:t>
            </a:r>
            <a:r>
              <a:rPr sz="2400" spc="-55" dirty="0">
                <a:latin typeface="Tahoma"/>
                <a:cs typeface="Tahoma"/>
              </a:rPr>
              <a:t> </a:t>
            </a:r>
            <a:r>
              <a:rPr sz="2400" spc="185" dirty="0">
                <a:latin typeface="Tahoma"/>
                <a:cs typeface="Tahoma"/>
              </a:rPr>
              <a:t>shutting </a:t>
            </a:r>
            <a:r>
              <a:rPr sz="2400" spc="-735" dirty="0">
                <a:latin typeface="Tahoma"/>
                <a:cs typeface="Tahoma"/>
              </a:rPr>
              <a:t> </a:t>
            </a:r>
            <a:r>
              <a:rPr sz="2400" spc="225" dirty="0">
                <a:latin typeface="Tahoma"/>
                <a:cs typeface="Tahoma"/>
              </a:rPr>
              <a:t>down</a:t>
            </a:r>
            <a:r>
              <a:rPr sz="2400" spc="-50" dirty="0">
                <a:latin typeface="Tahoma"/>
                <a:cs typeface="Tahoma"/>
              </a:rPr>
              <a:t> </a:t>
            </a:r>
            <a:r>
              <a:rPr sz="2400" spc="185" dirty="0">
                <a:latin typeface="Tahoma"/>
                <a:cs typeface="Tahoma"/>
              </a:rPr>
              <a:t>your</a:t>
            </a:r>
            <a:r>
              <a:rPr sz="2400" spc="-40" dirty="0">
                <a:latin typeface="Tahoma"/>
                <a:cs typeface="Tahoma"/>
              </a:rPr>
              <a:t> </a:t>
            </a:r>
            <a:r>
              <a:rPr sz="2400" spc="185" dirty="0">
                <a:latin typeface="Tahoma"/>
                <a:cs typeface="Tahoma"/>
              </a:rPr>
              <a:t>computer</a:t>
            </a:r>
            <a:r>
              <a:rPr sz="2400" spc="-45" dirty="0">
                <a:latin typeface="Tahoma"/>
                <a:cs typeface="Tahoma"/>
              </a:rPr>
              <a:t> </a:t>
            </a:r>
            <a:r>
              <a:rPr sz="2400" spc="170" dirty="0">
                <a:latin typeface="Tahoma"/>
                <a:cs typeface="Tahoma"/>
              </a:rPr>
              <a:t>properly</a:t>
            </a:r>
            <a:endParaRPr sz="2400">
              <a:latin typeface="Tahoma"/>
              <a:cs typeface="Tahoma"/>
            </a:endParaRPr>
          </a:p>
          <a:p>
            <a:pPr>
              <a:lnSpc>
                <a:spcPct val="100000"/>
              </a:lnSpc>
              <a:buClr>
                <a:srgbClr val="996565"/>
              </a:buClr>
              <a:buFont typeface="Microsoft Sans Serif"/>
              <a:buChar char="•"/>
            </a:pPr>
            <a:endParaRPr sz="325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buClr>
                <a:srgbClr val="996565"/>
              </a:buClr>
              <a:buSzPct val="79166"/>
              <a:buFont typeface="Microsoft Sans Serif"/>
              <a:buChar char="•"/>
              <a:tabLst>
                <a:tab pos="354965" algn="l"/>
                <a:tab pos="355600" algn="l"/>
              </a:tabLst>
            </a:pPr>
            <a:r>
              <a:rPr sz="2400" spc="175" dirty="0">
                <a:latin typeface="Tahoma"/>
                <a:cs typeface="Tahoma"/>
              </a:rPr>
              <a:t>Use</a:t>
            </a:r>
            <a:r>
              <a:rPr sz="2400" spc="-45" dirty="0">
                <a:latin typeface="Tahoma"/>
                <a:cs typeface="Tahoma"/>
              </a:rPr>
              <a:t> </a:t>
            </a:r>
            <a:r>
              <a:rPr sz="2400" spc="175" dirty="0">
                <a:latin typeface="Tahoma"/>
                <a:cs typeface="Tahoma"/>
              </a:rPr>
              <a:t>a</a:t>
            </a:r>
            <a:r>
              <a:rPr sz="2400" spc="-50" dirty="0">
                <a:latin typeface="Tahoma"/>
                <a:cs typeface="Tahoma"/>
              </a:rPr>
              <a:t> </a:t>
            </a:r>
            <a:r>
              <a:rPr sz="2400" spc="204" dirty="0">
                <a:latin typeface="Tahoma"/>
                <a:cs typeface="Tahoma"/>
              </a:rPr>
              <a:t>UPS</a:t>
            </a:r>
            <a:r>
              <a:rPr sz="2400" spc="-55" dirty="0">
                <a:latin typeface="Tahoma"/>
                <a:cs typeface="Tahoma"/>
              </a:rPr>
              <a:t> </a:t>
            </a:r>
            <a:r>
              <a:rPr sz="2400" spc="175" dirty="0">
                <a:latin typeface="Tahoma"/>
                <a:cs typeface="Tahoma"/>
              </a:rPr>
              <a:t>(Un-interruptible</a:t>
            </a:r>
            <a:r>
              <a:rPr sz="2400" spc="-45" dirty="0">
                <a:latin typeface="Tahoma"/>
                <a:cs typeface="Tahoma"/>
              </a:rPr>
              <a:t> </a:t>
            </a:r>
            <a:r>
              <a:rPr sz="2400" spc="220" dirty="0">
                <a:latin typeface="Tahoma"/>
                <a:cs typeface="Tahoma"/>
              </a:rPr>
              <a:t>Power</a:t>
            </a:r>
            <a:r>
              <a:rPr sz="2400" spc="-40" dirty="0">
                <a:latin typeface="Tahoma"/>
                <a:cs typeface="Tahoma"/>
              </a:rPr>
              <a:t> </a:t>
            </a:r>
            <a:r>
              <a:rPr sz="2400" spc="180" dirty="0">
                <a:latin typeface="Tahoma"/>
                <a:cs typeface="Tahoma"/>
              </a:rPr>
              <a:t>Supply)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33" y="868171"/>
            <a:ext cx="586930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50" dirty="0"/>
              <a:t>Likes</a:t>
            </a:r>
            <a:r>
              <a:rPr spc="-85" dirty="0"/>
              <a:t> </a:t>
            </a:r>
            <a:r>
              <a:rPr spc="345" dirty="0"/>
              <a:t>&amp;</a:t>
            </a:r>
            <a:r>
              <a:rPr spc="-85" dirty="0"/>
              <a:t> </a:t>
            </a:r>
            <a:r>
              <a:rPr spc="240" dirty="0"/>
              <a:t>Dislikes</a:t>
            </a:r>
            <a:r>
              <a:rPr spc="-85" dirty="0"/>
              <a:t> </a:t>
            </a:r>
            <a:r>
              <a:rPr spc="220" dirty="0"/>
              <a:t>of</a:t>
            </a:r>
            <a:r>
              <a:rPr spc="-80" dirty="0"/>
              <a:t> </a:t>
            </a:r>
            <a:r>
              <a:rPr spc="250" dirty="0"/>
              <a:t>Computer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1609" y="1938019"/>
            <a:ext cx="6005830" cy="4405630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60"/>
              </a:spcBef>
              <a:buClr>
                <a:srgbClr val="996565"/>
              </a:buClr>
              <a:buSzPct val="79166"/>
              <a:buFont typeface="Microsoft Sans Serif"/>
              <a:buChar char="•"/>
              <a:tabLst>
                <a:tab pos="354965" algn="l"/>
                <a:tab pos="355600" algn="l"/>
              </a:tabLst>
            </a:pPr>
            <a:r>
              <a:rPr sz="2400" spc="160" dirty="0">
                <a:latin typeface="Tahoma"/>
                <a:cs typeface="Tahoma"/>
              </a:rPr>
              <a:t>Things</a:t>
            </a:r>
            <a:r>
              <a:rPr sz="2400" spc="-60" dirty="0">
                <a:latin typeface="Tahoma"/>
                <a:cs typeface="Tahoma"/>
              </a:rPr>
              <a:t> </a:t>
            </a:r>
            <a:r>
              <a:rPr sz="2400" spc="185" dirty="0">
                <a:latin typeface="Tahoma"/>
                <a:cs typeface="Tahoma"/>
              </a:rPr>
              <a:t>computer</a:t>
            </a:r>
            <a:r>
              <a:rPr sz="2400" spc="-55" dirty="0">
                <a:latin typeface="Tahoma"/>
                <a:cs typeface="Tahoma"/>
              </a:rPr>
              <a:t> </a:t>
            </a:r>
            <a:r>
              <a:rPr sz="2400" spc="145" dirty="0">
                <a:latin typeface="Tahoma"/>
                <a:cs typeface="Tahoma"/>
              </a:rPr>
              <a:t>like:</a:t>
            </a:r>
            <a:endParaRPr sz="2400">
              <a:latin typeface="Tahoma"/>
              <a:cs typeface="Tahoma"/>
            </a:endParaRPr>
          </a:p>
          <a:p>
            <a:pPr marL="756285" lvl="1" indent="-287020">
              <a:lnSpc>
                <a:spcPct val="100000"/>
              </a:lnSpc>
              <a:spcBef>
                <a:spcPts val="565"/>
              </a:spcBef>
              <a:buClr>
                <a:srgbClr val="99CCFF"/>
              </a:buClr>
              <a:buSzPct val="70833"/>
              <a:buFont typeface="Microsoft Sans Serif"/>
              <a:buChar char="•"/>
              <a:tabLst>
                <a:tab pos="756920" algn="l"/>
              </a:tabLst>
            </a:pPr>
            <a:r>
              <a:rPr sz="2400" spc="-5" dirty="0">
                <a:latin typeface="Tahoma"/>
                <a:cs typeface="Tahoma"/>
              </a:rPr>
              <a:t>Good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ventilation</a:t>
            </a:r>
            <a:endParaRPr sz="2400">
              <a:latin typeface="Tahoma"/>
              <a:cs typeface="Tahoma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Clr>
                <a:srgbClr val="99CCFF"/>
              </a:buClr>
              <a:buSzPct val="70833"/>
              <a:buFont typeface="Microsoft Sans Serif"/>
              <a:buChar char="•"/>
              <a:tabLst>
                <a:tab pos="756920" algn="l"/>
              </a:tabLst>
            </a:pPr>
            <a:r>
              <a:rPr sz="2400" spc="-5" dirty="0">
                <a:latin typeface="Tahoma"/>
                <a:cs typeface="Tahoma"/>
              </a:rPr>
              <a:t>Clean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environment</a:t>
            </a:r>
            <a:endParaRPr sz="2400">
              <a:latin typeface="Tahoma"/>
              <a:cs typeface="Tahoma"/>
            </a:endParaRPr>
          </a:p>
          <a:p>
            <a:pPr marL="756285" lvl="1" indent="-287020">
              <a:lnSpc>
                <a:spcPct val="100000"/>
              </a:lnSpc>
              <a:spcBef>
                <a:spcPts val="565"/>
              </a:spcBef>
              <a:buClr>
                <a:srgbClr val="99CCFF"/>
              </a:buClr>
              <a:buSzPct val="70833"/>
              <a:buFont typeface="Microsoft Sans Serif"/>
              <a:buChar char="•"/>
              <a:tabLst>
                <a:tab pos="756920" algn="l"/>
              </a:tabLst>
            </a:pPr>
            <a:r>
              <a:rPr sz="2400" spc="-5" dirty="0">
                <a:latin typeface="Tahoma"/>
                <a:cs typeface="Tahoma"/>
              </a:rPr>
              <a:t>Stable,</a:t>
            </a:r>
            <a:r>
              <a:rPr sz="240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vibration</a:t>
            </a:r>
            <a:r>
              <a:rPr sz="240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free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surface</a:t>
            </a:r>
            <a:endParaRPr sz="24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996565"/>
              </a:buClr>
              <a:buSzPct val="79166"/>
              <a:buFont typeface="Microsoft Sans Serif"/>
              <a:buChar char="•"/>
              <a:tabLst>
                <a:tab pos="354965" algn="l"/>
                <a:tab pos="355600" algn="l"/>
              </a:tabLst>
            </a:pPr>
            <a:r>
              <a:rPr sz="2400" spc="160" dirty="0">
                <a:latin typeface="Tahoma"/>
                <a:cs typeface="Tahoma"/>
              </a:rPr>
              <a:t>Things</a:t>
            </a:r>
            <a:r>
              <a:rPr sz="2400" spc="-55" dirty="0">
                <a:latin typeface="Tahoma"/>
                <a:cs typeface="Tahoma"/>
              </a:rPr>
              <a:t> </a:t>
            </a:r>
            <a:r>
              <a:rPr sz="2400" spc="185" dirty="0">
                <a:latin typeface="Tahoma"/>
                <a:cs typeface="Tahoma"/>
              </a:rPr>
              <a:t>computer</a:t>
            </a:r>
            <a:r>
              <a:rPr sz="2400" spc="-50" dirty="0">
                <a:latin typeface="Tahoma"/>
                <a:cs typeface="Tahoma"/>
              </a:rPr>
              <a:t> </a:t>
            </a:r>
            <a:r>
              <a:rPr sz="2400" spc="175" dirty="0">
                <a:latin typeface="Tahoma"/>
                <a:cs typeface="Tahoma"/>
              </a:rPr>
              <a:t>don’t</a:t>
            </a:r>
            <a:r>
              <a:rPr sz="2400" spc="-55" dirty="0">
                <a:latin typeface="Tahoma"/>
                <a:cs typeface="Tahoma"/>
              </a:rPr>
              <a:t> </a:t>
            </a:r>
            <a:r>
              <a:rPr sz="2400" spc="150" dirty="0">
                <a:latin typeface="Tahoma"/>
                <a:cs typeface="Tahoma"/>
              </a:rPr>
              <a:t>like:</a:t>
            </a:r>
            <a:endParaRPr sz="2400">
              <a:latin typeface="Tahoma"/>
              <a:cs typeface="Tahoma"/>
            </a:endParaRPr>
          </a:p>
          <a:p>
            <a:pPr marL="756285" lvl="1" indent="-287020">
              <a:lnSpc>
                <a:spcPct val="100000"/>
              </a:lnSpc>
              <a:spcBef>
                <a:spcPts val="565"/>
              </a:spcBef>
              <a:buClr>
                <a:srgbClr val="99CCFF"/>
              </a:buClr>
              <a:buSzPct val="70833"/>
              <a:buFont typeface="Microsoft Sans Serif"/>
              <a:buChar char="•"/>
              <a:tabLst>
                <a:tab pos="756920" algn="l"/>
              </a:tabLst>
            </a:pPr>
            <a:r>
              <a:rPr sz="2400" dirty="0">
                <a:latin typeface="Tahoma"/>
                <a:cs typeface="Tahoma"/>
              </a:rPr>
              <a:t>Dust</a:t>
            </a:r>
            <a:endParaRPr sz="2400">
              <a:latin typeface="Tahoma"/>
              <a:cs typeface="Tahoma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Clr>
                <a:srgbClr val="99CCFF"/>
              </a:buClr>
              <a:buSzPct val="70833"/>
              <a:buFont typeface="Microsoft Sans Serif"/>
              <a:buChar char="•"/>
              <a:tabLst>
                <a:tab pos="756920" algn="l"/>
              </a:tabLst>
            </a:pPr>
            <a:r>
              <a:rPr sz="2400" spc="-5" dirty="0">
                <a:latin typeface="Tahoma"/>
                <a:cs typeface="Tahoma"/>
              </a:rPr>
              <a:t>Drinking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and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eating over</a:t>
            </a:r>
            <a:r>
              <a:rPr sz="2400" dirty="0">
                <a:latin typeface="Tahoma"/>
                <a:cs typeface="Tahoma"/>
              </a:rPr>
              <a:t> the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keyboard</a:t>
            </a:r>
            <a:endParaRPr sz="2400">
              <a:latin typeface="Tahoma"/>
              <a:cs typeface="Tahoma"/>
            </a:endParaRPr>
          </a:p>
          <a:p>
            <a:pPr marL="756285" lvl="1" indent="-287020">
              <a:lnSpc>
                <a:spcPct val="100000"/>
              </a:lnSpc>
              <a:spcBef>
                <a:spcPts val="565"/>
              </a:spcBef>
              <a:buClr>
                <a:srgbClr val="99CCFF"/>
              </a:buClr>
              <a:buSzPct val="70833"/>
              <a:buFont typeface="Microsoft Sans Serif"/>
              <a:buChar char="•"/>
              <a:tabLst>
                <a:tab pos="756920" algn="l"/>
              </a:tabLst>
            </a:pPr>
            <a:r>
              <a:rPr sz="2400" spc="-5" dirty="0">
                <a:latin typeface="Tahoma"/>
                <a:cs typeface="Tahoma"/>
              </a:rPr>
              <a:t>Heat, Cold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or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Moisture</a:t>
            </a:r>
            <a:endParaRPr sz="2400">
              <a:latin typeface="Tahoma"/>
              <a:cs typeface="Tahoma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Clr>
                <a:srgbClr val="99CCFF"/>
              </a:buClr>
              <a:buSzPct val="70833"/>
              <a:buFont typeface="Microsoft Sans Serif"/>
              <a:buChar char="•"/>
              <a:tabLst>
                <a:tab pos="756920" algn="l"/>
              </a:tabLst>
            </a:pPr>
            <a:r>
              <a:rPr sz="2400" spc="-5" dirty="0">
                <a:latin typeface="Tahoma"/>
                <a:cs typeface="Tahoma"/>
              </a:rPr>
              <a:t>Don’t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place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objects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on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top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of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monitors.</a:t>
            </a:r>
            <a:endParaRPr sz="2400">
              <a:latin typeface="Tahoma"/>
              <a:cs typeface="Tahoma"/>
            </a:endParaRPr>
          </a:p>
          <a:p>
            <a:pPr marL="756285" lvl="1" indent="-287020">
              <a:lnSpc>
                <a:spcPct val="100000"/>
              </a:lnSpc>
              <a:spcBef>
                <a:spcPts val="565"/>
              </a:spcBef>
              <a:buClr>
                <a:srgbClr val="99CCFF"/>
              </a:buClr>
              <a:buSzPct val="70833"/>
              <a:buFont typeface="Microsoft Sans Serif"/>
              <a:buChar char="•"/>
              <a:tabLst>
                <a:tab pos="756920" algn="l"/>
              </a:tabLst>
            </a:pPr>
            <a:r>
              <a:rPr sz="2400" spc="-5" dirty="0">
                <a:latin typeface="Tahoma"/>
                <a:cs typeface="Tahoma"/>
              </a:rPr>
              <a:t>Don’t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place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floppy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disks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near </a:t>
            </a:r>
            <a:r>
              <a:rPr sz="2400" spc="-5" dirty="0">
                <a:latin typeface="Tahoma"/>
                <a:cs typeface="Tahoma"/>
              </a:rPr>
              <a:t>monitors.</a:t>
            </a:r>
            <a:endParaRPr sz="24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248400" y="2057400"/>
            <a:ext cx="2286000" cy="2240280"/>
            <a:chOff x="6248400" y="2057400"/>
            <a:chExt cx="2286000" cy="2240280"/>
          </a:xfrm>
        </p:grpSpPr>
        <p:sp>
          <p:nvSpPr>
            <p:cNvPr id="5" name="object 5"/>
            <p:cNvSpPr/>
            <p:nvPr/>
          </p:nvSpPr>
          <p:spPr>
            <a:xfrm>
              <a:off x="6932676" y="2462783"/>
              <a:ext cx="925194" cy="1437640"/>
            </a:xfrm>
            <a:custGeom>
              <a:avLst/>
              <a:gdLst/>
              <a:ahLst/>
              <a:cxnLst/>
              <a:rect l="l" t="t" r="r" b="b"/>
              <a:pathLst>
                <a:path w="925195" h="1437639">
                  <a:moveTo>
                    <a:pt x="925067" y="394715"/>
                  </a:moveTo>
                  <a:lnTo>
                    <a:pt x="790955" y="123443"/>
                  </a:lnTo>
                  <a:lnTo>
                    <a:pt x="528827" y="0"/>
                  </a:lnTo>
                  <a:lnTo>
                    <a:pt x="236219" y="79247"/>
                  </a:lnTo>
                  <a:lnTo>
                    <a:pt x="65531" y="242315"/>
                  </a:lnTo>
                  <a:lnTo>
                    <a:pt x="0" y="492251"/>
                  </a:lnTo>
                  <a:lnTo>
                    <a:pt x="7619" y="640079"/>
                  </a:lnTo>
                  <a:lnTo>
                    <a:pt x="307847" y="623315"/>
                  </a:lnTo>
                  <a:lnTo>
                    <a:pt x="315467" y="387095"/>
                  </a:lnTo>
                  <a:lnTo>
                    <a:pt x="408431" y="291083"/>
                  </a:lnTo>
                  <a:lnTo>
                    <a:pt x="573023" y="350519"/>
                  </a:lnTo>
                  <a:lnTo>
                    <a:pt x="557783" y="513587"/>
                  </a:lnTo>
                  <a:lnTo>
                    <a:pt x="359663" y="640079"/>
                  </a:lnTo>
                  <a:lnTo>
                    <a:pt x="323087" y="996695"/>
                  </a:lnTo>
                  <a:lnTo>
                    <a:pt x="359663" y="1107947"/>
                  </a:lnTo>
                  <a:lnTo>
                    <a:pt x="294131" y="1231391"/>
                  </a:lnTo>
                  <a:lnTo>
                    <a:pt x="307847" y="1357883"/>
                  </a:lnTo>
                  <a:lnTo>
                    <a:pt x="449579" y="1437131"/>
                  </a:lnTo>
                  <a:lnTo>
                    <a:pt x="630935" y="1379219"/>
                  </a:lnTo>
                  <a:lnTo>
                    <a:pt x="688847" y="1231391"/>
                  </a:lnTo>
                  <a:lnTo>
                    <a:pt x="617219" y="1091183"/>
                  </a:lnTo>
                  <a:lnTo>
                    <a:pt x="696467" y="1010411"/>
                  </a:lnTo>
                  <a:lnTo>
                    <a:pt x="696467" y="813815"/>
                  </a:lnTo>
                  <a:lnTo>
                    <a:pt x="902207" y="646175"/>
                  </a:lnTo>
                  <a:lnTo>
                    <a:pt x="925067" y="39471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986016" y="2520695"/>
              <a:ext cx="820419" cy="1306195"/>
            </a:xfrm>
            <a:custGeom>
              <a:avLst/>
              <a:gdLst/>
              <a:ahLst/>
              <a:cxnLst/>
              <a:rect l="l" t="t" r="r" b="b"/>
              <a:pathLst>
                <a:path w="820420" h="1306195">
                  <a:moveTo>
                    <a:pt x="563880" y="1217676"/>
                  </a:moveTo>
                  <a:lnTo>
                    <a:pt x="512064" y="1107948"/>
                  </a:lnTo>
                  <a:lnTo>
                    <a:pt x="393192" y="1078992"/>
                  </a:lnTo>
                  <a:lnTo>
                    <a:pt x="318516" y="1120140"/>
                  </a:lnTo>
                  <a:lnTo>
                    <a:pt x="298704" y="1231392"/>
                  </a:lnTo>
                  <a:lnTo>
                    <a:pt x="356616" y="1306068"/>
                  </a:lnTo>
                  <a:lnTo>
                    <a:pt x="504444" y="1306068"/>
                  </a:lnTo>
                  <a:lnTo>
                    <a:pt x="563880" y="1217676"/>
                  </a:lnTo>
                  <a:close/>
                </a:path>
                <a:path w="820420" h="1306195">
                  <a:moveTo>
                    <a:pt x="819912" y="411480"/>
                  </a:moveTo>
                  <a:lnTo>
                    <a:pt x="760476" y="205740"/>
                  </a:lnTo>
                  <a:lnTo>
                    <a:pt x="556260" y="0"/>
                  </a:lnTo>
                  <a:lnTo>
                    <a:pt x="306324" y="16764"/>
                  </a:lnTo>
                  <a:lnTo>
                    <a:pt x="106680" y="140208"/>
                  </a:lnTo>
                  <a:lnTo>
                    <a:pt x="19812" y="295656"/>
                  </a:lnTo>
                  <a:lnTo>
                    <a:pt x="0" y="505968"/>
                  </a:lnTo>
                  <a:lnTo>
                    <a:pt x="118872" y="484632"/>
                  </a:lnTo>
                  <a:lnTo>
                    <a:pt x="187452" y="505968"/>
                  </a:lnTo>
                  <a:lnTo>
                    <a:pt x="182880" y="368808"/>
                  </a:lnTo>
                  <a:lnTo>
                    <a:pt x="233172" y="213360"/>
                  </a:lnTo>
                  <a:lnTo>
                    <a:pt x="432816" y="155448"/>
                  </a:lnTo>
                  <a:lnTo>
                    <a:pt x="527304" y="220980"/>
                  </a:lnTo>
                  <a:lnTo>
                    <a:pt x="629412" y="321564"/>
                  </a:lnTo>
                  <a:lnTo>
                    <a:pt x="598932" y="499872"/>
                  </a:lnTo>
                  <a:lnTo>
                    <a:pt x="409956" y="582168"/>
                  </a:lnTo>
                  <a:lnTo>
                    <a:pt x="359664" y="705612"/>
                  </a:lnTo>
                  <a:lnTo>
                    <a:pt x="373380" y="832104"/>
                  </a:lnTo>
                  <a:lnTo>
                    <a:pt x="348996" y="1004316"/>
                  </a:lnTo>
                  <a:lnTo>
                    <a:pt x="539496" y="1004316"/>
                  </a:lnTo>
                  <a:lnTo>
                    <a:pt x="563880" y="874776"/>
                  </a:lnTo>
                  <a:lnTo>
                    <a:pt x="548640" y="726948"/>
                  </a:lnTo>
                  <a:lnTo>
                    <a:pt x="664464" y="647700"/>
                  </a:lnTo>
                  <a:lnTo>
                    <a:pt x="752856" y="603504"/>
                  </a:lnTo>
                  <a:lnTo>
                    <a:pt x="819912" y="411480"/>
                  </a:lnTo>
                  <a:close/>
                </a:path>
              </a:pathLst>
            </a:custGeom>
            <a:solidFill>
              <a:srgbClr val="00B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48400" y="2057400"/>
              <a:ext cx="2286000" cy="2240280"/>
            </a:xfrm>
            <a:custGeom>
              <a:avLst/>
              <a:gdLst/>
              <a:ahLst/>
              <a:cxnLst/>
              <a:rect l="l" t="t" r="r" b="b"/>
              <a:pathLst>
                <a:path w="2286000" h="2240279">
                  <a:moveTo>
                    <a:pt x="1667256" y="36576"/>
                  </a:moveTo>
                  <a:lnTo>
                    <a:pt x="1424940" y="0"/>
                  </a:lnTo>
                  <a:lnTo>
                    <a:pt x="970788" y="7620"/>
                  </a:lnTo>
                  <a:lnTo>
                    <a:pt x="626364" y="118872"/>
                  </a:lnTo>
                  <a:lnTo>
                    <a:pt x="271272" y="347472"/>
                  </a:lnTo>
                  <a:lnTo>
                    <a:pt x="109728" y="676656"/>
                  </a:lnTo>
                  <a:lnTo>
                    <a:pt x="36576" y="1013460"/>
                  </a:lnTo>
                  <a:lnTo>
                    <a:pt x="0" y="1353312"/>
                  </a:lnTo>
                  <a:lnTo>
                    <a:pt x="163068" y="1600200"/>
                  </a:lnTo>
                  <a:lnTo>
                    <a:pt x="307848" y="1840757"/>
                  </a:lnTo>
                  <a:lnTo>
                    <a:pt x="307848" y="1034796"/>
                  </a:lnTo>
                  <a:lnTo>
                    <a:pt x="376428" y="763524"/>
                  </a:lnTo>
                  <a:lnTo>
                    <a:pt x="557784" y="536448"/>
                  </a:lnTo>
                  <a:lnTo>
                    <a:pt x="659892" y="390144"/>
                  </a:lnTo>
                  <a:lnTo>
                    <a:pt x="905256" y="329184"/>
                  </a:lnTo>
                  <a:lnTo>
                    <a:pt x="1167384" y="234696"/>
                  </a:lnTo>
                  <a:lnTo>
                    <a:pt x="1543812" y="347472"/>
                  </a:lnTo>
                  <a:lnTo>
                    <a:pt x="1667256" y="36576"/>
                  </a:lnTo>
                  <a:close/>
                </a:path>
                <a:path w="2286000" h="2240279">
                  <a:moveTo>
                    <a:pt x="2028444" y="1839010"/>
                  </a:moveTo>
                  <a:lnTo>
                    <a:pt x="2028444" y="1004316"/>
                  </a:lnTo>
                  <a:lnTo>
                    <a:pt x="1946148" y="1415796"/>
                  </a:lnTo>
                  <a:lnTo>
                    <a:pt x="1770888" y="1716024"/>
                  </a:lnTo>
                  <a:lnTo>
                    <a:pt x="1594104" y="1813560"/>
                  </a:lnTo>
                  <a:lnTo>
                    <a:pt x="1395984" y="1908048"/>
                  </a:lnTo>
                  <a:lnTo>
                    <a:pt x="1074420" y="1944624"/>
                  </a:lnTo>
                  <a:lnTo>
                    <a:pt x="720852" y="1871472"/>
                  </a:lnTo>
                  <a:lnTo>
                    <a:pt x="441960" y="1563624"/>
                  </a:lnTo>
                  <a:lnTo>
                    <a:pt x="315468" y="1357884"/>
                  </a:lnTo>
                  <a:lnTo>
                    <a:pt x="307848" y="1034796"/>
                  </a:lnTo>
                  <a:lnTo>
                    <a:pt x="307848" y="1840757"/>
                  </a:lnTo>
                  <a:lnTo>
                    <a:pt x="361188" y="1929384"/>
                  </a:lnTo>
                  <a:lnTo>
                    <a:pt x="824484" y="2194560"/>
                  </a:lnTo>
                  <a:lnTo>
                    <a:pt x="1269492" y="2240280"/>
                  </a:lnTo>
                  <a:lnTo>
                    <a:pt x="1580388" y="2150364"/>
                  </a:lnTo>
                  <a:lnTo>
                    <a:pt x="1770888" y="2042160"/>
                  </a:lnTo>
                  <a:lnTo>
                    <a:pt x="1975104" y="1965960"/>
                  </a:lnTo>
                  <a:lnTo>
                    <a:pt x="2028444" y="1839010"/>
                  </a:lnTo>
                  <a:close/>
                </a:path>
                <a:path w="2286000" h="2240279">
                  <a:moveTo>
                    <a:pt x="2286000" y="1153668"/>
                  </a:moveTo>
                  <a:lnTo>
                    <a:pt x="2235708" y="763524"/>
                  </a:lnTo>
                  <a:lnTo>
                    <a:pt x="2093976" y="376428"/>
                  </a:lnTo>
                  <a:lnTo>
                    <a:pt x="1901952" y="228600"/>
                  </a:lnTo>
                  <a:lnTo>
                    <a:pt x="1667256" y="36576"/>
                  </a:lnTo>
                  <a:lnTo>
                    <a:pt x="1543812" y="347472"/>
                  </a:lnTo>
                  <a:lnTo>
                    <a:pt x="1842516" y="565404"/>
                  </a:lnTo>
                  <a:lnTo>
                    <a:pt x="1958340" y="749808"/>
                  </a:lnTo>
                  <a:lnTo>
                    <a:pt x="2028444" y="1004316"/>
                  </a:lnTo>
                  <a:lnTo>
                    <a:pt x="2028444" y="1839010"/>
                  </a:lnTo>
                  <a:lnTo>
                    <a:pt x="2051304" y="1784604"/>
                  </a:lnTo>
                  <a:lnTo>
                    <a:pt x="2228088" y="1496568"/>
                  </a:lnTo>
                  <a:lnTo>
                    <a:pt x="2286000" y="115366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313932" y="2093976"/>
              <a:ext cx="2164080" cy="2150745"/>
            </a:xfrm>
            <a:custGeom>
              <a:avLst/>
              <a:gdLst/>
              <a:ahLst/>
              <a:cxnLst/>
              <a:rect l="l" t="t" r="r" b="b"/>
              <a:pathLst>
                <a:path w="2164079" h="2150745">
                  <a:moveTo>
                    <a:pt x="1170432" y="155448"/>
                  </a:moveTo>
                  <a:lnTo>
                    <a:pt x="1146048" y="0"/>
                  </a:lnTo>
                  <a:lnTo>
                    <a:pt x="701040" y="73152"/>
                  </a:lnTo>
                  <a:lnTo>
                    <a:pt x="417576" y="234696"/>
                  </a:lnTo>
                  <a:lnTo>
                    <a:pt x="163068" y="463296"/>
                  </a:lnTo>
                  <a:lnTo>
                    <a:pt x="97536" y="787908"/>
                  </a:lnTo>
                  <a:lnTo>
                    <a:pt x="0" y="1146048"/>
                  </a:lnTo>
                  <a:lnTo>
                    <a:pt x="147828" y="1484970"/>
                  </a:lnTo>
                  <a:lnTo>
                    <a:pt x="147828" y="1139952"/>
                  </a:lnTo>
                  <a:lnTo>
                    <a:pt x="213360" y="874776"/>
                  </a:lnTo>
                  <a:lnTo>
                    <a:pt x="324612" y="553212"/>
                  </a:lnTo>
                  <a:lnTo>
                    <a:pt x="553212" y="300228"/>
                  </a:lnTo>
                  <a:lnTo>
                    <a:pt x="920496" y="155448"/>
                  </a:lnTo>
                  <a:lnTo>
                    <a:pt x="1170432" y="155448"/>
                  </a:lnTo>
                  <a:close/>
                </a:path>
                <a:path w="2164079" h="2150745">
                  <a:moveTo>
                    <a:pt x="2020824" y="1571110"/>
                  </a:moveTo>
                  <a:lnTo>
                    <a:pt x="2020824" y="1132332"/>
                  </a:lnTo>
                  <a:lnTo>
                    <a:pt x="1909572" y="1534668"/>
                  </a:lnTo>
                  <a:lnTo>
                    <a:pt x="1616964" y="1827276"/>
                  </a:lnTo>
                  <a:lnTo>
                    <a:pt x="1118616" y="1997964"/>
                  </a:lnTo>
                  <a:lnTo>
                    <a:pt x="861060" y="1940052"/>
                  </a:lnTo>
                  <a:lnTo>
                    <a:pt x="589788" y="1850136"/>
                  </a:lnTo>
                  <a:lnTo>
                    <a:pt x="470916" y="1694688"/>
                  </a:lnTo>
                  <a:lnTo>
                    <a:pt x="295656" y="1548384"/>
                  </a:lnTo>
                  <a:lnTo>
                    <a:pt x="147828" y="1139952"/>
                  </a:lnTo>
                  <a:lnTo>
                    <a:pt x="147828" y="1484970"/>
                  </a:lnTo>
                  <a:lnTo>
                    <a:pt x="249936" y="1719072"/>
                  </a:lnTo>
                  <a:lnTo>
                    <a:pt x="655320" y="2060448"/>
                  </a:lnTo>
                  <a:lnTo>
                    <a:pt x="1028700" y="2150364"/>
                  </a:lnTo>
                  <a:lnTo>
                    <a:pt x="1373124" y="2084832"/>
                  </a:lnTo>
                  <a:lnTo>
                    <a:pt x="1807464" y="1857756"/>
                  </a:lnTo>
                  <a:lnTo>
                    <a:pt x="2007108" y="1600200"/>
                  </a:lnTo>
                  <a:lnTo>
                    <a:pt x="2020824" y="1571110"/>
                  </a:lnTo>
                  <a:close/>
                </a:path>
                <a:path w="2164079" h="2150745">
                  <a:moveTo>
                    <a:pt x="2164080" y="976884"/>
                  </a:moveTo>
                  <a:lnTo>
                    <a:pt x="2057400" y="521208"/>
                  </a:lnTo>
                  <a:lnTo>
                    <a:pt x="1851660" y="312420"/>
                  </a:lnTo>
                  <a:lnTo>
                    <a:pt x="1691640" y="126492"/>
                  </a:lnTo>
                  <a:lnTo>
                    <a:pt x="1377696" y="36576"/>
                  </a:lnTo>
                  <a:lnTo>
                    <a:pt x="1146048" y="0"/>
                  </a:lnTo>
                  <a:lnTo>
                    <a:pt x="1170432" y="155448"/>
                  </a:lnTo>
                  <a:lnTo>
                    <a:pt x="1684020" y="316992"/>
                  </a:lnTo>
                  <a:lnTo>
                    <a:pt x="1880616" y="566928"/>
                  </a:lnTo>
                  <a:lnTo>
                    <a:pt x="2020824" y="795528"/>
                  </a:lnTo>
                  <a:lnTo>
                    <a:pt x="2020824" y="1571110"/>
                  </a:lnTo>
                  <a:lnTo>
                    <a:pt x="2145792" y="1306068"/>
                  </a:lnTo>
                  <a:lnTo>
                    <a:pt x="2164080" y="976884"/>
                  </a:lnTo>
                  <a:close/>
                </a:path>
              </a:pathLst>
            </a:custGeom>
            <a:solidFill>
              <a:srgbClr val="00B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33" y="868171"/>
            <a:ext cx="319849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50" dirty="0"/>
              <a:t>Computer</a:t>
            </a:r>
            <a:r>
              <a:rPr spc="-125" dirty="0"/>
              <a:t> </a:t>
            </a:r>
            <a:r>
              <a:rPr spc="235" dirty="0"/>
              <a:t>Virus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96776" y="2514600"/>
            <a:ext cx="2838079" cy="288645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91609" y="1979167"/>
            <a:ext cx="4801235" cy="45535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996565"/>
              </a:buClr>
              <a:buSzPct val="79166"/>
              <a:buFont typeface="Microsoft Sans Serif"/>
              <a:buChar char="•"/>
              <a:tabLst>
                <a:tab pos="354965" algn="l"/>
                <a:tab pos="355600" algn="l"/>
              </a:tabLst>
            </a:pPr>
            <a:r>
              <a:rPr sz="2400" spc="215" dirty="0">
                <a:latin typeface="Tahoma"/>
                <a:cs typeface="Tahoma"/>
              </a:rPr>
              <a:t>What</a:t>
            </a:r>
            <a:r>
              <a:rPr sz="2400" spc="245" dirty="0">
                <a:latin typeface="Tahoma"/>
                <a:cs typeface="Tahoma"/>
              </a:rPr>
              <a:t> </a:t>
            </a:r>
            <a:r>
              <a:rPr sz="2400" spc="165" dirty="0">
                <a:latin typeface="Tahoma"/>
                <a:cs typeface="Tahoma"/>
              </a:rPr>
              <a:t>are</a:t>
            </a:r>
            <a:r>
              <a:rPr sz="2400" spc="240" dirty="0">
                <a:latin typeface="Tahoma"/>
                <a:cs typeface="Tahoma"/>
              </a:rPr>
              <a:t> </a:t>
            </a:r>
            <a:r>
              <a:rPr sz="2400" spc="185" dirty="0">
                <a:latin typeface="Tahoma"/>
                <a:cs typeface="Tahoma"/>
              </a:rPr>
              <a:t>computer</a:t>
            </a:r>
            <a:r>
              <a:rPr sz="2400" spc="240" dirty="0">
                <a:latin typeface="Tahoma"/>
                <a:cs typeface="Tahoma"/>
              </a:rPr>
              <a:t> </a:t>
            </a:r>
            <a:r>
              <a:rPr sz="2400" spc="180" dirty="0">
                <a:latin typeface="Tahoma"/>
                <a:cs typeface="Tahoma"/>
              </a:rPr>
              <a:t>viruses?</a:t>
            </a:r>
            <a:endParaRPr sz="2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996565"/>
              </a:buClr>
              <a:buFont typeface="Microsoft Sans Serif"/>
              <a:buChar char="•"/>
            </a:pPr>
            <a:endParaRPr sz="2600">
              <a:latin typeface="Tahoma"/>
              <a:cs typeface="Tahoma"/>
            </a:endParaRPr>
          </a:p>
          <a:p>
            <a:pPr marL="756285" marR="5080" lvl="1" indent="-287020" algn="just">
              <a:lnSpc>
                <a:spcPct val="89900"/>
              </a:lnSpc>
              <a:buClr>
                <a:srgbClr val="99CCFF"/>
              </a:buClr>
              <a:buSzPct val="70833"/>
              <a:buFont typeface="Microsoft Sans Serif"/>
              <a:buChar char="•"/>
              <a:tabLst>
                <a:tab pos="756920" algn="l"/>
              </a:tabLst>
            </a:pPr>
            <a:r>
              <a:rPr sz="2400" spc="-5" dirty="0">
                <a:latin typeface="Tahoma"/>
                <a:cs typeface="Tahoma"/>
              </a:rPr>
              <a:t>Viruses</a:t>
            </a:r>
            <a:r>
              <a:rPr sz="2400" dirty="0">
                <a:latin typeface="Tahoma"/>
                <a:cs typeface="Tahoma"/>
              </a:rPr>
              <a:t> are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small</a:t>
            </a:r>
            <a:r>
              <a:rPr sz="240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programs </a:t>
            </a:r>
            <a:r>
              <a:rPr sz="2400" dirty="0">
                <a:latin typeface="Tahoma"/>
                <a:cs typeface="Tahoma"/>
              </a:rPr>
              <a:t> that </a:t>
            </a:r>
            <a:r>
              <a:rPr sz="2400" spc="-5" dirty="0">
                <a:latin typeface="Tahoma"/>
                <a:cs typeface="Tahoma"/>
              </a:rPr>
              <a:t>hide themselves </a:t>
            </a:r>
            <a:r>
              <a:rPr sz="2400" dirty="0">
                <a:latin typeface="Tahoma"/>
                <a:cs typeface="Tahoma"/>
              </a:rPr>
              <a:t>on </a:t>
            </a:r>
            <a:r>
              <a:rPr sz="2400" spc="-5" dirty="0">
                <a:latin typeface="Tahoma"/>
                <a:cs typeface="Tahoma"/>
              </a:rPr>
              <a:t>your </a:t>
            </a:r>
            <a:r>
              <a:rPr sz="2400" dirty="0">
                <a:latin typeface="Tahoma"/>
                <a:cs typeface="Tahoma"/>
              </a:rPr>
              <a:t> disks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(both</a:t>
            </a:r>
            <a:r>
              <a:rPr sz="240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diskettes</a:t>
            </a:r>
            <a:r>
              <a:rPr sz="2400" spc="74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and 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your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hard </a:t>
            </a:r>
            <a:r>
              <a:rPr sz="2400" dirty="0">
                <a:latin typeface="Tahoma"/>
                <a:cs typeface="Tahoma"/>
              </a:rPr>
              <a:t>disk).</a:t>
            </a:r>
            <a:endParaRPr sz="2400">
              <a:latin typeface="Tahoma"/>
              <a:cs typeface="Tahoma"/>
            </a:endParaRPr>
          </a:p>
          <a:p>
            <a:pPr marL="756285" marR="5715" lvl="1" indent="-287020" algn="just">
              <a:lnSpc>
                <a:spcPct val="89900"/>
              </a:lnSpc>
              <a:spcBef>
                <a:spcPts val="565"/>
              </a:spcBef>
              <a:buClr>
                <a:srgbClr val="99CCFF"/>
              </a:buClr>
              <a:buSzPct val="70833"/>
              <a:buFont typeface="Microsoft Sans Serif"/>
              <a:buChar char="•"/>
              <a:tabLst>
                <a:tab pos="756920" algn="l"/>
              </a:tabLst>
            </a:pPr>
            <a:r>
              <a:rPr sz="2400" spc="-5" dirty="0">
                <a:latin typeface="Tahoma"/>
                <a:cs typeface="Tahoma"/>
              </a:rPr>
              <a:t>Unless</a:t>
            </a:r>
            <a:r>
              <a:rPr sz="2400" dirty="0">
                <a:latin typeface="Tahoma"/>
                <a:cs typeface="Tahoma"/>
              </a:rPr>
              <a:t> </a:t>
            </a:r>
            <a:r>
              <a:rPr sz="2400" spc="5" dirty="0">
                <a:latin typeface="Tahoma"/>
                <a:cs typeface="Tahoma"/>
              </a:rPr>
              <a:t>you</a:t>
            </a:r>
            <a:r>
              <a:rPr sz="2400" spc="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use</a:t>
            </a:r>
            <a:r>
              <a:rPr sz="2400" spc="75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virus </a:t>
            </a:r>
            <a:r>
              <a:rPr sz="240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detection</a:t>
            </a:r>
            <a:r>
              <a:rPr sz="240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software</a:t>
            </a:r>
            <a:r>
              <a:rPr sz="2400" dirty="0">
                <a:latin typeface="Tahoma"/>
                <a:cs typeface="Tahoma"/>
              </a:rPr>
              <a:t> the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first </a:t>
            </a:r>
            <a:r>
              <a:rPr sz="2400" dirty="0">
                <a:latin typeface="Tahoma"/>
                <a:cs typeface="Tahoma"/>
              </a:rPr>
              <a:t> time </a:t>
            </a:r>
            <a:r>
              <a:rPr sz="2400" spc="-5" dirty="0">
                <a:latin typeface="Tahoma"/>
                <a:cs typeface="Tahoma"/>
              </a:rPr>
              <a:t>that you know that you </a:t>
            </a:r>
            <a:r>
              <a:rPr sz="2400" dirty="0">
                <a:latin typeface="Tahoma"/>
                <a:cs typeface="Tahoma"/>
              </a:rPr>
              <a:t> have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virus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is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when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it </a:t>
            </a:r>
            <a:r>
              <a:rPr sz="2400" spc="-73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activates.</a:t>
            </a:r>
            <a:endParaRPr sz="2400">
              <a:latin typeface="Tahoma"/>
              <a:cs typeface="Tahoma"/>
            </a:endParaRPr>
          </a:p>
          <a:p>
            <a:pPr marL="756285" marR="6985" lvl="1" indent="-287020" algn="just">
              <a:lnSpc>
                <a:spcPts val="2590"/>
              </a:lnSpc>
              <a:spcBef>
                <a:spcPts val="605"/>
              </a:spcBef>
              <a:buClr>
                <a:srgbClr val="99CCFF"/>
              </a:buClr>
              <a:buSzPct val="70833"/>
              <a:buFont typeface="Microsoft Sans Serif"/>
              <a:buChar char="•"/>
              <a:tabLst>
                <a:tab pos="756920" algn="l"/>
              </a:tabLst>
            </a:pPr>
            <a:r>
              <a:rPr sz="2400" spc="-5" dirty="0">
                <a:latin typeface="Tahoma"/>
                <a:cs typeface="Tahoma"/>
              </a:rPr>
              <a:t>Different</a:t>
            </a:r>
            <a:r>
              <a:rPr sz="2400" spc="74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viruses</a:t>
            </a:r>
            <a:r>
              <a:rPr sz="2400" spc="74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are </a:t>
            </a:r>
            <a:r>
              <a:rPr sz="240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activated</a:t>
            </a:r>
            <a:r>
              <a:rPr sz="2400" dirty="0">
                <a:latin typeface="Tahoma"/>
                <a:cs typeface="Tahoma"/>
              </a:rPr>
              <a:t> in</a:t>
            </a:r>
            <a:r>
              <a:rPr sz="2400" spc="-5" dirty="0">
                <a:latin typeface="Tahoma"/>
                <a:cs typeface="Tahoma"/>
              </a:rPr>
              <a:t> different</a:t>
            </a:r>
            <a:r>
              <a:rPr sz="240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ways.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33" y="868171"/>
            <a:ext cx="319849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50" dirty="0"/>
              <a:t>Computer</a:t>
            </a:r>
            <a:r>
              <a:rPr spc="-125" dirty="0"/>
              <a:t> </a:t>
            </a:r>
            <a:r>
              <a:rPr spc="235" dirty="0"/>
              <a:t>Virus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72200" y="2999231"/>
            <a:ext cx="2895599" cy="248716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15409" y="2247463"/>
            <a:ext cx="5105400" cy="390461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385"/>
              </a:spcBef>
              <a:buClr>
                <a:srgbClr val="996565"/>
              </a:buClr>
              <a:buSzPct val="79166"/>
              <a:buFont typeface="Microsoft Sans Serif"/>
              <a:buChar char="•"/>
              <a:tabLst>
                <a:tab pos="355600" algn="l"/>
              </a:tabLst>
            </a:pPr>
            <a:r>
              <a:rPr sz="2400" spc="245" dirty="0">
                <a:latin typeface="Tahoma"/>
                <a:cs typeface="Tahoma"/>
              </a:rPr>
              <a:t>How</a:t>
            </a:r>
            <a:r>
              <a:rPr sz="2400" spc="-55" dirty="0">
                <a:latin typeface="Tahoma"/>
                <a:cs typeface="Tahoma"/>
              </a:rPr>
              <a:t> </a:t>
            </a:r>
            <a:r>
              <a:rPr sz="2400" spc="185" dirty="0">
                <a:latin typeface="Tahoma"/>
                <a:cs typeface="Tahoma"/>
              </a:rPr>
              <a:t>do</a:t>
            </a:r>
            <a:r>
              <a:rPr sz="2400" spc="-60" dirty="0">
                <a:latin typeface="Tahoma"/>
                <a:cs typeface="Tahoma"/>
              </a:rPr>
              <a:t> </a:t>
            </a:r>
            <a:r>
              <a:rPr sz="2400" spc="170" dirty="0">
                <a:latin typeface="Tahoma"/>
                <a:cs typeface="Tahoma"/>
              </a:rPr>
              <a:t>viruses</a:t>
            </a:r>
            <a:r>
              <a:rPr sz="2400" spc="-55" dirty="0">
                <a:latin typeface="Tahoma"/>
                <a:cs typeface="Tahoma"/>
              </a:rPr>
              <a:t> </a:t>
            </a:r>
            <a:r>
              <a:rPr sz="2400" spc="165" dirty="0">
                <a:latin typeface="Tahoma"/>
                <a:cs typeface="Tahoma"/>
              </a:rPr>
              <a:t>infect</a:t>
            </a:r>
            <a:r>
              <a:rPr sz="2400" spc="-55" dirty="0">
                <a:latin typeface="Tahoma"/>
                <a:cs typeface="Tahoma"/>
              </a:rPr>
              <a:t> </a:t>
            </a:r>
            <a:r>
              <a:rPr sz="2400" spc="195" dirty="0">
                <a:latin typeface="Tahoma"/>
                <a:cs typeface="Tahoma"/>
              </a:rPr>
              <a:t>PCs?</a:t>
            </a:r>
            <a:endParaRPr sz="2400">
              <a:latin typeface="Tahoma"/>
              <a:cs typeface="Tahoma"/>
            </a:endParaRPr>
          </a:p>
          <a:p>
            <a:pPr marL="756285" marR="5080" lvl="1" indent="-287020" algn="just">
              <a:lnSpc>
                <a:spcPts val="2160"/>
              </a:lnSpc>
              <a:spcBef>
                <a:spcPts val="515"/>
              </a:spcBef>
              <a:buClr>
                <a:srgbClr val="99CCFF"/>
              </a:buClr>
              <a:buSzPct val="70000"/>
              <a:buFont typeface="Microsoft Sans Serif"/>
              <a:buChar char="•"/>
              <a:tabLst>
                <a:tab pos="756920" algn="l"/>
              </a:tabLst>
            </a:pPr>
            <a:r>
              <a:rPr sz="2000" spc="-5" dirty="0">
                <a:latin typeface="Tahoma"/>
                <a:cs typeface="Tahoma"/>
              </a:rPr>
              <a:t>Viruses </a:t>
            </a:r>
            <a:r>
              <a:rPr sz="2000" spc="-10" dirty="0">
                <a:latin typeface="Tahoma"/>
                <a:cs typeface="Tahoma"/>
              </a:rPr>
              <a:t>hide </a:t>
            </a:r>
            <a:r>
              <a:rPr sz="2000" dirty="0">
                <a:latin typeface="Tahoma"/>
                <a:cs typeface="Tahoma"/>
              </a:rPr>
              <a:t>on a disk </a:t>
            </a:r>
            <a:r>
              <a:rPr sz="2000" spc="-10" dirty="0">
                <a:latin typeface="Tahoma"/>
                <a:cs typeface="Tahoma"/>
              </a:rPr>
              <a:t>and </a:t>
            </a:r>
            <a:r>
              <a:rPr sz="2000" spc="-5" dirty="0">
                <a:latin typeface="Tahoma"/>
                <a:cs typeface="Tahoma"/>
              </a:rPr>
              <a:t>when </a:t>
            </a:r>
            <a:r>
              <a:rPr sz="2000" dirty="0">
                <a:latin typeface="Tahoma"/>
                <a:cs typeface="Tahoma"/>
              </a:rPr>
              <a:t>you 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access the disk (either </a:t>
            </a:r>
            <a:r>
              <a:rPr sz="2000" dirty="0">
                <a:latin typeface="Tahoma"/>
                <a:cs typeface="Tahoma"/>
              </a:rPr>
              <a:t>a diskette or 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another hard </a:t>
            </a:r>
            <a:r>
              <a:rPr sz="2000" dirty="0">
                <a:latin typeface="Tahoma"/>
                <a:cs typeface="Tahoma"/>
              </a:rPr>
              <a:t>disk over a network) </a:t>
            </a:r>
            <a:r>
              <a:rPr sz="2000" spc="-5" dirty="0">
                <a:latin typeface="Tahoma"/>
                <a:cs typeface="Tahoma"/>
              </a:rPr>
              <a:t>the </a:t>
            </a:r>
            <a:r>
              <a:rPr sz="2000" spc="-6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virus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program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will</a:t>
            </a:r>
            <a:r>
              <a:rPr sz="2000" dirty="0">
                <a:latin typeface="Tahoma"/>
                <a:cs typeface="Tahoma"/>
              </a:rPr>
              <a:t> start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and</a:t>
            </a:r>
            <a:r>
              <a:rPr sz="2000" spc="62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infect 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your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computer.</a:t>
            </a:r>
            <a:endParaRPr sz="2000">
              <a:latin typeface="Tahoma"/>
              <a:cs typeface="Tahoma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Clr>
                <a:srgbClr val="99CCFF"/>
              </a:buClr>
              <a:buFont typeface="Microsoft Sans Serif"/>
              <a:buChar char="•"/>
            </a:pPr>
            <a:endParaRPr sz="2550">
              <a:latin typeface="Tahoma"/>
              <a:cs typeface="Tahoma"/>
            </a:endParaRPr>
          </a:p>
          <a:p>
            <a:pPr marL="756285" marR="5715" lvl="1" indent="-287020" algn="just">
              <a:lnSpc>
                <a:spcPct val="90100"/>
              </a:lnSpc>
              <a:buClr>
                <a:srgbClr val="99CCFF"/>
              </a:buClr>
              <a:buSzPct val="70000"/>
              <a:buFont typeface="Microsoft Sans Serif"/>
              <a:buChar char="•"/>
              <a:tabLst>
                <a:tab pos="756920" algn="l"/>
              </a:tabLst>
            </a:pPr>
            <a:r>
              <a:rPr sz="2000" spc="-5" dirty="0">
                <a:latin typeface="Tahoma"/>
                <a:cs typeface="Tahoma"/>
              </a:rPr>
              <a:t>The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worst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thing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about</a:t>
            </a:r>
            <a:r>
              <a:rPr sz="2000" dirty="0">
                <a:latin typeface="Tahoma"/>
                <a:cs typeface="Tahoma"/>
              </a:rPr>
              <a:t> a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computer 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virus is </a:t>
            </a:r>
            <a:r>
              <a:rPr sz="2000" dirty="0">
                <a:latin typeface="Tahoma"/>
                <a:cs typeface="Tahoma"/>
              </a:rPr>
              <a:t>that they can </a:t>
            </a:r>
            <a:r>
              <a:rPr sz="2000" spc="-5" dirty="0">
                <a:latin typeface="Tahoma"/>
                <a:cs typeface="Tahoma"/>
              </a:rPr>
              <a:t>spread from one </a:t>
            </a:r>
            <a:r>
              <a:rPr sz="2000" spc="-6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computer </a:t>
            </a:r>
            <a:r>
              <a:rPr sz="2000" dirty="0">
                <a:latin typeface="Tahoma"/>
                <a:cs typeface="Tahoma"/>
              </a:rPr>
              <a:t>to </a:t>
            </a:r>
            <a:r>
              <a:rPr sz="2000" spc="-5" dirty="0">
                <a:latin typeface="Tahoma"/>
                <a:cs typeface="Tahoma"/>
              </a:rPr>
              <a:t>another, either via </a:t>
            </a:r>
            <a:r>
              <a:rPr sz="2000" dirty="0">
                <a:latin typeface="Tahoma"/>
                <a:cs typeface="Tahoma"/>
              </a:rPr>
              <a:t>use of </a:t>
            </a:r>
            <a:r>
              <a:rPr sz="2000" spc="-6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infected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floppy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disk,</a:t>
            </a:r>
            <a:r>
              <a:rPr sz="2000" dirty="0">
                <a:latin typeface="Tahoma"/>
                <a:cs typeface="Tahoma"/>
              </a:rPr>
              <a:t> or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over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a 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computer</a:t>
            </a:r>
            <a:r>
              <a:rPr sz="2000" dirty="0">
                <a:latin typeface="Tahoma"/>
                <a:cs typeface="Tahoma"/>
              </a:rPr>
              <a:t> network,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including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the 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Internet.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33" y="868171"/>
            <a:ext cx="4081779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00" dirty="0"/>
              <a:t>Types</a:t>
            </a:r>
            <a:r>
              <a:rPr spc="-110" dirty="0"/>
              <a:t> </a:t>
            </a:r>
            <a:r>
              <a:rPr spc="215" dirty="0"/>
              <a:t>of</a:t>
            </a:r>
            <a:r>
              <a:rPr spc="-105" dirty="0"/>
              <a:t> </a:t>
            </a:r>
            <a:r>
              <a:rPr spc="250" dirty="0"/>
              <a:t>Computers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0" y="1858771"/>
            <a:ext cx="5863590" cy="4772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u="heavy" spc="204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Mini</a:t>
            </a:r>
            <a:r>
              <a:rPr sz="2400" u="heavy" spc="-5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2400" u="heavy" spc="18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and</a:t>
            </a:r>
            <a:r>
              <a:rPr sz="2400" u="heavy" spc="-5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2400" u="heavy" spc="19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Mainframe</a:t>
            </a:r>
            <a:r>
              <a:rPr sz="2400" u="heavy" spc="-4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2400" u="heavy" spc="18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Computers</a:t>
            </a:r>
            <a:endParaRPr sz="2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350">
              <a:latin typeface="Tahoma"/>
              <a:cs typeface="Tahoma"/>
            </a:endParaRPr>
          </a:p>
          <a:p>
            <a:pPr marL="469265" marR="5080" algn="just">
              <a:lnSpc>
                <a:spcPct val="99900"/>
              </a:lnSpc>
              <a:spcBef>
                <a:spcPts val="5"/>
              </a:spcBef>
            </a:pPr>
            <a:r>
              <a:rPr sz="2400" spc="-5" dirty="0">
                <a:latin typeface="Tahoma"/>
                <a:cs typeface="Tahoma"/>
              </a:rPr>
              <a:t>Very</a:t>
            </a:r>
            <a:r>
              <a:rPr sz="2400" spc="74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powerful,</a:t>
            </a:r>
            <a:r>
              <a:rPr sz="2400" spc="73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used</a:t>
            </a:r>
            <a:r>
              <a:rPr sz="2400" spc="73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by</a:t>
            </a:r>
            <a:r>
              <a:rPr sz="2400" spc="70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large </a:t>
            </a:r>
            <a:r>
              <a:rPr sz="2400" spc="-74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organisations such </a:t>
            </a:r>
            <a:r>
              <a:rPr sz="2400" dirty="0">
                <a:latin typeface="Tahoma"/>
                <a:cs typeface="Tahoma"/>
              </a:rPr>
              <a:t>an banks to </a:t>
            </a:r>
            <a:r>
              <a:rPr sz="2400" spc="-5" dirty="0">
                <a:latin typeface="Tahoma"/>
                <a:cs typeface="Tahoma"/>
              </a:rPr>
              <a:t>control </a:t>
            </a:r>
            <a:r>
              <a:rPr sz="2400" dirty="0">
                <a:latin typeface="Tahoma"/>
                <a:cs typeface="Tahoma"/>
              </a:rPr>
              <a:t> the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entire</a:t>
            </a:r>
            <a:r>
              <a:rPr sz="240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business</a:t>
            </a:r>
            <a:r>
              <a:rPr sz="240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operation.</a:t>
            </a:r>
            <a:r>
              <a:rPr sz="240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Very </a:t>
            </a:r>
            <a:r>
              <a:rPr sz="240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expensive!</a:t>
            </a:r>
            <a:endParaRPr sz="2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3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2400" u="heavy" spc="18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Personal</a:t>
            </a:r>
            <a:r>
              <a:rPr sz="2400" u="heavy" spc="-8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2400" u="heavy" spc="18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Computers</a:t>
            </a:r>
            <a:endParaRPr sz="2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350">
              <a:latin typeface="Tahoma"/>
              <a:cs typeface="Tahoma"/>
            </a:endParaRPr>
          </a:p>
          <a:p>
            <a:pPr marL="469900" marR="5080" algn="just">
              <a:lnSpc>
                <a:spcPct val="99900"/>
              </a:lnSpc>
            </a:pPr>
            <a:r>
              <a:rPr sz="2400" spc="-5" dirty="0">
                <a:latin typeface="Tahoma"/>
                <a:cs typeface="Tahoma"/>
              </a:rPr>
              <a:t>Cheap and easy </a:t>
            </a:r>
            <a:r>
              <a:rPr sz="2400" spc="-10" dirty="0">
                <a:latin typeface="Tahoma"/>
                <a:cs typeface="Tahoma"/>
              </a:rPr>
              <a:t>to </a:t>
            </a:r>
            <a:r>
              <a:rPr sz="2400" spc="-5" dirty="0">
                <a:latin typeface="Tahoma"/>
                <a:cs typeface="Tahoma"/>
              </a:rPr>
              <a:t>use.</a:t>
            </a:r>
            <a:r>
              <a:rPr sz="240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Often used </a:t>
            </a:r>
            <a:r>
              <a:rPr sz="2400" dirty="0">
                <a:latin typeface="Tahoma"/>
                <a:cs typeface="Tahoma"/>
              </a:rPr>
              <a:t>as 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stand-alone computers </a:t>
            </a:r>
            <a:r>
              <a:rPr sz="2400" dirty="0">
                <a:latin typeface="Tahoma"/>
                <a:cs typeface="Tahoma"/>
              </a:rPr>
              <a:t>or in a </a:t>
            </a:r>
            <a:r>
              <a:rPr sz="2400" spc="-5" dirty="0">
                <a:latin typeface="Tahoma"/>
                <a:cs typeface="Tahoma"/>
              </a:rPr>
              <a:t>network. </a:t>
            </a:r>
            <a:r>
              <a:rPr sz="2400" spc="-73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May be </a:t>
            </a:r>
            <a:r>
              <a:rPr sz="2400" spc="-5" dirty="0">
                <a:latin typeface="Tahoma"/>
                <a:cs typeface="Tahoma"/>
              </a:rPr>
              <a:t>connected </a:t>
            </a:r>
            <a:r>
              <a:rPr sz="2400" spc="-10" dirty="0">
                <a:latin typeface="Tahoma"/>
                <a:cs typeface="Tahoma"/>
              </a:rPr>
              <a:t>to </a:t>
            </a:r>
            <a:r>
              <a:rPr sz="2400" dirty="0">
                <a:latin typeface="Tahoma"/>
                <a:cs typeface="Tahoma"/>
              </a:rPr>
              <a:t>large </a:t>
            </a:r>
            <a:r>
              <a:rPr sz="2400" spc="-5" dirty="0">
                <a:latin typeface="Tahoma"/>
                <a:cs typeface="Tahoma"/>
              </a:rPr>
              <a:t>mainframe </a:t>
            </a:r>
            <a:r>
              <a:rPr sz="240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computers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within</a:t>
            </a:r>
            <a:r>
              <a:rPr sz="240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big</a:t>
            </a:r>
            <a:r>
              <a:rPr sz="2400" spc="1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companies.</a:t>
            </a:r>
            <a:endParaRPr sz="24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86600" y="2133600"/>
            <a:ext cx="2057400" cy="187909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67600" y="4572000"/>
            <a:ext cx="1004316" cy="15240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33" y="868171"/>
            <a:ext cx="319849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50" dirty="0"/>
              <a:t>Computer</a:t>
            </a:r>
            <a:r>
              <a:rPr spc="-125" dirty="0"/>
              <a:t> </a:t>
            </a:r>
            <a:r>
              <a:rPr spc="235" dirty="0"/>
              <a:t>Virus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29400" y="3048000"/>
            <a:ext cx="2286000" cy="20574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39209" y="1933447"/>
            <a:ext cx="5486400" cy="4657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996565"/>
              </a:buClr>
              <a:buSzPct val="79166"/>
              <a:buFont typeface="Microsoft Sans Serif"/>
              <a:buChar char="•"/>
              <a:tabLst>
                <a:tab pos="354965" algn="l"/>
                <a:tab pos="355600" algn="l"/>
              </a:tabLst>
            </a:pPr>
            <a:r>
              <a:rPr sz="2400" spc="245" dirty="0">
                <a:latin typeface="Tahoma"/>
                <a:cs typeface="Tahoma"/>
              </a:rPr>
              <a:t>How</a:t>
            </a:r>
            <a:r>
              <a:rPr sz="2400" spc="-65" dirty="0">
                <a:latin typeface="Tahoma"/>
                <a:cs typeface="Tahoma"/>
              </a:rPr>
              <a:t> </a:t>
            </a:r>
            <a:r>
              <a:rPr sz="2400" spc="190" dirty="0">
                <a:latin typeface="Tahoma"/>
                <a:cs typeface="Tahoma"/>
              </a:rPr>
              <a:t>to</a:t>
            </a:r>
            <a:r>
              <a:rPr sz="2400" spc="-65" dirty="0">
                <a:latin typeface="Tahoma"/>
                <a:cs typeface="Tahoma"/>
              </a:rPr>
              <a:t> </a:t>
            </a:r>
            <a:r>
              <a:rPr sz="2400" spc="180" dirty="0">
                <a:latin typeface="Tahoma"/>
                <a:cs typeface="Tahoma"/>
              </a:rPr>
              <a:t>prevent</a:t>
            </a:r>
            <a:r>
              <a:rPr sz="2400" spc="-60" dirty="0">
                <a:latin typeface="Tahoma"/>
                <a:cs typeface="Tahoma"/>
              </a:rPr>
              <a:t> </a:t>
            </a:r>
            <a:r>
              <a:rPr sz="2400" spc="175" dirty="0">
                <a:latin typeface="Tahoma"/>
                <a:cs typeface="Tahoma"/>
              </a:rPr>
              <a:t>virus</a:t>
            </a:r>
            <a:r>
              <a:rPr sz="2400" spc="-65" dirty="0">
                <a:latin typeface="Tahoma"/>
                <a:cs typeface="Tahoma"/>
              </a:rPr>
              <a:t> </a:t>
            </a:r>
            <a:r>
              <a:rPr sz="2400" spc="190" dirty="0">
                <a:latin typeface="Tahoma"/>
                <a:cs typeface="Tahoma"/>
              </a:rPr>
              <a:t>damage</a:t>
            </a:r>
            <a:endParaRPr sz="2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996565"/>
              </a:buClr>
              <a:buFont typeface="Microsoft Sans Serif"/>
              <a:buChar char="•"/>
            </a:pPr>
            <a:endParaRPr sz="2750">
              <a:latin typeface="Tahoma"/>
              <a:cs typeface="Tahoma"/>
            </a:endParaRPr>
          </a:p>
          <a:p>
            <a:pPr marL="756285" marR="7620" lvl="1" indent="-287020" algn="just">
              <a:lnSpc>
                <a:spcPct val="100000"/>
              </a:lnSpc>
              <a:spcBef>
                <a:spcPts val="5"/>
              </a:spcBef>
              <a:buClr>
                <a:srgbClr val="99CCFF"/>
              </a:buClr>
              <a:buSzPct val="70000"/>
              <a:buFont typeface="Microsoft Sans Serif"/>
              <a:buChar char="•"/>
              <a:tabLst>
                <a:tab pos="756920" algn="l"/>
              </a:tabLst>
            </a:pPr>
            <a:r>
              <a:rPr sz="2000" spc="-5" dirty="0">
                <a:latin typeface="Tahoma"/>
                <a:cs typeface="Tahoma"/>
              </a:rPr>
              <a:t>There </a:t>
            </a:r>
            <a:r>
              <a:rPr sz="2000" dirty="0">
                <a:latin typeface="Tahoma"/>
                <a:cs typeface="Tahoma"/>
              </a:rPr>
              <a:t>are a </a:t>
            </a:r>
            <a:r>
              <a:rPr sz="2000" spc="-5" dirty="0">
                <a:latin typeface="Tahoma"/>
                <a:cs typeface="Tahoma"/>
              </a:rPr>
              <a:t>number </a:t>
            </a:r>
            <a:r>
              <a:rPr sz="2000" dirty="0">
                <a:latin typeface="Tahoma"/>
                <a:cs typeface="Tahoma"/>
              </a:rPr>
              <a:t>of </a:t>
            </a:r>
            <a:r>
              <a:rPr sz="2000" spc="-5" dirty="0">
                <a:latin typeface="Tahoma"/>
                <a:cs typeface="Tahoma"/>
              </a:rPr>
              <a:t>third party anti- 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virus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products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available.</a:t>
            </a:r>
            <a:endParaRPr sz="2000">
              <a:latin typeface="Tahoma"/>
              <a:cs typeface="Tahoma"/>
            </a:endParaRPr>
          </a:p>
          <a:p>
            <a:pPr marL="756285" marR="5080" lvl="1" indent="-287020" algn="just">
              <a:lnSpc>
                <a:spcPct val="100000"/>
              </a:lnSpc>
              <a:spcBef>
                <a:spcPts val="480"/>
              </a:spcBef>
              <a:buClr>
                <a:srgbClr val="99CCFF"/>
              </a:buClr>
              <a:buSzPct val="70000"/>
              <a:buFont typeface="Microsoft Sans Serif"/>
              <a:buChar char="•"/>
              <a:tabLst>
                <a:tab pos="756920" algn="l"/>
              </a:tabLst>
            </a:pPr>
            <a:r>
              <a:rPr sz="2000" dirty="0">
                <a:latin typeface="Tahoma"/>
                <a:cs typeface="Tahoma"/>
              </a:rPr>
              <a:t>Most of </a:t>
            </a:r>
            <a:r>
              <a:rPr sz="2000" spc="-10" dirty="0">
                <a:latin typeface="Tahoma"/>
                <a:cs typeface="Tahoma"/>
              </a:rPr>
              <a:t>these </a:t>
            </a:r>
            <a:r>
              <a:rPr sz="2000" dirty="0">
                <a:latin typeface="Tahoma"/>
                <a:cs typeface="Tahoma"/>
              </a:rPr>
              <a:t>are better than the </a:t>
            </a:r>
            <a:r>
              <a:rPr sz="2000" spc="-5" dirty="0">
                <a:latin typeface="Tahoma"/>
                <a:cs typeface="Tahoma"/>
              </a:rPr>
              <a:t>rather 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rudimentary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products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available</a:t>
            </a:r>
            <a:r>
              <a:rPr sz="2000" spc="6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within </a:t>
            </a:r>
            <a:r>
              <a:rPr sz="2000" spc="-6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DOS and Windows, </a:t>
            </a:r>
            <a:r>
              <a:rPr sz="2000" spc="-10" dirty="0">
                <a:latin typeface="Tahoma"/>
                <a:cs typeface="Tahoma"/>
              </a:rPr>
              <a:t>but </a:t>
            </a:r>
            <a:r>
              <a:rPr sz="2000" dirty="0">
                <a:latin typeface="Tahoma"/>
                <a:cs typeface="Tahoma"/>
              </a:rPr>
              <a:t>of </a:t>
            </a:r>
            <a:r>
              <a:rPr sz="2000" spc="-5" dirty="0">
                <a:latin typeface="Tahoma"/>
                <a:cs typeface="Tahoma"/>
              </a:rPr>
              <a:t>course </a:t>
            </a:r>
            <a:r>
              <a:rPr sz="2000" dirty="0">
                <a:latin typeface="Tahoma"/>
                <a:cs typeface="Tahoma"/>
              </a:rPr>
              <a:t>you </a:t>
            </a:r>
            <a:r>
              <a:rPr sz="2000" spc="-10" dirty="0">
                <a:latin typeface="Tahoma"/>
                <a:cs typeface="Tahoma"/>
              </a:rPr>
              <a:t>do </a:t>
            </a:r>
            <a:r>
              <a:rPr sz="2000" spc="-5" dirty="0">
                <a:latin typeface="Tahoma"/>
                <a:cs typeface="Tahoma"/>
              </a:rPr>
              <a:t> have </a:t>
            </a:r>
            <a:r>
              <a:rPr sz="2000" dirty="0">
                <a:latin typeface="Tahoma"/>
                <a:cs typeface="Tahoma"/>
              </a:rPr>
              <a:t>to </a:t>
            </a:r>
            <a:r>
              <a:rPr sz="2000" spc="-5" dirty="0">
                <a:latin typeface="Tahoma"/>
                <a:cs typeface="Tahoma"/>
              </a:rPr>
              <a:t>pay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for</a:t>
            </a:r>
            <a:r>
              <a:rPr sz="2000" spc="-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them!</a:t>
            </a:r>
            <a:endParaRPr sz="2000">
              <a:latin typeface="Tahoma"/>
              <a:cs typeface="Tahoma"/>
            </a:endParaRPr>
          </a:p>
          <a:p>
            <a:pPr marL="756285" marR="5080" lvl="1" indent="-287020" algn="just">
              <a:lnSpc>
                <a:spcPct val="100000"/>
              </a:lnSpc>
              <a:spcBef>
                <a:spcPts val="465"/>
              </a:spcBef>
              <a:buClr>
                <a:srgbClr val="99CCFF"/>
              </a:buClr>
              <a:buSzPct val="70000"/>
              <a:buFont typeface="Microsoft Sans Serif"/>
              <a:buChar char="•"/>
              <a:tabLst>
                <a:tab pos="756920" algn="l"/>
              </a:tabLst>
            </a:pPr>
            <a:r>
              <a:rPr sz="2000" spc="-5" dirty="0">
                <a:latin typeface="Tahoma"/>
                <a:cs typeface="Tahoma"/>
              </a:rPr>
              <a:t>The</a:t>
            </a:r>
            <a:r>
              <a:rPr sz="2000" spc="2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main</a:t>
            </a:r>
            <a:r>
              <a:rPr sz="2000" spc="22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thing</a:t>
            </a:r>
            <a:r>
              <a:rPr sz="2000" spc="22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about</a:t>
            </a:r>
            <a:r>
              <a:rPr sz="2000" spc="22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your</a:t>
            </a:r>
            <a:r>
              <a:rPr sz="2000" spc="22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virus</a:t>
            </a:r>
            <a:r>
              <a:rPr sz="2000" spc="24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checker </a:t>
            </a:r>
            <a:r>
              <a:rPr sz="2000" spc="-6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is</a:t>
            </a:r>
            <a:r>
              <a:rPr sz="2000" dirty="0">
                <a:latin typeface="Tahoma"/>
                <a:cs typeface="Tahoma"/>
              </a:rPr>
              <a:t> that </a:t>
            </a:r>
            <a:r>
              <a:rPr sz="2000" spc="-5" dirty="0">
                <a:latin typeface="Tahoma"/>
                <a:cs typeface="Tahoma"/>
              </a:rPr>
              <a:t>it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should be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kept up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to </a:t>
            </a:r>
            <a:r>
              <a:rPr sz="2000" spc="-5" dirty="0">
                <a:latin typeface="Tahoma"/>
                <a:cs typeface="Tahoma"/>
              </a:rPr>
              <a:t>date.</a:t>
            </a:r>
            <a:endParaRPr sz="2000">
              <a:latin typeface="Tahoma"/>
              <a:cs typeface="Tahoma"/>
            </a:endParaRPr>
          </a:p>
          <a:p>
            <a:pPr marL="756285" marR="5080" lvl="1" indent="-287020" algn="just">
              <a:lnSpc>
                <a:spcPct val="100000"/>
              </a:lnSpc>
              <a:spcBef>
                <a:spcPts val="480"/>
              </a:spcBef>
              <a:buClr>
                <a:srgbClr val="99CCFF"/>
              </a:buClr>
              <a:buSzPct val="70000"/>
              <a:buFont typeface="Microsoft Sans Serif"/>
              <a:buChar char="•"/>
              <a:tabLst>
                <a:tab pos="756920" algn="l"/>
              </a:tabLst>
            </a:pPr>
            <a:r>
              <a:rPr sz="2000" spc="-5" dirty="0">
                <a:latin typeface="Tahoma"/>
                <a:cs typeface="Tahoma"/>
              </a:rPr>
              <a:t>Many companies supply updated disks on </a:t>
            </a:r>
            <a:r>
              <a:rPr sz="2000" dirty="0">
                <a:latin typeface="Tahoma"/>
                <a:cs typeface="Tahoma"/>
              </a:rPr>
              <a:t> a </a:t>
            </a:r>
            <a:r>
              <a:rPr sz="2000" spc="-5" dirty="0">
                <a:latin typeface="Tahoma"/>
                <a:cs typeface="Tahoma"/>
              </a:rPr>
              <a:t>regular basis </a:t>
            </a:r>
            <a:r>
              <a:rPr sz="2000" dirty="0">
                <a:latin typeface="Tahoma"/>
                <a:cs typeface="Tahoma"/>
              </a:rPr>
              <a:t>or </a:t>
            </a:r>
            <a:r>
              <a:rPr sz="2000" spc="-5" dirty="0">
                <a:latin typeface="Tahoma"/>
                <a:cs typeface="Tahoma"/>
              </a:rPr>
              <a:t>allow </a:t>
            </a:r>
            <a:r>
              <a:rPr sz="2000" dirty="0">
                <a:latin typeface="Tahoma"/>
                <a:cs typeface="Tahoma"/>
              </a:rPr>
              <a:t>you to </a:t>
            </a:r>
            <a:r>
              <a:rPr sz="2000" spc="-5" dirty="0">
                <a:latin typeface="Tahoma"/>
                <a:cs typeface="Tahoma"/>
              </a:rPr>
              <a:t>receive 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updates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through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an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electronic,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on-line 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bulletin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board.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33" y="868171"/>
            <a:ext cx="3996054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60" dirty="0"/>
              <a:t>Software</a:t>
            </a:r>
            <a:r>
              <a:rPr spc="-100" dirty="0"/>
              <a:t> </a:t>
            </a:r>
            <a:r>
              <a:rPr spc="235" dirty="0"/>
              <a:t>Copyright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54240" y="3180588"/>
            <a:ext cx="2202180" cy="211378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220209" y="2547618"/>
            <a:ext cx="5550535" cy="2580005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65"/>
              </a:spcBef>
              <a:buClr>
                <a:srgbClr val="996565"/>
              </a:buClr>
              <a:buSzPct val="79166"/>
              <a:buFont typeface="Microsoft Sans Serif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Be</a:t>
            </a:r>
            <a:r>
              <a:rPr sz="2400" spc="-5" dirty="0">
                <a:latin typeface="Tahoma"/>
                <a:cs typeface="Tahoma"/>
              </a:rPr>
              <a:t> aware </a:t>
            </a:r>
            <a:r>
              <a:rPr sz="2400" dirty="0">
                <a:latin typeface="Tahoma"/>
                <a:cs typeface="Tahoma"/>
              </a:rPr>
              <a:t>on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software copyright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issues</a:t>
            </a:r>
            <a:endParaRPr sz="24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560"/>
              </a:spcBef>
              <a:buClr>
                <a:srgbClr val="996565"/>
              </a:buClr>
              <a:buSzPct val="79166"/>
              <a:buFont typeface="Microsoft Sans Serif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Tahoma"/>
                <a:cs typeface="Tahoma"/>
              </a:rPr>
              <a:t>Freeware</a:t>
            </a:r>
            <a:endParaRPr sz="24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996565"/>
              </a:buClr>
              <a:buSzPct val="79166"/>
              <a:buFont typeface="Microsoft Sans Serif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Tahoma"/>
                <a:cs typeface="Tahoma"/>
              </a:rPr>
              <a:t>Shareware</a:t>
            </a:r>
            <a:endParaRPr sz="2400">
              <a:latin typeface="Tahoma"/>
              <a:cs typeface="Tahoma"/>
            </a:endParaRPr>
          </a:p>
          <a:p>
            <a:pPr marL="355600" marR="123825" indent="-342900">
              <a:lnSpc>
                <a:spcPct val="100000"/>
              </a:lnSpc>
              <a:spcBef>
                <a:spcPts val="565"/>
              </a:spcBef>
              <a:buClr>
                <a:srgbClr val="996565"/>
              </a:buClr>
              <a:buSzPct val="79166"/>
              <a:buFont typeface="Microsoft Sans Serif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What </a:t>
            </a:r>
            <a:r>
              <a:rPr sz="2400" spc="-10" dirty="0">
                <a:latin typeface="Tahoma"/>
                <a:cs typeface="Tahoma"/>
              </a:rPr>
              <a:t>about </a:t>
            </a:r>
            <a:r>
              <a:rPr sz="2400" spc="-5" dirty="0">
                <a:latin typeface="Tahoma"/>
                <a:cs typeface="Tahoma"/>
              </a:rPr>
              <a:t>software </a:t>
            </a:r>
            <a:r>
              <a:rPr sz="2400" dirty="0">
                <a:latin typeface="Tahoma"/>
                <a:cs typeface="Tahoma"/>
              </a:rPr>
              <a:t>that </a:t>
            </a:r>
            <a:r>
              <a:rPr sz="2400" spc="-5" dirty="0">
                <a:latin typeface="Tahoma"/>
                <a:cs typeface="Tahoma"/>
              </a:rPr>
              <a:t>you find </a:t>
            </a:r>
            <a:r>
              <a:rPr sz="2400" dirty="0">
                <a:latin typeface="Tahoma"/>
                <a:cs typeface="Tahoma"/>
              </a:rPr>
              <a:t>on </a:t>
            </a:r>
            <a:r>
              <a:rPr sz="2400" spc="-73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the</a:t>
            </a:r>
            <a:r>
              <a:rPr sz="2400" spc="-5" dirty="0">
                <a:latin typeface="Tahoma"/>
                <a:cs typeface="Tahoma"/>
              </a:rPr>
              <a:t> Internet?</a:t>
            </a:r>
            <a:endParaRPr sz="24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565"/>
              </a:spcBef>
              <a:buClr>
                <a:srgbClr val="996565"/>
              </a:buClr>
              <a:buSzPct val="79166"/>
              <a:buFont typeface="Microsoft Sans Serif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Tahoma"/>
                <a:cs typeface="Tahoma"/>
              </a:rPr>
              <a:t>Software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site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licenses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33" y="868171"/>
            <a:ext cx="3996054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60" dirty="0"/>
              <a:t>Software</a:t>
            </a:r>
            <a:r>
              <a:rPr spc="-100" dirty="0"/>
              <a:t> </a:t>
            </a:r>
            <a:r>
              <a:rPr spc="235" dirty="0"/>
              <a:t>Copyright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67809" y="2466846"/>
            <a:ext cx="5562600" cy="3457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lnSpc>
                <a:spcPct val="99900"/>
              </a:lnSpc>
              <a:spcBef>
                <a:spcPts val="100"/>
              </a:spcBef>
              <a:buClr>
                <a:srgbClr val="996565"/>
              </a:buClr>
              <a:buSzPct val="79166"/>
              <a:buFont typeface="Microsoft Sans Serif"/>
              <a:buChar char="•"/>
              <a:tabLst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If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your</a:t>
            </a:r>
            <a:r>
              <a:rPr sz="240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computer</a:t>
            </a:r>
            <a:r>
              <a:rPr sz="240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system</a:t>
            </a:r>
            <a:r>
              <a:rPr sz="240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holds </a:t>
            </a:r>
            <a:r>
              <a:rPr sz="240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information </a:t>
            </a:r>
            <a:r>
              <a:rPr sz="2400" dirty="0">
                <a:latin typeface="Tahoma"/>
                <a:cs typeface="Tahoma"/>
              </a:rPr>
              <a:t>about </a:t>
            </a:r>
            <a:r>
              <a:rPr sz="2400" spc="-5" dirty="0">
                <a:latin typeface="Tahoma"/>
                <a:cs typeface="Tahoma"/>
              </a:rPr>
              <a:t>individuals </a:t>
            </a:r>
            <a:r>
              <a:rPr sz="2400" spc="-10" dirty="0">
                <a:latin typeface="Tahoma"/>
                <a:cs typeface="Tahoma"/>
              </a:rPr>
              <a:t>then </a:t>
            </a:r>
            <a:r>
              <a:rPr sz="2400" spc="-5" dirty="0">
                <a:latin typeface="Tahoma"/>
                <a:cs typeface="Tahoma"/>
              </a:rPr>
              <a:t>you </a:t>
            </a:r>
            <a:r>
              <a:rPr sz="2400" spc="-73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have a </a:t>
            </a:r>
            <a:r>
              <a:rPr sz="2400" spc="-5" dirty="0">
                <a:latin typeface="Tahoma"/>
                <a:cs typeface="Tahoma"/>
              </a:rPr>
              <a:t>moral </a:t>
            </a:r>
            <a:r>
              <a:rPr sz="2400" dirty="0">
                <a:latin typeface="Tahoma"/>
                <a:cs typeface="Tahoma"/>
              </a:rPr>
              <a:t>and </a:t>
            </a:r>
            <a:r>
              <a:rPr sz="2400" spc="-5" dirty="0">
                <a:latin typeface="Tahoma"/>
                <a:cs typeface="Tahoma"/>
              </a:rPr>
              <a:t>legal duty </a:t>
            </a:r>
            <a:r>
              <a:rPr sz="2400" spc="-10" dirty="0">
                <a:latin typeface="Tahoma"/>
                <a:cs typeface="Tahoma"/>
              </a:rPr>
              <a:t>to </a:t>
            </a:r>
            <a:r>
              <a:rPr sz="2400" spc="-5" dirty="0">
                <a:latin typeface="Tahoma"/>
                <a:cs typeface="Tahoma"/>
              </a:rPr>
              <a:t>treat </a:t>
            </a:r>
            <a:r>
              <a:rPr sz="2400" dirty="0">
                <a:latin typeface="Tahoma"/>
                <a:cs typeface="Tahoma"/>
              </a:rPr>
              <a:t> that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information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with respect.</a:t>
            </a:r>
            <a:endParaRPr sz="2400">
              <a:latin typeface="Tahoma"/>
              <a:cs typeface="Tahoma"/>
            </a:endParaRPr>
          </a:p>
          <a:p>
            <a:pPr marL="355600" marR="5080" indent="-342900" algn="just">
              <a:lnSpc>
                <a:spcPct val="99800"/>
              </a:lnSpc>
              <a:spcBef>
                <a:spcPts val="570"/>
              </a:spcBef>
              <a:buClr>
                <a:srgbClr val="996565"/>
              </a:buClr>
              <a:buSzPct val="79166"/>
              <a:buFont typeface="Microsoft Sans Serif"/>
              <a:buChar char="•"/>
              <a:tabLst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In a </a:t>
            </a:r>
            <a:r>
              <a:rPr sz="2400" spc="-5" dirty="0">
                <a:latin typeface="Tahoma"/>
                <a:cs typeface="Tahoma"/>
              </a:rPr>
              <a:t>free society you </a:t>
            </a:r>
            <a:r>
              <a:rPr sz="2400" dirty="0">
                <a:latin typeface="Tahoma"/>
                <a:cs typeface="Tahoma"/>
              </a:rPr>
              <a:t>have a </a:t>
            </a:r>
            <a:r>
              <a:rPr sz="2400" spc="-5" dirty="0">
                <a:latin typeface="Tahoma"/>
                <a:cs typeface="Tahoma"/>
              </a:rPr>
              <a:t>right </a:t>
            </a:r>
            <a:r>
              <a:rPr sz="2400" dirty="0">
                <a:latin typeface="Tahoma"/>
                <a:cs typeface="Tahoma"/>
              </a:rPr>
              <a:t>to 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ensure</a:t>
            </a:r>
            <a:r>
              <a:rPr sz="240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that</a:t>
            </a:r>
            <a:r>
              <a:rPr sz="240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information</a:t>
            </a:r>
            <a:r>
              <a:rPr sz="240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held</a:t>
            </a:r>
            <a:r>
              <a:rPr sz="2400" spc="74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about </a:t>
            </a:r>
            <a:r>
              <a:rPr sz="2400" dirty="0">
                <a:latin typeface="Tahoma"/>
                <a:cs typeface="Tahoma"/>
              </a:rPr>
              <a:t> you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is</a:t>
            </a:r>
            <a:r>
              <a:rPr sz="2400" spc="-5" dirty="0">
                <a:latin typeface="Tahoma"/>
                <a:cs typeface="Tahoma"/>
              </a:rPr>
              <a:t> not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abused.</a:t>
            </a:r>
            <a:endParaRPr sz="2400">
              <a:latin typeface="Tahoma"/>
              <a:cs typeface="Tahoma"/>
            </a:endParaRPr>
          </a:p>
          <a:p>
            <a:pPr marL="355600" marR="5080" indent="-342900" algn="just">
              <a:lnSpc>
                <a:spcPts val="2870"/>
              </a:lnSpc>
              <a:spcBef>
                <a:spcPts val="680"/>
              </a:spcBef>
              <a:buClr>
                <a:srgbClr val="996565"/>
              </a:buClr>
              <a:buSzPct val="79166"/>
              <a:buFont typeface="Microsoft Sans Serif"/>
              <a:buChar char="•"/>
              <a:tabLst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In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many</a:t>
            </a:r>
            <a:r>
              <a:rPr sz="240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countries</a:t>
            </a:r>
            <a:r>
              <a:rPr sz="2400" dirty="0">
                <a:latin typeface="Tahoma"/>
                <a:cs typeface="Tahoma"/>
              </a:rPr>
              <a:t> this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right</a:t>
            </a:r>
            <a:r>
              <a:rPr sz="2400" dirty="0">
                <a:latin typeface="Tahoma"/>
                <a:cs typeface="Tahoma"/>
              </a:rPr>
              <a:t> is 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enshrined under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data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protection</a:t>
            </a:r>
            <a:r>
              <a:rPr sz="2400" spc="1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laws</a:t>
            </a:r>
            <a:endParaRPr sz="24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858000" y="3276600"/>
            <a:ext cx="1828800" cy="1792605"/>
            <a:chOff x="6858000" y="3276600"/>
            <a:chExt cx="1828800" cy="1792605"/>
          </a:xfrm>
        </p:grpSpPr>
        <p:sp>
          <p:nvSpPr>
            <p:cNvPr id="5" name="object 5"/>
            <p:cNvSpPr/>
            <p:nvPr/>
          </p:nvSpPr>
          <p:spPr>
            <a:xfrm>
              <a:off x="7405115" y="3601211"/>
              <a:ext cx="741045" cy="1149350"/>
            </a:xfrm>
            <a:custGeom>
              <a:avLst/>
              <a:gdLst/>
              <a:ahLst/>
              <a:cxnLst/>
              <a:rect l="l" t="t" r="r" b="b"/>
              <a:pathLst>
                <a:path w="741045" h="1149350">
                  <a:moveTo>
                    <a:pt x="740663" y="315467"/>
                  </a:moveTo>
                  <a:lnTo>
                    <a:pt x="633983" y="97535"/>
                  </a:lnTo>
                  <a:lnTo>
                    <a:pt x="423671" y="0"/>
                  </a:lnTo>
                  <a:lnTo>
                    <a:pt x="188975" y="64007"/>
                  </a:lnTo>
                  <a:lnTo>
                    <a:pt x="53339" y="193547"/>
                  </a:lnTo>
                  <a:lnTo>
                    <a:pt x="0" y="393191"/>
                  </a:lnTo>
                  <a:lnTo>
                    <a:pt x="6095" y="512063"/>
                  </a:lnTo>
                  <a:lnTo>
                    <a:pt x="246887" y="498347"/>
                  </a:lnTo>
                  <a:lnTo>
                    <a:pt x="252983" y="309371"/>
                  </a:lnTo>
                  <a:lnTo>
                    <a:pt x="326135" y="231647"/>
                  </a:lnTo>
                  <a:lnTo>
                    <a:pt x="458723" y="280415"/>
                  </a:lnTo>
                  <a:lnTo>
                    <a:pt x="446531" y="409955"/>
                  </a:lnTo>
                  <a:lnTo>
                    <a:pt x="288035" y="512063"/>
                  </a:lnTo>
                  <a:lnTo>
                    <a:pt x="259079" y="797051"/>
                  </a:lnTo>
                  <a:lnTo>
                    <a:pt x="288035" y="885443"/>
                  </a:lnTo>
                  <a:lnTo>
                    <a:pt x="234695" y="984503"/>
                  </a:lnTo>
                  <a:lnTo>
                    <a:pt x="246887" y="1085087"/>
                  </a:lnTo>
                  <a:lnTo>
                    <a:pt x="359663" y="1149095"/>
                  </a:lnTo>
                  <a:lnTo>
                    <a:pt x="504443" y="1103375"/>
                  </a:lnTo>
                  <a:lnTo>
                    <a:pt x="551687" y="984503"/>
                  </a:lnTo>
                  <a:lnTo>
                    <a:pt x="493775" y="871727"/>
                  </a:lnTo>
                  <a:lnTo>
                    <a:pt x="557783" y="807719"/>
                  </a:lnTo>
                  <a:lnTo>
                    <a:pt x="557783" y="650747"/>
                  </a:lnTo>
                  <a:lnTo>
                    <a:pt x="722375" y="516635"/>
                  </a:lnTo>
                  <a:lnTo>
                    <a:pt x="740663" y="31546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447787" y="3646931"/>
              <a:ext cx="657225" cy="803275"/>
            </a:xfrm>
            <a:custGeom>
              <a:avLst/>
              <a:gdLst/>
              <a:ahLst/>
              <a:cxnLst/>
              <a:rect l="l" t="t" r="r" b="b"/>
              <a:pathLst>
                <a:path w="657225" h="803275">
                  <a:moveTo>
                    <a:pt x="656843" y="329183"/>
                  </a:moveTo>
                  <a:lnTo>
                    <a:pt x="608075" y="164591"/>
                  </a:lnTo>
                  <a:lnTo>
                    <a:pt x="445007" y="0"/>
                  </a:lnTo>
                  <a:lnTo>
                    <a:pt x="245363" y="13715"/>
                  </a:lnTo>
                  <a:lnTo>
                    <a:pt x="85343" y="112775"/>
                  </a:lnTo>
                  <a:lnTo>
                    <a:pt x="15239" y="236219"/>
                  </a:lnTo>
                  <a:lnTo>
                    <a:pt x="0" y="405383"/>
                  </a:lnTo>
                  <a:lnTo>
                    <a:pt x="96011" y="388619"/>
                  </a:lnTo>
                  <a:lnTo>
                    <a:pt x="149351" y="405383"/>
                  </a:lnTo>
                  <a:lnTo>
                    <a:pt x="146303" y="295655"/>
                  </a:lnTo>
                  <a:lnTo>
                    <a:pt x="187451" y="170687"/>
                  </a:lnTo>
                  <a:lnTo>
                    <a:pt x="345947" y="124967"/>
                  </a:lnTo>
                  <a:lnTo>
                    <a:pt x="422147" y="176783"/>
                  </a:lnTo>
                  <a:lnTo>
                    <a:pt x="502919" y="257555"/>
                  </a:lnTo>
                  <a:lnTo>
                    <a:pt x="480059" y="399287"/>
                  </a:lnTo>
                  <a:lnTo>
                    <a:pt x="329183" y="466343"/>
                  </a:lnTo>
                  <a:lnTo>
                    <a:pt x="288035" y="563879"/>
                  </a:lnTo>
                  <a:lnTo>
                    <a:pt x="298703" y="665987"/>
                  </a:lnTo>
                  <a:lnTo>
                    <a:pt x="280415" y="803147"/>
                  </a:lnTo>
                  <a:lnTo>
                    <a:pt x="431291" y="803147"/>
                  </a:lnTo>
                  <a:lnTo>
                    <a:pt x="451103" y="701039"/>
                  </a:lnTo>
                  <a:lnTo>
                    <a:pt x="438911" y="582167"/>
                  </a:lnTo>
                  <a:lnTo>
                    <a:pt x="531875" y="518159"/>
                  </a:lnTo>
                  <a:lnTo>
                    <a:pt x="601979" y="483107"/>
                  </a:lnTo>
                  <a:lnTo>
                    <a:pt x="656843" y="329183"/>
                  </a:lnTo>
                  <a:close/>
                </a:path>
              </a:pathLst>
            </a:custGeom>
            <a:solidFill>
              <a:srgbClr val="00B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87055" y="4509515"/>
              <a:ext cx="211835" cy="182879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6858000" y="3276600"/>
              <a:ext cx="1828800" cy="1792605"/>
            </a:xfrm>
            <a:custGeom>
              <a:avLst/>
              <a:gdLst/>
              <a:ahLst/>
              <a:cxnLst/>
              <a:rect l="l" t="t" r="r" b="b"/>
              <a:pathLst>
                <a:path w="1828800" h="1792604">
                  <a:moveTo>
                    <a:pt x="1333500" y="28956"/>
                  </a:moveTo>
                  <a:lnTo>
                    <a:pt x="1139952" y="0"/>
                  </a:lnTo>
                  <a:lnTo>
                    <a:pt x="777240" y="6096"/>
                  </a:lnTo>
                  <a:lnTo>
                    <a:pt x="501396" y="94488"/>
                  </a:lnTo>
                  <a:lnTo>
                    <a:pt x="217932" y="277368"/>
                  </a:lnTo>
                  <a:lnTo>
                    <a:pt x="86868" y="541020"/>
                  </a:lnTo>
                  <a:lnTo>
                    <a:pt x="28956" y="810768"/>
                  </a:lnTo>
                  <a:lnTo>
                    <a:pt x="0" y="1082040"/>
                  </a:lnTo>
                  <a:lnTo>
                    <a:pt x="129540" y="1280160"/>
                  </a:lnTo>
                  <a:lnTo>
                    <a:pt x="246888" y="1473504"/>
                  </a:lnTo>
                  <a:lnTo>
                    <a:pt x="246888" y="827532"/>
                  </a:lnTo>
                  <a:lnTo>
                    <a:pt x="300228" y="611124"/>
                  </a:lnTo>
                  <a:lnTo>
                    <a:pt x="446532" y="428244"/>
                  </a:lnTo>
                  <a:lnTo>
                    <a:pt x="528828" y="312420"/>
                  </a:lnTo>
                  <a:lnTo>
                    <a:pt x="723900" y="263652"/>
                  </a:lnTo>
                  <a:lnTo>
                    <a:pt x="934212" y="187452"/>
                  </a:lnTo>
                  <a:lnTo>
                    <a:pt x="1234440" y="277368"/>
                  </a:lnTo>
                  <a:lnTo>
                    <a:pt x="1333500" y="28956"/>
                  </a:lnTo>
                  <a:close/>
                </a:path>
                <a:path w="1828800" h="1792604">
                  <a:moveTo>
                    <a:pt x="1623060" y="1468823"/>
                  </a:moveTo>
                  <a:lnTo>
                    <a:pt x="1623060" y="803148"/>
                  </a:lnTo>
                  <a:lnTo>
                    <a:pt x="1557528" y="1132332"/>
                  </a:lnTo>
                  <a:lnTo>
                    <a:pt x="1417320" y="1373124"/>
                  </a:lnTo>
                  <a:lnTo>
                    <a:pt x="1275588" y="1450848"/>
                  </a:lnTo>
                  <a:lnTo>
                    <a:pt x="1117092" y="1527048"/>
                  </a:lnTo>
                  <a:lnTo>
                    <a:pt x="859536" y="1556004"/>
                  </a:lnTo>
                  <a:lnTo>
                    <a:pt x="576072" y="1498092"/>
                  </a:lnTo>
                  <a:lnTo>
                    <a:pt x="353568" y="1251204"/>
                  </a:lnTo>
                  <a:lnTo>
                    <a:pt x="252984" y="1086612"/>
                  </a:lnTo>
                  <a:lnTo>
                    <a:pt x="246888" y="827532"/>
                  </a:lnTo>
                  <a:lnTo>
                    <a:pt x="246888" y="1473504"/>
                  </a:lnTo>
                  <a:lnTo>
                    <a:pt x="289560" y="1543812"/>
                  </a:lnTo>
                  <a:lnTo>
                    <a:pt x="659892" y="1755648"/>
                  </a:lnTo>
                  <a:lnTo>
                    <a:pt x="1014984" y="1792224"/>
                  </a:lnTo>
                  <a:lnTo>
                    <a:pt x="1263396" y="1720596"/>
                  </a:lnTo>
                  <a:lnTo>
                    <a:pt x="1417320" y="1633728"/>
                  </a:lnTo>
                  <a:lnTo>
                    <a:pt x="1580388" y="1572768"/>
                  </a:lnTo>
                  <a:lnTo>
                    <a:pt x="1623060" y="1468823"/>
                  </a:lnTo>
                  <a:close/>
                </a:path>
                <a:path w="1828800" h="1792604">
                  <a:moveTo>
                    <a:pt x="1828800" y="923544"/>
                  </a:moveTo>
                  <a:lnTo>
                    <a:pt x="1787652" y="611124"/>
                  </a:lnTo>
                  <a:lnTo>
                    <a:pt x="1674876" y="300228"/>
                  </a:lnTo>
                  <a:lnTo>
                    <a:pt x="1522476" y="182880"/>
                  </a:lnTo>
                  <a:lnTo>
                    <a:pt x="1333500" y="28956"/>
                  </a:lnTo>
                  <a:lnTo>
                    <a:pt x="1234440" y="277368"/>
                  </a:lnTo>
                  <a:lnTo>
                    <a:pt x="1473708" y="452628"/>
                  </a:lnTo>
                  <a:lnTo>
                    <a:pt x="1566672" y="598932"/>
                  </a:lnTo>
                  <a:lnTo>
                    <a:pt x="1623060" y="803148"/>
                  </a:lnTo>
                  <a:lnTo>
                    <a:pt x="1623060" y="1468823"/>
                  </a:lnTo>
                  <a:lnTo>
                    <a:pt x="1639824" y="1427988"/>
                  </a:lnTo>
                  <a:lnTo>
                    <a:pt x="1781556" y="1196340"/>
                  </a:lnTo>
                  <a:lnTo>
                    <a:pt x="1828800" y="9235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909815" y="3305555"/>
              <a:ext cx="1732914" cy="1720850"/>
            </a:xfrm>
            <a:custGeom>
              <a:avLst/>
              <a:gdLst/>
              <a:ahLst/>
              <a:cxnLst/>
              <a:rect l="l" t="t" r="r" b="b"/>
              <a:pathLst>
                <a:path w="1732915" h="1720850">
                  <a:moveTo>
                    <a:pt x="935736" y="124968"/>
                  </a:moveTo>
                  <a:lnTo>
                    <a:pt x="917448" y="0"/>
                  </a:lnTo>
                  <a:lnTo>
                    <a:pt x="562356" y="57912"/>
                  </a:lnTo>
                  <a:lnTo>
                    <a:pt x="335280" y="188976"/>
                  </a:lnTo>
                  <a:lnTo>
                    <a:pt x="131064" y="370332"/>
                  </a:lnTo>
                  <a:lnTo>
                    <a:pt x="77724" y="630936"/>
                  </a:lnTo>
                  <a:lnTo>
                    <a:pt x="0" y="917448"/>
                  </a:lnTo>
                  <a:lnTo>
                    <a:pt x="118872" y="1187611"/>
                  </a:lnTo>
                  <a:lnTo>
                    <a:pt x="118872" y="911352"/>
                  </a:lnTo>
                  <a:lnTo>
                    <a:pt x="172212" y="701040"/>
                  </a:lnTo>
                  <a:lnTo>
                    <a:pt x="260604" y="441960"/>
                  </a:lnTo>
                  <a:lnTo>
                    <a:pt x="443484" y="240792"/>
                  </a:lnTo>
                  <a:lnTo>
                    <a:pt x="736092" y="124968"/>
                  </a:lnTo>
                  <a:lnTo>
                    <a:pt x="935736" y="124968"/>
                  </a:lnTo>
                  <a:close/>
                </a:path>
                <a:path w="1732915" h="1720850">
                  <a:moveTo>
                    <a:pt x="1618488" y="1254439"/>
                  </a:moveTo>
                  <a:lnTo>
                    <a:pt x="1618488" y="905256"/>
                  </a:lnTo>
                  <a:lnTo>
                    <a:pt x="1528572" y="1228344"/>
                  </a:lnTo>
                  <a:lnTo>
                    <a:pt x="1293876" y="1463040"/>
                  </a:lnTo>
                  <a:lnTo>
                    <a:pt x="896112" y="1598676"/>
                  </a:lnTo>
                  <a:lnTo>
                    <a:pt x="690372" y="1551432"/>
                  </a:lnTo>
                  <a:lnTo>
                    <a:pt x="472440" y="1479804"/>
                  </a:lnTo>
                  <a:lnTo>
                    <a:pt x="377952" y="1356360"/>
                  </a:lnTo>
                  <a:lnTo>
                    <a:pt x="237744" y="1239012"/>
                  </a:lnTo>
                  <a:lnTo>
                    <a:pt x="118872" y="911352"/>
                  </a:lnTo>
                  <a:lnTo>
                    <a:pt x="118872" y="1187611"/>
                  </a:lnTo>
                  <a:lnTo>
                    <a:pt x="201168" y="1374648"/>
                  </a:lnTo>
                  <a:lnTo>
                    <a:pt x="524256" y="1648968"/>
                  </a:lnTo>
                  <a:lnTo>
                    <a:pt x="824484" y="1720596"/>
                  </a:lnTo>
                  <a:lnTo>
                    <a:pt x="1098804" y="1668780"/>
                  </a:lnTo>
                  <a:lnTo>
                    <a:pt x="1446276" y="1485900"/>
                  </a:lnTo>
                  <a:lnTo>
                    <a:pt x="1606296" y="1280160"/>
                  </a:lnTo>
                  <a:lnTo>
                    <a:pt x="1618488" y="1254439"/>
                  </a:lnTo>
                  <a:close/>
                </a:path>
                <a:path w="1732915" h="1720850">
                  <a:moveTo>
                    <a:pt x="1732788" y="781812"/>
                  </a:moveTo>
                  <a:lnTo>
                    <a:pt x="1647444" y="417576"/>
                  </a:lnTo>
                  <a:lnTo>
                    <a:pt x="1481328" y="249936"/>
                  </a:lnTo>
                  <a:lnTo>
                    <a:pt x="1353312" y="100584"/>
                  </a:lnTo>
                  <a:lnTo>
                    <a:pt x="1103376" y="28956"/>
                  </a:lnTo>
                  <a:lnTo>
                    <a:pt x="917448" y="0"/>
                  </a:lnTo>
                  <a:lnTo>
                    <a:pt x="935736" y="124968"/>
                  </a:lnTo>
                  <a:lnTo>
                    <a:pt x="1348740" y="254508"/>
                  </a:lnTo>
                  <a:lnTo>
                    <a:pt x="1505712" y="454152"/>
                  </a:lnTo>
                  <a:lnTo>
                    <a:pt x="1618488" y="637032"/>
                  </a:lnTo>
                  <a:lnTo>
                    <a:pt x="1618488" y="1254439"/>
                  </a:lnTo>
                  <a:lnTo>
                    <a:pt x="1717548" y="1045464"/>
                  </a:lnTo>
                  <a:lnTo>
                    <a:pt x="1732788" y="781812"/>
                  </a:lnTo>
                  <a:close/>
                </a:path>
              </a:pathLst>
            </a:custGeom>
            <a:solidFill>
              <a:srgbClr val="00B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52600" y="2133600"/>
            <a:ext cx="5849111" cy="73304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28800" y="5257800"/>
            <a:ext cx="6077711" cy="73304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117338" y="3535170"/>
            <a:ext cx="35363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4000" spc="305" dirty="0">
                <a:solidFill>
                  <a:srgbClr val="6565CC"/>
                </a:solidFill>
                <a:latin typeface="Tahoma"/>
                <a:cs typeface="Tahoma"/>
              </a:rPr>
              <a:t>Thank you</a:t>
            </a:r>
            <a:endParaRPr sz="4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33" y="868171"/>
            <a:ext cx="470979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65" dirty="0"/>
              <a:t>Hardware</a:t>
            </a:r>
            <a:r>
              <a:rPr spc="-130" dirty="0"/>
              <a:t> </a:t>
            </a:r>
            <a:r>
              <a:rPr spc="250" dirty="0"/>
              <a:t>Components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1733" y="1993837"/>
            <a:ext cx="7617459" cy="40601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400" u="heavy" spc="26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I</a:t>
            </a:r>
            <a:r>
              <a:rPr sz="2400" u="heavy" spc="19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n</a:t>
            </a:r>
            <a:r>
              <a:rPr sz="2400" u="heavy" spc="18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p</a:t>
            </a:r>
            <a:r>
              <a:rPr sz="2400" u="heavy" spc="19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ut</a:t>
            </a:r>
            <a:r>
              <a:rPr sz="2400" u="heavy" spc="-4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2400" u="heavy" spc="17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D</a:t>
            </a:r>
            <a:r>
              <a:rPr sz="2400" u="heavy" spc="16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e</a:t>
            </a:r>
            <a:r>
              <a:rPr sz="2400" u="heavy" spc="18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v</a:t>
            </a:r>
            <a:r>
              <a:rPr sz="2400" u="heavy" spc="17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i</a:t>
            </a:r>
            <a:r>
              <a:rPr sz="2400" u="heavy" spc="14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c</a:t>
            </a:r>
            <a:r>
              <a:rPr sz="2400" u="heavy" spc="16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es</a:t>
            </a:r>
            <a:r>
              <a:rPr sz="2400" u="heavy" spc="-4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2400" u="heavy" spc="15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-</a:t>
            </a:r>
            <a:r>
              <a:rPr sz="2400" u="heavy" spc="16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-</a:t>
            </a:r>
            <a:r>
              <a:rPr sz="2400" u="heavy" spc="-4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2500" i="1" u="heavy" spc="2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"</a:t>
            </a:r>
            <a:r>
              <a:rPr sz="2500" i="1" u="heavy" spc="-26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H</a:t>
            </a:r>
            <a:r>
              <a:rPr sz="2500" i="1" u="heavy" spc="-21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o</a:t>
            </a:r>
            <a:r>
              <a:rPr sz="2500" i="1" u="heavy" spc="-26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w</a:t>
            </a:r>
            <a:r>
              <a:rPr sz="2500" i="1" u="heavy" spc="-13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 </a:t>
            </a:r>
            <a:r>
              <a:rPr sz="2500" i="1" u="heavy" spc="-18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t</a:t>
            </a:r>
            <a:r>
              <a:rPr sz="2500" i="1" u="heavy" spc="-21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o</a:t>
            </a:r>
            <a:r>
              <a:rPr sz="2500" i="1" u="heavy" spc="-12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 </a:t>
            </a:r>
            <a:r>
              <a:rPr sz="2500" i="1" u="heavy" spc="-18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t</a:t>
            </a:r>
            <a:r>
              <a:rPr sz="2500" i="1" u="heavy" spc="-23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e</a:t>
            </a:r>
            <a:r>
              <a:rPr sz="2500" i="1" u="heavy" spc="-15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l</a:t>
            </a:r>
            <a:r>
              <a:rPr sz="2500" i="1" u="heavy" spc="-14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l</a:t>
            </a:r>
            <a:r>
              <a:rPr sz="2500" i="1" u="heavy" spc="-12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 </a:t>
            </a:r>
            <a:r>
              <a:rPr sz="2500" i="1" u="heavy" spc="-15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i</a:t>
            </a:r>
            <a:r>
              <a:rPr sz="2500" i="1" u="heavy" spc="-18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t</a:t>
            </a:r>
            <a:r>
              <a:rPr sz="2500" i="1" u="heavy" spc="-13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 </a:t>
            </a:r>
            <a:r>
              <a:rPr sz="2500" i="1" u="heavy" spc="-27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w</a:t>
            </a:r>
            <a:r>
              <a:rPr sz="2500" i="1" u="heavy" spc="-24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h</a:t>
            </a:r>
            <a:r>
              <a:rPr sz="2500" i="1" u="heavy" spc="-24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a</a:t>
            </a:r>
            <a:r>
              <a:rPr sz="2500" i="1" u="heavy" spc="-18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t</a:t>
            </a:r>
            <a:r>
              <a:rPr sz="2500" i="1" u="heavy" spc="-12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 </a:t>
            </a:r>
            <a:r>
              <a:rPr sz="2500" i="1" u="heavy" spc="-18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t</a:t>
            </a:r>
            <a:r>
              <a:rPr sz="2500" i="1" u="heavy" spc="-21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o</a:t>
            </a:r>
            <a:r>
              <a:rPr sz="2500" i="1" u="heavy" spc="-13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 </a:t>
            </a:r>
            <a:r>
              <a:rPr sz="2500" i="1" u="heavy" spc="-24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d</a:t>
            </a:r>
            <a:r>
              <a:rPr sz="2500" i="1" u="heavy" spc="-22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o</a:t>
            </a:r>
            <a:r>
              <a:rPr sz="2500" i="1" u="heavy" spc="-18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“</a:t>
            </a:r>
            <a:endParaRPr sz="25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2300">
              <a:latin typeface="Verdana"/>
              <a:cs typeface="Verdana"/>
            </a:endParaRPr>
          </a:p>
          <a:p>
            <a:pPr marL="12700" marR="6350" indent="914400" algn="just">
              <a:lnSpc>
                <a:spcPct val="99800"/>
              </a:lnSpc>
              <a:buChar char="-"/>
              <a:tabLst>
                <a:tab pos="1157605" algn="l"/>
              </a:tabLst>
            </a:pPr>
            <a:r>
              <a:rPr sz="2400" dirty="0">
                <a:latin typeface="Tahoma"/>
                <a:cs typeface="Tahoma"/>
              </a:rPr>
              <a:t>A </a:t>
            </a:r>
            <a:r>
              <a:rPr sz="2400" spc="-5" dirty="0">
                <a:latin typeface="Tahoma"/>
                <a:cs typeface="Tahoma"/>
              </a:rPr>
              <a:t>keyboard and mouse are </a:t>
            </a:r>
            <a:r>
              <a:rPr sz="2400" dirty="0">
                <a:latin typeface="Tahoma"/>
                <a:cs typeface="Tahoma"/>
              </a:rPr>
              <a:t>the </a:t>
            </a:r>
            <a:r>
              <a:rPr sz="2400" spc="-5" dirty="0">
                <a:latin typeface="Tahoma"/>
                <a:cs typeface="Tahoma"/>
              </a:rPr>
              <a:t>standard way </a:t>
            </a:r>
            <a:r>
              <a:rPr sz="2400" dirty="0">
                <a:latin typeface="Tahoma"/>
                <a:cs typeface="Tahoma"/>
              </a:rPr>
              <a:t>to </a:t>
            </a:r>
            <a:r>
              <a:rPr sz="2400" spc="-73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interact</a:t>
            </a:r>
            <a:r>
              <a:rPr sz="240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with</a:t>
            </a:r>
            <a:r>
              <a:rPr sz="2400" dirty="0">
                <a:latin typeface="Tahoma"/>
                <a:cs typeface="Tahoma"/>
              </a:rPr>
              <a:t> the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computer.</a:t>
            </a:r>
            <a:r>
              <a:rPr sz="2400" dirty="0">
                <a:latin typeface="Tahoma"/>
                <a:cs typeface="Tahoma"/>
              </a:rPr>
              <a:t> Other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devices</a:t>
            </a:r>
            <a:r>
              <a:rPr sz="2400" dirty="0">
                <a:latin typeface="Tahoma"/>
                <a:cs typeface="Tahoma"/>
              </a:rPr>
              <a:t> include 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joysticks</a:t>
            </a:r>
            <a:r>
              <a:rPr sz="2400" dirty="0">
                <a:latin typeface="Tahoma"/>
                <a:cs typeface="Tahoma"/>
              </a:rPr>
              <a:t> </a:t>
            </a:r>
            <a:r>
              <a:rPr sz="2400" spc="5" dirty="0">
                <a:latin typeface="Tahoma"/>
                <a:cs typeface="Tahoma"/>
              </a:rPr>
              <a:t>and</a:t>
            </a:r>
            <a:r>
              <a:rPr sz="2400" dirty="0">
                <a:latin typeface="Tahoma"/>
                <a:cs typeface="Tahoma"/>
              </a:rPr>
              <a:t> game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pads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used</a:t>
            </a:r>
            <a:r>
              <a:rPr sz="240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primarily for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games.</a:t>
            </a:r>
            <a:endParaRPr sz="2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Tahoma"/>
              <a:buChar char="-"/>
            </a:pPr>
            <a:endParaRPr sz="22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2400" u="heavy" spc="19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O</a:t>
            </a:r>
            <a:r>
              <a:rPr sz="2400" u="heavy" spc="14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u</a:t>
            </a:r>
            <a:r>
              <a:rPr sz="2400" u="heavy" spc="18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t</a:t>
            </a:r>
            <a:r>
              <a:rPr sz="2400" u="heavy" spc="18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p</a:t>
            </a:r>
            <a:r>
              <a:rPr sz="2400" u="heavy" spc="19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ut</a:t>
            </a:r>
            <a:r>
              <a:rPr sz="2400" u="heavy" spc="-4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2400" u="heavy" spc="17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D</a:t>
            </a:r>
            <a:r>
              <a:rPr sz="2400" u="heavy" spc="16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e</a:t>
            </a:r>
            <a:r>
              <a:rPr sz="2400" u="heavy" spc="19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v</a:t>
            </a:r>
            <a:r>
              <a:rPr sz="2400" u="heavy" spc="17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i</a:t>
            </a:r>
            <a:r>
              <a:rPr sz="2400" u="heavy" spc="14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c</a:t>
            </a:r>
            <a:r>
              <a:rPr sz="2400" u="heavy" spc="16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es</a:t>
            </a:r>
            <a:r>
              <a:rPr sz="2400" u="heavy" spc="-4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2400" u="heavy" spc="15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-</a:t>
            </a:r>
            <a:r>
              <a:rPr sz="2400" u="heavy" spc="16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-</a:t>
            </a:r>
            <a:r>
              <a:rPr sz="2400" u="heavy" spc="-5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2500" i="1" u="heavy" spc="-19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"</a:t>
            </a:r>
            <a:r>
              <a:rPr sz="2500" i="1" u="heavy" spc="-26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H</a:t>
            </a:r>
            <a:r>
              <a:rPr sz="2500" i="1" u="heavy" spc="-21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o</a:t>
            </a:r>
            <a:r>
              <a:rPr sz="2500" i="1" u="heavy" spc="-26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w</a:t>
            </a:r>
            <a:r>
              <a:rPr sz="2500" i="1" u="heavy" spc="-13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 </a:t>
            </a:r>
            <a:r>
              <a:rPr sz="2500" i="1" u="heavy" spc="-14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i</a:t>
            </a:r>
            <a:r>
              <a:rPr sz="2500" i="1" u="heavy" spc="-18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t</a:t>
            </a:r>
            <a:r>
              <a:rPr sz="2500" i="1" u="heavy" spc="-12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 </a:t>
            </a:r>
            <a:r>
              <a:rPr sz="2500" i="1" u="heavy" spc="-24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sh</a:t>
            </a:r>
            <a:r>
              <a:rPr sz="2500" i="1" u="heavy" spc="-22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o</a:t>
            </a:r>
            <a:r>
              <a:rPr sz="2500" i="1" u="heavy" spc="-26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w</a:t>
            </a:r>
            <a:r>
              <a:rPr sz="2500" i="1" u="heavy" spc="-23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s</a:t>
            </a:r>
            <a:r>
              <a:rPr sz="2500" i="1" u="heavy" spc="-13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 </a:t>
            </a:r>
            <a:r>
              <a:rPr sz="2500" i="1" u="heavy" spc="-28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y</a:t>
            </a:r>
            <a:r>
              <a:rPr sz="2500" i="1" u="heavy" spc="-21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o</a:t>
            </a:r>
            <a:r>
              <a:rPr sz="2500" i="1" u="heavy" spc="-24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u</a:t>
            </a:r>
            <a:r>
              <a:rPr sz="2500" i="1" u="heavy" spc="-13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 </a:t>
            </a:r>
            <a:r>
              <a:rPr sz="2500" i="1" u="heavy" spc="-27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w</a:t>
            </a:r>
            <a:r>
              <a:rPr sz="2500" i="1" u="heavy" spc="-24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h</a:t>
            </a:r>
            <a:r>
              <a:rPr sz="2500" i="1" u="heavy" spc="-24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a</a:t>
            </a:r>
            <a:r>
              <a:rPr sz="2500" i="1" u="heavy" spc="-18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t</a:t>
            </a:r>
            <a:r>
              <a:rPr sz="2500" i="1" u="heavy" spc="-12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 </a:t>
            </a:r>
            <a:r>
              <a:rPr sz="2500" i="1" u="heavy" spc="-14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i</a:t>
            </a:r>
            <a:r>
              <a:rPr sz="2500" i="1" u="heavy" spc="-18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t</a:t>
            </a:r>
            <a:r>
              <a:rPr sz="2500" i="1" u="heavy" spc="-13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 </a:t>
            </a:r>
            <a:r>
              <a:rPr sz="2500" i="1" u="heavy" spc="-14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i</a:t>
            </a:r>
            <a:r>
              <a:rPr sz="2500" i="1" u="heavy" spc="-23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s</a:t>
            </a:r>
            <a:r>
              <a:rPr sz="2500" i="1" u="heavy" spc="-13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 </a:t>
            </a:r>
            <a:r>
              <a:rPr sz="2500" i="1" u="heavy" spc="-24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d</a:t>
            </a:r>
            <a:r>
              <a:rPr sz="2500" i="1" u="heavy" spc="-21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o</a:t>
            </a:r>
            <a:r>
              <a:rPr sz="2500" i="1" u="heavy" spc="-15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i</a:t>
            </a:r>
            <a:r>
              <a:rPr sz="2500" i="1" u="heavy" spc="-254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n</a:t>
            </a:r>
            <a:r>
              <a:rPr sz="2500" i="1" u="heavy" spc="-22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g</a:t>
            </a:r>
            <a:r>
              <a:rPr sz="2500" i="1" u="heavy" spc="-18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"</a:t>
            </a:r>
            <a:endParaRPr sz="25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300">
              <a:latin typeface="Verdana"/>
              <a:cs typeface="Verdana"/>
            </a:endParaRPr>
          </a:p>
          <a:p>
            <a:pPr marL="12700" marR="5080" indent="914400" algn="just">
              <a:lnSpc>
                <a:spcPct val="100000"/>
              </a:lnSpc>
              <a:spcBef>
                <a:spcPts val="5"/>
              </a:spcBef>
              <a:buChar char="-"/>
              <a:tabLst>
                <a:tab pos="1182370" algn="l"/>
              </a:tabLst>
            </a:pPr>
            <a:r>
              <a:rPr sz="2400" dirty="0">
                <a:latin typeface="Tahoma"/>
                <a:cs typeface="Tahoma"/>
              </a:rPr>
              <a:t>The </a:t>
            </a:r>
            <a:r>
              <a:rPr sz="2400" spc="-5" dirty="0">
                <a:latin typeface="Tahoma"/>
                <a:cs typeface="Tahoma"/>
              </a:rPr>
              <a:t>monitor (the screen) </a:t>
            </a:r>
            <a:r>
              <a:rPr sz="2400" dirty="0">
                <a:latin typeface="Tahoma"/>
                <a:cs typeface="Tahoma"/>
              </a:rPr>
              <a:t>is </a:t>
            </a:r>
            <a:r>
              <a:rPr sz="2400" spc="-5" dirty="0">
                <a:latin typeface="Tahoma"/>
                <a:cs typeface="Tahoma"/>
              </a:rPr>
              <a:t>how </a:t>
            </a:r>
            <a:r>
              <a:rPr sz="2400" dirty="0">
                <a:latin typeface="Tahoma"/>
                <a:cs typeface="Tahoma"/>
              </a:rPr>
              <a:t>the </a:t>
            </a:r>
            <a:r>
              <a:rPr sz="2400" spc="-5" dirty="0">
                <a:latin typeface="Tahoma"/>
                <a:cs typeface="Tahoma"/>
              </a:rPr>
              <a:t>computer </a:t>
            </a:r>
            <a:r>
              <a:rPr sz="2400" dirty="0">
                <a:latin typeface="Tahoma"/>
                <a:cs typeface="Tahoma"/>
              </a:rPr>
              <a:t> sends</a:t>
            </a:r>
            <a:r>
              <a:rPr sz="2400" spc="71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information</a:t>
            </a:r>
            <a:r>
              <a:rPr sz="2400" spc="7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back</a:t>
            </a:r>
            <a:r>
              <a:rPr sz="2400" spc="7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to</a:t>
            </a:r>
            <a:r>
              <a:rPr sz="2400" spc="72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you.</a:t>
            </a:r>
            <a:r>
              <a:rPr sz="2400" spc="70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</a:t>
            </a:r>
            <a:r>
              <a:rPr sz="2400" spc="71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printer</a:t>
            </a:r>
            <a:r>
              <a:rPr sz="2400" spc="69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is</a:t>
            </a:r>
            <a:r>
              <a:rPr sz="2400" spc="71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also</a:t>
            </a:r>
            <a:r>
              <a:rPr sz="2400" spc="7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an </a:t>
            </a:r>
            <a:r>
              <a:rPr sz="2400" spc="-74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output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device.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33" y="868171"/>
            <a:ext cx="470979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65" dirty="0"/>
              <a:t>Hardware</a:t>
            </a:r>
            <a:r>
              <a:rPr spc="-130" dirty="0"/>
              <a:t> </a:t>
            </a:r>
            <a:r>
              <a:rPr spc="250" dirty="0"/>
              <a:t>Components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4009" y="1933447"/>
            <a:ext cx="5926455" cy="45535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u="heavy" spc="20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INPUT</a:t>
            </a:r>
            <a:r>
              <a:rPr sz="2400" u="heavy" spc="-7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2400" u="heavy" spc="17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DEVICES</a:t>
            </a:r>
            <a:endParaRPr sz="2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3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buClr>
                <a:srgbClr val="996565"/>
              </a:buClr>
              <a:buSzPct val="79166"/>
              <a:buFont typeface="Microsoft Sans Serif"/>
              <a:buChar char="•"/>
              <a:tabLst>
                <a:tab pos="354965" algn="l"/>
                <a:tab pos="355600" algn="l"/>
              </a:tabLst>
            </a:pPr>
            <a:r>
              <a:rPr sz="2400" spc="135" dirty="0">
                <a:latin typeface="Tahoma"/>
                <a:cs typeface="Tahoma"/>
              </a:rPr>
              <a:t>The</a:t>
            </a:r>
            <a:r>
              <a:rPr sz="2400" spc="-85" dirty="0">
                <a:latin typeface="Tahoma"/>
                <a:cs typeface="Tahoma"/>
              </a:rPr>
              <a:t> </a:t>
            </a:r>
            <a:r>
              <a:rPr sz="2400" spc="195" dirty="0">
                <a:latin typeface="Tahoma"/>
                <a:cs typeface="Tahoma"/>
              </a:rPr>
              <a:t>Mouse</a:t>
            </a:r>
            <a:endParaRPr sz="2400">
              <a:latin typeface="Tahoma"/>
              <a:cs typeface="Tahoma"/>
            </a:endParaRPr>
          </a:p>
          <a:p>
            <a:pPr marL="756285" lvl="1" indent="-287020">
              <a:lnSpc>
                <a:spcPct val="100000"/>
              </a:lnSpc>
              <a:spcBef>
                <a:spcPts val="565"/>
              </a:spcBef>
              <a:buClr>
                <a:srgbClr val="99CCFF"/>
              </a:buClr>
              <a:buSzPct val="70833"/>
              <a:buFont typeface="Microsoft Sans Serif"/>
              <a:buChar char="•"/>
              <a:tabLst>
                <a:tab pos="756920" algn="l"/>
              </a:tabLst>
            </a:pPr>
            <a:r>
              <a:rPr sz="2400" spc="-5" dirty="0">
                <a:latin typeface="Tahoma"/>
                <a:cs typeface="Tahoma"/>
              </a:rPr>
              <a:t>Used</a:t>
            </a:r>
            <a:r>
              <a:rPr sz="2400" dirty="0">
                <a:latin typeface="Tahoma"/>
                <a:cs typeface="Tahoma"/>
              </a:rPr>
              <a:t> to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‘drive’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Microsoft Windows</a:t>
            </a:r>
            <a:endParaRPr sz="24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996565"/>
              </a:buClr>
              <a:buSzPct val="79166"/>
              <a:buFont typeface="Microsoft Sans Serif"/>
              <a:buChar char="•"/>
              <a:tabLst>
                <a:tab pos="354965" algn="l"/>
                <a:tab pos="355600" algn="l"/>
              </a:tabLst>
            </a:pPr>
            <a:r>
              <a:rPr sz="2400" spc="135" dirty="0">
                <a:latin typeface="Tahoma"/>
                <a:cs typeface="Tahoma"/>
              </a:rPr>
              <a:t>The</a:t>
            </a:r>
            <a:r>
              <a:rPr sz="2400" spc="-75" dirty="0">
                <a:latin typeface="Tahoma"/>
                <a:cs typeface="Tahoma"/>
              </a:rPr>
              <a:t> </a:t>
            </a:r>
            <a:r>
              <a:rPr sz="2400" spc="185" dirty="0">
                <a:latin typeface="Tahoma"/>
                <a:cs typeface="Tahoma"/>
              </a:rPr>
              <a:t>Keyboard</a:t>
            </a:r>
            <a:endParaRPr sz="2400">
              <a:latin typeface="Tahoma"/>
              <a:cs typeface="Tahoma"/>
            </a:endParaRPr>
          </a:p>
          <a:p>
            <a:pPr marL="756285" marR="302895" lvl="1" indent="-287020">
              <a:lnSpc>
                <a:spcPct val="99800"/>
              </a:lnSpc>
              <a:spcBef>
                <a:spcPts val="570"/>
              </a:spcBef>
              <a:buClr>
                <a:srgbClr val="99CCFF"/>
              </a:buClr>
              <a:buSzPct val="70833"/>
              <a:buFont typeface="Microsoft Sans Serif"/>
              <a:buChar char="•"/>
              <a:tabLst>
                <a:tab pos="756920" algn="l"/>
              </a:tabLst>
            </a:pPr>
            <a:r>
              <a:rPr sz="2400" dirty="0">
                <a:latin typeface="Tahoma"/>
                <a:cs typeface="Tahoma"/>
              </a:rPr>
              <a:t>The </a:t>
            </a:r>
            <a:r>
              <a:rPr sz="2400" spc="-5" dirty="0">
                <a:latin typeface="Tahoma"/>
                <a:cs typeface="Tahoma"/>
              </a:rPr>
              <a:t>keyboard </a:t>
            </a:r>
            <a:r>
              <a:rPr sz="2400" dirty="0">
                <a:latin typeface="Tahoma"/>
                <a:cs typeface="Tahoma"/>
              </a:rPr>
              <a:t>is </a:t>
            </a:r>
            <a:r>
              <a:rPr sz="2400" spc="-5" dirty="0">
                <a:latin typeface="Tahoma"/>
                <a:cs typeface="Tahoma"/>
              </a:rPr>
              <a:t>still the commonest </a:t>
            </a:r>
            <a:r>
              <a:rPr sz="2400" spc="-73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way </a:t>
            </a:r>
            <a:r>
              <a:rPr sz="2400" dirty="0">
                <a:latin typeface="Tahoma"/>
                <a:cs typeface="Tahoma"/>
              </a:rPr>
              <a:t>of </a:t>
            </a:r>
            <a:r>
              <a:rPr sz="2400" spc="-5" dirty="0">
                <a:latin typeface="Tahoma"/>
                <a:cs typeface="Tahoma"/>
              </a:rPr>
              <a:t>entering information into </a:t>
            </a:r>
            <a:r>
              <a:rPr sz="2400" dirty="0">
                <a:latin typeface="Tahoma"/>
                <a:cs typeface="Tahoma"/>
              </a:rPr>
              <a:t>a 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computer</a:t>
            </a:r>
            <a:endParaRPr sz="24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996565"/>
              </a:buClr>
              <a:buSzPct val="79166"/>
              <a:buFont typeface="Microsoft Sans Serif"/>
              <a:buChar char="•"/>
              <a:tabLst>
                <a:tab pos="354965" algn="l"/>
                <a:tab pos="355600" algn="l"/>
              </a:tabLst>
            </a:pPr>
            <a:r>
              <a:rPr sz="2400" spc="160" dirty="0">
                <a:latin typeface="Tahoma"/>
                <a:cs typeface="Tahoma"/>
              </a:rPr>
              <a:t>Tracker</a:t>
            </a:r>
            <a:r>
              <a:rPr sz="2400" spc="-65" dirty="0">
                <a:latin typeface="Tahoma"/>
                <a:cs typeface="Tahoma"/>
              </a:rPr>
              <a:t> </a:t>
            </a:r>
            <a:r>
              <a:rPr sz="2400" spc="175" dirty="0">
                <a:latin typeface="Tahoma"/>
                <a:cs typeface="Tahoma"/>
              </a:rPr>
              <a:t>Balls</a:t>
            </a:r>
            <a:endParaRPr sz="2400">
              <a:latin typeface="Tahoma"/>
              <a:cs typeface="Tahoma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565"/>
              </a:spcBef>
              <a:buClr>
                <a:srgbClr val="99CCFF"/>
              </a:buClr>
              <a:buSzPct val="70833"/>
              <a:buFont typeface="Microsoft Sans Serif"/>
              <a:buChar char="•"/>
              <a:tabLst>
                <a:tab pos="756920" algn="l"/>
              </a:tabLst>
            </a:pPr>
            <a:r>
              <a:rPr sz="2400" dirty="0">
                <a:latin typeface="Tahoma"/>
                <a:cs typeface="Tahoma"/>
              </a:rPr>
              <a:t>an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alternative </a:t>
            </a:r>
            <a:r>
              <a:rPr sz="2400" dirty="0">
                <a:latin typeface="Tahoma"/>
                <a:cs typeface="Tahoma"/>
              </a:rPr>
              <a:t>to </a:t>
            </a:r>
            <a:r>
              <a:rPr sz="2400" spc="-5" dirty="0">
                <a:latin typeface="Tahoma"/>
                <a:cs typeface="Tahoma"/>
              </a:rPr>
              <a:t>the traditional mouse </a:t>
            </a:r>
            <a:r>
              <a:rPr sz="2400" spc="-73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and</a:t>
            </a:r>
            <a:r>
              <a:rPr sz="2400" spc="-5" dirty="0">
                <a:latin typeface="Tahoma"/>
                <a:cs typeface="Tahoma"/>
              </a:rPr>
              <a:t> often used</a:t>
            </a:r>
            <a:r>
              <a:rPr sz="2400" spc="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by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graphic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designers</a:t>
            </a:r>
            <a:endParaRPr sz="24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781800" y="2084832"/>
            <a:ext cx="2407920" cy="4773295"/>
            <a:chOff x="6781800" y="2084832"/>
            <a:chExt cx="2407920" cy="477329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86600" y="3276600"/>
              <a:ext cx="2103120" cy="24384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81800" y="2084832"/>
              <a:ext cx="1905000" cy="122834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39000" y="5486400"/>
              <a:ext cx="1676400" cy="13716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33" y="868171"/>
            <a:ext cx="470979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65" dirty="0"/>
              <a:t>Hardware</a:t>
            </a:r>
            <a:r>
              <a:rPr spc="-130" dirty="0"/>
              <a:t> </a:t>
            </a:r>
            <a:r>
              <a:rPr spc="250" dirty="0"/>
              <a:t>Components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1609" y="1722220"/>
            <a:ext cx="6247765" cy="483679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000" u="heavy" spc="17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INPUT</a:t>
            </a:r>
            <a:r>
              <a:rPr sz="2000" u="heavy" spc="-8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2000" u="heavy" spc="14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DEVICES</a:t>
            </a:r>
            <a:endParaRPr sz="2000">
              <a:latin typeface="Tahoma"/>
              <a:cs typeface="Tahoma"/>
            </a:endParaRPr>
          </a:p>
          <a:p>
            <a:pPr marL="355600" indent="-342900" algn="just">
              <a:lnSpc>
                <a:spcPct val="100000"/>
              </a:lnSpc>
              <a:spcBef>
                <a:spcPts val="480"/>
              </a:spcBef>
              <a:buClr>
                <a:srgbClr val="996565"/>
              </a:buClr>
              <a:buSzPct val="80000"/>
              <a:buFont typeface="Microsoft Sans Serif"/>
              <a:buChar char="•"/>
              <a:tabLst>
                <a:tab pos="355600" algn="l"/>
              </a:tabLst>
            </a:pPr>
            <a:r>
              <a:rPr sz="2000" spc="140" dirty="0">
                <a:latin typeface="Tahoma"/>
                <a:cs typeface="Tahoma"/>
              </a:rPr>
              <a:t>Scanners</a:t>
            </a:r>
            <a:endParaRPr sz="2000">
              <a:latin typeface="Tahoma"/>
              <a:cs typeface="Tahoma"/>
            </a:endParaRPr>
          </a:p>
          <a:p>
            <a:pPr marL="756285" marR="5080" lvl="1" indent="-287020" algn="just">
              <a:lnSpc>
                <a:spcPct val="100000"/>
              </a:lnSpc>
              <a:spcBef>
                <a:spcPts val="465"/>
              </a:spcBef>
              <a:buClr>
                <a:srgbClr val="99CCFF"/>
              </a:buClr>
              <a:buSzPct val="70000"/>
              <a:buFont typeface="Microsoft Sans Serif"/>
              <a:buChar char="•"/>
              <a:tabLst>
                <a:tab pos="756920" algn="l"/>
              </a:tabLst>
            </a:pPr>
            <a:r>
              <a:rPr sz="2000" dirty="0">
                <a:latin typeface="Tahoma"/>
                <a:cs typeface="Tahoma"/>
              </a:rPr>
              <a:t>A </a:t>
            </a:r>
            <a:r>
              <a:rPr sz="2000" spc="-5" dirty="0">
                <a:latin typeface="Tahoma"/>
                <a:cs typeface="Tahoma"/>
              </a:rPr>
              <a:t>scanner </a:t>
            </a:r>
            <a:r>
              <a:rPr sz="2000" dirty="0">
                <a:latin typeface="Tahoma"/>
                <a:cs typeface="Tahoma"/>
              </a:rPr>
              <a:t>allows you to </a:t>
            </a:r>
            <a:r>
              <a:rPr sz="2000" spc="-5" dirty="0">
                <a:latin typeface="Tahoma"/>
                <a:cs typeface="Tahoma"/>
              </a:rPr>
              <a:t>scan printed material </a:t>
            </a:r>
            <a:r>
              <a:rPr sz="2000" dirty="0">
                <a:latin typeface="Tahoma"/>
                <a:cs typeface="Tahoma"/>
              </a:rPr>
              <a:t> and</a:t>
            </a:r>
            <a:r>
              <a:rPr sz="2000" spc="484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convert</a:t>
            </a:r>
            <a:r>
              <a:rPr sz="2000" spc="46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it</a:t>
            </a:r>
            <a:r>
              <a:rPr sz="2000" spc="48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into</a:t>
            </a:r>
            <a:r>
              <a:rPr sz="2000" spc="48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a</a:t>
            </a:r>
            <a:r>
              <a:rPr sz="2000" spc="48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file</a:t>
            </a:r>
            <a:r>
              <a:rPr sz="2000" spc="48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format</a:t>
            </a:r>
            <a:r>
              <a:rPr sz="2000" spc="48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that</a:t>
            </a:r>
            <a:r>
              <a:rPr sz="2000" spc="48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may</a:t>
            </a:r>
            <a:r>
              <a:rPr sz="2000" spc="46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be </a:t>
            </a:r>
            <a:r>
              <a:rPr sz="2000" spc="-61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used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within </a:t>
            </a:r>
            <a:r>
              <a:rPr sz="2000" dirty="0">
                <a:latin typeface="Tahoma"/>
                <a:cs typeface="Tahoma"/>
              </a:rPr>
              <a:t>the </a:t>
            </a:r>
            <a:r>
              <a:rPr sz="2000" spc="-5" dirty="0">
                <a:latin typeface="Tahoma"/>
                <a:cs typeface="Tahoma"/>
              </a:rPr>
              <a:t>PC</a:t>
            </a:r>
            <a:endParaRPr sz="2000">
              <a:latin typeface="Tahoma"/>
              <a:cs typeface="Tahoma"/>
            </a:endParaRPr>
          </a:p>
          <a:p>
            <a:pPr marL="355600" indent="-342900" algn="just">
              <a:lnSpc>
                <a:spcPct val="100000"/>
              </a:lnSpc>
              <a:spcBef>
                <a:spcPts val="480"/>
              </a:spcBef>
              <a:buClr>
                <a:srgbClr val="996565"/>
              </a:buClr>
              <a:buSzPct val="80000"/>
              <a:buFont typeface="Microsoft Sans Serif"/>
              <a:buChar char="•"/>
              <a:tabLst>
                <a:tab pos="355600" algn="l"/>
              </a:tabLst>
            </a:pPr>
            <a:r>
              <a:rPr sz="2000" spc="130" dirty="0">
                <a:latin typeface="Tahoma"/>
                <a:cs typeface="Tahoma"/>
              </a:rPr>
              <a:t>Touch</a:t>
            </a:r>
            <a:r>
              <a:rPr sz="2000" spc="-85" dirty="0">
                <a:latin typeface="Tahoma"/>
                <a:cs typeface="Tahoma"/>
              </a:rPr>
              <a:t> </a:t>
            </a:r>
            <a:r>
              <a:rPr sz="2000" spc="160" dirty="0">
                <a:latin typeface="Tahoma"/>
                <a:cs typeface="Tahoma"/>
              </a:rPr>
              <a:t>Pads</a:t>
            </a:r>
            <a:endParaRPr sz="2000">
              <a:latin typeface="Tahoma"/>
              <a:cs typeface="Tahoma"/>
            </a:endParaRPr>
          </a:p>
          <a:p>
            <a:pPr marL="756285" marR="5715" lvl="1" indent="-287020" algn="just">
              <a:lnSpc>
                <a:spcPct val="100000"/>
              </a:lnSpc>
              <a:spcBef>
                <a:spcPts val="480"/>
              </a:spcBef>
              <a:buClr>
                <a:srgbClr val="99CCFF"/>
              </a:buClr>
              <a:buSzPct val="70000"/>
              <a:buFont typeface="Microsoft Sans Serif"/>
              <a:buChar char="•"/>
              <a:tabLst>
                <a:tab pos="756920" algn="l"/>
              </a:tabLst>
            </a:pPr>
            <a:r>
              <a:rPr sz="2000" dirty="0">
                <a:latin typeface="Tahoma"/>
                <a:cs typeface="Tahoma"/>
              </a:rPr>
              <a:t>A </a:t>
            </a:r>
            <a:r>
              <a:rPr sz="2000" spc="-5" dirty="0">
                <a:latin typeface="Tahoma"/>
                <a:cs typeface="Tahoma"/>
              </a:rPr>
              <a:t>device </a:t>
            </a:r>
            <a:r>
              <a:rPr sz="2000" dirty="0">
                <a:latin typeface="Tahoma"/>
                <a:cs typeface="Tahoma"/>
              </a:rPr>
              <a:t>that </a:t>
            </a:r>
            <a:r>
              <a:rPr sz="2000" spc="-5" dirty="0">
                <a:latin typeface="Tahoma"/>
                <a:cs typeface="Tahoma"/>
              </a:rPr>
              <a:t>lays </a:t>
            </a:r>
            <a:r>
              <a:rPr sz="2000" dirty="0">
                <a:latin typeface="Tahoma"/>
                <a:cs typeface="Tahoma"/>
              </a:rPr>
              <a:t>on </a:t>
            </a:r>
            <a:r>
              <a:rPr sz="2000" spc="-5" dirty="0">
                <a:latin typeface="Tahoma"/>
                <a:cs typeface="Tahoma"/>
              </a:rPr>
              <a:t>the desktop and responds </a:t>
            </a:r>
            <a:r>
              <a:rPr sz="2000" dirty="0">
                <a:latin typeface="Tahoma"/>
                <a:cs typeface="Tahoma"/>
              </a:rPr>
              <a:t> to</a:t>
            </a:r>
            <a:r>
              <a:rPr sz="2000" spc="-5" dirty="0">
                <a:latin typeface="Tahoma"/>
                <a:cs typeface="Tahoma"/>
              </a:rPr>
              <a:t> pressure</a:t>
            </a:r>
            <a:endParaRPr sz="2000">
              <a:latin typeface="Tahoma"/>
              <a:cs typeface="Tahoma"/>
            </a:endParaRPr>
          </a:p>
          <a:p>
            <a:pPr marL="355600" indent="-342900" algn="just">
              <a:lnSpc>
                <a:spcPct val="100000"/>
              </a:lnSpc>
              <a:spcBef>
                <a:spcPts val="470"/>
              </a:spcBef>
              <a:buClr>
                <a:srgbClr val="996565"/>
              </a:buClr>
              <a:buSzPct val="80000"/>
              <a:buFont typeface="Microsoft Sans Serif"/>
              <a:buChar char="•"/>
              <a:tabLst>
                <a:tab pos="355600" algn="l"/>
              </a:tabLst>
            </a:pPr>
            <a:r>
              <a:rPr sz="2000" spc="155" dirty="0">
                <a:latin typeface="Tahoma"/>
                <a:cs typeface="Tahoma"/>
              </a:rPr>
              <a:t>Light</a:t>
            </a:r>
            <a:r>
              <a:rPr sz="2000" spc="-95" dirty="0">
                <a:latin typeface="Tahoma"/>
                <a:cs typeface="Tahoma"/>
              </a:rPr>
              <a:t> </a:t>
            </a:r>
            <a:r>
              <a:rPr sz="2000" spc="155" dirty="0">
                <a:latin typeface="Tahoma"/>
                <a:cs typeface="Tahoma"/>
              </a:rPr>
              <a:t>Pens</a:t>
            </a:r>
            <a:endParaRPr sz="2000">
              <a:latin typeface="Tahoma"/>
              <a:cs typeface="Tahoma"/>
            </a:endParaRPr>
          </a:p>
          <a:p>
            <a:pPr marL="756285" marR="5715" lvl="1" indent="-287020" algn="just">
              <a:lnSpc>
                <a:spcPct val="100000"/>
              </a:lnSpc>
              <a:spcBef>
                <a:spcPts val="480"/>
              </a:spcBef>
              <a:buClr>
                <a:srgbClr val="99CCFF"/>
              </a:buClr>
              <a:buSzPct val="70000"/>
              <a:buFont typeface="Microsoft Sans Serif"/>
              <a:buChar char="•"/>
              <a:tabLst>
                <a:tab pos="756920" algn="l"/>
              </a:tabLst>
            </a:pPr>
            <a:r>
              <a:rPr sz="2000" spc="-5" dirty="0">
                <a:latin typeface="Tahoma"/>
                <a:cs typeface="Tahoma"/>
              </a:rPr>
              <a:t>Used</a:t>
            </a:r>
            <a:r>
              <a:rPr sz="2000" dirty="0">
                <a:latin typeface="Tahoma"/>
                <a:cs typeface="Tahoma"/>
              </a:rPr>
              <a:t> to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allow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users</a:t>
            </a:r>
            <a:r>
              <a:rPr sz="2000" dirty="0">
                <a:latin typeface="Tahoma"/>
                <a:cs typeface="Tahoma"/>
              </a:rPr>
              <a:t> to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point</a:t>
            </a:r>
            <a:r>
              <a:rPr sz="2000" dirty="0">
                <a:latin typeface="Tahoma"/>
                <a:cs typeface="Tahoma"/>
              </a:rPr>
              <a:t> to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areas</a:t>
            </a:r>
            <a:r>
              <a:rPr sz="2000" spc="61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on</a:t>
            </a:r>
            <a:r>
              <a:rPr sz="2000" spc="62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a 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screen</a:t>
            </a:r>
            <a:endParaRPr sz="2000">
              <a:latin typeface="Tahoma"/>
              <a:cs typeface="Tahoma"/>
            </a:endParaRPr>
          </a:p>
          <a:p>
            <a:pPr marL="355600" indent="-342900" algn="just">
              <a:lnSpc>
                <a:spcPct val="100000"/>
              </a:lnSpc>
              <a:spcBef>
                <a:spcPts val="465"/>
              </a:spcBef>
              <a:buClr>
                <a:srgbClr val="996565"/>
              </a:buClr>
              <a:buSzPct val="80000"/>
              <a:buFont typeface="Microsoft Sans Serif"/>
              <a:buChar char="•"/>
              <a:tabLst>
                <a:tab pos="355600" algn="l"/>
              </a:tabLst>
            </a:pPr>
            <a:r>
              <a:rPr sz="2000" spc="150" dirty="0">
                <a:latin typeface="Tahoma"/>
                <a:cs typeface="Tahoma"/>
              </a:rPr>
              <a:t>Joysticks</a:t>
            </a:r>
            <a:endParaRPr sz="2000">
              <a:latin typeface="Tahoma"/>
              <a:cs typeface="Tahoma"/>
            </a:endParaRPr>
          </a:p>
          <a:p>
            <a:pPr marL="756285" marR="5080" lvl="1" indent="-287020" algn="just">
              <a:lnSpc>
                <a:spcPct val="100000"/>
              </a:lnSpc>
              <a:spcBef>
                <a:spcPts val="480"/>
              </a:spcBef>
              <a:buClr>
                <a:srgbClr val="99CCFF"/>
              </a:buClr>
              <a:buSzPct val="70000"/>
              <a:buFont typeface="Microsoft Sans Serif"/>
              <a:buChar char="•"/>
              <a:tabLst>
                <a:tab pos="756920" algn="l"/>
              </a:tabLst>
            </a:pPr>
            <a:r>
              <a:rPr sz="2000" spc="-5" dirty="0">
                <a:latin typeface="Tahoma"/>
                <a:cs typeface="Tahoma"/>
              </a:rPr>
              <a:t>Many games require </a:t>
            </a:r>
            <a:r>
              <a:rPr sz="2000" dirty="0">
                <a:latin typeface="Tahoma"/>
                <a:cs typeface="Tahoma"/>
              </a:rPr>
              <a:t>a </a:t>
            </a:r>
            <a:r>
              <a:rPr sz="2000" spc="-5" dirty="0">
                <a:latin typeface="Tahoma"/>
                <a:cs typeface="Tahoma"/>
              </a:rPr>
              <a:t>joystick </a:t>
            </a:r>
            <a:r>
              <a:rPr sz="2000" dirty="0">
                <a:latin typeface="Tahoma"/>
                <a:cs typeface="Tahoma"/>
              </a:rPr>
              <a:t>for the </a:t>
            </a:r>
            <a:r>
              <a:rPr sz="2000" spc="-10" dirty="0">
                <a:latin typeface="Tahoma"/>
                <a:cs typeface="Tahoma"/>
              </a:rPr>
              <a:t>proper </a:t>
            </a:r>
            <a:r>
              <a:rPr sz="2000" spc="-5" dirty="0">
                <a:latin typeface="Tahoma"/>
                <a:cs typeface="Tahoma"/>
              </a:rPr>
              <a:t> playing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of</a:t>
            </a:r>
            <a:r>
              <a:rPr sz="2000" spc="-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the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game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772400" y="1981200"/>
            <a:ext cx="1828800" cy="5029200"/>
            <a:chOff x="7772400" y="1981200"/>
            <a:chExt cx="1828800" cy="50292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01000" y="5562600"/>
              <a:ext cx="1347216" cy="14478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24800" y="4343400"/>
              <a:ext cx="1371600" cy="118871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924800" y="3276600"/>
              <a:ext cx="1676399" cy="107137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772400" y="1981200"/>
              <a:ext cx="1466088" cy="12954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33" y="868171"/>
            <a:ext cx="470979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65" dirty="0"/>
              <a:t>Hardware</a:t>
            </a:r>
            <a:r>
              <a:rPr spc="-130" dirty="0"/>
              <a:t> </a:t>
            </a:r>
            <a:r>
              <a:rPr spc="250" dirty="0"/>
              <a:t>Components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1609" y="1938019"/>
            <a:ext cx="6628765" cy="4114800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2400" u="heavy" spc="15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OUTPUT</a:t>
            </a:r>
            <a:r>
              <a:rPr sz="2400" u="heavy" spc="-8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2400" u="heavy" spc="17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DEVICES</a:t>
            </a:r>
            <a:endParaRPr sz="2400">
              <a:latin typeface="Tahoma"/>
              <a:cs typeface="Tahoma"/>
            </a:endParaRPr>
          </a:p>
          <a:p>
            <a:pPr marL="355600" indent="-343535" algn="just">
              <a:lnSpc>
                <a:spcPct val="100000"/>
              </a:lnSpc>
              <a:spcBef>
                <a:spcPts val="565"/>
              </a:spcBef>
              <a:buClr>
                <a:srgbClr val="996565"/>
              </a:buClr>
              <a:buSzPct val="79166"/>
              <a:buFont typeface="Microsoft Sans Serif"/>
              <a:buChar char="•"/>
              <a:tabLst>
                <a:tab pos="356235" algn="l"/>
              </a:tabLst>
            </a:pPr>
            <a:r>
              <a:rPr sz="2400" spc="185" dirty="0">
                <a:latin typeface="Tahoma"/>
                <a:cs typeface="Tahoma"/>
              </a:rPr>
              <a:t>VDU</a:t>
            </a:r>
            <a:endParaRPr sz="2400">
              <a:latin typeface="Tahoma"/>
              <a:cs typeface="Tahoma"/>
            </a:endParaRPr>
          </a:p>
          <a:p>
            <a:pPr marL="756285" marR="6350" lvl="1" indent="-287020" algn="just">
              <a:lnSpc>
                <a:spcPts val="2870"/>
              </a:lnSpc>
              <a:spcBef>
                <a:spcPts val="680"/>
              </a:spcBef>
              <a:buClr>
                <a:srgbClr val="99CCFF"/>
              </a:buClr>
              <a:buSzPct val="70833"/>
              <a:buFont typeface="Microsoft Sans Serif"/>
              <a:buChar char="•"/>
              <a:tabLst>
                <a:tab pos="756920" algn="l"/>
              </a:tabLst>
            </a:pPr>
            <a:r>
              <a:rPr sz="2400" dirty="0">
                <a:latin typeface="Tahoma"/>
                <a:cs typeface="Tahoma"/>
              </a:rPr>
              <a:t>The </a:t>
            </a:r>
            <a:r>
              <a:rPr sz="2400" spc="-5" dirty="0">
                <a:latin typeface="Tahoma"/>
                <a:cs typeface="Tahoma"/>
              </a:rPr>
              <a:t>computer screen </a:t>
            </a:r>
            <a:r>
              <a:rPr sz="2400" dirty="0">
                <a:latin typeface="Tahoma"/>
                <a:cs typeface="Tahoma"/>
              </a:rPr>
              <a:t>is </a:t>
            </a:r>
            <a:r>
              <a:rPr sz="2400" spc="-5" dirty="0">
                <a:latin typeface="Tahoma"/>
                <a:cs typeface="Tahoma"/>
              </a:rPr>
              <a:t>used for outputting </a:t>
            </a:r>
            <a:r>
              <a:rPr sz="2400" spc="-73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information </a:t>
            </a:r>
            <a:r>
              <a:rPr sz="2400" dirty="0">
                <a:latin typeface="Tahoma"/>
                <a:cs typeface="Tahoma"/>
              </a:rPr>
              <a:t>in an </a:t>
            </a:r>
            <a:r>
              <a:rPr sz="2400" spc="-5" dirty="0">
                <a:latin typeface="Tahoma"/>
                <a:cs typeface="Tahoma"/>
              </a:rPr>
              <a:t>understandable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format</a:t>
            </a:r>
            <a:endParaRPr sz="2400">
              <a:latin typeface="Tahoma"/>
              <a:cs typeface="Tahoma"/>
            </a:endParaRPr>
          </a:p>
          <a:p>
            <a:pPr marL="355600" indent="-342900" algn="just">
              <a:lnSpc>
                <a:spcPct val="100000"/>
              </a:lnSpc>
              <a:spcBef>
                <a:spcPts val="480"/>
              </a:spcBef>
              <a:buClr>
                <a:srgbClr val="996565"/>
              </a:buClr>
              <a:buSzPct val="79166"/>
              <a:buFont typeface="Microsoft Sans Serif"/>
              <a:buChar char="•"/>
              <a:tabLst>
                <a:tab pos="355600" algn="l"/>
              </a:tabLst>
            </a:pPr>
            <a:r>
              <a:rPr sz="2400" spc="180" dirty="0">
                <a:latin typeface="Tahoma"/>
                <a:cs typeface="Tahoma"/>
              </a:rPr>
              <a:t>Printers</a:t>
            </a:r>
            <a:endParaRPr sz="2400">
              <a:latin typeface="Tahoma"/>
              <a:cs typeface="Tahoma"/>
            </a:endParaRPr>
          </a:p>
          <a:p>
            <a:pPr marL="756285" lvl="1" indent="-287020" algn="just">
              <a:lnSpc>
                <a:spcPct val="100000"/>
              </a:lnSpc>
              <a:spcBef>
                <a:spcPts val="565"/>
              </a:spcBef>
              <a:buClr>
                <a:srgbClr val="99CCFF"/>
              </a:buClr>
              <a:buSzPct val="70833"/>
              <a:buFont typeface="Microsoft Sans Serif"/>
              <a:buChar char="•"/>
              <a:tabLst>
                <a:tab pos="756920" algn="l"/>
              </a:tabLst>
            </a:pPr>
            <a:r>
              <a:rPr sz="2400" spc="-5" dirty="0">
                <a:latin typeface="Tahoma"/>
                <a:cs typeface="Tahoma"/>
              </a:rPr>
              <a:t>There are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many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different </a:t>
            </a:r>
            <a:r>
              <a:rPr sz="2400" dirty="0">
                <a:latin typeface="Tahoma"/>
                <a:cs typeface="Tahoma"/>
              </a:rPr>
              <a:t>types</a:t>
            </a:r>
            <a:r>
              <a:rPr sz="2400" spc="-5" dirty="0">
                <a:latin typeface="Tahoma"/>
                <a:cs typeface="Tahoma"/>
              </a:rPr>
              <a:t> of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printers.</a:t>
            </a:r>
            <a:endParaRPr sz="2400">
              <a:latin typeface="Tahoma"/>
              <a:cs typeface="Tahoma"/>
            </a:endParaRPr>
          </a:p>
          <a:p>
            <a:pPr marL="756285" marR="5080" lvl="1" indent="-287020" algn="just">
              <a:lnSpc>
                <a:spcPct val="99900"/>
              </a:lnSpc>
              <a:spcBef>
                <a:spcPts val="580"/>
              </a:spcBef>
              <a:buClr>
                <a:srgbClr val="99CCFF"/>
              </a:buClr>
              <a:buSzPct val="70833"/>
              <a:buFont typeface="Microsoft Sans Serif"/>
              <a:buChar char="•"/>
              <a:tabLst>
                <a:tab pos="756920" algn="l"/>
              </a:tabLst>
            </a:pPr>
            <a:r>
              <a:rPr sz="2400" dirty="0">
                <a:latin typeface="Tahoma"/>
                <a:cs typeface="Tahoma"/>
              </a:rPr>
              <a:t>In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large</a:t>
            </a:r>
            <a:r>
              <a:rPr sz="240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organizations</a:t>
            </a:r>
            <a:r>
              <a:rPr sz="240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laser</a:t>
            </a:r>
            <a:r>
              <a:rPr sz="240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printers</a:t>
            </a:r>
            <a:r>
              <a:rPr sz="240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are </a:t>
            </a:r>
            <a:r>
              <a:rPr sz="240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most commonly used </a:t>
            </a:r>
            <a:r>
              <a:rPr sz="2400" dirty="0">
                <a:latin typeface="Tahoma"/>
                <a:cs typeface="Tahoma"/>
              </a:rPr>
              <a:t>due to </a:t>
            </a:r>
            <a:r>
              <a:rPr sz="2400" spc="-5" dirty="0">
                <a:latin typeface="Tahoma"/>
                <a:cs typeface="Tahoma"/>
              </a:rPr>
              <a:t>the fact </a:t>
            </a:r>
            <a:r>
              <a:rPr sz="2400" spc="-10" dirty="0">
                <a:latin typeface="Tahoma"/>
                <a:cs typeface="Tahoma"/>
              </a:rPr>
              <a:t>that 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they</a:t>
            </a:r>
            <a:r>
              <a:rPr sz="2400" spc="56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can</a:t>
            </a:r>
            <a:r>
              <a:rPr sz="2400" spc="56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print</a:t>
            </a:r>
            <a:r>
              <a:rPr sz="2400" spc="55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very</a:t>
            </a:r>
            <a:r>
              <a:rPr sz="2400" spc="55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fast</a:t>
            </a:r>
            <a:r>
              <a:rPr sz="2400" spc="56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and</a:t>
            </a:r>
            <a:r>
              <a:rPr sz="2400" spc="54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give</a:t>
            </a:r>
            <a:r>
              <a:rPr sz="2400" spc="55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</a:t>
            </a:r>
            <a:r>
              <a:rPr sz="2400" spc="55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very </a:t>
            </a:r>
            <a:r>
              <a:rPr sz="2400" spc="-74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high quality</a:t>
            </a:r>
            <a:r>
              <a:rPr sz="2400" spc="1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output.</a:t>
            </a:r>
            <a:endParaRPr sz="24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696200" y="2133600"/>
            <a:ext cx="1905000" cy="4927600"/>
            <a:chOff x="7696200" y="2133600"/>
            <a:chExt cx="1905000" cy="49276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96200" y="2133600"/>
              <a:ext cx="1647444" cy="17526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95844" y="3886200"/>
              <a:ext cx="1705355" cy="16002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72400" y="5486400"/>
              <a:ext cx="1828799" cy="157429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33" y="868171"/>
            <a:ext cx="470979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65" dirty="0"/>
              <a:t>Hardware</a:t>
            </a:r>
            <a:r>
              <a:rPr spc="-130" dirty="0"/>
              <a:t> </a:t>
            </a:r>
            <a:r>
              <a:rPr spc="250" dirty="0"/>
              <a:t>Components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1609" y="1785619"/>
            <a:ext cx="6457315" cy="4917440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65"/>
              </a:spcBef>
            </a:pPr>
            <a:r>
              <a:rPr sz="2400" u="heavy" spc="15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OUTPUT</a:t>
            </a:r>
            <a:r>
              <a:rPr sz="2400" u="heavy" spc="-8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2400" u="heavy" spc="17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DEVICES</a:t>
            </a:r>
            <a:endParaRPr sz="2400">
              <a:latin typeface="Tahoma"/>
              <a:cs typeface="Tahoma"/>
            </a:endParaRPr>
          </a:p>
          <a:p>
            <a:pPr marL="355600" indent="-342900" algn="just">
              <a:lnSpc>
                <a:spcPct val="100000"/>
              </a:lnSpc>
              <a:spcBef>
                <a:spcPts val="560"/>
              </a:spcBef>
              <a:buClr>
                <a:srgbClr val="996565"/>
              </a:buClr>
              <a:buSzPct val="79166"/>
              <a:buFont typeface="Microsoft Sans Serif"/>
              <a:buChar char="•"/>
              <a:tabLst>
                <a:tab pos="355600" algn="l"/>
              </a:tabLst>
            </a:pPr>
            <a:r>
              <a:rPr sz="2400" spc="180" dirty="0">
                <a:latin typeface="Tahoma"/>
                <a:cs typeface="Tahoma"/>
              </a:rPr>
              <a:t>Plotters</a:t>
            </a:r>
            <a:endParaRPr sz="2400">
              <a:latin typeface="Tahoma"/>
              <a:cs typeface="Tahoma"/>
            </a:endParaRPr>
          </a:p>
          <a:p>
            <a:pPr marL="756285" marR="304165" lvl="1" indent="-287020" algn="just">
              <a:lnSpc>
                <a:spcPct val="99800"/>
              </a:lnSpc>
              <a:spcBef>
                <a:spcPts val="585"/>
              </a:spcBef>
              <a:buClr>
                <a:srgbClr val="99CCFF"/>
              </a:buClr>
              <a:buSzPct val="70833"/>
              <a:buFont typeface="Microsoft Sans Serif"/>
              <a:buChar char="•"/>
              <a:tabLst>
                <a:tab pos="756920" algn="l"/>
              </a:tabLst>
            </a:pPr>
            <a:r>
              <a:rPr sz="2400" dirty="0">
                <a:latin typeface="Tahoma"/>
                <a:cs typeface="Tahoma"/>
              </a:rPr>
              <a:t>A </a:t>
            </a:r>
            <a:r>
              <a:rPr sz="2400" spc="-5" dirty="0">
                <a:latin typeface="Tahoma"/>
                <a:cs typeface="Tahoma"/>
              </a:rPr>
              <a:t>plotter </a:t>
            </a:r>
            <a:r>
              <a:rPr sz="2400" dirty="0">
                <a:latin typeface="Tahoma"/>
                <a:cs typeface="Tahoma"/>
              </a:rPr>
              <a:t>is an </a:t>
            </a:r>
            <a:r>
              <a:rPr sz="2400" spc="-5" dirty="0">
                <a:latin typeface="Tahoma"/>
                <a:cs typeface="Tahoma"/>
              </a:rPr>
              <a:t>output device similar </a:t>
            </a:r>
            <a:r>
              <a:rPr sz="2400" dirty="0">
                <a:latin typeface="Tahoma"/>
                <a:cs typeface="Tahoma"/>
              </a:rPr>
              <a:t>to a </a:t>
            </a:r>
            <a:r>
              <a:rPr sz="2400" spc="-73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printer, but normally allows </a:t>
            </a:r>
            <a:r>
              <a:rPr sz="2400" dirty="0">
                <a:latin typeface="Tahoma"/>
                <a:cs typeface="Tahoma"/>
              </a:rPr>
              <a:t>you </a:t>
            </a:r>
            <a:r>
              <a:rPr sz="2400" spc="-10" dirty="0">
                <a:latin typeface="Tahoma"/>
                <a:cs typeface="Tahoma"/>
              </a:rPr>
              <a:t>to </a:t>
            </a:r>
            <a:r>
              <a:rPr sz="2400" spc="-5" dirty="0">
                <a:latin typeface="Tahoma"/>
                <a:cs typeface="Tahoma"/>
              </a:rPr>
              <a:t>print </a:t>
            </a:r>
            <a:r>
              <a:rPr sz="2400" spc="-73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larger</a:t>
            </a:r>
            <a:r>
              <a:rPr sz="240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images.</a:t>
            </a:r>
            <a:endParaRPr sz="2400">
              <a:latin typeface="Tahoma"/>
              <a:cs typeface="Tahoma"/>
            </a:endParaRPr>
          </a:p>
          <a:p>
            <a:pPr marL="355600" indent="-342900" algn="just">
              <a:lnSpc>
                <a:spcPct val="100000"/>
              </a:lnSpc>
              <a:spcBef>
                <a:spcPts val="560"/>
              </a:spcBef>
              <a:buClr>
                <a:srgbClr val="996565"/>
              </a:buClr>
              <a:buSzPct val="79166"/>
              <a:buFont typeface="Microsoft Sans Serif"/>
              <a:buChar char="•"/>
              <a:tabLst>
                <a:tab pos="355600" algn="l"/>
              </a:tabLst>
            </a:pPr>
            <a:r>
              <a:rPr sz="2400" spc="180" dirty="0">
                <a:latin typeface="Tahoma"/>
                <a:cs typeface="Tahoma"/>
              </a:rPr>
              <a:t>Speakers</a:t>
            </a:r>
            <a:endParaRPr sz="2400">
              <a:latin typeface="Tahoma"/>
              <a:cs typeface="Tahoma"/>
            </a:endParaRPr>
          </a:p>
          <a:p>
            <a:pPr marL="756285" marR="492759" lvl="1" indent="-287020" algn="just">
              <a:lnSpc>
                <a:spcPct val="100000"/>
              </a:lnSpc>
              <a:spcBef>
                <a:spcPts val="580"/>
              </a:spcBef>
              <a:buClr>
                <a:srgbClr val="99CCFF"/>
              </a:buClr>
              <a:buSzPct val="70833"/>
              <a:buFont typeface="Microsoft Sans Serif"/>
              <a:buChar char="•"/>
              <a:tabLst>
                <a:tab pos="756920" algn="l"/>
              </a:tabLst>
            </a:pPr>
            <a:r>
              <a:rPr sz="2400" dirty="0">
                <a:latin typeface="Tahoma"/>
                <a:cs typeface="Tahoma"/>
              </a:rPr>
              <a:t>Enhances the value </a:t>
            </a:r>
            <a:r>
              <a:rPr sz="2400" spc="-5" dirty="0">
                <a:latin typeface="Tahoma"/>
                <a:cs typeface="Tahoma"/>
              </a:rPr>
              <a:t>of educational </a:t>
            </a:r>
            <a:r>
              <a:rPr sz="2400" dirty="0">
                <a:latin typeface="Tahoma"/>
                <a:cs typeface="Tahoma"/>
              </a:rPr>
              <a:t>and </a:t>
            </a:r>
            <a:r>
              <a:rPr sz="2400" spc="-73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presentation products.</a:t>
            </a:r>
            <a:endParaRPr sz="2400">
              <a:latin typeface="Tahoma"/>
              <a:cs typeface="Tahoma"/>
            </a:endParaRPr>
          </a:p>
          <a:p>
            <a:pPr marL="355600" indent="-342900" algn="just">
              <a:lnSpc>
                <a:spcPct val="100000"/>
              </a:lnSpc>
              <a:spcBef>
                <a:spcPts val="560"/>
              </a:spcBef>
              <a:buClr>
                <a:srgbClr val="996565"/>
              </a:buClr>
              <a:buSzPct val="79166"/>
              <a:buFont typeface="Microsoft Sans Serif"/>
              <a:buChar char="•"/>
              <a:tabLst>
                <a:tab pos="355600" algn="l"/>
              </a:tabLst>
            </a:pPr>
            <a:r>
              <a:rPr sz="2400" spc="170" dirty="0">
                <a:latin typeface="Tahoma"/>
                <a:cs typeface="Tahoma"/>
              </a:rPr>
              <a:t>Speech</a:t>
            </a:r>
            <a:r>
              <a:rPr sz="2400" spc="-65" dirty="0">
                <a:latin typeface="Tahoma"/>
                <a:cs typeface="Tahoma"/>
              </a:rPr>
              <a:t> </a:t>
            </a:r>
            <a:r>
              <a:rPr sz="2400" spc="170" dirty="0">
                <a:latin typeface="Tahoma"/>
                <a:cs typeface="Tahoma"/>
              </a:rPr>
              <a:t>synthesisers</a:t>
            </a:r>
            <a:endParaRPr sz="2400">
              <a:latin typeface="Tahoma"/>
              <a:cs typeface="Tahoma"/>
            </a:endParaRPr>
          </a:p>
          <a:p>
            <a:pPr marL="756285" marR="5080" lvl="1" indent="-287020" algn="just">
              <a:lnSpc>
                <a:spcPct val="99800"/>
              </a:lnSpc>
              <a:spcBef>
                <a:spcPts val="585"/>
              </a:spcBef>
              <a:buClr>
                <a:srgbClr val="99CCFF"/>
              </a:buClr>
              <a:buSzPct val="70833"/>
              <a:buFont typeface="Microsoft Sans Serif"/>
              <a:buChar char="•"/>
              <a:tabLst>
                <a:tab pos="756920" algn="l"/>
              </a:tabLst>
            </a:pPr>
            <a:r>
              <a:rPr sz="2400" spc="-5" dirty="0">
                <a:latin typeface="Tahoma"/>
                <a:cs typeface="Tahoma"/>
              </a:rPr>
              <a:t>Gives </a:t>
            </a:r>
            <a:r>
              <a:rPr sz="2400" dirty="0">
                <a:latin typeface="Tahoma"/>
                <a:cs typeface="Tahoma"/>
              </a:rPr>
              <a:t>you </a:t>
            </a:r>
            <a:r>
              <a:rPr sz="2400" spc="-5" dirty="0">
                <a:latin typeface="Tahoma"/>
                <a:cs typeface="Tahoma"/>
              </a:rPr>
              <a:t>the ability </a:t>
            </a:r>
            <a:r>
              <a:rPr sz="2400" spc="-10" dirty="0">
                <a:latin typeface="Tahoma"/>
                <a:cs typeface="Tahoma"/>
              </a:rPr>
              <a:t>to </a:t>
            </a:r>
            <a:r>
              <a:rPr sz="2400" spc="-5" dirty="0">
                <a:latin typeface="Tahoma"/>
                <a:cs typeface="Tahoma"/>
              </a:rPr>
              <a:t>not only </a:t>
            </a:r>
            <a:r>
              <a:rPr sz="2400" spc="-10" dirty="0">
                <a:latin typeface="Tahoma"/>
                <a:cs typeface="Tahoma"/>
              </a:rPr>
              <a:t>to </a:t>
            </a:r>
            <a:r>
              <a:rPr sz="2400" dirty="0">
                <a:latin typeface="Tahoma"/>
                <a:cs typeface="Tahoma"/>
              </a:rPr>
              <a:t>display </a:t>
            </a:r>
            <a:r>
              <a:rPr sz="2400" spc="-73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text </a:t>
            </a:r>
            <a:r>
              <a:rPr sz="2400" dirty="0">
                <a:latin typeface="Tahoma"/>
                <a:cs typeface="Tahoma"/>
              </a:rPr>
              <a:t>on a </a:t>
            </a:r>
            <a:r>
              <a:rPr sz="2400" spc="-5" dirty="0">
                <a:latin typeface="Tahoma"/>
                <a:cs typeface="Tahoma"/>
              </a:rPr>
              <a:t>monitor </a:t>
            </a:r>
            <a:r>
              <a:rPr sz="2400" dirty="0">
                <a:latin typeface="Tahoma"/>
                <a:cs typeface="Tahoma"/>
              </a:rPr>
              <a:t>but </a:t>
            </a:r>
            <a:r>
              <a:rPr sz="2400" spc="-5" dirty="0">
                <a:latin typeface="Tahoma"/>
                <a:cs typeface="Tahoma"/>
              </a:rPr>
              <a:t>also </a:t>
            </a:r>
            <a:r>
              <a:rPr sz="2400" spc="-10" dirty="0">
                <a:latin typeface="Tahoma"/>
                <a:cs typeface="Tahoma"/>
              </a:rPr>
              <a:t>to read </a:t>
            </a:r>
            <a:r>
              <a:rPr sz="2400" spc="-5" dirty="0">
                <a:latin typeface="Tahoma"/>
                <a:cs typeface="Tahoma"/>
              </a:rPr>
              <a:t>the text </a:t>
            </a:r>
            <a:r>
              <a:rPr sz="2400" spc="-73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to</a:t>
            </a:r>
            <a:r>
              <a:rPr sz="2400" spc="-5" dirty="0">
                <a:latin typeface="Tahoma"/>
                <a:cs typeface="Tahoma"/>
              </a:rPr>
              <a:t> you</a:t>
            </a:r>
            <a:endParaRPr sz="24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0" y="3581400"/>
            <a:ext cx="2362199" cy="143408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Words>2239</Words>
  <Application>Microsoft Office PowerPoint</Application>
  <PresentationFormat>Custom</PresentationFormat>
  <Paragraphs>322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Arial MT</vt:lpstr>
      <vt:lpstr>Calibri</vt:lpstr>
      <vt:lpstr>Microsoft Sans Serif</vt:lpstr>
      <vt:lpstr>Tahoma</vt:lpstr>
      <vt:lpstr>Verdana</vt:lpstr>
      <vt:lpstr>Office Theme</vt:lpstr>
      <vt:lpstr>COMPUTER BASICS</vt:lpstr>
      <vt:lpstr>What is a Computer?</vt:lpstr>
      <vt:lpstr>Hardware &amp; Software</vt:lpstr>
      <vt:lpstr>Types of Computers</vt:lpstr>
      <vt:lpstr>Hardware Components</vt:lpstr>
      <vt:lpstr>Hardware Components</vt:lpstr>
      <vt:lpstr>Hardware Components</vt:lpstr>
      <vt:lpstr>Hardware Components</vt:lpstr>
      <vt:lpstr>Hardware Components</vt:lpstr>
      <vt:lpstr>Hardware Components</vt:lpstr>
      <vt:lpstr>Hardware Components</vt:lpstr>
      <vt:lpstr>Hardware Components</vt:lpstr>
      <vt:lpstr>Hardware Components</vt:lpstr>
      <vt:lpstr>Hardware Components</vt:lpstr>
      <vt:lpstr>Main Parts of Computer</vt:lpstr>
      <vt:lpstr>Hardware Components</vt:lpstr>
      <vt:lpstr>Hardware Components</vt:lpstr>
      <vt:lpstr>Hardware Components</vt:lpstr>
      <vt:lpstr>Hardware Components</vt:lpstr>
      <vt:lpstr>Software Component</vt:lpstr>
      <vt:lpstr>Software Component</vt:lpstr>
      <vt:lpstr>Software Component</vt:lpstr>
      <vt:lpstr>Software Component</vt:lpstr>
      <vt:lpstr>Information Network</vt:lpstr>
      <vt:lpstr>Information Network</vt:lpstr>
      <vt:lpstr>Computer Accessories</vt:lpstr>
      <vt:lpstr>Uses of Computer</vt:lpstr>
      <vt:lpstr>Uses of Computer</vt:lpstr>
      <vt:lpstr>Uses of Computer</vt:lpstr>
      <vt:lpstr>Uses of Computer</vt:lpstr>
      <vt:lpstr>Uses of Computer</vt:lpstr>
      <vt:lpstr>Create a Good Working Environment</vt:lpstr>
      <vt:lpstr>Health &amp; Safety Precautions</vt:lpstr>
      <vt:lpstr>Value of Backup</vt:lpstr>
      <vt:lpstr>Value of Backup</vt:lpstr>
      <vt:lpstr>Value of Backup</vt:lpstr>
      <vt:lpstr>Likes &amp; Dislikes of Computer</vt:lpstr>
      <vt:lpstr>Computer Virus</vt:lpstr>
      <vt:lpstr>Computer Virus</vt:lpstr>
      <vt:lpstr>Computer Virus</vt:lpstr>
      <vt:lpstr>Software Copyright</vt:lpstr>
      <vt:lpstr>Software Copyright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computer basics.ppt</dc:title>
  <dc:creator>Administrator</dc:creator>
  <cp:lastModifiedBy>Richa Gupta</cp:lastModifiedBy>
  <cp:revision>2</cp:revision>
  <dcterms:created xsi:type="dcterms:W3CDTF">2023-02-03T03:29:40Z</dcterms:created>
  <dcterms:modified xsi:type="dcterms:W3CDTF">2024-06-22T17:36:22Z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2007-08-16T00:00:00Z</vt:filetime>
  </property>
  <property fmtid="{D5CDD505-2E9C-101B-9397-08002B2CF9AE}" pid="3" name="Creator">
    <vt:lpwstr>PScript5.dll Version 5.2.2</vt:lpwstr>
  </property>
  <property fmtid="{D5CDD505-2E9C-101B-9397-08002B2CF9AE}" pid="4" name="LastSaved">
    <vt:filetime>2023-02-03T00:00:00Z</vt:filetime>
  </property>
</Properties>
</file>