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8EBD1-178F-5246-8617-8297E7BE0120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EDB12-AD82-2F4C-AAE2-8B0EAABC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04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81FD3CD-80DF-374D-BF58-44C044BE803C}" type="slidenum">
              <a:rPr lang="en-US" sz="1200">
                <a:latin typeface="Times New Roman" charset="0"/>
              </a:rPr>
              <a:pPr/>
              <a:t>2</a:t>
            </a:fld>
            <a:endParaRPr lang="en-US" sz="1200">
              <a:latin typeface="Times New Roman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F7C99E2-F759-7447-B2C5-FDF495F925F2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ATA – analog  telephone adaptor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2E55EC3-8D47-F548-9500-C8D639BD711D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ATM and Frame Relay are connection-oriented but unreliable networks.</a:t>
            </a:r>
          </a:p>
          <a:p>
            <a:r>
              <a:rPr lang="en-US">
                <a:latin typeface="Times New Roman" charset="0"/>
              </a:rPr>
              <a:t>Connection-oriented is modeled on the telephone network.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02756" indent="-270291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1164" indent="-216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13629" indent="-216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46095" indent="-216233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C024516-FB59-D04B-94B8-E1E3BB3D7D43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Connection-less service is modeled on the post office service.</a:t>
            </a:r>
          </a:p>
          <a:p>
            <a:r>
              <a:rPr lang="en-US">
                <a:latin typeface="Times New Roman" charset="0"/>
              </a:rPr>
              <a:t>ICMP – error messages </a:t>
            </a:r>
          </a:p>
          <a:p>
            <a:r>
              <a:rPr lang="en-US">
                <a:latin typeface="Times New Roman" charset="0"/>
              </a:rPr>
              <a:t>IP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here???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D0172-AC6D-A042-BFD1-34292C97F46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44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6F51E79-CB4B-1449-BD06-A1A811DB913F}" type="slidenum">
              <a:rPr lang="en-US" sz="1200">
                <a:latin typeface="Times New Roman" charset="0"/>
              </a:rPr>
              <a:pPr/>
              <a:t>3</a:t>
            </a:fld>
            <a:endParaRPr lang="en-US" sz="1200">
              <a:latin typeface="Times New Roman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 anchor="b"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540344AD-79BE-C64D-8EBD-42DC1624C8A8}" type="slidenum">
              <a:rPr lang="en-US" sz="1200">
                <a:latin typeface="Times New Roman" charset="0"/>
              </a:rPr>
              <a:pPr algn="r"/>
              <a:t>4</a:t>
            </a:fld>
            <a:endParaRPr lang="en-US" sz="1200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CD7B628-910A-E742-9263-78888D7B0BD0}" type="slidenum">
              <a:rPr lang="en-US" sz="1200">
                <a:latin typeface="Times New Roman" charset="0"/>
              </a:rPr>
              <a:pPr/>
              <a:t>5</a:t>
            </a:fld>
            <a:endParaRPr lang="en-US" sz="1200">
              <a:latin typeface="Times New Roman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C88D567-9972-8648-A6AA-EBCD270A56AB}" type="slidenum">
              <a:rPr lang="en-US" sz="1200">
                <a:latin typeface="Times New Roman" charset="0"/>
              </a:rPr>
              <a:pPr/>
              <a:t>6</a:t>
            </a:fld>
            <a:endParaRPr lang="en-US" sz="120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868695C-C4AC-6246-8566-88D3B4166651}" type="slidenum">
              <a:rPr lang="en-US" sz="1200">
                <a:latin typeface="Times New Roman" charset="0"/>
              </a:rPr>
              <a:pPr/>
              <a:t>7</a:t>
            </a:fld>
            <a:endParaRPr lang="en-US" sz="120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317A4A6-40F9-374A-9A62-F8F30011DFAB}" type="slidenum">
              <a:rPr lang="en-US" sz="1200">
                <a:latin typeface="Times New Roman" charset="0"/>
              </a:rPr>
              <a:pPr/>
              <a:t>8</a:t>
            </a:fld>
            <a:endParaRPr lang="en-US" sz="1200">
              <a:latin typeface="Times New Roman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FD6A03-A69A-FD41-A765-0E288BA6B9F6}" type="slidenum">
              <a:rPr lang="en-US" sz="1200">
                <a:latin typeface="Times New Roman" charset="0"/>
              </a:rPr>
              <a:pPr/>
              <a:t>9</a:t>
            </a:fld>
            <a:endParaRPr lang="en-US" sz="1200"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 anchor="b"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E3F3A30F-BF5C-B044-A75B-1E076BE4D1E7}" type="slidenum">
              <a:rPr lang="en-US" sz="1200">
                <a:latin typeface="Times New Roman" charset="0"/>
              </a:rPr>
              <a:pPr algn="r"/>
              <a:t>10</a:t>
            </a:fld>
            <a:endParaRPr lang="en-US" sz="1200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8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3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1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1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8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7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B23C9-092F-274F-A3FB-16CF7638FF44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BDFEA-7B7D-734A-AF26-C1E0B0AC6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1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3.bin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40.wmf"/><Relationship Id="rId2" Type="http://schemas.openxmlformats.org/officeDocument/2006/relationships/notesSlide" Target="../notesSlides/notesSlide10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41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9.wmf"/><Relationship Id="rId22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4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10" Type="http://schemas.openxmlformats.org/officeDocument/2006/relationships/image" Target="../media/image33.emf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5.png"/><Relationship Id="rId19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image" Target="../media/image5.png"/><Relationship Id="rId19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Introduction</a:t>
            </a: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1-</a:t>
            </a:r>
            <a:fld id="{1394D124-255F-B84E-9514-57589F351465}" type="slidenum">
              <a:rPr lang="en-US" sz="1200">
                <a:latin typeface="Tahoma" charset="0"/>
              </a:rPr>
              <a:pPr/>
              <a:t>1</a:t>
            </a:fld>
            <a:endParaRPr lang="en-US" sz="1200">
              <a:latin typeface="Tahoma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>
                <a:solidFill>
                  <a:srgbClr val="000099"/>
                </a:solidFill>
                <a:latin typeface="Gill Sans MT" charset="0"/>
              </a:rPr>
              <a:t>Chapter 1</a:t>
            </a:r>
            <a:br>
              <a:rPr lang="en-US" sz="4800">
                <a:solidFill>
                  <a:srgbClr val="000099"/>
                </a:solidFill>
                <a:latin typeface="Gill Sans MT" charset="0"/>
              </a:rPr>
            </a:br>
            <a:r>
              <a:rPr lang="en-US" sz="4400">
                <a:solidFill>
                  <a:srgbClr val="000099"/>
                </a:solidFill>
                <a:latin typeface="Gill Sans MT" charset="0"/>
              </a:rPr>
              <a:t>Introduction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184900" y="3078163"/>
            <a:ext cx="2881313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2800" i="1">
                <a:solidFill>
                  <a:srgbClr val="008000"/>
                </a:solidFill>
                <a:latin typeface="Gill Sans MT" charset="0"/>
              </a:rPr>
              <a:t>Computer Networking: A Top Down Approach </a:t>
            </a:r>
            <a:br>
              <a:rPr lang="en-US" sz="2800">
                <a:solidFill>
                  <a:srgbClr val="008000"/>
                </a:solidFill>
                <a:latin typeface="Gill Sans MT" charset="0"/>
              </a:rPr>
            </a:br>
            <a:r>
              <a:rPr lang="en-US" sz="2000">
                <a:solidFill>
                  <a:srgbClr val="008000"/>
                </a:solidFill>
                <a:latin typeface="Gill Sans MT" charset="0"/>
              </a:rPr>
              <a:t>6</a:t>
            </a:r>
            <a:r>
              <a:rPr lang="en-US" sz="2000" baseline="30000">
                <a:solidFill>
                  <a:srgbClr val="008000"/>
                </a:solidFill>
                <a:latin typeface="Gill Sans MT" charset="0"/>
              </a:rPr>
              <a:t>th</a:t>
            </a:r>
            <a:r>
              <a:rPr lang="en-US" sz="2000">
                <a:solidFill>
                  <a:srgbClr val="008000"/>
                </a:solidFill>
                <a:latin typeface="Gill Sans MT" charset="0"/>
              </a:rPr>
              <a:t> edition </a:t>
            </a:r>
            <a:br>
              <a:rPr lang="en-US" sz="2000">
                <a:solidFill>
                  <a:srgbClr val="008000"/>
                </a:solidFill>
                <a:latin typeface="Gill Sans MT" charset="0"/>
              </a:rPr>
            </a:br>
            <a:r>
              <a:rPr lang="en-US" sz="2000">
                <a:solidFill>
                  <a:srgbClr val="008000"/>
                </a:solidFill>
                <a:latin typeface="Gill Sans MT" charset="0"/>
              </a:rPr>
              <a:t>Jim Kurose, Keith Ross</a:t>
            </a:r>
            <a:br>
              <a:rPr lang="en-US" sz="2000">
                <a:solidFill>
                  <a:srgbClr val="008000"/>
                </a:solidFill>
                <a:latin typeface="Gill Sans MT" charset="0"/>
              </a:rPr>
            </a:br>
            <a:r>
              <a:rPr lang="en-US" sz="2000">
                <a:solidFill>
                  <a:srgbClr val="008000"/>
                </a:solidFill>
                <a:latin typeface="Gill Sans MT" charset="0"/>
              </a:rPr>
              <a:t>Addison-Wesley</a:t>
            </a:r>
            <a:br>
              <a:rPr lang="en-US" sz="2000">
                <a:solidFill>
                  <a:srgbClr val="008000"/>
                </a:solidFill>
                <a:latin typeface="Gill Sans MT" charset="0"/>
              </a:rPr>
            </a:br>
            <a:r>
              <a:rPr lang="en-US" sz="2000">
                <a:solidFill>
                  <a:srgbClr val="008000"/>
                </a:solidFill>
                <a:latin typeface="Gill Sans MT" charset="0"/>
              </a:rPr>
              <a:t>March 2012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369888" y="3268663"/>
            <a:ext cx="537845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 note on the use of these ppt slides:</a:t>
            </a:r>
          </a:p>
          <a:p>
            <a:r>
              <a:rPr lang="en-US" sz="1200"/>
              <a:t>We</a:t>
            </a:r>
            <a:r>
              <a:rPr lang="ja-JP" altLang="en-US" sz="1200"/>
              <a:t>’</a:t>
            </a:r>
            <a:r>
              <a:rPr lang="en-US" altLang="ja-JP" sz="1200"/>
              <a:t>re making these slides freely available to all (faculty, students, readers). They</a:t>
            </a:r>
            <a:r>
              <a:rPr lang="ja-JP" altLang="en-US" sz="1200"/>
              <a:t>’</a:t>
            </a:r>
            <a:r>
              <a:rPr lang="en-US" altLang="ja-JP" sz="1200"/>
              <a:t>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/>
              <a:t>lot</a:t>
            </a:r>
            <a:r>
              <a:rPr lang="en-US" altLang="ja-JP" sz="120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73063" y="4267200"/>
            <a:ext cx="53784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endParaRPr lang="en-US" sz="1400">
              <a:latin typeface="Gill Sans MT" charset="0"/>
            </a:endParaRPr>
          </a:p>
          <a:p>
            <a:pPr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1200"/>
              <a:t>If you use these slides (e.g., in a class) that you mention their source (after all, we</a:t>
            </a:r>
            <a:r>
              <a:rPr lang="ja-JP" altLang="en-US" sz="1200"/>
              <a:t>’</a:t>
            </a:r>
            <a:r>
              <a:rPr lang="en-US" altLang="ja-JP" sz="1200"/>
              <a:t>d like people to use our book!)</a:t>
            </a:r>
          </a:p>
          <a:p>
            <a:pPr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sz="120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</a:pPr>
            <a:endParaRPr lang="en-US" sz="120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</a:pPr>
            <a:r>
              <a:rPr lang="en-US" sz="1200"/>
              <a:t>Thanks and enjoy!  JFK/KWR</a:t>
            </a:r>
          </a:p>
          <a:p>
            <a:pPr>
              <a:lnSpc>
                <a:spcPct val="85000"/>
              </a:lnSpc>
            </a:pPr>
            <a:endParaRPr lang="en-US" sz="1200"/>
          </a:p>
          <a:p>
            <a:pPr>
              <a:lnSpc>
                <a:spcPct val="85000"/>
              </a:lnSpc>
            </a:pPr>
            <a:r>
              <a:rPr lang="en-US" sz="1200"/>
              <a:t>     All material copyright 1996-2012</a:t>
            </a:r>
          </a:p>
          <a:p>
            <a:pPr>
              <a:lnSpc>
                <a:spcPct val="85000"/>
              </a:lnSpc>
            </a:pPr>
            <a:r>
              <a:rPr lang="en-US" sz="1200"/>
              <a:t>     J.F Kurose and K.W. Ross, All Rights Reserved</a:t>
            </a:r>
          </a:p>
        </p:txBody>
      </p:sp>
      <p:pic>
        <p:nvPicPr>
          <p:cNvPr id="2970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942013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0970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1" descr="6e_cov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525" y="511175"/>
            <a:ext cx="2306638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387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Introduction</a:t>
            </a:r>
          </a:p>
        </p:txBody>
      </p:sp>
      <p:pic>
        <p:nvPicPr>
          <p:cNvPr id="47106" name="Picture 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ill Sans MT" charset="0"/>
              </a:rPr>
              <a:t>Chapter 1: roadmap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1.1 what </a:t>
            </a:r>
            <a:r>
              <a:rPr lang="en-US" sz="2800" i="1">
                <a:solidFill>
                  <a:srgbClr val="000099"/>
                </a:solidFill>
                <a:latin typeface="Gill Sans MT" charset="0"/>
                <a:cs typeface="Arial" charset="0"/>
              </a:rPr>
              <a:t>is</a:t>
            </a: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 the Internet?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CC0000"/>
                </a:solidFill>
                <a:latin typeface="Gill Sans MT" charset="0"/>
                <a:cs typeface="Arial" charset="0"/>
              </a:rPr>
              <a:t>1.2 network edge</a:t>
            </a:r>
          </a:p>
          <a:p>
            <a:pPr lvl="2" eaLnBrk="1" hangingPunct="1">
              <a:buClr>
                <a:srgbClr val="000099"/>
              </a:buClr>
              <a:buFont typeface="Wingdings" charset="0"/>
              <a:buChar char="§"/>
            </a:pPr>
            <a:r>
              <a:rPr lang="en-US" sz="2800">
                <a:solidFill>
                  <a:srgbClr val="CC0000"/>
                </a:solidFill>
                <a:latin typeface="Gill Sans MT" charset="0"/>
                <a:cs typeface="Arial" charset="0"/>
              </a:rPr>
              <a:t> </a:t>
            </a:r>
            <a:r>
              <a:rPr lang="en-US" sz="2400">
                <a:solidFill>
                  <a:srgbClr val="CC0000"/>
                </a:solidFill>
                <a:latin typeface="Gill Sans MT" charset="0"/>
                <a:cs typeface="Arial" charset="0"/>
              </a:rPr>
              <a:t>end systems, access networks, links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1.3 </a:t>
            </a:r>
            <a:r>
              <a:rPr lang="en-US" sz="2800">
                <a:latin typeface="Gill Sans MT" charset="0"/>
                <a:cs typeface="Arial" charset="0"/>
              </a:rPr>
              <a:t>network core</a:t>
            </a:r>
          </a:p>
          <a:p>
            <a:pPr lvl="2" eaLnBrk="1" hangingPunct="1">
              <a:buClr>
                <a:srgbClr val="000099"/>
              </a:buClr>
              <a:buFont typeface="Wingdings" charset="0"/>
              <a:buChar char="§"/>
            </a:pPr>
            <a:r>
              <a:rPr lang="en-US" sz="2400">
                <a:latin typeface="Gill Sans MT" charset="0"/>
                <a:cs typeface="Arial" charset="0"/>
              </a:rPr>
              <a:t>packet switching, circuit switching, network structure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1.4 </a:t>
            </a:r>
            <a:r>
              <a:rPr lang="en-US" sz="2800">
                <a:latin typeface="Gill Sans MT" charset="0"/>
                <a:cs typeface="Arial" charset="0"/>
              </a:rPr>
              <a:t>delay, loss, throughput in networks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1.5</a:t>
            </a:r>
            <a:r>
              <a:rPr lang="en-US" sz="2800">
                <a:latin typeface="Gill Sans MT" charset="0"/>
                <a:cs typeface="Arial" charset="0"/>
              </a:rPr>
              <a:t> protocol layers, service models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1.6</a:t>
            </a:r>
            <a:r>
              <a:rPr lang="en-US" sz="2800">
                <a:latin typeface="Gill Sans MT" charset="0"/>
                <a:cs typeface="Arial" charset="0"/>
              </a:rPr>
              <a:t> networks under attack: security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1.7</a:t>
            </a:r>
            <a:r>
              <a:rPr lang="en-US" sz="2800">
                <a:latin typeface="Gill Sans MT" charset="0"/>
                <a:cs typeface="Arial" charset="0"/>
              </a:rPr>
              <a:t> history</a:t>
            </a:r>
          </a:p>
          <a:p>
            <a:pPr eaLnBrk="1" hangingPunct="1"/>
            <a:endParaRPr lang="en-US">
              <a:latin typeface="Gill Sans MT" charset="0"/>
            </a:endParaRPr>
          </a:p>
        </p:txBody>
      </p:sp>
      <p:sp>
        <p:nvSpPr>
          <p:cNvPr id="471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1-</a:t>
            </a:r>
            <a:fld id="{247F51F3-0C8E-EB47-A516-EC12A8042CEF}" type="slidenum">
              <a:rPr lang="en-US" sz="1200">
                <a:latin typeface="Tahoma" charset="0"/>
              </a:rPr>
              <a:pPr/>
              <a:t>10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2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33A6425-4520-1647-B7DB-22D835CF46A0}" type="slidenum">
              <a:rPr lang="en-US" sz="1400"/>
              <a:pPr/>
              <a:t>11</a:t>
            </a:fld>
            <a:endParaRPr lang="en-US" sz="140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charset="0"/>
              </a:rPr>
              <a:t>The network edge: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495800" cy="4648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charset="0"/>
              </a:rPr>
              <a:t>end systems (hosts):</a:t>
            </a:r>
            <a:endParaRPr lang="en-US" sz="2400" dirty="0">
              <a:latin typeface="Comic Sans MS" charset="0"/>
            </a:endParaRPr>
          </a:p>
          <a:p>
            <a:pPr lvl="1"/>
            <a:r>
              <a:rPr lang="en-US" sz="2000" dirty="0">
                <a:latin typeface="Comic Sans MS" charset="0"/>
              </a:rPr>
              <a:t>run application programs</a:t>
            </a:r>
          </a:p>
          <a:p>
            <a:pPr lvl="1"/>
            <a:r>
              <a:rPr lang="en-US" sz="2000" dirty="0">
                <a:latin typeface="Comic Sans MS" charset="0"/>
              </a:rPr>
              <a:t>e.g. Web, email</a:t>
            </a:r>
          </a:p>
          <a:p>
            <a:pPr lvl="1"/>
            <a:r>
              <a:rPr lang="en-US" sz="2000" dirty="0">
                <a:latin typeface="Comic Sans MS" charset="0"/>
              </a:rPr>
              <a:t>at </a:t>
            </a:r>
            <a:r>
              <a:rPr lang="ja-JP" altLang="en-US" sz="2000" dirty="0">
                <a:latin typeface="Comic Sans MS" charset="0"/>
              </a:rPr>
              <a:t>“</a:t>
            </a:r>
            <a:r>
              <a:rPr lang="en-US" altLang="ja-JP" sz="2000" dirty="0">
                <a:latin typeface="Comic Sans MS" charset="0"/>
              </a:rPr>
              <a:t>edge of network</a:t>
            </a:r>
            <a:r>
              <a:rPr lang="ja-JP" altLang="en-US" sz="2000" dirty="0">
                <a:latin typeface="Comic Sans MS" charset="0"/>
              </a:rPr>
              <a:t>”</a:t>
            </a:r>
            <a:endParaRPr lang="en-US" altLang="ja-JP" sz="2000" dirty="0">
              <a:latin typeface="Comic Sans MS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mic Sans MS" charset="0"/>
              </a:rPr>
              <a:t>client/server model</a:t>
            </a:r>
            <a:endParaRPr lang="en-US" sz="2400" dirty="0">
              <a:latin typeface="Comic Sans MS" charset="0"/>
            </a:endParaRPr>
          </a:p>
          <a:p>
            <a:pPr lvl="1"/>
            <a:r>
              <a:rPr lang="en-US" sz="2000" dirty="0">
                <a:latin typeface="Comic Sans MS" charset="0"/>
              </a:rPr>
              <a:t>e.g. Web browser/server; email client/server</a:t>
            </a:r>
          </a:p>
          <a:p>
            <a:pPr lvl="1"/>
            <a:r>
              <a:rPr lang="en-US" sz="2000" dirty="0">
                <a:latin typeface="Comic Sans MS" charset="0"/>
              </a:rPr>
              <a:t>Distributed applications</a:t>
            </a:r>
          </a:p>
          <a:p>
            <a:r>
              <a:rPr lang="en-US" dirty="0">
                <a:solidFill>
                  <a:srgbClr val="FF0000"/>
                </a:solidFill>
                <a:latin typeface="Comic Sans MS" charset="0"/>
              </a:rPr>
              <a:t>peer-peer model:</a:t>
            </a:r>
            <a:endParaRPr lang="en-US" sz="2400" dirty="0">
              <a:latin typeface="Comic Sans MS" charset="0"/>
            </a:endParaRPr>
          </a:p>
          <a:p>
            <a:pPr lvl="1"/>
            <a:r>
              <a:rPr lang="en-US" sz="2000" dirty="0">
                <a:latin typeface="Comic Sans MS" charset="0"/>
              </a:rPr>
              <a:t> minimal (or no) use of dedicated servers</a:t>
            </a:r>
          </a:p>
          <a:p>
            <a:pPr lvl="1"/>
            <a:r>
              <a:rPr lang="en-US" sz="2000" dirty="0">
                <a:latin typeface="Comic Sans MS" charset="0"/>
              </a:rPr>
              <a:t>e.g. Skype, </a:t>
            </a:r>
            <a:r>
              <a:rPr lang="en-US" sz="2000" dirty="0" err="1">
                <a:latin typeface="Comic Sans MS" charset="0"/>
              </a:rPr>
              <a:t>BitTorrent</a:t>
            </a:r>
            <a:endParaRPr lang="en-US" sz="2000" dirty="0">
              <a:latin typeface="Comic Sans MS" charset="0"/>
            </a:endParaRPr>
          </a:p>
        </p:txBody>
      </p:sp>
      <p:sp>
        <p:nvSpPr>
          <p:cNvPr id="28676" name="Freeform 12"/>
          <p:cNvSpPr>
            <a:spLocks/>
          </p:cNvSpPr>
          <p:nvPr/>
        </p:nvSpPr>
        <p:spPr bwMode="auto">
          <a:xfrm>
            <a:off x="6769100" y="2200275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Freeform 13"/>
          <p:cNvSpPr>
            <a:spLocks/>
          </p:cNvSpPr>
          <p:nvPr/>
        </p:nvSpPr>
        <p:spPr bwMode="auto">
          <a:xfrm>
            <a:off x="4889500" y="20574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Freeform 14"/>
          <p:cNvSpPr>
            <a:spLocks/>
          </p:cNvSpPr>
          <p:nvPr/>
        </p:nvSpPr>
        <p:spPr bwMode="auto">
          <a:xfrm>
            <a:off x="5257800" y="3508375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79" name="Group 233"/>
          <p:cNvGrpSpPr>
            <a:grpSpLocks/>
          </p:cNvGrpSpPr>
          <p:nvPr/>
        </p:nvGrpSpPr>
        <p:grpSpPr bwMode="auto">
          <a:xfrm>
            <a:off x="4316413" y="1785938"/>
            <a:ext cx="1100137" cy="874712"/>
            <a:chOff x="3541" y="495"/>
            <a:chExt cx="693" cy="551"/>
          </a:xfrm>
        </p:grpSpPr>
        <p:sp>
          <p:nvSpPr>
            <p:cNvPr id="28898" name="Freeform 232"/>
            <p:cNvSpPr>
              <a:spLocks/>
            </p:cNvSpPr>
            <p:nvPr/>
          </p:nvSpPr>
          <p:spPr bwMode="auto">
            <a:xfrm>
              <a:off x="3541" y="495"/>
              <a:ext cx="693" cy="551"/>
            </a:xfrm>
            <a:custGeom>
              <a:avLst/>
              <a:gdLst>
                <a:gd name="T0" fmla="*/ 77 w 693"/>
                <a:gd name="T1" fmla="*/ 63 h 551"/>
                <a:gd name="T2" fmla="*/ 35 w 693"/>
                <a:gd name="T3" fmla="*/ 255 h 551"/>
                <a:gd name="T4" fmla="*/ 35 w 693"/>
                <a:gd name="T5" fmla="*/ 447 h 551"/>
                <a:gd name="T6" fmla="*/ 245 w 693"/>
                <a:gd name="T7" fmla="*/ 513 h 551"/>
                <a:gd name="T8" fmla="*/ 431 w 693"/>
                <a:gd name="T9" fmla="*/ 543 h 551"/>
                <a:gd name="T10" fmla="*/ 647 w 693"/>
                <a:gd name="T11" fmla="*/ 465 h 551"/>
                <a:gd name="T12" fmla="*/ 689 w 693"/>
                <a:gd name="T13" fmla="*/ 303 h 551"/>
                <a:gd name="T14" fmla="*/ 671 w 693"/>
                <a:gd name="T15" fmla="*/ 105 h 551"/>
                <a:gd name="T16" fmla="*/ 617 w 693"/>
                <a:gd name="T17" fmla="*/ 39 h 551"/>
                <a:gd name="T18" fmla="*/ 311 w 693"/>
                <a:gd name="T19" fmla="*/ 3 h 551"/>
                <a:gd name="T20" fmla="*/ 77 w 693"/>
                <a:gd name="T21" fmla="*/ 63 h 5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93"/>
                <a:gd name="T34" fmla="*/ 0 h 551"/>
                <a:gd name="T35" fmla="*/ 693 w 693"/>
                <a:gd name="T36" fmla="*/ 551 h 55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93" h="551">
                  <a:moveTo>
                    <a:pt x="77" y="63"/>
                  </a:moveTo>
                  <a:cubicBezTo>
                    <a:pt x="31" y="105"/>
                    <a:pt x="42" y="191"/>
                    <a:pt x="35" y="255"/>
                  </a:cubicBezTo>
                  <a:cubicBezTo>
                    <a:pt x="28" y="319"/>
                    <a:pt x="0" y="404"/>
                    <a:pt x="35" y="447"/>
                  </a:cubicBezTo>
                  <a:cubicBezTo>
                    <a:pt x="70" y="490"/>
                    <a:pt x="179" y="497"/>
                    <a:pt x="245" y="513"/>
                  </a:cubicBezTo>
                  <a:cubicBezTo>
                    <a:pt x="311" y="529"/>
                    <a:pt x="364" y="551"/>
                    <a:pt x="431" y="543"/>
                  </a:cubicBezTo>
                  <a:cubicBezTo>
                    <a:pt x="498" y="535"/>
                    <a:pt x="604" y="505"/>
                    <a:pt x="647" y="465"/>
                  </a:cubicBezTo>
                  <a:cubicBezTo>
                    <a:pt x="690" y="425"/>
                    <a:pt x="685" y="363"/>
                    <a:pt x="689" y="303"/>
                  </a:cubicBezTo>
                  <a:cubicBezTo>
                    <a:pt x="693" y="243"/>
                    <a:pt x="683" y="149"/>
                    <a:pt x="671" y="105"/>
                  </a:cubicBezTo>
                  <a:cubicBezTo>
                    <a:pt x="659" y="61"/>
                    <a:pt x="677" y="56"/>
                    <a:pt x="617" y="39"/>
                  </a:cubicBezTo>
                  <a:cubicBezTo>
                    <a:pt x="557" y="22"/>
                    <a:pt x="401" y="0"/>
                    <a:pt x="311" y="3"/>
                  </a:cubicBezTo>
                  <a:cubicBezTo>
                    <a:pt x="221" y="6"/>
                    <a:pt x="123" y="21"/>
                    <a:pt x="77" y="63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8899" name="Object 16"/>
            <p:cNvGraphicFramePr>
              <a:graphicFrameLocks noChangeAspect="1"/>
            </p:cNvGraphicFramePr>
            <p:nvPr/>
          </p:nvGraphicFramePr>
          <p:xfrm>
            <a:off x="3592" y="544"/>
            <a:ext cx="586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7263" imgH="1084139" progId="">
                    <p:embed/>
                  </p:oleObj>
                </mc:Choice>
                <mc:Fallback>
                  <p:oleObj name="Clip" r:id="rId3" imgW="1307263" imgH="10841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2" y="544"/>
                          <a:ext cx="586" cy="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80" name="Object 17"/>
          <p:cNvGraphicFramePr>
            <a:graphicFrameLocks noChangeAspect="1"/>
          </p:cNvGraphicFramePr>
          <p:nvPr/>
        </p:nvGraphicFramePr>
        <p:xfrm>
          <a:off x="5461000" y="2311400"/>
          <a:ext cx="279400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681706" imgH="480401" progId="">
                  <p:embed/>
                </p:oleObj>
              </mc:Choice>
              <mc:Fallback>
                <p:oleObj name="Clip" r:id="rId5" imgW="681706" imgH="48040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2311400"/>
                        <a:ext cx="279400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Line 18"/>
          <p:cNvSpPr>
            <a:spLocks noChangeShapeType="1"/>
          </p:cNvSpPr>
          <p:nvPr/>
        </p:nvSpPr>
        <p:spPr bwMode="auto">
          <a:xfrm flipV="1">
            <a:off x="5413375" y="2433638"/>
            <a:ext cx="1143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82" name="Group 19"/>
          <p:cNvGrpSpPr>
            <a:grpSpLocks/>
          </p:cNvGrpSpPr>
          <p:nvPr/>
        </p:nvGrpSpPr>
        <p:grpSpPr bwMode="auto">
          <a:xfrm>
            <a:off x="5006975" y="2787650"/>
            <a:ext cx="733425" cy="319088"/>
            <a:chOff x="3552" y="246"/>
            <a:chExt cx="527" cy="248"/>
          </a:xfrm>
        </p:grpSpPr>
        <p:graphicFrame>
          <p:nvGraphicFramePr>
            <p:cNvPr id="28895" name="Object 20"/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7263" imgH="1084139" progId="">
                    <p:embed/>
                  </p:oleObj>
                </mc:Choice>
                <mc:Fallback>
                  <p:oleObj name="Clip" r:id="rId7" imgW="1307263" imgH="10841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96" name="Object 21"/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681706" imgH="480401" progId="">
                    <p:embed/>
                  </p:oleObj>
                </mc:Choice>
                <mc:Fallback>
                  <p:oleObj name="Clip" r:id="rId8" imgW="681706" imgH="480401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897" name="Line 22"/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83" name="Group 23"/>
          <p:cNvGrpSpPr>
            <a:grpSpLocks/>
          </p:cNvGrpSpPr>
          <p:nvPr/>
        </p:nvGrpSpPr>
        <p:grpSpPr bwMode="auto">
          <a:xfrm>
            <a:off x="5383213" y="2574925"/>
            <a:ext cx="69850" cy="214313"/>
            <a:chOff x="3842" y="406"/>
            <a:chExt cx="51" cy="167"/>
          </a:xfrm>
        </p:grpSpPr>
        <p:sp>
          <p:nvSpPr>
            <p:cNvPr id="28892" name="Oval 24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93" name="Oval 25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94" name="Oval 26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28684" name="Group 27"/>
          <p:cNvGrpSpPr>
            <a:grpSpLocks/>
          </p:cNvGrpSpPr>
          <p:nvPr/>
        </p:nvGrpSpPr>
        <p:grpSpPr bwMode="auto">
          <a:xfrm>
            <a:off x="5853113" y="3078163"/>
            <a:ext cx="209550" cy="395287"/>
            <a:chOff x="4180" y="783"/>
            <a:chExt cx="150" cy="307"/>
          </a:xfrm>
        </p:grpSpPr>
        <p:sp>
          <p:nvSpPr>
            <p:cNvPr id="28884" name="AutoShape 28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85" name="Rectangle 29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86" name="Rectangle 30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87" name="AutoShape 31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88" name="Line 32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89" name="Line 33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90" name="Rectangle 34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91" name="Rectangle 35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28685" name="Group 36"/>
          <p:cNvGrpSpPr>
            <a:grpSpLocks/>
          </p:cNvGrpSpPr>
          <p:nvPr/>
        </p:nvGrpSpPr>
        <p:grpSpPr bwMode="auto">
          <a:xfrm rot="-5400000">
            <a:off x="6165850" y="3155950"/>
            <a:ext cx="80963" cy="233363"/>
            <a:chOff x="3842" y="406"/>
            <a:chExt cx="51" cy="167"/>
          </a:xfrm>
        </p:grpSpPr>
        <p:sp>
          <p:nvSpPr>
            <p:cNvPr id="28881" name="Oval 37"/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82" name="Oval 38"/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83" name="Oval 39"/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8686" name="Line 40"/>
          <p:cNvSpPr>
            <a:spLocks noChangeShapeType="1"/>
          </p:cNvSpPr>
          <p:nvPr/>
        </p:nvSpPr>
        <p:spPr bwMode="auto">
          <a:xfrm>
            <a:off x="5989638" y="2986088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41"/>
          <p:cNvSpPr>
            <a:spLocks noChangeShapeType="1"/>
          </p:cNvSpPr>
          <p:nvPr/>
        </p:nvSpPr>
        <p:spPr bwMode="auto">
          <a:xfrm>
            <a:off x="5992813" y="29829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42"/>
          <p:cNvSpPr>
            <a:spLocks noChangeShapeType="1"/>
          </p:cNvSpPr>
          <p:nvPr/>
        </p:nvSpPr>
        <p:spPr bwMode="auto">
          <a:xfrm>
            <a:off x="6488113" y="29813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43"/>
          <p:cNvSpPr>
            <a:spLocks noChangeShapeType="1"/>
          </p:cNvSpPr>
          <p:nvPr/>
        </p:nvSpPr>
        <p:spPr bwMode="auto">
          <a:xfrm>
            <a:off x="5689600" y="24463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44"/>
          <p:cNvSpPr>
            <a:spLocks noChangeShapeType="1"/>
          </p:cNvSpPr>
          <p:nvPr/>
        </p:nvSpPr>
        <p:spPr bwMode="auto">
          <a:xfrm flipV="1">
            <a:off x="5702300" y="27320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45"/>
          <p:cNvSpPr>
            <a:spLocks noChangeShapeType="1"/>
          </p:cNvSpPr>
          <p:nvPr/>
        </p:nvSpPr>
        <p:spPr bwMode="auto">
          <a:xfrm flipV="1">
            <a:off x="6229350" y="28178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92" name="Group 46"/>
          <p:cNvGrpSpPr>
            <a:grpSpLocks/>
          </p:cNvGrpSpPr>
          <p:nvPr/>
        </p:nvGrpSpPr>
        <p:grpSpPr bwMode="auto">
          <a:xfrm>
            <a:off x="6348413" y="3055938"/>
            <a:ext cx="209550" cy="395287"/>
            <a:chOff x="4180" y="783"/>
            <a:chExt cx="150" cy="307"/>
          </a:xfrm>
        </p:grpSpPr>
        <p:sp>
          <p:nvSpPr>
            <p:cNvPr id="28873" name="AutoShape 4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74" name="Rectangle 4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75" name="Rectangle 4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76" name="AutoShape 5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77" name="Line 5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8" name="Line 5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9" name="Rectangle 5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80" name="Rectangle 5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28693" name="Group 55"/>
          <p:cNvGrpSpPr>
            <a:grpSpLocks/>
          </p:cNvGrpSpPr>
          <p:nvPr/>
        </p:nvGrpSpPr>
        <p:grpSpPr bwMode="auto">
          <a:xfrm>
            <a:off x="5391150" y="3675063"/>
            <a:ext cx="479425" cy="925512"/>
            <a:chOff x="3314" y="1248"/>
            <a:chExt cx="344" cy="694"/>
          </a:xfrm>
        </p:grpSpPr>
        <p:graphicFrame>
          <p:nvGraphicFramePr>
            <p:cNvPr id="28864" name="Object 56"/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1307263" imgH="1084139" progId="">
                    <p:embed/>
                  </p:oleObj>
                </mc:Choice>
                <mc:Fallback>
                  <p:oleObj name="Clip" r:id="rId9" imgW="1307263" imgH="10841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865" name="Line 57"/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8866" name="Object 58"/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1307263" imgH="1084139" progId="">
                    <p:embed/>
                  </p:oleObj>
                </mc:Choice>
                <mc:Fallback>
                  <p:oleObj name="Clip" r:id="rId10" imgW="1307263" imgH="108413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867" name="Line 59"/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868" name="Group 60"/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28870" name="Oval 61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8871" name="Oval 62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8872" name="Oval 63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8869" name="Line 64"/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8694" name="Object 65"/>
          <p:cNvGraphicFramePr>
            <a:graphicFrameLocks noChangeAspect="1"/>
          </p:cNvGraphicFramePr>
          <p:nvPr/>
        </p:nvGraphicFramePr>
        <p:xfrm>
          <a:off x="6259513" y="4684713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1" imgW="1307263" imgH="1084139" progId="">
                  <p:embed/>
                </p:oleObj>
              </mc:Choice>
              <mc:Fallback>
                <p:oleObj name="Clip" r:id="rId11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4684713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5" name="Object 66"/>
          <p:cNvGraphicFramePr>
            <a:graphicFrameLocks noChangeAspect="1"/>
          </p:cNvGraphicFramePr>
          <p:nvPr/>
        </p:nvGraphicFramePr>
        <p:xfrm>
          <a:off x="5645150" y="46736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2" imgW="1307263" imgH="1084139" progId="">
                  <p:embed/>
                </p:oleObj>
              </mc:Choice>
              <mc:Fallback>
                <p:oleObj name="Clip" r:id="rId12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46736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6" name="Oval 67"/>
          <p:cNvSpPr>
            <a:spLocks noChangeArrowheads="1"/>
          </p:cNvSpPr>
          <p:nvPr/>
        </p:nvSpPr>
        <p:spPr bwMode="auto">
          <a:xfrm rot="-5400000">
            <a:off x="6061869" y="47775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697" name="Oval 68"/>
          <p:cNvSpPr>
            <a:spLocks noChangeArrowheads="1"/>
          </p:cNvSpPr>
          <p:nvPr/>
        </p:nvSpPr>
        <p:spPr bwMode="auto">
          <a:xfrm rot="-5400000">
            <a:off x="6146801" y="4775200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698" name="Oval 69"/>
          <p:cNvSpPr>
            <a:spLocks noChangeArrowheads="1"/>
          </p:cNvSpPr>
          <p:nvPr/>
        </p:nvSpPr>
        <p:spPr bwMode="auto">
          <a:xfrm rot="-5400000">
            <a:off x="6224587" y="47799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8699" name="Line 70"/>
          <p:cNvSpPr>
            <a:spLocks noChangeShapeType="1"/>
          </p:cNvSpPr>
          <p:nvPr/>
        </p:nvSpPr>
        <p:spPr bwMode="auto">
          <a:xfrm rot="-5400000">
            <a:off x="6484144" y="466010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Line 71"/>
          <p:cNvSpPr>
            <a:spLocks noChangeShapeType="1"/>
          </p:cNvSpPr>
          <p:nvPr/>
        </p:nvSpPr>
        <p:spPr bwMode="auto">
          <a:xfrm rot="5400000" flipH="1">
            <a:off x="5857875" y="46513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Line 72"/>
          <p:cNvSpPr>
            <a:spLocks noChangeShapeType="1"/>
          </p:cNvSpPr>
          <p:nvPr/>
        </p:nvSpPr>
        <p:spPr bwMode="auto">
          <a:xfrm rot="16200000" flipV="1">
            <a:off x="6204744" y="43124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Line 73"/>
          <p:cNvSpPr>
            <a:spLocks noChangeShapeType="1"/>
          </p:cNvSpPr>
          <p:nvPr/>
        </p:nvSpPr>
        <p:spPr bwMode="auto">
          <a:xfrm flipV="1">
            <a:off x="5870575" y="4251325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Line 74"/>
          <p:cNvSpPr>
            <a:spLocks noChangeShapeType="1"/>
          </p:cNvSpPr>
          <p:nvPr/>
        </p:nvSpPr>
        <p:spPr bwMode="auto">
          <a:xfrm>
            <a:off x="6472238" y="42973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Line 75"/>
          <p:cNvSpPr>
            <a:spLocks noChangeShapeType="1"/>
          </p:cNvSpPr>
          <p:nvPr/>
        </p:nvSpPr>
        <p:spPr bwMode="auto">
          <a:xfrm flipH="1">
            <a:off x="7267575" y="42941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705" name="Object 76"/>
          <p:cNvGraphicFramePr>
            <a:graphicFrameLocks noChangeAspect="1"/>
          </p:cNvGraphicFramePr>
          <p:nvPr/>
        </p:nvGraphicFramePr>
        <p:xfrm>
          <a:off x="7445375" y="38465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3" imgW="982811" imgH="1208363" progId="">
                  <p:embed/>
                </p:oleObj>
              </mc:Choice>
              <mc:Fallback>
                <p:oleObj name="Clip" r:id="rId13" imgW="982811" imgH="12083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75" y="38465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6" name="Object 77"/>
          <p:cNvGraphicFramePr>
            <a:graphicFrameLocks noChangeAspect="1"/>
          </p:cNvGraphicFramePr>
          <p:nvPr/>
        </p:nvGraphicFramePr>
        <p:xfrm>
          <a:off x="6108700" y="3927475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5" imgW="982811" imgH="1208363" progId="">
                  <p:embed/>
                </p:oleObj>
              </mc:Choice>
              <mc:Fallback>
                <p:oleObj name="Clip" r:id="rId15" imgW="982811" imgH="120836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3927475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7" name="Freeform 78"/>
          <p:cNvSpPr>
            <a:spLocks/>
          </p:cNvSpPr>
          <p:nvPr/>
        </p:nvSpPr>
        <p:spPr bwMode="auto">
          <a:xfrm>
            <a:off x="6189663" y="37020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08" name="Group 79"/>
          <p:cNvGrpSpPr>
            <a:grpSpLocks/>
          </p:cNvGrpSpPr>
          <p:nvPr/>
        </p:nvGrpSpPr>
        <p:grpSpPr bwMode="auto">
          <a:xfrm>
            <a:off x="6456363" y="5124450"/>
            <a:ext cx="406400" cy="427038"/>
            <a:chOff x="2870" y="1518"/>
            <a:chExt cx="292" cy="320"/>
          </a:xfrm>
        </p:grpSpPr>
        <p:graphicFrame>
          <p:nvGraphicFramePr>
            <p:cNvPr id="28862" name="Object 80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6" imgW="826829" imgH="840406" progId="">
                    <p:embed/>
                  </p:oleObj>
                </mc:Choice>
                <mc:Fallback>
                  <p:oleObj name="Clip" r:id="rId16" imgW="826829" imgH="8404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63" name="Object 81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8" imgW="1268295" imgH="1199426" progId="">
                    <p:embed/>
                  </p:oleObj>
                </mc:Choice>
                <mc:Fallback>
                  <p:oleObj name="Clip" r:id="rId18" imgW="1268295" imgH="119942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09" name="Group 82"/>
          <p:cNvGrpSpPr>
            <a:grpSpLocks/>
          </p:cNvGrpSpPr>
          <p:nvPr/>
        </p:nvGrpSpPr>
        <p:grpSpPr bwMode="auto">
          <a:xfrm>
            <a:off x="7234238" y="5156200"/>
            <a:ext cx="406400" cy="427038"/>
            <a:chOff x="2870" y="1518"/>
            <a:chExt cx="292" cy="320"/>
          </a:xfrm>
        </p:grpSpPr>
        <p:graphicFrame>
          <p:nvGraphicFramePr>
            <p:cNvPr id="28860" name="Object 83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0" imgW="826829" imgH="840406" progId="">
                    <p:embed/>
                  </p:oleObj>
                </mc:Choice>
                <mc:Fallback>
                  <p:oleObj name="Clip" r:id="rId20" imgW="826829" imgH="8404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61" name="Object 84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1" imgW="1268295" imgH="1199426" progId="">
                    <p:embed/>
                  </p:oleObj>
                </mc:Choice>
                <mc:Fallback>
                  <p:oleObj name="Clip" r:id="rId21" imgW="1268295" imgH="119942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10" name="Group 85"/>
          <p:cNvGrpSpPr>
            <a:grpSpLocks/>
          </p:cNvGrpSpPr>
          <p:nvPr/>
        </p:nvGrpSpPr>
        <p:grpSpPr bwMode="auto">
          <a:xfrm>
            <a:off x="6819900" y="4872038"/>
            <a:ext cx="379413" cy="376237"/>
            <a:chOff x="4733" y="2082"/>
            <a:chExt cx="272" cy="282"/>
          </a:xfrm>
        </p:grpSpPr>
        <p:graphicFrame>
          <p:nvGraphicFramePr>
            <p:cNvPr id="28858" name="Object 86"/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2" imgW="826829" imgH="840406" progId="">
                    <p:embed/>
                  </p:oleObj>
                </mc:Choice>
                <mc:Fallback>
                  <p:oleObj name="Clip" r:id="rId22" imgW="826829" imgH="8404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859" name="Rectangle 87"/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28711" name="Line 88"/>
          <p:cNvSpPr>
            <a:spLocks noChangeShapeType="1"/>
          </p:cNvSpPr>
          <p:nvPr/>
        </p:nvSpPr>
        <p:spPr bwMode="auto">
          <a:xfrm>
            <a:off x="7126288" y="477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12" name="Group 89"/>
          <p:cNvGrpSpPr>
            <a:grpSpLocks/>
          </p:cNvGrpSpPr>
          <p:nvPr/>
        </p:nvGrpSpPr>
        <p:grpSpPr bwMode="auto">
          <a:xfrm>
            <a:off x="7847013" y="4198938"/>
            <a:ext cx="207962" cy="409575"/>
            <a:chOff x="4180" y="783"/>
            <a:chExt cx="150" cy="307"/>
          </a:xfrm>
        </p:grpSpPr>
        <p:sp>
          <p:nvSpPr>
            <p:cNvPr id="28850" name="AutoShape 9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51" name="Rectangle 9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52" name="Rectangle 9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53" name="AutoShape 9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54" name="Line 9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55" name="Line 9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56" name="Rectangle 9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57" name="Rectangle 9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grpSp>
        <p:nvGrpSpPr>
          <p:cNvPr id="28713" name="Group 236"/>
          <p:cNvGrpSpPr>
            <a:grpSpLocks/>
          </p:cNvGrpSpPr>
          <p:nvPr/>
        </p:nvGrpSpPr>
        <p:grpSpPr bwMode="auto">
          <a:xfrm>
            <a:off x="7808913" y="4652963"/>
            <a:ext cx="796925" cy="1260475"/>
            <a:chOff x="5087" y="3051"/>
            <a:chExt cx="502" cy="794"/>
          </a:xfrm>
        </p:grpSpPr>
        <p:sp>
          <p:nvSpPr>
            <p:cNvPr id="28840" name="Freeform 235"/>
            <p:cNvSpPr>
              <a:spLocks/>
            </p:cNvSpPr>
            <p:nvPr/>
          </p:nvSpPr>
          <p:spPr bwMode="auto">
            <a:xfrm>
              <a:off x="5087" y="3051"/>
              <a:ext cx="502" cy="794"/>
            </a:xfrm>
            <a:custGeom>
              <a:avLst/>
              <a:gdLst>
                <a:gd name="T0" fmla="*/ 289 w 502"/>
                <a:gd name="T1" fmla="*/ 9 h 794"/>
                <a:gd name="T2" fmla="*/ 127 w 502"/>
                <a:gd name="T3" fmla="*/ 33 h 794"/>
                <a:gd name="T4" fmla="*/ 25 w 502"/>
                <a:gd name="T5" fmla="*/ 207 h 794"/>
                <a:gd name="T6" fmla="*/ 13 w 502"/>
                <a:gd name="T7" fmla="*/ 621 h 794"/>
                <a:gd name="T8" fmla="*/ 103 w 502"/>
                <a:gd name="T9" fmla="*/ 771 h 794"/>
                <a:gd name="T10" fmla="*/ 271 w 502"/>
                <a:gd name="T11" fmla="*/ 759 h 794"/>
                <a:gd name="T12" fmla="*/ 421 w 502"/>
                <a:gd name="T13" fmla="*/ 735 h 794"/>
                <a:gd name="T14" fmla="*/ 469 w 502"/>
                <a:gd name="T15" fmla="*/ 579 h 794"/>
                <a:gd name="T16" fmla="*/ 487 w 502"/>
                <a:gd name="T17" fmla="*/ 471 h 794"/>
                <a:gd name="T18" fmla="*/ 469 w 502"/>
                <a:gd name="T19" fmla="*/ 87 h 794"/>
                <a:gd name="T20" fmla="*/ 289 w 502"/>
                <a:gd name="T21" fmla="*/ 9 h 7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02"/>
                <a:gd name="T34" fmla="*/ 0 h 794"/>
                <a:gd name="T35" fmla="*/ 502 w 502"/>
                <a:gd name="T36" fmla="*/ 794 h 7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02" h="794">
                  <a:moveTo>
                    <a:pt x="289" y="9"/>
                  </a:moveTo>
                  <a:cubicBezTo>
                    <a:pt x="232" y="0"/>
                    <a:pt x="171" y="0"/>
                    <a:pt x="127" y="33"/>
                  </a:cubicBezTo>
                  <a:cubicBezTo>
                    <a:pt x="83" y="66"/>
                    <a:pt x="44" y="109"/>
                    <a:pt x="25" y="207"/>
                  </a:cubicBezTo>
                  <a:cubicBezTo>
                    <a:pt x="6" y="305"/>
                    <a:pt x="0" y="527"/>
                    <a:pt x="13" y="621"/>
                  </a:cubicBezTo>
                  <a:cubicBezTo>
                    <a:pt x="26" y="715"/>
                    <a:pt x="60" y="748"/>
                    <a:pt x="103" y="771"/>
                  </a:cubicBezTo>
                  <a:cubicBezTo>
                    <a:pt x="146" y="794"/>
                    <a:pt x="218" y="765"/>
                    <a:pt x="271" y="759"/>
                  </a:cubicBezTo>
                  <a:cubicBezTo>
                    <a:pt x="324" y="753"/>
                    <a:pt x="388" y="765"/>
                    <a:pt x="421" y="735"/>
                  </a:cubicBezTo>
                  <a:cubicBezTo>
                    <a:pt x="454" y="705"/>
                    <a:pt x="458" y="623"/>
                    <a:pt x="469" y="579"/>
                  </a:cubicBezTo>
                  <a:cubicBezTo>
                    <a:pt x="480" y="535"/>
                    <a:pt x="487" y="553"/>
                    <a:pt x="487" y="471"/>
                  </a:cubicBezTo>
                  <a:cubicBezTo>
                    <a:pt x="487" y="389"/>
                    <a:pt x="502" y="164"/>
                    <a:pt x="469" y="87"/>
                  </a:cubicBezTo>
                  <a:cubicBezTo>
                    <a:pt x="436" y="10"/>
                    <a:pt x="346" y="18"/>
                    <a:pt x="289" y="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841" name="Group 234"/>
            <p:cNvGrpSpPr>
              <a:grpSpLocks/>
            </p:cNvGrpSpPr>
            <p:nvPr/>
          </p:nvGrpSpPr>
          <p:grpSpPr bwMode="auto">
            <a:xfrm>
              <a:off x="5157" y="3111"/>
              <a:ext cx="347" cy="654"/>
              <a:chOff x="4935" y="2925"/>
              <a:chExt cx="347" cy="654"/>
            </a:xfrm>
          </p:grpSpPr>
          <p:sp>
            <p:nvSpPr>
              <p:cNvPr id="28842" name="AutoShape 99"/>
              <p:cNvSpPr>
                <a:spLocks noChangeArrowheads="1"/>
              </p:cNvSpPr>
              <p:nvPr/>
            </p:nvSpPr>
            <p:spPr bwMode="auto">
              <a:xfrm>
                <a:off x="4935" y="3428"/>
                <a:ext cx="347" cy="151"/>
              </a:xfrm>
              <a:prstGeom prst="parallelogram">
                <a:avLst>
                  <a:gd name="adj" fmla="val 8852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8843" name="Rectangle 100"/>
              <p:cNvSpPr>
                <a:spLocks noChangeArrowheads="1"/>
              </p:cNvSpPr>
              <p:nvPr/>
            </p:nvSpPr>
            <p:spPr bwMode="auto">
              <a:xfrm>
                <a:off x="5111" y="2929"/>
                <a:ext cx="165" cy="503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8844" name="Rectangle 101"/>
              <p:cNvSpPr>
                <a:spLocks noChangeArrowheads="1"/>
              </p:cNvSpPr>
              <p:nvPr/>
            </p:nvSpPr>
            <p:spPr bwMode="auto">
              <a:xfrm>
                <a:off x="4937" y="3072"/>
                <a:ext cx="220" cy="50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8845" name="AutoShape 102"/>
              <p:cNvSpPr>
                <a:spLocks noChangeArrowheads="1"/>
              </p:cNvSpPr>
              <p:nvPr/>
            </p:nvSpPr>
            <p:spPr bwMode="auto">
              <a:xfrm>
                <a:off x="4935" y="2925"/>
                <a:ext cx="347" cy="151"/>
              </a:xfrm>
              <a:prstGeom prst="parallelogram">
                <a:avLst>
                  <a:gd name="adj" fmla="val 8852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8846" name="Line 103"/>
              <p:cNvSpPr>
                <a:spLocks noChangeShapeType="1"/>
              </p:cNvSpPr>
              <p:nvPr/>
            </p:nvSpPr>
            <p:spPr bwMode="auto">
              <a:xfrm>
                <a:off x="5282" y="2936"/>
                <a:ext cx="0" cy="4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47" name="Line 104"/>
              <p:cNvSpPr>
                <a:spLocks noChangeShapeType="1"/>
              </p:cNvSpPr>
              <p:nvPr/>
            </p:nvSpPr>
            <p:spPr bwMode="auto">
              <a:xfrm flipH="1">
                <a:off x="5157" y="3428"/>
                <a:ext cx="125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48" name="Rectangle 105"/>
              <p:cNvSpPr>
                <a:spLocks noChangeArrowheads="1"/>
              </p:cNvSpPr>
              <p:nvPr/>
            </p:nvSpPr>
            <p:spPr bwMode="auto">
              <a:xfrm>
                <a:off x="4965" y="3138"/>
                <a:ext cx="146" cy="29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8849" name="Rectangle 106"/>
              <p:cNvSpPr>
                <a:spLocks noChangeArrowheads="1"/>
              </p:cNvSpPr>
              <p:nvPr/>
            </p:nvSpPr>
            <p:spPr bwMode="auto">
              <a:xfrm>
                <a:off x="4986" y="3225"/>
                <a:ext cx="111" cy="1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</p:grpSp>
      <p:sp>
        <p:nvSpPr>
          <p:cNvPr id="28714" name="Line 107"/>
          <p:cNvSpPr>
            <a:spLocks noChangeShapeType="1"/>
          </p:cNvSpPr>
          <p:nvPr/>
        </p:nvSpPr>
        <p:spPr bwMode="auto">
          <a:xfrm rot="5400000" flipH="1">
            <a:off x="7460456" y="45727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5" name="Line 108"/>
          <p:cNvSpPr>
            <a:spLocks noChangeShapeType="1"/>
          </p:cNvSpPr>
          <p:nvPr/>
        </p:nvSpPr>
        <p:spPr bwMode="auto">
          <a:xfrm rot="-5400000">
            <a:off x="7814469" y="48252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Line 109"/>
          <p:cNvSpPr>
            <a:spLocks noChangeShapeType="1"/>
          </p:cNvSpPr>
          <p:nvPr/>
        </p:nvSpPr>
        <p:spPr bwMode="auto">
          <a:xfrm rot="-5400000">
            <a:off x="7804150" y="43561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Line 110"/>
          <p:cNvSpPr>
            <a:spLocks noChangeShapeType="1"/>
          </p:cNvSpPr>
          <p:nvPr/>
        </p:nvSpPr>
        <p:spPr bwMode="auto">
          <a:xfrm flipV="1">
            <a:off x="6483350" y="24971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8" name="Line 111"/>
          <p:cNvSpPr>
            <a:spLocks noChangeShapeType="1"/>
          </p:cNvSpPr>
          <p:nvPr/>
        </p:nvSpPr>
        <p:spPr bwMode="auto">
          <a:xfrm>
            <a:off x="7418388" y="24812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9" name="Line 112"/>
          <p:cNvSpPr>
            <a:spLocks noChangeShapeType="1"/>
          </p:cNvSpPr>
          <p:nvPr/>
        </p:nvSpPr>
        <p:spPr bwMode="auto">
          <a:xfrm flipH="1">
            <a:off x="7937500" y="2817813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0" name="Line 113"/>
          <p:cNvSpPr>
            <a:spLocks noChangeShapeType="1"/>
          </p:cNvSpPr>
          <p:nvPr/>
        </p:nvSpPr>
        <p:spPr bwMode="auto">
          <a:xfrm>
            <a:off x="7167563" y="25939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1" name="Line 114"/>
          <p:cNvSpPr>
            <a:spLocks noChangeShapeType="1"/>
          </p:cNvSpPr>
          <p:nvPr/>
        </p:nvSpPr>
        <p:spPr bwMode="auto">
          <a:xfrm>
            <a:off x="7192963" y="32416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2" name="Line 115"/>
          <p:cNvSpPr>
            <a:spLocks noChangeShapeType="1"/>
          </p:cNvSpPr>
          <p:nvPr/>
        </p:nvSpPr>
        <p:spPr bwMode="auto">
          <a:xfrm flipH="1">
            <a:off x="7653338" y="37068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3" name="Line 116"/>
          <p:cNvSpPr>
            <a:spLocks noChangeShapeType="1"/>
          </p:cNvSpPr>
          <p:nvPr/>
        </p:nvSpPr>
        <p:spPr bwMode="auto">
          <a:xfrm flipH="1">
            <a:off x="7426325" y="2786063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4" name="Line 117"/>
          <p:cNvSpPr>
            <a:spLocks noChangeShapeType="1"/>
          </p:cNvSpPr>
          <p:nvPr/>
        </p:nvSpPr>
        <p:spPr bwMode="auto">
          <a:xfrm flipH="1">
            <a:off x="7435850" y="22256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25" name="Line 118"/>
          <p:cNvSpPr>
            <a:spLocks noChangeShapeType="1"/>
          </p:cNvSpPr>
          <p:nvPr/>
        </p:nvSpPr>
        <p:spPr bwMode="auto">
          <a:xfrm flipH="1">
            <a:off x="8153400" y="24018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26" name="Group 119"/>
          <p:cNvGrpSpPr>
            <a:grpSpLocks/>
          </p:cNvGrpSpPr>
          <p:nvPr/>
        </p:nvGrpSpPr>
        <p:grpSpPr bwMode="auto">
          <a:xfrm>
            <a:off x="5964238" y="2593975"/>
            <a:ext cx="501650" cy="233363"/>
            <a:chOff x="3600" y="219"/>
            <a:chExt cx="360" cy="175"/>
          </a:xfrm>
        </p:grpSpPr>
        <p:sp>
          <p:nvSpPr>
            <p:cNvPr id="28827" name="Oval 12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28" name="Line 12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29" name="Line 12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30" name="Rectangle 12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8831" name="Oval 12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8832" name="Group 12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8837" name="Line 1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38" name="Line 1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39" name="Line 1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33" name="Group 12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8834" name="Line 1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35" name="Line 1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36" name="Line 1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727" name="Group 133"/>
          <p:cNvGrpSpPr>
            <a:grpSpLocks/>
          </p:cNvGrpSpPr>
          <p:nvPr/>
        </p:nvGrpSpPr>
        <p:grpSpPr bwMode="auto">
          <a:xfrm>
            <a:off x="6916738" y="2365375"/>
            <a:ext cx="501650" cy="233363"/>
            <a:chOff x="3600" y="219"/>
            <a:chExt cx="360" cy="175"/>
          </a:xfrm>
        </p:grpSpPr>
        <p:sp>
          <p:nvSpPr>
            <p:cNvPr id="28814" name="Oval 13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15" name="Line 13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16" name="Line 13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17" name="Rectangle 13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8818" name="Oval 13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8819" name="Group 13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8824" name="Line 1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25" name="Line 14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26" name="Line 1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20" name="Group 14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8821" name="Line 1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22" name="Line 1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23" name="Line 1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728" name="Group 147"/>
          <p:cNvGrpSpPr>
            <a:grpSpLocks/>
          </p:cNvGrpSpPr>
          <p:nvPr/>
        </p:nvGrpSpPr>
        <p:grpSpPr bwMode="auto">
          <a:xfrm>
            <a:off x="6934200" y="3022600"/>
            <a:ext cx="501650" cy="233363"/>
            <a:chOff x="3600" y="219"/>
            <a:chExt cx="360" cy="175"/>
          </a:xfrm>
        </p:grpSpPr>
        <p:sp>
          <p:nvSpPr>
            <p:cNvPr id="28801" name="Oval 14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802" name="Line 14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3" name="Line 15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4" name="Rectangle 15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8805" name="Oval 15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8806" name="Group 15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8811" name="Line 15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12" name="Line 15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13" name="Line 15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807" name="Group 15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8808" name="Line 15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9" name="Line 15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10" name="Line 16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729" name="Group 161"/>
          <p:cNvGrpSpPr>
            <a:grpSpLocks/>
          </p:cNvGrpSpPr>
          <p:nvPr/>
        </p:nvGrpSpPr>
        <p:grpSpPr bwMode="auto">
          <a:xfrm>
            <a:off x="7904163" y="2573338"/>
            <a:ext cx="500062" cy="233362"/>
            <a:chOff x="3600" y="219"/>
            <a:chExt cx="360" cy="175"/>
          </a:xfrm>
        </p:grpSpPr>
        <p:sp>
          <p:nvSpPr>
            <p:cNvPr id="28788" name="Oval 16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789" name="Line 16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Line 16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1" name="Rectangle 16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8792" name="Oval 16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8793" name="Group 16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8798" name="Line 16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9" name="Line 16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0" name="Line 17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94" name="Group 17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8795" name="Line 17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6" name="Line 17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7" name="Line 17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730" name="Group 175"/>
          <p:cNvGrpSpPr>
            <a:grpSpLocks/>
          </p:cNvGrpSpPr>
          <p:nvPr/>
        </p:nvGrpSpPr>
        <p:grpSpPr bwMode="auto">
          <a:xfrm>
            <a:off x="7710488" y="3470275"/>
            <a:ext cx="501650" cy="233363"/>
            <a:chOff x="3600" y="219"/>
            <a:chExt cx="360" cy="175"/>
          </a:xfrm>
        </p:grpSpPr>
        <p:sp>
          <p:nvSpPr>
            <p:cNvPr id="28775" name="Oval 17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776" name="Line 17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7" name="Line 17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78" name="Rectangle 17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8779" name="Oval 18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8780" name="Group 18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8785" name="Line 18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6" name="Line 18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7" name="Line 18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81" name="Group 18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8782" name="Line 18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3" name="Line 18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4" name="Line 18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731" name="Group 189"/>
          <p:cNvGrpSpPr>
            <a:grpSpLocks/>
          </p:cNvGrpSpPr>
          <p:nvPr/>
        </p:nvGrpSpPr>
        <p:grpSpPr bwMode="auto">
          <a:xfrm>
            <a:off x="7377113" y="4054475"/>
            <a:ext cx="501650" cy="234950"/>
            <a:chOff x="3600" y="219"/>
            <a:chExt cx="360" cy="175"/>
          </a:xfrm>
        </p:grpSpPr>
        <p:sp>
          <p:nvSpPr>
            <p:cNvPr id="28762" name="Oval 19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763" name="Line 19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64" name="Line 19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65" name="Rectangle 193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8766" name="Oval 194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8767" name="Group 19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8772" name="Line 19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3" name="Line 19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4" name="Line 19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68" name="Group 19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8769" name="Line 20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0" name="Line 20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1" name="Line 20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732" name="Group 203"/>
          <p:cNvGrpSpPr>
            <a:grpSpLocks/>
          </p:cNvGrpSpPr>
          <p:nvPr/>
        </p:nvGrpSpPr>
        <p:grpSpPr bwMode="auto">
          <a:xfrm>
            <a:off x="6767513" y="4543425"/>
            <a:ext cx="500062" cy="233363"/>
            <a:chOff x="3600" y="219"/>
            <a:chExt cx="360" cy="175"/>
          </a:xfrm>
        </p:grpSpPr>
        <p:sp>
          <p:nvSpPr>
            <p:cNvPr id="28749" name="Oval 20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750" name="Line 20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1" name="Line 20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2" name="Rectangle 20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8753" name="Oval 20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8754" name="Group 20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8759" name="Line 2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0" name="Line 2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1" name="Line 2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55" name="Group 21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8756" name="Line 2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7" name="Line 2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58" name="Line 2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8733" name="Group 217"/>
          <p:cNvGrpSpPr>
            <a:grpSpLocks/>
          </p:cNvGrpSpPr>
          <p:nvPr/>
        </p:nvGrpSpPr>
        <p:grpSpPr bwMode="auto">
          <a:xfrm>
            <a:off x="5964238" y="4167188"/>
            <a:ext cx="501650" cy="233362"/>
            <a:chOff x="3600" y="219"/>
            <a:chExt cx="360" cy="175"/>
          </a:xfrm>
        </p:grpSpPr>
        <p:sp>
          <p:nvSpPr>
            <p:cNvPr id="28736" name="Oval 21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8737" name="Line 21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8" name="Line 22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9" name="Rectangle 22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28740" name="Oval 22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8741" name="Group 22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8746" name="Line 2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7" name="Line 2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8" name="Line 2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42" name="Group 22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8743" name="Line 2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4" name="Line 2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45" name="Line 2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734" name="Freeform 10"/>
          <p:cNvSpPr>
            <a:spLocks/>
          </p:cNvSpPr>
          <p:nvPr/>
        </p:nvSpPr>
        <p:spPr bwMode="auto">
          <a:xfrm>
            <a:off x="5391150" y="2266950"/>
            <a:ext cx="2724150" cy="2447925"/>
          </a:xfrm>
          <a:custGeom>
            <a:avLst/>
            <a:gdLst>
              <a:gd name="T0" fmla="*/ 0 w 1716"/>
              <a:gd name="T1" fmla="*/ 0 h 1542"/>
              <a:gd name="T2" fmla="*/ 2147483647 w 1716"/>
              <a:gd name="T3" fmla="*/ 2147483647 h 1542"/>
              <a:gd name="T4" fmla="*/ 2147483647 w 1716"/>
              <a:gd name="T5" fmla="*/ 2147483647 h 1542"/>
              <a:gd name="T6" fmla="*/ 2147483647 w 1716"/>
              <a:gd name="T7" fmla="*/ 2147483647 h 1542"/>
              <a:gd name="T8" fmla="*/ 2147483647 w 1716"/>
              <a:gd name="T9" fmla="*/ 2147483647 h 15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16"/>
              <a:gd name="T16" fmla="*/ 0 h 1542"/>
              <a:gd name="T17" fmla="*/ 1716 w 1716"/>
              <a:gd name="T18" fmla="*/ 1542 h 15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16" h="1542">
                <a:moveTo>
                  <a:pt x="0" y="0"/>
                </a:moveTo>
                <a:cubicBezTo>
                  <a:pt x="62" y="7"/>
                  <a:pt x="230" y="4"/>
                  <a:pt x="372" y="42"/>
                </a:cubicBezTo>
                <a:cubicBezTo>
                  <a:pt x="514" y="80"/>
                  <a:pt x="672" y="114"/>
                  <a:pt x="852" y="228"/>
                </a:cubicBezTo>
                <a:cubicBezTo>
                  <a:pt x="1032" y="342"/>
                  <a:pt x="1308" y="507"/>
                  <a:pt x="1452" y="726"/>
                </a:cubicBezTo>
                <a:cubicBezTo>
                  <a:pt x="1596" y="945"/>
                  <a:pt x="1661" y="1372"/>
                  <a:pt x="1716" y="1542"/>
                </a:cubicBezTo>
              </a:path>
            </a:pathLst>
          </a:custGeom>
          <a:noFill/>
          <a:ln w="762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5" name="Line 237"/>
          <p:cNvSpPr>
            <a:spLocks noChangeShapeType="1"/>
          </p:cNvSpPr>
          <p:nvPr/>
        </p:nvSpPr>
        <p:spPr bwMode="auto">
          <a:xfrm flipV="1">
            <a:off x="6210300" y="4398963"/>
            <a:ext cx="1588" cy="220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6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E55AD0-A2BE-AF44-9C82-6A22D0E331E6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r>
              <a:rPr lang="en-US" sz="3200">
                <a:latin typeface="Comic Sans MS" charset="0"/>
              </a:rPr>
              <a:t>Network edge: connection-oriented service</a:t>
            </a:r>
            <a:endParaRPr lang="en-US">
              <a:latin typeface="Comic Sans MS" charset="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 u="sng">
                <a:solidFill>
                  <a:srgbClr val="FF0000"/>
                </a:solidFill>
                <a:latin typeface="Comic Sans MS" charset="0"/>
              </a:rPr>
              <a:t>Goal:</a:t>
            </a:r>
            <a:r>
              <a:rPr lang="en-US" sz="2400">
                <a:latin typeface="Comic Sans MS" charset="0"/>
              </a:rPr>
              <a:t> data transfer between end systems</a:t>
            </a:r>
          </a:p>
          <a:p>
            <a:r>
              <a:rPr lang="en-US" sz="2400" i="1">
                <a:latin typeface="Comic Sans MS" charset="0"/>
              </a:rPr>
              <a:t>handshaking:</a:t>
            </a:r>
            <a:r>
              <a:rPr lang="en-US" sz="2400">
                <a:latin typeface="Comic Sans MS" charset="0"/>
              </a:rPr>
              <a:t> setup a connection for data transfer ahead of time</a:t>
            </a:r>
          </a:p>
          <a:p>
            <a:pPr lvl="1">
              <a:buFont typeface="ZapfDingbats" charset="0"/>
              <a:buNone/>
            </a:pPr>
            <a:endParaRPr lang="en-US" sz="2000">
              <a:latin typeface="Comic Sans MS" charset="0"/>
            </a:endParaRPr>
          </a:p>
          <a:p>
            <a:r>
              <a:rPr lang="en-US" sz="2400">
                <a:latin typeface="Comic Sans MS" charset="0"/>
              </a:rPr>
              <a:t>TCP - Transmission Control Protocol </a:t>
            </a:r>
          </a:p>
          <a:p>
            <a:pPr lvl="1"/>
            <a:r>
              <a:rPr lang="en-US" sz="2000">
                <a:latin typeface="Comic Sans MS" charset="0"/>
              </a:rPr>
              <a:t>Internet</a:t>
            </a:r>
            <a:r>
              <a:rPr lang="ja-JP" altLang="en-US" sz="2000">
                <a:latin typeface="Comic Sans MS" charset="0"/>
              </a:rPr>
              <a:t>’</a:t>
            </a:r>
            <a:r>
              <a:rPr lang="en-US" altLang="ja-JP" sz="2000">
                <a:latin typeface="Comic Sans MS" charset="0"/>
              </a:rPr>
              <a:t>s connection-oriented service</a:t>
            </a:r>
          </a:p>
          <a:p>
            <a:pPr lvl="1"/>
            <a:endParaRPr lang="en-US" sz="2000">
              <a:latin typeface="Comic Sans MS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91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u="sng">
                <a:solidFill>
                  <a:srgbClr val="FF0000"/>
                </a:solidFill>
                <a:latin typeface="Comic Sans MS" charset="0"/>
              </a:rPr>
              <a:t>TCP service</a:t>
            </a:r>
            <a:r>
              <a:rPr lang="en-US" sz="2400" u="sng">
                <a:solidFill>
                  <a:srgbClr val="FF0000"/>
                </a:solidFill>
                <a:latin typeface="Comic Sans MS" charset="0"/>
              </a:rPr>
              <a:t> </a:t>
            </a:r>
            <a:r>
              <a:rPr lang="en-US" sz="2400">
                <a:latin typeface="Comic Sans MS" charset="0"/>
              </a:rPr>
              <a:t>[RFC 793]</a:t>
            </a:r>
          </a:p>
          <a:p>
            <a:r>
              <a:rPr lang="en-US" sz="2400" i="1">
                <a:latin typeface="Comic Sans MS" charset="0"/>
              </a:rPr>
              <a:t>reliable, in-order</a:t>
            </a:r>
            <a:r>
              <a:rPr lang="en-US" sz="2400">
                <a:latin typeface="Comic Sans MS" charset="0"/>
              </a:rPr>
              <a:t> byte-stream data transfer</a:t>
            </a:r>
          </a:p>
          <a:p>
            <a:pPr lvl="1"/>
            <a:r>
              <a:rPr lang="en-US" sz="2000">
                <a:latin typeface="Comic Sans MS" charset="0"/>
              </a:rPr>
              <a:t>loss: acknowledgements and retransmissions</a:t>
            </a:r>
          </a:p>
          <a:p>
            <a:r>
              <a:rPr lang="en-US" sz="2400" i="1">
                <a:latin typeface="Comic Sans MS" charset="0"/>
              </a:rPr>
              <a:t>flow control:</a:t>
            </a:r>
            <a:r>
              <a:rPr lang="en-US" sz="2400">
                <a:latin typeface="Comic Sans MS" charset="0"/>
              </a:rPr>
              <a:t> </a:t>
            </a:r>
          </a:p>
          <a:p>
            <a:pPr lvl="1"/>
            <a:r>
              <a:rPr lang="en-US" sz="2000">
                <a:latin typeface="Comic Sans MS" charset="0"/>
              </a:rPr>
              <a:t>sender won</a:t>
            </a:r>
            <a:r>
              <a:rPr lang="ja-JP" altLang="en-US" sz="2000">
                <a:latin typeface="Comic Sans MS" charset="0"/>
              </a:rPr>
              <a:t>’</a:t>
            </a:r>
            <a:r>
              <a:rPr lang="en-US" altLang="ja-JP" sz="2000">
                <a:latin typeface="Comic Sans MS" charset="0"/>
              </a:rPr>
              <a:t>t overwhelm receiver</a:t>
            </a:r>
          </a:p>
          <a:p>
            <a:r>
              <a:rPr lang="en-US" sz="2400" i="1">
                <a:latin typeface="Comic Sans MS" charset="0"/>
              </a:rPr>
              <a:t>congestion control:</a:t>
            </a:r>
            <a:r>
              <a:rPr lang="en-US" sz="2400">
                <a:latin typeface="Comic Sans MS" charset="0"/>
              </a:rPr>
              <a:t> </a:t>
            </a:r>
          </a:p>
          <a:p>
            <a:pPr lvl="1"/>
            <a:r>
              <a:rPr lang="en-US" sz="2000">
                <a:latin typeface="Comic Sans MS" charset="0"/>
              </a:rPr>
              <a:t>senders </a:t>
            </a:r>
            <a:r>
              <a:rPr lang="ja-JP" altLang="en-US" sz="2000">
                <a:latin typeface="Comic Sans MS" charset="0"/>
              </a:rPr>
              <a:t>“</a:t>
            </a:r>
            <a:r>
              <a:rPr lang="en-US" altLang="ja-JP" sz="2000">
                <a:latin typeface="Comic Sans MS" charset="0"/>
              </a:rPr>
              <a:t>slow down sending rate</a:t>
            </a:r>
            <a:r>
              <a:rPr lang="ja-JP" altLang="en-US" sz="2000">
                <a:latin typeface="Comic Sans MS" charset="0"/>
              </a:rPr>
              <a:t>”</a:t>
            </a:r>
            <a:r>
              <a:rPr lang="en-US" altLang="ja-JP" sz="2000">
                <a:latin typeface="Comic Sans MS" charset="0"/>
              </a:rPr>
              <a:t> when network congested</a:t>
            </a:r>
            <a:endParaRPr lang="en-US" sz="200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8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B767CA3-AACC-0B4C-B995-9EB41F72C874}" type="slidenum">
              <a:rPr lang="en-US" sz="1400"/>
              <a:pPr/>
              <a:t>13</a:t>
            </a:fld>
            <a:endParaRPr lang="en-US" sz="140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r>
              <a:rPr lang="en-US" sz="3200">
                <a:latin typeface="Comic Sans MS" charset="0"/>
              </a:rPr>
              <a:t>Network edge: connectionless service</a:t>
            </a:r>
            <a:endParaRPr lang="en-US">
              <a:latin typeface="Comic Sans M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16915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u="sng">
                <a:solidFill>
                  <a:srgbClr val="FF0000"/>
                </a:solidFill>
                <a:latin typeface="Comic Sans MS" charset="0"/>
              </a:rPr>
              <a:t>Goal:</a:t>
            </a:r>
            <a:r>
              <a:rPr lang="en-US" sz="2400">
                <a:latin typeface="Comic Sans MS" charset="0"/>
              </a:rPr>
              <a:t> data transfer between end systems</a:t>
            </a:r>
          </a:p>
          <a:p>
            <a:r>
              <a:rPr lang="en-US" sz="2400">
                <a:solidFill>
                  <a:srgbClr val="FF0000"/>
                </a:solidFill>
                <a:latin typeface="Comic Sans MS" charset="0"/>
              </a:rPr>
              <a:t>UDP</a:t>
            </a:r>
            <a:r>
              <a:rPr lang="en-US" sz="2400">
                <a:latin typeface="Comic Sans MS" charset="0"/>
              </a:rPr>
              <a:t> - User Datagram Protocol [RFC 768]:</a:t>
            </a:r>
          </a:p>
          <a:p>
            <a:pPr lvl="1"/>
            <a:r>
              <a:rPr lang="en-US" sz="2000">
                <a:latin typeface="Comic Sans MS" charset="0"/>
              </a:rPr>
              <a:t>No handshaking – less work!</a:t>
            </a:r>
          </a:p>
          <a:p>
            <a:pPr lvl="1"/>
            <a:r>
              <a:rPr lang="en-US" sz="2000">
                <a:latin typeface="Comic Sans MS" charset="0"/>
              </a:rPr>
              <a:t>Less delay </a:t>
            </a:r>
          </a:p>
          <a:p>
            <a:pPr lvl="1"/>
            <a:r>
              <a:rPr lang="en-US" sz="2000">
                <a:latin typeface="Comic Sans MS" charset="0"/>
              </a:rPr>
              <a:t> Internet</a:t>
            </a:r>
            <a:r>
              <a:rPr lang="ja-JP" altLang="en-US" sz="2000">
                <a:latin typeface="Comic Sans MS" charset="0"/>
              </a:rPr>
              <a:t>’</a:t>
            </a:r>
            <a:r>
              <a:rPr lang="en-US" altLang="ja-JP" sz="2000">
                <a:latin typeface="Comic Sans MS" charset="0"/>
              </a:rPr>
              <a:t>s connectionless service</a:t>
            </a:r>
          </a:p>
          <a:p>
            <a:pPr lvl="2"/>
            <a:r>
              <a:rPr lang="en-US">
                <a:latin typeface="Comic Sans MS" charset="0"/>
              </a:rPr>
              <a:t>unreliable data transfer</a:t>
            </a:r>
          </a:p>
          <a:p>
            <a:pPr lvl="2"/>
            <a:r>
              <a:rPr lang="en-US">
                <a:latin typeface="Comic Sans MS" charset="0"/>
              </a:rPr>
              <a:t>no flow control</a:t>
            </a:r>
          </a:p>
          <a:p>
            <a:pPr lvl="2"/>
            <a:r>
              <a:rPr lang="en-US">
                <a:latin typeface="Comic Sans MS" charset="0"/>
              </a:rPr>
              <a:t>no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424421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B4FF554-08EA-B34F-B0FF-412290ECBD3C}" type="slidenum">
              <a:rPr lang="en-US" sz="1400"/>
              <a:pPr/>
              <a:t>14</a:t>
            </a:fld>
            <a:endParaRPr lang="en-US" sz="140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458200" cy="1143000"/>
          </a:xfrm>
        </p:spPr>
        <p:txBody>
          <a:bodyPr/>
          <a:lstStyle/>
          <a:p>
            <a:r>
              <a:rPr lang="en-US" sz="3200">
                <a:latin typeface="Comic Sans MS" charset="0"/>
              </a:rPr>
              <a:t>TCP vs. UDP</a:t>
            </a:r>
            <a:endParaRPr lang="en-US">
              <a:latin typeface="Comic Sans MS" charset="0"/>
            </a:endParaRPr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039813" y="1600200"/>
            <a:ext cx="59436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u="sng">
                <a:solidFill>
                  <a:srgbClr val="FF0000"/>
                </a:solidFill>
                <a:latin typeface="Comic Sans MS" charset="0"/>
              </a:rPr>
              <a:t>App</a:t>
            </a:r>
            <a:r>
              <a:rPr lang="ja-JP" altLang="en-US" sz="2400" u="sng">
                <a:solidFill>
                  <a:srgbClr val="FF0000"/>
                </a:solidFill>
                <a:latin typeface="Comic Sans MS" charset="0"/>
              </a:rPr>
              <a:t>’</a:t>
            </a:r>
            <a:r>
              <a:rPr lang="en-US" altLang="ja-JP" sz="2400" u="sng">
                <a:solidFill>
                  <a:srgbClr val="FF0000"/>
                </a:solidFill>
                <a:latin typeface="Comic Sans MS" charset="0"/>
              </a:rPr>
              <a:t>s using TCP:</a:t>
            </a:r>
            <a:r>
              <a:rPr lang="en-US" altLang="ja-JP" sz="2000" i="1">
                <a:latin typeface="Comic Sans MS" charset="0"/>
              </a:rPr>
              <a:t> </a:t>
            </a:r>
          </a:p>
          <a:p>
            <a:r>
              <a:rPr lang="en-US" sz="2000">
                <a:latin typeface="Comic Sans MS" charset="0"/>
              </a:rPr>
              <a:t>HTTP (Web), FTP (file transfer), Telnet (remote login), SMTP (email)</a:t>
            </a:r>
          </a:p>
          <a:p>
            <a:pPr>
              <a:buFont typeface="Wingdings" charset="0"/>
              <a:buNone/>
            </a:pPr>
            <a:endParaRPr lang="en-US" sz="2000">
              <a:latin typeface="Comic Sans MS" charset="0"/>
            </a:endParaRPr>
          </a:p>
          <a:p>
            <a:pPr>
              <a:buFont typeface="Wingdings" charset="0"/>
              <a:buNone/>
            </a:pPr>
            <a:r>
              <a:rPr lang="en-US" sz="2400" u="sng">
                <a:solidFill>
                  <a:srgbClr val="FF0000"/>
                </a:solidFill>
                <a:latin typeface="Comic Sans MS" charset="0"/>
              </a:rPr>
              <a:t>App</a:t>
            </a:r>
            <a:r>
              <a:rPr lang="ja-JP" altLang="en-US" sz="2400" u="sng">
                <a:solidFill>
                  <a:srgbClr val="FF0000"/>
                </a:solidFill>
                <a:latin typeface="Comic Sans MS" charset="0"/>
              </a:rPr>
              <a:t>’</a:t>
            </a:r>
            <a:r>
              <a:rPr lang="en-US" altLang="ja-JP" sz="2400" u="sng">
                <a:solidFill>
                  <a:srgbClr val="FF0000"/>
                </a:solidFill>
                <a:latin typeface="Comic Sans MS" charset="0"/>
              </a:rPr>
              <a:t>s using UDP:</a:t>
            </a:r>
            <a:endParaRPr lang="en-US" altLang="ja-JP" sz="2400">
              <a:solidFill>
                <a:srgbClr val="FF0000"/>
              </a:solidFill>
              <a:latin typeface="Comic Sans MS" charset="0"/>
            </a:endParaRPr>
          </a:p>
          <a:p>
            <a:r>
              <a:rPr lang="en-US" sz="2000">
                <a:latin typeface="Comic Sans MS" charset="0"/>
              </a:rPr>
              <a:t>streaming media, teleconferencing, DNS, Internet telephony, network games</a:t>
            </a:r>
          </a:p>
          <a:p>
            <a:pPr>
              <a:buFont typeface="Wingdings" charset="0"/>
              <a:buNone/>
            </a:pPr>
            <a:endParaRPr lang="en-US" sz="200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9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Introduction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413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Gill Sans MT" charset="0"/>
              </a:rPr>
              <a:t>Chapter 1: introduction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our goal:</a:t>
            </a:r>
            <a:r>
              <a:rPr lang="en-US">
                <a:latin typeface="Gill Sans MT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Gill Sans MT" charset="0"/>
              </a:rPr>
              <a:t>get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>
                <a:latin typeface="Gill Sans MT" charset="0"/>
              </a:rPr>
              <a:t>feel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>
                <a:latin typeface="Gill Sans MT" charset="0"/>
              </a:rPr>
              <a:t> and terminology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Gill Sans MT" charset="0"/>
              </a:rPr>
              <a:t>more depth, detail </a:t>
            </a:r>
            <a:r>
              <a:rPr lang="en-US" i="1">
                <a:latin typeface="Gill Sans MT" charset="0"/>
              </a:rPr>
              <a:t>later</a:t>
            </a:r>
            <a:r>
              <a:rPr lang="en-US">
                <a:latin typeface="Gill Sans MT" charset="0"/>
              </a:rPr>
              <a:t> in course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Gill Sans MT" charset="0"/>
              </a:rPr>
              <a:t>approach:</a:t>
            </a:r>
          </a:p>
          <a:p>
            <a:pPr lvl="1" eaLnBrk="1" hangingPunct="1">
              <a:lnSpc>
                <a:spcPct val="90000"/>
              </a:lnSpc>
              <a:buSzPct val="85000"/>
            </a:pPr>
            <a:r>
              <a:rPr lang="en-US" sz="2800">
                <a:latin typeface="Gill Sans MT" charset="0"/>
                <a:cs typeface="Arial" charset="0"/>
              </a:rPr>
              <a:t>use Internet as example</a:t>
            </a:r>
          </a:p>
          <a:p>
            <a:pPr lvl="1" eaLnBrk="1" hangingPunct="1">
              <a:lnSpc>
                <a:spcPct val="90000"/>
              </a:lnSpc>
            </a:pPr>
            <a:endParaRPr lang="en-US" sz="2800">
              <a:latin typeface="Gill Sans MT" charset="0"/>
              <a:cs typeface="Arial" charset="0"/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14800" y="1371600"/>
            <a:ext cx="5029200" cy="52451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overview</a:t>
            </a:r>
            <a:r>
              <a:rPr lang="en-US">
                <a:solidFill>
                  <a:srgbClr val="CC0000"/>
                </a:solidFill>
                <a:latin typeface="Gill Sans MT" charset="0"/>
              </a:rPr>
              <a:t>:</a:t>
            </a:r>
          </a:p>
          <a:p>
            <a:pPr eaLnBrk="1" hangingPunct="1">
              <a:buSzPct val="75000"/>
            </a:pPr>
            <a:r>
              <a:rPr lang="en-US" sz="2400">
                <a:latin typeface="Gill Sans MT" charset="0"/>
              </a:rPr>
              <a:t>what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s the Internet?</a:t>
            </a:r>
          </a:p>
          <a:p>
            <a:pPr eaLnBrk="1" hangingPunct="1">
              <a:buSzPct val="75000"/>
            </a:pPr>
            <a:r>
              <a:rPr lang="en-US" sz="2400">
                <a:latin typeface="Gill Sans MT" charset="0"/>
              </a:rPr>
              <a:t>what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s a protocol?</a:t>
            </a:r>
          </a:p>
          <a:p>
            <a:pPr eaLnBrk="1" hangingPunct="1">
              <a:buSzPct val="75000"/>
            </a:pPr>
            <a:r>
              <a:rPr lang="en-US" sz="2400">
                <a:latin typeface="Gill Sans MT" charset="0"/>
              </a:rPr>
              <a:t>network edge; hosts, access net, physical media</a:t>
            </a:r>
          </a:p>
          <a:p>
            <a:pPr eaLnBrk="1" hangingPunct="1">
              <a:buSzPct val="75000"/>
            </a:pPr>
            <a:r>
              <a:rPr lang="en-US" sz="2400">
                <a:latin typeface="Gill Sans MT" charset="0"/>
              </a:rPr>
              <a:t>network core: packet/circuit switching, Internet structure</a:t>
            </a:r>
          </a:p>
          <a:p>
            <a:pPr eaLnBrk="1" hangingPunct="1">
              <a:buSzPct val="75000"/>
            </a:pPr>
            <a:r>
              <a:rPr lang="en-US" sz="2400">
                <a:latin typeface="Gill Sans MT" charset="0"/>
              </a:rPr>
              <a:t>performance: loss, delay, throughput</a:t>
            </a:r>
          </a:p>
          <a:p>
            <a:pPr eaLnBrk="1" hangingPunct="1">
              <a:buSzPct val="75000"/>
            </a:pPr>
            <a:r>
              <a:rPr lang="en-US" sz="2400">
                <a:latin typeface="Gill Sans MT" charset="0"/>
              </a:rPr>
              <a:t>security</a:t>
            </a:r>
          </a:p>
          <a:p>
            <a:pPr eaLnBrk="1" hangingPunct="1">
              <a:buSzPct val="75000"/>
            </a:pPr>
            <a:r>
              <a:rPr lang="en-US" sz="2400">
                <a:latin typeface="Gill Sans MT" charset="0"/>
              </a:rPr>
              <a:t>protocol layers, service models</a:t>
            </a:r>
          </a:p>
          <a:p>
            <a:pPr eaLnBrk="1" hangingPunct="1">
              <a:buSzPct val="75000"/>
            </a:pPr>
            <a:r>
              <a:rPr lang="en-US" sz="2400">
                <a:latin typeface="Gill Sans MT" charset="0"/>
              </a:rPr>
              <a:t>history</a:t>
            </a:r>
          </a:p>
          <a:p>
            <a:pPr eaLnBrk="1" hangingPunct="1">
              <a:buFont typeface="Wingdings" charset="0"/>
              <a:buNone/>
            </a:pPr>
            <a:endParaRPr lang="en-US" sz="2400">
              <a:latin typeface="Gill Sans MT" charset="0"/>
            </a:endParaRPr>
          </a:p>
        </p:txBody>
      </p:sp>
      <p:pic>
        <p:nvPicPr>
          <p:cNvPr id="30725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03028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1-</a:t>
            </a:r>
            <a:fld id="{D91C5669-7C15-AA42-A0A0-2D529E6D5BBA}" type="slidenum">
              <a:rPr lang="en-US" sz="1200">
                <a:latin typeface="Tahoma" charset="0"/>
              </a:rPr>
              <a:pPr/>
              <a:t>2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63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Introduction</a:t>
            </a:r>
          </a:p>
        </p:txBody>
      </p:sp>
      <p:pic>
        <p:nvPicPr>
          <p:cNvPr id="32770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102870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Gill Sans MT" charset="0"/>
              </a:rPr>
              <a:t>Chapter 1: roadmap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7363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CC0000"/>
                </a:solidFill>
                <a:latin typeface="Gill Sans MT" charset="0"/>
                <a:cs typeface="Arial" charset="0"/>
              </a:rPr>
              <a:t>1.1 what </a:t>
            </a:r>
            <a:r>
              <a:rPr lang="en-US" sz="2800" i="1">
                <a:solidFill>
                  <a:srgbClr val="CC0000"/>
                </a:solidFill>
                <a:latin typeface="Gill Sans MT" charset="0"/>
                <a:cs typeface="Arial" charset="0"/>
              </a:rPr>
              <a:t>is</a:t>
            </a:r>
            <a:r>
              <a:rPr lang="en-US" sz="2800">
                <a:solidFill>
                  <a:srgbClr val="CC0000"/>
                </a:solidFill>
                <a:latin typeface="Gill Sans MT" charset="0"/>
                <a:cs typeface="Arial" charset="0"/>
              </a:rPr>
              <a:t> the Internet?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1.2</a:t>
            </a:r>
            <a:r>
              <a:rPr lang="en-US" sz="2800">
                <a:latin typeface="Gill Sans MT" charset="0"/>
                <a:cs typeface="Arial" charset="0"/>
              </a:rPr>
              <a:t> network edge</a:t>
            </a:r>
          </a:p>
          <a:p>
            <a:pPr lvl="2" eaLnBrk="1" hangingPunct="1">
              <a:buClr>
                <a:srgbClr val="000099"/>
              </a:buClr>
              <a:buFont typeface="Wingdings" charset="0"/>
              <a:buChar char="§"/>
            </a:pPr>
            <a:r>
              <a:rPr lang="en-US" sz="2800">
                <a:latin typeface="Gill Sans MT" charset="0"/>
                <a:cs typeface="Arial" charset="0"/>
              </a:rPr>
              <a:t> </a:t>
            </a:r>
            <a:r>
              <a:rPr lang="en-US" sz="2400">
                <a:latin typeface="Gill Sans MT" charset="0"/>
                <a:cs typeface="Arial" charset="0"/>
              </a:rPr>
              <a:t>end systems, access networks, links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1.3 </a:t>
            </a:r>
            <a:r>
              <a:rPr lang="en-US" sz="2800">
                <a:latin typeface="Gill Sans MT" charset="0"/>
                <a:cs typeface="Arial" charset="0"/>
              </a:rPr>
              <a:t>network core</a:t>
            </a:r>
          </a:p>
          <a:p>
            <a:pPr lvl="2" eaLnBrk="1" hangingPunct="1">
              <a:buClr>
                <a:srgbClr val="000099"/>
              </a:buClr>
              <a:buFont typeface="Wingdings" charset="0"/>
              <a:buChar char="§"/>
            </a:pPr>
            <a:r>
              <a:rPr lang="en-US" sz="2400">
                <a:latin typeface="Gill Sans MT" charset="0"/>
                <a:cs typeface="Arial" charset="0"/>
              </a:rPr>
              <a:t>packet switching, circuit switching, network structure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1.4 </a:t>
            </a:r>
            <a:r>
              <a:rPr lang="en-US" sz="2800">
                <a:latin typeface="Gill Sans MT" charset="0"/>
                <a:cs typeface="Arial" charset="0"/>
              </a:rPr>
              <a:t>delay, loss, throughput in networks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1.5</a:t>
            </a:r>
            <a:r>
              <a:rPr lang="en-US" sz="2800">
                <a:latin typeface="Gill Sans MT" charset="0"/>
                <a:cs typeface="Arial" charset="0"/>
              </a:rPr>
              <a:t> protocol layers, service models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1.6</a:t>
            </a:r>
            <a:r>
              <a:rPr lang="en-US" sz="2800">
                <a:latin typeface="Gill Sans MT" charset="0"/>
                <a:cs typeface="Arial" charset="0"/>
              </a:rPr>
              <a:t> networks under attack: security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>
                <a:solidFill>
                  <a:srgbClr val="000099"/>
                </a:solidFill>
                <a:latin typeface="Gill Sans MT" charset="0"/>
                <a:cs typeface="Arial" charset="0"/>
              </a:rPr>
              <a:t>1.7</a:t>
            </a:r>
            <a:r>
              <a:rPr lang="en-US" sz="2800">
                <a:latin typeface="Gill Sans MT" charset="0"/>
                <a:cs typeface="Arial" charset="0"/>
              </a:rPr>
              <a:t> history</a:t>
            </a:r>
          </a:p>
          <a:p>
            <a:pPr eaLnBrk="1" hangingPunct="1"/>
            <a:endParaRPr lang="en-US">
              <a:latin typeface="Gill Sans MT" charset="0"/>
            </a:endParaRPr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1-</a:t>
            </a:r>
            <a:fld id="{1EDE53A6-2959-8A47-8AF7-B913B4EA0978}" type="slidenum">
              <a:rPr lang="en-US" sz="1200">
                <a:latin typeface="Tahoma" charset="0"/>
              </a:rPr>
              <a:pPr/>
              <a:t>3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2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Introduction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725" y="190500"/>
            <a:ext cx="8382000" cy="936625"/>
          </a:xfrm>
        </p:spPr>
        <p:txBody>
          <a:bodyPr/>
          <a:lstStyle/>
          <a:p>
            <a:pPr eaLnBrk="1" hangingPunct="1"/>
            <a:r>
              <a:rPr lang="en-US" sz="3600">
                <a:latin typeface="Gill Sans MT" charset="0"/>
              </a:rPr>
              <a:t>What</a:t>
            </a:r>
            <a:r>
              <a:rPr lang="ja-JP" altLang="en-US" sz="3600">
                <a:latin typeface="Gill Sans MT" charset="0"/>
              </a:rPr>
              <a:t>’</a:t>
            </a:r>
            <a:r>
              <a:rPr lang="en-US" altLang="ja-JP" sz="3600">
                <a:latin typeface="Gill Sans MT" charset="0"/>
              </a:rPr>
              <a:t>s the Internet: </a:t>
            </a:r>
            <a:r>
              <a:rPr lang="ja-JP" altLang="en-US" sz="3600">
                <a:latin typeface="Gill Sans MT" charset="0"/>
              </a:rPr>
              <a:t>“</a:t>
            </a:r>
            <a:r>
              <a:rPr lang="en-US" altLang="ja-JP" sz="3600">
                <a:latin typeface="Gill Sans MT" charset="0"/>
              </a:rPr>
              <a:t>nuts and bolts</a:t>
            </a:r>
            <a:r>
              <a:rPr lang="ja-JP" altLang="en-US" sz="3600">
                <a:latin typeface="Gill Sans MT" charset="0"/>
              </a:rPr>
              <a:t>”</a:t>
            </a:r>
            <a:r>
              <a:rPr lang="en-US" altLang="ja-JP" sz="3600">
                <a:latin typeface="Gill Sans MT" charset="0"/>
              </a:rPr>
              <a:t> view</a:t>
            </a:r>
            <a:endParaRPr lang="en-US">
              <a:latin typeface="Gill Sans MT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57350" y="1436688"/>
            <a:ext cx="3779838" cy="1271587"/>
          </a:xfrm>
        </p:spPr>
        <p:txBody>
          <a:bodyPr>
            <a:normAutofit fontScale="77500" lnSpcReduction="20000"/>
          </a:bodyPr>
          <a:lstStyle/>
          <a:p>
            <a:pPr marL="231775" indent="-231775" eaLnBrk="1" hangingPunct="1">
              <a:spcBef>
                <a:spcPct val="15000"/>
              </a:spcBef>
              <a:buSzPct val="75000"/>
            </a:pPr>
            <a:r>
              <a:rPr lang="en-US" sz="2400">
                <a:latin typeface="Gill Sans MT" charset="0"/>
              </a:rPr>
              <a:t>millions of connected computing devices: </a:t>
            </a:r>
          </a:p>
          <a:p>
            <a:pPr marL="631825" lvl="1" indent="-231775" eaLnBrk="1" hangingPunct="1">
              <a:spcBef>
                <a:spcPct val="15000"/>
              </a:spcBef>
              <a:buSzPct val="75000"/>
            </a:pPr>
            <a:r>
              <a:rPr lang="en-US" i="1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hosts </a:t>
            </a:r>
            <a:r>
              <a:rPr lang="en-US" i="1">
                <a:latin typeface="Gill Sans MT" charset="0"/>
                <a:ea typeface="ＭＳ Ｐゴシック" charset="0"/>
                <a:cs typeface="ＭＳ Ｐゴシック" charset="0"/>
              </a:rPr>
              <a:t>=</a:t>
            </a:r>
            <a:r>
              <a:rPr lang="en-US" i="1">
                <a:solidFill>
                  <a:srgbClr val="CC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 end systems</a:t>
            </a:r>
            <a:r>
              <a:rPr lang="en-US" i="1">
                <a:solidFill>
                  <a:srgbClr val="FF0000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 </a:t>
            </a:r>
          </a:p>
          <a:p>
            <a:pPr marL="631825" lvl="1" indent="-231775" eaLnBrk="1" hangingPunct="1">
              <a:buSzPct val="75000"/>
            </a:pPr>
            <a:r>
              <a:rPr lang="en-US">
                <a:latin typeface="Gill Sans MT" charset="0"/>
                <a:cs typeface="Arial" charset="0"/>
              </a:rPr>
              <a:t>running </a:t>
            </a:r>
            <a:r>
              <a:rPr lang="en-US" i="1">
                <a:solidFill>
                  <a:srgbClr val="CC0000"/>
                </a:solidFill>
                <a:latin typeface="Gill Sans MT" charset="0"/>
                <a:cs typeface="Arial" charset="0"/>
              </a:rPr>
              <a:t>network apps</a:t>
            </a:r>
            <a:endParaRPr lang="en-US">
              <a:solidFill>
                <a:srgbClr val="CC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4766" name="Rectangle 670"/>
          <p:cNvSpPr>
            <a:spLocks noChangeArrowheads="1"/>
          </p:cNvSpPr>
          <p:nvPr/>
        </p:nvSpPr>
        <p:spPr bwMode="auto">
          <a:xfrm>
            <a:off x="1695450" y="3152775"/>
            <a:ext cx="3368675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communication links</a:t>
            </a:r>
            <a:endParaRPr lang="en-US">
              <a:solidFill>
                <a:srgbClr val="CC0000"/>
              </a:solidFill>
              <a:latin typeface="Gill Sans MT" charset="0"/>
            </a:endParaRPr>
          </a:p>
          <a:p>
            <a:pPr marL="747713" lvl="1" indent="-285750">
              <a:lnSpc>
                <a:spcPct val="80000"/>
              </a:lnSpc>
              <a:spcBef>
                <a:spcPct val="1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>
                <a:latin typeface="Gill Sans MT" charset="0"/>
              </a:rPr>
              <a:t>fiber, copper, radio, satellite</a:t>
            </a:r>
          </a:p>
          <a:p>
            <a:pPr marL="747713" lvl="1" indent="-285750">
              <a:lnSpc>
                <a:spcPct val="80000"/>
              </a:lnSpc>
              <a:spcBef>
                <a:spcPct val="1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>
                <a:latin typeface="Gill Sans MT" charset="0"/>
              </a:rPr>
              <a:t>transmission rate: </a:t>
            </a:r>
            <a:r>
              <a:rPr lang="en-US" i="1">
                <a:solidFill>
                  <a:srgbClr val="CC0000"/>
                </a:solidFill>
                <a:latin typeface="Gill Sans MT" charset="0"/>
              </a:rPr>
              <a:t>bandwidth</a:t>
            </a:r>
            <a:endParaRPr lang="en-US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4767" name="Rectangle 671"/>
          <p:cNvSpPr>
            <a:spLocks noChangeArrowheads="1"/>
          </p:cNvSpPr>
          <p:nvPr/>
        </p:nvSpPr>
        <p:spPr bwMode="auto">
          <a:xfrm>
            <a:off x="1811338" y="5307013"/>
            <a:ext cx="3779837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Packet switches:</a:t>
            </a:r>
            <a:r>
              <a:rPr lang="en-US">
                <a:latin typeface="Gill Sans MT" charset="0"/>
              </a:rPr>
              <a:t> forward packets (chunks of data)</a:t>
            </a:r>
          </a:p>
          <a:p>
            <a:pPr marL="688975" lvl="1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§"/>
            </a:pPr>
            <a:r>
              <a:rPr lang="en-US" i="1">
                <a:solidFill>
                  <a:srgbClr val="C00000"/>
                </a:solidFill>
                <a:latin typeface="Gill Sans MT" charset="0"/>
              </a:rPr>
              <a:t>routers</a:t>
            </a:r>
            <a:r>
              <a:rPr lang="en-US">
                <a:latin typeface="Gill Sans MT" charset="0"/>
              </a:rPr>
              <a:t> and </a:t>
            </a:r>
            <a:r>
              <a:rPr lang="en-US" i="1">
                <a:solidFill>
                  <a:srgbClr val="C00000"/>
                </a:solidFill>
                <a:latin typeface="Gill Sans MT" charset="0"/>
              </a:rPr>
              <a:t>switches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5000"/>
            </a:pPr>
            <a:endParaRPr lang="en-US">
              <a:latin typeface="Gill Sans MT" charset="0"/>
            </a:endParaRPr>
          </a:p>
        </p:txBody>
      </p:sp>
      <p:grpSp>
        <p:nvGrpSpPr>
          <p:cNvPr id="2" name="Group 842"/>
          <p:cNvGrpSpPr>
            <a:grpSpLocks/>
          </p:cNvGrpSpPr>
          <p:nvPr/>
        </p:nvGrpSpPr>
        <p:grpSpPr bwMode="auto">
          <a:xfrm>
            <a:off x="338138" y="3454400"/>
            <a:ext cx="1573212" cy="1060450"/>
            <a:chOff x="98" y="2320"/>
            <a:chExt cx="991" cy="668"/>
          </a:xfrm>
        </p:grpSpPr>
        <p:sp>
          <p:nvSpPr>
            <p:cNvPr id="35260" name="Text Box 666"/>
            <p:cNvSpPr txBox="1">
              <a:spLocks noChangeArrowheads="1"/>
            </p:cNvSpPr>
            <p:nvPr/>
          </p:nvSpPr>
          <p:spPr bwMode="auto">
            <a:xfrm>
              <a:off x="564" y="2728"/>
              <a:ext cx="38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sz="1400"/>
                <a:t>wired</a:t>
              </a:r>
            </a:p>
            <a:p>
              <a:pPr>
                <a:lnSpc>
                  <a:spcPct val="75000"/>
                </a:lnSpc>
              </a:pPr>
              <a:r>
                <a:rPr lang="en-US" sz="1400"/>
                <a:t>links</a:t>
              </a:r>
            </a:p>
          </p:txBody>
        </p:sp>
        <p:sp>
          <p:nvSpPr>
            <p:cNvPr id="35261" name="Text Box 669"/>
            <p:cNvSpPr txBox="1">
              <a:spLocks noChangeArrowheads="1"/>
            </p:cNvSpPr>
            <p:nvPr/>
          </p:nvSpPr>
          <p:spPr bwMode="auto">
            <a:xfrm>
              <a:off x="569" y="2465"/>
              <a:ext cx="5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sz="1400"/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sz="1400"/>
                <a:t>links</a:t>
              </a:r>
            </a:p>
          </p:txBody>
        </p:sp>
        <p:grpSp>
          <p:nvGrpSpPr>
            <p:cNvPr id="35262" name="Group 819"/>
            <p:cNvGrpSpPr>
              <a:grpSpLocks/>
            </p:cNvGrpSpPr>
            <p:nvPr/>
          </p:nvGrpSpPr>
          <p:grpSpPr bwMode="auto">
            <a:xfrm>
              <a:off x="385" y="2320"/>
              <a:ext cx="201" cy="282"/>
              <a:chOff x="742" y="2409"/>
              <a:chExt cx="576" cy="881"/>
            </a:xfrm>
          </p:grpSpPr>
          <p:grpSp>
            <p:nvGrpSpPr>
              <p:cNvPr id="35267" name="Group 820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35270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1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2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3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4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5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6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7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8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79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0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1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2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3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284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35268" name="Picture 836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69" name="Oval 837"/>
              <p:cNvSpPr>
                <a:spLocks noChangeArrowheads="1"/>
              </p:cNvSpPr>
              <p:nvPr/>
            </p:nvSpPr>
            <p:spPr bwMode="auto">
              <a:xfrm>
                <a:off x="986" y="2596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263" name="Group 838"/>
            <p:cNvGrpSpPr>
              <a:grpSpLocks/>
            </p:cNvGrpSpPr>
            <p:nvPr/>
          </p:nvGrpSpPr>
          <p:grpSpPr bwMode="auto">
            <a:xfrm>
              <a:off x="98" y="2444"/>
              <a:ext cx="355" cy="265"/>
              <a:chOff x="2967" y="478"/>
              <a:chExt cx="788" cy="625"/>
            </a:xfrm>
          </p:grpSpPr>
          <p:pic>
            <p:nvPicPr>
              <p:cNvPr id="35265" name="Picture 839" descr="access_point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266" name="Picture 840" descr="antenna_radiation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5264" name="Line 841"/>
            <p:cNvSpPr>
              <a:spLocks noChangeShapeType="1"/>
            </p:cNvSpPr>
            <p:nvPr/>
          </p:nvSpPr>
          <p:spPr bwMode="auto">
            <a:xfrm>
              <a:off x="288" y="2830"/>
              <a:ext cx="2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852"/>
          <p:cNvGrpSpPr>
            <a:grpSpLocks/>
          </p:cNvGrpSpPr>
          <p:nvPr/>
        </p:nvGrpSpPr>
        <p:grpSpPr bwMode="auto">
          <a:xfrm>
            <a:off x="633413" y="5457825"/>
            <a:ext cx="646112" cy="477838"/>
            <a:chOff x="293" y="3440"/>
            <a:chExt cx="407" cy="301"/>
          </a:xfrm>
        </p:grpSpPr>
        <p:sp>
          <p:nvSpPr>
            <p:cNvPr id="35250" name="Text Box 662"/>
            <p:cNvSpPr txBox="1">
              <a:spLocks noChangeArrowheads="1"/>
            </p:cNvSpPr>
            <p:nvPr/>
          </p:nvSpPr>
          <p:spPr bwMode="auto">
            <a:xfrm>
              <a:off x="293" y="3549"/>
              <a:ext cx="4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/>
                <a:t>router</a:t>
              </a:r>
            </a:p>
          </p:txBody>
        </p:sp>
        <p:grpSp>
          <p:nvGrpSpPr>
            <p:cNvPr id="35251" name="Group 843"/>
            <p:cNvGrpSpPr>
              <a:grpSpLocks/>
            </p:cNvGrpSpPr>
            <p:nvPr/>
          </p:nvGrpSpPr>
          <p:grpSpPr bwMode="auto">
            <a:xfrm>
              <a:off x="337" y="3440"/>
              <a:ext cx="306" cy="128"/>
              <a:chOff x="4650" y="1129"/>
              <a:chExt cx="246" cy="95"/>
            </a:xfrm>
          </p:grpSpPr>
          <p:sp>
            <p:nvSpPr>
              <p:cNvPr id="3525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25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25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255" name="Group 84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58" name="Freeform 8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59" name="Freeform 8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56" name="Line 85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57" name="Line 851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4824" name="Picture 853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46138"/>
            <a:ext cx="8228013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5" name="Group 1"/>
          <p:cNvGrpSpPr>
            <a:grpSpLocks/>
          </p:cNvGrpSpPr>
          <p:nvPr/>
        </p:nvGrpSpPr>
        <p:grpSpPr bwMode="auto">
          <a:xfrm>
            <a:off x="5202238" y="1384300"/>
            <a:ext cx="3551237" cy="4743450"/>
            <a:chOff x="5202238" y="1384300"/>
            <a:chExt cx="3551237" cy="4743450"/>
          </a:xfrm>
        </p:grpSpPr>
        <p:sp>
          <p:nvSpPr>
            <p:cNvPr id="34895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898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35248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249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34899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0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1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2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3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7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8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09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0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1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9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0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1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2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3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4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5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6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7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928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35246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47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929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35244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45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930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35242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43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931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35240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41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34932" name="Picture 603" descr="car_icon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4933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35238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239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934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3523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23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23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233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36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37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34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35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35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3522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22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22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225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28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9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26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27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36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3521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21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21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217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20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21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18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19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37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3520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20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20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209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12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13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10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11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4938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4939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3519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19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20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201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204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05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202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03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0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3519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19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19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193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96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97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94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95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1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3518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18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18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185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88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89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86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87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2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3517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17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17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177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80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81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78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79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3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3516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16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16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169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72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73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70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71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4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3515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15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16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161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64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65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62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63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5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3515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15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15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153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56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57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54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55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6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3514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514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514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5145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5148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49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146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47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47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35140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141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948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35138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139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949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35120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35123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4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5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6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7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8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29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0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1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2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3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4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5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6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137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35121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122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950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mobile network</a:t>
              </a:r>
            </a:p>
          </p:txBody>
        </p:sp>
        <p:sp>
          <p:nvSpPr>
            <p:cNvPr id="34951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global ISP</a:t>
              </a:r>
            </a:p>
          </p:txBody>
        </p:sp>
        <p:sp>
          <p:nvSpPr>
            <p:cNvPr id="34952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regional ISP</a:t>
              </a:r>
            </a:p>
          </p:txBody>
        </p:sp>
        <p:sp>
          <p:nvSpPr>
            <p:cNvPr id="34953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network</a:t>
              </a:r>
            </a:p>
          </p:txBody>
        </p:sp>
        <p:sp>
          <p:nvSpPr>
            <p:cNvPr id="34954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       network</a:t>
              </a:r>
            </a:p>
          </p:txBody>
        </p:sp>
        <p:grpSp>
          <p:nvGrpSpPr>
            <p:cNvPr id="34955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35088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89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90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91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92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093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118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19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094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095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116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17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096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97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098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114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15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099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100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5112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113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101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02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3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4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05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06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07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08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09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5110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111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956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35056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57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58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59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60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061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086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87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062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063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084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85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064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65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066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082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83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067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068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5080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081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069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70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1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2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73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74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75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76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77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5078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79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957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35033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34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035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5036" name="Picture 1020" descr="screen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037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8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39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0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1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2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043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5050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1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2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3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4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55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044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5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6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7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8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49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58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35010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011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012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5013" name="Picture 106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014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5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6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7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8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19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5020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5027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28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29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0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1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32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5021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2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3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4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5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26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59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34987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988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89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4990" name="Picture 1118" descr="screen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91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2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3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4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5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6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997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5004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5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6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7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8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09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998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99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00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01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02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03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960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34985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86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961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34962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963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64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4965" name="Picture 114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966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7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8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69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0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1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972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4979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0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1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2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3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84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973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4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5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6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7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78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439" name="Group 1201"/>
          <p:cNvGrpSpPr>
            <a:grpSpLocks/>
          </p:cNvGrpSpPr>
          <p:nvPr/>
        </p:nvGrpSpPr>
        <p:grpSpPr bwMode="auto">
          <a:xfrm>
            <a:off x="333375" y="1322388"/>
            <a:ext cx="1555750" cy="1622425"/>
            <a:chOff x="210" y="833"/>
            <a:chExt cx="980" cy="1022"/>
          </a:xfrm>
        </p:grpSpPr>
        <p:sp>
          <p:nvSpPr>
            <p:cNvPr id="34828" name="Text Box 667"/>
            <p:cNvSpPr txBox="1">
              <a:spLocks noChangeArrowheads="1"/>
            </p:cNvSpPr>
            <p:nvPr/>
          </p:nvSpPr>
          <p:spPr bwMode="auto">
            <a:xfrm>
              <a:off x="479" y="1667"/>
              <a:ext cx="711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sz="1400"/>
                <a:t>smartphone</a:t>
              </a:r>
            </a:p>
          </p:txBody>
        </p:sp>
        <p:sp>
          <p:nvSpPr>
            <p:cNvPr id="34829" name="Text Box 663"/>
            <p:cNvSpPr txBox="1">
              <a:spLocks noChangeArrowheads="1"/>
            </p:cNvSpPr>
            <p:nvPr/>
          </p:nvSpPr>
          <p:spPr bwMode="auto">
            <a:xfrm>
              <a:off x="487" y="872"/>
              <a:ext cx="2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/>
                <a:t>PC</a:t>
              </a:r>
            </a:p>
          </p:txBody>
        </p:sp>
        <p:sp>
          <p:nvSpPr>
            <p:cNvPr id="34830" name="Text Box 664"/>
            <p:cNvSpPr txBox="1">
              <a:spLocks noChangeArrowheads="1"/>
            </p:cNvSpPr>
            <p:nvPr/>
          </p:nvSpPr>
          <p:spPr bwMode="auto">
            <a:xfrm>
              <a:off x="488" y="1096"/>
              <a:ext cx="4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/>
                <a:t>server</a:t>
              </a:r>
            </a:p>
          </p:txBody>
        </p:sp>
        <p:sp>
          <p:nvSpPr>
            <p:cNvPr id="34831" name="Text Box 665"/>
            <p:cNvSpPr txBox="1">
              <a:spLocks noChangeArrowheads="1"/>
            </p:cNvSpPr>
            <p:nvPr/>
          </p:nvSpPr>
          <p:spPr bwMode="auto">
            <a:xfrm>
              <a:off x="493" y="1390"/>
              <a:ext cx="52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sz="1400"/>
                <a:t>wireless</a:t>
              </a:r>
            </a:p>
            <a:p>
              <a:pPr>
                <a:lnSpc>
                  <a:spcPct val="75000"/>
                </a:lnSpc>
              </a:pPr>
              <a:r>
                <a:rPr lang="en-US" sz="1400"/>
                <a:t>laptop</a:t>
              </a:r>
            </a:p>
          </p:txBody>
        </p:sp>
        <p:grpSp>
          <p:nvGrpSpPr>
            <p:cNvPr id="34832" name="Group 805"/>
            <p:cNvGrpSpPr>
              <a:grpSpLocks/>
            </p:cNvGrpSpPr>
            <p:nvPr/>
          </p:nvGrpSpPr>
          <p:grpSpPr bwMode="auto"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id="34893" name="Picture 80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94" name="Freeform 80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4833" name="Group 808"/>
            <p:cNvGrpSpPr>
              <a:grpSpLocks/>
            </p:cNvGrpSpPr>
            <p:nvPr/>
          </p:nvGrpSpPr>
          <p:grpSpPr bwMode="auto"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id="34891" name="Picture 809" descr="iphone_stylized_small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892" name="Picture 810" descr="antenna_radiation_stylized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834" name="Group 1088"/>
            <p:cNvGrpSpPr>
              <a:grpSpLocks/>
            </p:cNvGrpSpPr>
            <p:nvPr/>
          </p:nvGrpSpPr>
          <p:grpSpPr bwMode="auto">
            <a:xfrm>
              <a:off x="210" y="1368"/>
              <a:ext cx="301" cy="236"/>
              <a:chOff x="877" y="1008"/>
              <a:chExt cx="2747" cy="2591"/>
            </a:xfrm>
          </p:grpSpPr>
          <p:pic>
            <p:nvPicPr>
              <p:cNvPr id="34868" name="Picture 1089" descr="antenna_stylized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869" name="Picture 1090" descr="laptop_keyboard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70" name="Freeform 109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4871" name="Picture 1092" descr="screen"/>
              <p:cNvPicPr>
                <a:picLocks noChangeAspect="1" noChangeArrowheads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872" name="Freeform 109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3" name="Freeform 109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4" name="Freeform 109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5" name="Freeform 109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6" name="Freeform 109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77" name="Freeform 109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878" name="Group 109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4885" name="Freeform 110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86" name="Freeform 110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87" name="Freeform 110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88" name="Freeform 110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89" name="Freeform 110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90" name="Freeform 110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4879" name="Freeform 110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0" name="Freeform 110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1" name="Freeform 110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2" name="Freeform 110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3" name="Freeform 111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84" name="Freeform 111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835" name="Group 1168"/>
            <p:cNvGrpSpPr>
              <a:grpSpLocks/>
            </p:cNvGrpSpPr>
            <p:nvPr/>
          </p:nvGrpSpPr>
          <p:grpSpPr bwMode="auto"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34836" name="Freeform 1169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7" name="Rectangle 1170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8" name="Freeform 1171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39" name="Freeform 1172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0" name="Rectangle 1173"/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41" name="Group 1174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4866" name="AutoShape 1175"/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25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7" name="AutoShape 1176"/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691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842" name="Rectangle 1177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43" name="Group 1178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4864" name="AutoShape 1179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5" cy="1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5" name="AutoShape 1180"/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1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844" name="Rectangle 1181"/>
              <p:cNvSpPr>
                <a:spLocks noChangeArrowheads="1"/>
              </p:cNvSpPr>
              <p:nvPr/>
            </p:nvSpPr>
            <p:spPr bwMode="auto"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5" name="Rectangle 1182"/>
              <p:cNvSpPr>
                <a:spLocks noChangeArrowheads="1"/>
              </p:cNvSpPr>
              <p:nvPr/>
            </p:nvSpPr>
            <p:spPr bwMode="auto"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846" name="Group 1183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4862" name="AutoShape 1184"/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4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3" name="AutoShape 1185"/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847" name="Freeform 1186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4848" name="Group 1187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860" name="AutoShape 1188"/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1" name="AutoShape 1189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849" name="Rectangle 1190"/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3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0" name="Freeform 1191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1" name="Freeform 1192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2" name="Oval 1193"/>
              <p:cNvSpPr>
                <a:spLocks noChangeArrowheads="1"/>
              </p:cNvSpPr>
              <p:nvPr/>
            </p:nvSpPr>
            <p:spPr bwMode="auto"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3" name="Freeform 1194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4" name="AutoShape 1195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8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5" name="AutoShape 1196"/>
              <p:cNvSpPr>
                <a:spLocks noChangeArrowheads="1"/>
              </p:cNvSpPr>
              <p:nvPr/>
            </p:nvSpPr>
            <p:spPr bwMode="auto">
              <a:xfrm>
                <a:off x="4204" y="2713"/>
                <a:ext cx="1071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6" name="Oval 1197"/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7" name="Oval 1198"/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4858" name="Oval 1199"/>
              <p:cNvSpPr>
                <a:spLocks noChangeArrowheads="1"/>
              </p:cNvSpPr>
              <p:nvPr/>
            </p:nvSpPr>
            <p:spPr bwMode="auto"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9" name="Rectangle 1200"/>
              <p:cNvSpPr>
                <a:spLocks noChangeArrowheads="1"/>
              </p:cNvSpPr>
              <p:nvPr/>
            </p:nvSpPr>
            <p:spPr bwMode="auto"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48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1-</a:t>
            </a:r>
            <a:fld id="{DF1A9209-3578-254E-B4B6-1A3F14504E04}" type="slidenum">
              <a:rPr lang="en-US" sz="1200">
                <a:latin typeface="Tahoma" charset="0"/>
              </a:rPr>
              <a:pPr/>
              <a:t>4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5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766" grpId="0"/>
      <p:bldP spid="47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Introduction</a:t>
            </a:r>
          </a:p>
        </p:txBody>
      </p:sp>
      <p:pic>
        <p:nvPicPr>
          <p:cNvPr id="36866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9620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0663"/>
            <a:ext cx="7772400" cy="1006475"/>
          </a:xfrm>
        </p:spPr>
        <p:txBody>
          <a:bodyPr/>
          <a:lstStyle/>
          <a:p>
            <a:pPr eaLnBrk="1" hangingPunct="1"/>
            <a:r>
              <a:rPr lang="ja-JP" altLang="en-US">
                <a:latin typeface="Gill Sans MT" charset="0"/>
              </a:rPr>
              <a:t>“</a:t>
            </a:r>
            <a:r>
              <a:rPr lang="en-US" altLang="ja-JP">
                <a:latin typeface="Gill Sans MT" charset="0"/>
              </a:rPr>
              <a:t>Fun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>
                <a:latin typeface="Gill Sans MT" charset="0"/>
              </a:rPr>
              <a:t> internet appliances</a:t>
            </a:r>
            <a:endParaRPr lang="en-US">
              <a:latin typeface="Gill Sans MT" charset="0"/>
            </a:endParaRPr>
          </a:p>
        </p:txBody>
      </p:sp>
      <p:pic>
        <p:nvPicPr>
          <p:cNvPr id="36868" name="Picture 3" descr="toas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850" y="1460500"/>
            <a:ext cx="2495550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4" descr="whisp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425575"/>
            <a:ext cx="1895475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895350" y="2789238"/>
            <a:ext cx="21621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IP picture frame</a:t>
            </a:r>
          </a:p>
          <a:p>
            <a:r>
              <a:rPr lang="en-US" sz="1600"/>
              <a:t>http://www.ceiva.com/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5626100" y="1989138"/>
            <a:ext cx="22463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Web-enabled toaster +</a:t>
            </a:r>
          </a:p>
          <a:p>
            <a:r>
              <a:rPr lang="en-US" sz="1600"/>
              <a:t>weather forecaster</a:t>
            </a:r>
          </a:p>
        </p:txBody>
      </p:sp>
      <p:pic>
        <p:nvPicPr>
          <p:cNvPr id="36872" name="Picture 9" descr="cisc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4387850"/>
            <a:ext cx="2395538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Text Box 10"/>
          <p:cNvSpPr txBox="1">
            <a:spLocks noChangeArrowheads="1"/>
          </p:cNvSpPr>
          <p:nvPr/>
        </p:nvSpPr>
        <p:spPr bwMode="auto">
          <a:xfrm>
            <a:off x="5911850" y="6016625"/>
            <a:ext cx="1597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Internet phones</a:t>
            </a:r>
          </a:p>
        </p:txBody>
      </p:sp>
      <p:graphicFrame>
        <p:nvGraphicFramePr>
          <p:cNvPr id="36874" name="Object 14"/>
          <p:cNvGraphicFramePr>
            <a:graphicFrameLocks noChangeAspect="1"/>
          </p:cNvGraphicFramePr>
          <p:nvPr/>
        </p:nvGraphicFramePr>
        <p:xfrm>
          <a:off x="919163" y="3581400"/>
          <a:ext cx="803275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434415" imgH="3873016" progId="">
                  <p:embed/>
                </p:oleObj>
              </mc:Choice>
              <mc:Fallback>
                <p:oleObj r:id="rId7" imgW="1434415" imgH="387301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3581400"/>
                        <a:ext cx="803275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Text Box 8"/>
          <p:cNvSpPr txBox="1">
            <a:spLocks noChangeArrowheads="1"/>
          </p:cNvSpPr>
          <p:nvPr/>
        </p:nvSpPr>
        <p:spPr bwMode="auto">
          <a:xfrm>
            <a:off x="981075" y="5789613"/>
            <a:ext cx="11795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Internet </a:t>
            </a:r>
          </a:p>
          <a:p>
            <a:r>
              <a:rPr lang="en-US" sz="1600"/>
              <a:t>refrigerator</a:t>
            </a:r>
          </a:p>
        </p:txBody>
      </p:sp>
      <p:pic>
        <p:nvPicPr>
          <p:cNvPr id="36876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4584700"/>
            <a:ext cx="15525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7" name="Text Box 8"/>
          <p:cNvSpPr txBox="1">
            <a:spLocks noChangeArrowheads="1"/>
          </p:cNvSpPr>
          <p:nvPr/>
        </p:nvSpPr>
        <p:spPr bwMode="auto">
          <a:xfrm>
            <a:off x="2824163" y="5202238"/>
            <a:ext cx="24876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Slingbox: watch,</a:t>
            </a:r>
          </a:p>
          <a:p>
            <a:r>
              <a:rPr lang="en-US" sz="1600"/>
              <a:t>control cable TV remotely</a:t>
            </a:r>
          </a:p>
        </p:txBody>
      </p:sp>
      <p:sp>
        <p:nvSpPr>
          <p:cNvPr id="368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1-</a:t>
            </a:r>
            <a:fld id="{1BFF0842-644E-CA40-B2EB-B67250A154B9}" type="slidenum">
              <a:rPr lang="en-US" sz="1200">
                <a:latin typeface="Tahoma" charset="0"/>
              </a:rPr>
              <a:pPr/>
              <a:t>5</a:t>
            </a:fld>
            <a:endParaRPr lang="en-US" sz="1200">
              <a:latin typeface="Tahoma" charset="0"/>
            </a:endParaRPr>
          </a:p>
        </p:txBody>
      </p:sp>
      <p:pic>
        <p:nvPicPr>
          <p:cNvPr id="36879" name="Picture 2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338" y="2754313"/>
            <a:ext cx="695325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0" name="Text Box 10"/>
          <p:cNvSpPr txBox="1">
            <a:spLocks noChangeArrowheads="1"/>
          </p:cNvSpPr>
          <p:nvPr/>
        </p:nvSpPr>
        <p:spPr bwMode="auto">
          <a:xfrm>
            <a:off x="6753225" y="3841750"/>
            <a:ext cx="19415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/>
              <a:t>Tweet-a-watt: </a:t>
            </a:r>
          </a:p>
          <a:p>
            <a:r>
              <a:rPr lang="en-US" sz="1600"/>
              <a:t>monitor energy use</a:t>
            </a:r>
          </a:p>
        </p:txBody>
      </p:sp>
    </p:spTree>
    <p:extLst>
      <p:ext uri="{BB962C8B-B14F-4D97-AF65-F5344CB8AC3E}">
        <p14:creationId xmlns:p14="http://schemas.microsoft.com/office/powerpoint/2010/main" val="51629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3938" y="6467475"/>
            <a:ext cx="1098550" cy="2889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Introduction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6088" y="1516063"/>
            <a:ext cx="4768850" cy="4457700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Internet: </a:t>
            </a:r>
            <a:r>
              <a:rPr lang="ja-JP" altLang="en-US" sz="2400">
                <a:solidFill>
                  <a:srgbClr val="CC0000"/>
                </a:solidFill>
                <a:latin typeface="Gill Sans MT" charset="0"/>
              </a:rPr>
              <a:t>“</a:t>
            </a:r>
            <a:r>
              <a:rPr lang="en-US" altLang="ja-JP" sz="2400">
                <a:solidFill>
                  <a:srgbClr val="CC0000"/>
                </a:solidFill>
                <a:latin typeface="Gill Sans MT" charset="0"/>
              </a:rPr>
              <a:t>network of networks</a:t>
            </a:r>
            <a:r>
              <a:rPr lang="ja-JP" altLang="en-US" sz="2400">
                <a:solidFill>
                  <a:srgbClr val="CC0000"/>
                </a:solidFill>
                <a:latin typeface="Gill Sans MT" charset="0"/>
              </a:rPr>
              <a:t>”</a:t>
            </a:r>
            <a:endParaRPr lang="en-US" altLang="ja-JP" sz="2400">
              <a:solidFill>
                <a:srgbClr val="CC0000"/>
              </a:solidFill>
              <a:latin typeface="Gill Sans MT" charset="0"/>
            </a:endParaRPr>
          </a:p>
          <a:p>
            <a:pPr lvl="1" eaLnBrk="1" hangingPunct="1"/>
            <a:r>
              <a:rPr lang="en-US" sz="2000">
                <a:latin typeface="Gill Sans MT" charset="0"/>
                <a:cs typeface="Arial" charset="0"/>
              </a:rPr>
              <a:t>Interconnected ISPs</a:t>
            </a:r>
          </a:p>
          <a:p>
            <a:pPr eaLnBrk="1" hangingPunct="1">
              <a:buSzPct val="75000"/>
            </a:pPr>
            <a:r>
              <a:rPr lang="en-US" sz="2400" i="1">
                <a:solidFill>
                  <a:srgbClr val="CC0000"/>
                </a:solidFill>
                <a:latin typeface="Gill Sans MT" charset="0"/>
              </a:rPr>
              <a:t>protocols</a:t>
            </a:r>
            <a:r>
              <a:rPr lang="en-US" sz="240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>
                <a:latin typeface="Gill Sans MT" charset="0"/>
              </a:rPr>
              <a:t>control sending, receiving of msgs</a:t>
            </a:r>
          </a:p>
          <a:p>
            <a:pPr lvl="1" eaLnBrk="1" hangingPunct="1"/>
            <a:r>
              <a:rPr lang="en-US" sz="2000">
                <a:latin typeface="Gill Sans MT" charset="0"/>
                <a:cs typeface="Arial" charset="0"/>
              </a:rPr>
              <a:t>e.g., TCP, IP, HTTP, Skype,  802.11</a:t>
            </a:r>
            <a:endParaRPr lang="en-US">
              <a:latin typeface="Gill Sans MT" charset="0"/>
              <a:cs typeface="Arial" charset="0"/>
            </a:endParaRPr>
          </a:p>
          <a:p>
            <a:pPr eaLnBrk="1" hangingPunct="1">
              <a:buSzPct val="75000"/>
            </a:pPr>
            <a:r>
              <a:rPr lang="en-US" sz="2400" i="1">
                <a:solidFill>
                  <a:srgbClr val="C00000"/>
                </a:solidFill>
                <a:latin typeface="Gill Sans MT" charset="0"/>
              </a:rPr>
              <a:t>Internet  standards</a:t>
            </a:r>
          </a:p>
          <a:p>
            <a:pPr lvl="1" eaLnBrk="1" hangingPunct="1"/>
            <a:r>
              <a:rPr lang="en-US" sz="2000">
                <a:latin typeface="Gill Sans MT" charset="0"/>
                <a:cs typeface="Arial" charset="0"/>
              </a:rPr>
              <a:t>RFC: Request for comments</a:t>
            </a:r>
          </a:p>
          <a:p>
            <a:pPr lvl="1" eaLnBrk="1" hangingPunct="1"/>
            <a:r>
              <a:rPr lang="en-US" sz="2000">
                <a:latin typeface="Gill Sans MT" charset="0"/>
                <a:cs typeface="Arial" charset="0"/>
              </a:rPr>
              <a:t>IETF: Internet Engineering Task Force</a:t>
            </a: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212725" y="190500"/>
            <a:ext cx="83820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3600">
                <a:solidFill>
                  <a:srgbClr val="000099"/>
                </a:solidFill>
                <a:latin typeface="Gill Sans MT" charset="0"/>
              </a:rPr>
              <a:t>What</a:t>
            </a:r>
            <a:r>
              <a:rPr lang="ja-JP" altLang="en-US" sz="3600">
                <a:solidFill>
                  <a:srgbClr val="000099"/>
                </a:solidFill>
                <a:latin typeface="Gill Sans MT" charset="0"/>
              </a:rPr>
              <a:t>’</a:t>
            </a:r>
            <a:r>
              <a:rPr lang="en-US" altLang="ja-JP" sz="3600">
                <a:solidFill>
                  <a:srgbClr val="000099"/>
                </a:solidFill>
                <a:latin typeface="Gill Sans MT" charset="0"/>
              </a:rPr>
              <a:t>s the Internet: </a:t>
            </a:r>
            <a:r>
              <a:rPr lang="ja-JP" altLang="en-US" sz="3600">
                <a:solidFill>
                  <a:srgbClr val="000099"/>
                </a:solidFill>
                <a:latin typeface="Gill Sans MT" charset="0"/>
              </a:rPr>
              <a:t>“</a:t>
            </a:r>
            <a:r>
              <a:rPr lang="en-US" altLang="ja-JP" sz="3600">
                <a:solidFill>
                  <a:srgbClr val="000099"/>
                </a:solidFill>
                <a:latin typeface="Gill Sans MT" charset="0"/>
              </a:rPr>
              <a:t>nuts and bolts</a:t>
            </a:r>
            <a:r>
              <a:rPr lang="ja-JP" altLang="en-US" sz="3600">
                <a:solidFill>
                  <a:srgbClr val="000099"/>
                </a:solidFill>
                <a:latin typeface="Gill Sans MT" charset="0"/>
              </a:rPr>
              <a:t>”</a:t>
            </a:r>
            <a:r>
              <a:rPr lang="en-US" altLang="ja-JP" sz="3600">
                <a:solidFill>
                  <a:srgbClr val="000099"/>
                </a:solidFill>
                <a:latin typeface="Gill Sans MT" charset="0"/>
              </a:rPr>
              <a:t> view</a:t>
            </a:r>
            <a:endParaRPr lang="en-US" sz="4400">
              <a:solidFill>
                <a:srgbClr val="000099"/>
              </a:solidFill>
              <a:latin typeface="Gill Sans MT" charset="0"/>
            </a:endParaRPr>
          </a:p>
        </p:txBody>
      </p:sp>
      <p:pic>
        <p:nvPicPr>
          <p:cNvPr id="38916" name="Picture 33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846138"/>
            <a:ext cx="8228013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8917" name="Group 366"/>
          <p:cNvGrpSpPr>
            <a:grpSpLocks/>
          </p:cNvGrpSpPr>
          <p:nvPr/>
        </p:nvGrpSpPr>
        <p:grpSpPr bwMode="auto">
          <a:xfrm>
            <a:off x="5202238" y="1384300"/>
            <a:ext cx="3551237" cy="4743450"/>
            <a:chOff x="5202238" y="1384300"/>
            <a:chExt cx="3551237" cy="4743450"/>
          </a:xfrm>
        </p:grpSpPr>
        <p:sp>
          <p:nvSpPr>
            <p:cNvPr id="38919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22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39272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273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38923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4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6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7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8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9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0" name="Line 428"/>
            <p:cNvSpPr>
              <a:spLocks noChangeShapeType="1"/>
            </p:cNvSpPr>
            <p:nvPr/>
          </p:nvSpPr>
          <p:spPr bwMode="auto">
            <a:xfrm rot="-5400000">
              <a:off x="7845425" y="5159376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1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3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Line 430"/>
            <p:cNvSpPr>
              <a:spLocks noChangeShapeType="1"/>
            </p:cNvSpPr>
            <p:nvPr/>
          </p:nvSpPr>
          <p:spPr bwMode="auto">
            <a:xfrm rot="-5400000">
              <a:off x="8177213" y="5116513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3" name="Line 431"/>
            <p:cNvSpPr>
              <a:spLocks noChangeShapeType="1"/>
            </p:cNvSpPr>
            <p:nvPr/>
          </p:nvSpPr>
          <p:spPr bwMode="auto">
            <a:xfrm>
              <a:off x="7358063" y="4697413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432"/>
            <p:cNvSpPr>
              <a:spLocks noChangeShapeType="1"/>
            </p:cNvSpPr>
            <p:nvPr/>
          </p:nvSpPr>
          <p:spPr bwMode="auto">
            <a:xfrm flipV="1">
              <a:off x="6737350" y="4684713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433"/>
            <p:cNvSpPr>
              <a:spLocks noChangeShapeType="1"/>
            </p:cNvSpPr>
            <p:nvPr/>
          </p:nvSpPr>
          <p:spPr bwMode="auto">
            <a:xfrm flipV="1">
              <a:off x="6780213" y="4976813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435"/>
            <p:cNvSpPr>
              <a:spLocks noChangeShapeType="1"/>
            </p:cNvSpPr>
            <p:nvPr/>
          </p:nvSpPr>
          <p:spPr bwMode="auto">
            <a:xfrm>
              <a:off x="6100763" y="4773613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7" name="Line 436"/>
            <p:cNvSpPr>
              <a:spLocks noChangeShapeType="1"/>
            </p:cNvSpPr>
            <p:nvPr/>
          </p:nvSpPr>
          <p:spPr bwMode="auto">
            <a:xfrm flipV="1">
              <a:off x="5842000" y="4983163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8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9" name="Line 440"/>
            <p:cNvSpPr>
              <a:spLocks noChangeShapeType="1"/>
            </p:cNvSpPr>
            <p:nvPr/>
          </p:nvSpPr>
          <p:spPr bwMode="auto">
            <a:xfrm flipH="1" flipV="1">
              <a:off x="6588125" y="5097463"/>
              <a:ext cx="7461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Line 441"/>
            <p:cNvSpPr>
              <a:spLocks noChangeShapeType="1"/>
            </p:cNvSpPr>
            <p:nvPr/>
          </p:nvSpPr>
          <p:spPr bwMode="auto">
            <a:xfrm>
              <a:off x="6743700" y="5053013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443"/>
            <p:cNvSpPr>
              <a:spLocks noChangeShapeType="1"/>
            </p:cNvSpPr>
            <p:nvPr/>
          </p:nvSpPr>
          <p:spPr bwMode="auto">
            <a:xfrm>
              <a:off x="6281738" y="3522663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2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3" name="Line 445"/>
            <p:cNvSpPr>
              <a:spLocks noChangeShapeType="1"/>
            </p:cNvSpPr>
            <p:nvPr/>
          </p:nvSpPr>
          <p:spPr bwMode="auto">
            <a:xfrm>
              <a:off x="7405688" y="2665413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4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5" name="Line 447"/>
            <p:cNvSpPr>
              <a:spLocks noChangeShapeType="1"/>
            </p:cNvSpPr>
            <p:nvPr/>
          </p:nvSpPr>
          <p:spPr bwMode="auto">
            <a:xfrm>
              <a:off x="7942263" y="2560638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6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7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8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9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0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1" name="Line 541"/>
            <p:cNvSpPr>
              <a:spLocks noChangeShapeType="1"/>
            </p:cNvSpPr>
            <p:nvPr/>
          </p:nvSpPr>
          <p:spPr bwMode="auto">
            <a:xfrm flipV="1">
              <a:off x="7272338" y="4075113"/>
              <a:ext cx="227012" cy="436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52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39270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271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8953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39268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269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8954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39266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267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8955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39264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265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38956" name="Picture 603" descr="car_icon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957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39262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263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8958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3925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25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25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257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60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61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58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9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59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3924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24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24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249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52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53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50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1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0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3923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23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24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241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44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45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42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43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1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3923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23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23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233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36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37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34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35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62" name="Line 693"/>
            <p:cNvSpPr>
              <a:spLocks noChangeShapeType="1"/>
            </p:cNvSpPr>
            <p:nvPr/>
          </p:nvSpPr>
          <p:spPr bwMode="auto">
            <a:xfrm>
              <a:off x="8345488" y="28559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63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3922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22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22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225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28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29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26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27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4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3921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21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21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217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20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21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18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9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5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3920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20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20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209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12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13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10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11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6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3919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19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20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201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204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05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202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3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7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3919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19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19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193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196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97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194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95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8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3918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18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18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185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188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89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186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87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69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3917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17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17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177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180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81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178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79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70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3916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3916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3916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39169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9172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73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170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71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71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39164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165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8972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39162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163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8973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39144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39147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48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49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0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1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3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4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5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6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7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8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59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60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161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39145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146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74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mobile network</a:t>
              </a:r>
            </a:p>
          </p:txBody>
        </p:sp>
        <p:sp>
          <p:nvSpPr>
            <p:cNvPr id="38975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global ISP</a:t>
              </a:r>
            </a:p>
          </p:txBody>
        </p:sp>
        <p:sp>
          <p:nvSpPr>
            <p:cNvPr id="38976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regional ISP</a:t>
              </a:r>
            </a:p>
          </p:txBody>
        </p:sp>
        <p:sp>
          <p:nvSpPr>
            <p:cNvPr id="38977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network</a:t>
              </a:r>
            </a:p>
          </p:txBody>
        </p:sp>
        <p:sp>
          <p:nvSpPr>
            <p:cNvPr id="38978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       network</a:t>
              </a:r>
            </a:p>
          </p:txBody>
        </p:sp>
        <p:grpSp>
          <p:nvGrpSpPr>
            <p:cNvPr id="38979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39112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3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14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5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16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117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142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43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118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119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140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41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120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21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122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138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39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123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124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136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37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125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26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7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28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29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30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31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32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33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9134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35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80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39080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1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2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3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84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085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110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11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86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087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108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09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88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9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090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106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07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91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092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104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105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93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94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5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6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97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98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99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00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01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9102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103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81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39057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58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59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9060" name="Picture 1020" descr="screen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61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2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3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4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5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6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067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9074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75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76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77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78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79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068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69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0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1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2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73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82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39034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35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36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9037" name="Picture 106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38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39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0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1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2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3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044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9051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52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53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54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55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56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045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6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7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8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49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50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83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39011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9012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13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9014" name="Picture 1118" descr="screen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15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6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7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8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19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0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9021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9028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29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30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31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32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33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022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3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4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5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6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27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984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39009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010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8985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38986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987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988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38989" name="Picture 114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990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1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2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3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4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5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996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39003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4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5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6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7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8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997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8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99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0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1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02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1-</a:t>
            </a:r>
            <a:fld id="{7FA2CF38-0D10-EE46-8D58-142A7AD14675}" type="slidenum">
              <a:rPr lang="en-US" sz="1200">
                <a:latin typeface="Tahoma" charset="0"/>
              </a:rPr>
              <a:pPr/>
              <a:t>6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6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69863"/>
            <a:ext cx="8382000" cy="846137"/>
          </a:xfrm>
        </p:spPr>
        <p:txBody>
          <a:bodyPr/>
          <a:lstStyle/>
          <a:p>
            <a:pPr eaLnBrk="1" hangingPunct="1"/>
            <a:r>
              <a:rPr lang="en-US" sz="3600">
                <a:latin typeface="Gill Sans MT" charset="0"/>
              </a:rPr>
              <a:t>What</a:t>
            </a:r>
            <a:r>
              <a:rPr lang="ja-JP" altLang="en-US" sz="3600">
                <a:latin typeface="Gill Sans MT" charset="0"/>
              </a:rPr>
              <a:t>’</a:t>
            </a:r>
            <a:r>
              <a:rPr lang="en-US" altLang="ja-JP" sz="3600">
                <a:latin typeface="Gill Sans MT" charset="0"/>
              </a:rPr>
              <a:t>s the Internet: a service view</a:t>
            </a:r>
            <a:endParaRPr lang="en-US">
              <a:latin typeface="Gill Sans MT" charset="0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74650" y="1655763"/>
            <a:ext cx="4435475" cy="410527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SzPct val="75000"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Infrastructure that provides services to applications:</a:t>
            </a:r>
            <a:endParaRPr lang="en-US" sz="2400">
              <a:latin typeface="Gill Sans MT" charset="0"/>
            </a:endParaRPr>
          </a:p>
          <a:p>
            <a:pPr lvl="1" eaLnBrk="1" hangingPunct="1"/>
            <a:r>
              <a:rPr lang="en-US">
                <a:latin typeface="Gill Sans MT" charset="0"/>
                <a:cs typeface="Arial" charset="0"/>
              </a:rPr>
              <a:t>Web, VoIP, email, games, e-commerce, social nets, …</a:t>
            </a:r>
          </a:p>
          <a:p>
            <a:pPr eaLnBrk="1" hangingPunct="1">
              <a:buSzPct val="75000"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provides programming interface to apps</a:t>
            </a:r>
          </a:p>
          <a:p>
            <a:pPr lvl="1" eaLnBrk="1" hangingPunct="1"/>
            <a:r>
              <a:rPr lang="en-US">
                <a:latin typeface="Gill Sans MT" charset="0"/>
                <a:cs typeface="Arial" charset="0"/>
              </a:rPr>
              <a:t>hooks that allow sending and receiving  app programs to </a:t>
            </a:r>
            <a:r>
              <a:rPr lang="ja-JP" altLang="en-US">
                <a:latin typeface="Gill Sans MT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>
                <a:latin typeface="Gill Sans MT" charset="0"/>
                <a:ea typeface="ＭＳ Ｐゴシック" charset="0"/>
                <a:cs typeface="ＭＳ Ｐゴシック" charset="0"/>
              </a:rPr>
              <a:t>connect</a:t>
            </a:r>
            <a:r>
              <a:rPr lang="ja-JP" altLang="en-US">
                <a:latin typeface="Gill Sans MT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>
                <a:latin typeface="Gill Sans MT" charset="0"/>
                <a:ea typeface="ＭＳ Ｐゴシック" charset="0"/>
                <a:cs typeface="ＭＳ Ｐゴシック" charset="0"/>
              </a:rPr>
              <a:t> to Internet</a:t>
            </a:r>
          </a:p>
          <a:p>
            <a:pPr lvl="1" eaLnBrk="1" hangingPunct="1"/>
            <a:r>
              <a:rPr lang="en-US">
                <a:latin typeface="Gill Sans MT" charset="0"/>
                <a:cs typeface="Arial" charset="0"/>
              </a:rPr>
              <a:t>provides service options, analogous to postal service</a:t>
            </a:r>
          </a:p>
        </p:txBody>
      </p:sp>
      <p:pic>
        <p:nvPicPr>
          <p:cNvPr id="40963" name="Picture 64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782638"/>
            <a:ext cx="6548437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4" name="Group 725"/>
          <p:cNvGrpSpPr>
            <a:grpSpLocks/>
          </p:cNvGrpSpPr>
          <p:nvPr/>
        </p:nvGrpSpPr>
        <p:grpSpPr bwMode="auto">
          <a:xfrm>
            <a:off x="5167313" y="1395413"/>
            <a:ext cx="3551237" cy="4743450"/>
            <a:chOff x="5202238" y="1384300"/>
            <a:chExt cx="3551237" cy="4743450"/>
          </a:xfrm>
        </p:grpSpPr>
        <p:sp>
          <p:nvSpPr>
            <p:cNvPr id="40967" name="Freeform 415"/>
            <p:cNvSpPr>
              <a:spLocks/>
            </p:cNvSpPr>
            <p:nvPr/>
          </p:nvSpPr>
          <p:spPr bwMode="auto">
            <a:xfrm>
              <a:off x="7004050" y="3527425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" name="Freeform 416"/>
            <p:cNvSpPr>
              <a:spLocks/>
            </p:cNvSpPr>
            <p:nvPr/>
          </p:nvSpPr>
          <p:spPr bwMode="auto">
            <a:xfrm>
              <a:off x="7023100" y="2001838"/>
              <a:ext cx="1730375" cy="1125538"/>
            </a:xfrm>
            <a:custGeom>
              <a:avLst/>
              <a:gdLst>
                <a:gd name="T0" fmla="*/ 2147483647 w 765"/>
                <a:gd name="T1" fmla="*/ 2147483647 h 459"/>
                <a:gd name="T2" fmla="*/ 2147483647 w 765"/>
                <a:gd name="T3" fmla="*/ 2147483647 h 459"/>
                <a:gd name="T4" fmla="*/ 2147483647 w 765"/>
                <a:gd name="T5" fmla="*/ 2147483647 h 459"/>
                <a:gd name="T6" fmla="*/ 2147483647 w 765"/>
                <a:gd name="T7" fmla="*/ 2147483647 h 459"/>
                <a:gd name="T8" fmla="*/ 2147483647 w 765"/>
                <a:gd name="T9" fmla="*/ 2147483647 h 459"/>
                <a:gd name="T10" fmla="*/ 2147483647 w 765"/>
                <a:gd name="T11" fmla="*/ 2147483647 h 459"/>
                <a:gd name="T12" fmla="*/ 2147483647 w 765"/>
                <a:gd name="T13" fmla="*/ 2147483647 h 459"/>
                <a:gd name="T14" fmla="*/ 2147483647 w 765"/>
                <a:gd name="T15" fmla="*/ 2147483647 h 459"/>
                <a:gd name="T16" fmla="*/ 2147483647 w 765"/>
                <a:gd name="T17" fmla="*/ 2147483647 h 459"/>
                <a:gd name="T18" fmla="*/ 2147483647 w 765"/>
                <a:gd name="T19" fmla="*/ 2147483647 h 459"/>
                <a:gd name="T20" fmla="*/ 2147483647 w 765"/>
                <a:gd name="T21" fmla="*/ 2147483647 h 459"/>
                <a:gd name="T22" fmla="*/ 2147483647 w 765"/>
                <a:gd name="T23" fmla="*/ 2147483647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765"/>
                <a:gd name="T37" fmla="*/ 0 h 459"/>
                <a:gd name="T38" fmla="*/ 765 w 765"/>
                <a:gd name="T39" fmla="*/ 459 h 45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" name="Freeform 417"/>
            <p:cNvSpPr>
              <a:spLocks/>
            </p:cNvSpPr>
            <p:nvPr/>
          </p:nvSpPr>
          <p:spPr bwMode="auto">
            <a:xfrm>
              <a:off x="5202238" y="17097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70" name="Group 418"/>
            <p:cNvGrpSpPr>
              <a:grpSpLocks/>
            </p:cNvGrpSpPr>
            <p:nvPr/>
          </p:nvGrpSpPr>
          <p:grpSpPr bwMode="auto">
            <a:xfrm>
              <a:off x="5278438" y="2974975"/>
              <a:ext cx="1458912" cy="933450"/>
              <a:chOff x="2889" y="1631"/>
              <a:chExt cx="980" cy="743"/>
            </a:xfrm>
          </p:grpSpPr>
          <p:sp>
            <p:nvSpPr>
              <p:cNvPr id="41320" name="Rectangle 419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321" name="AutoShape 420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40971" name="Line 421"/>
            <p:cNvSpPr>
              <a:spLocks noChangeShapeType="1"/>
            </p:cNvSpPr>
            <p:nvPr/>
          </p:nvSpPr>
          <p:spPr bwMode="auto">
            <a:xfrm>
              <a:off x="7396163" y="3813175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422"/>
            <p:cNvSpPr>
              <a:spLocks noChangeShapeType="1"/>
            </p:cNvSpPr>
            <p:nvPr/>
          </p:nvSpPr>
          <p:spPr bwMode="auto">
            <a:xfrm>
              <a:off x="7493000" y="3733800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423"/>
            <p:cNvSpPr>
              <a:spLocks noChangeShapeType="1"/>
            </p:cNvSpPr>
            <p:nvPr/>
          </p:nvSpPr>
          <p:spPr bwMode="auto">
            <a:xfrm flipV="1">
              <a:off x="7729538" y="3819525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424"/>
            <p:cNvSpPr>
              <a:spLocks noChangeShapeType="1"/>
            </p:cNvSpPr>
            <p:nvPr/>
          </p:nvSpPr>
          <p:spPr bwMode="auto">
            <a:xfrm>
              <a:off x="6427788" y="3740150"/>
              <a:ext cx="679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425"/>
            <p:cNvSpPr>
              <a:spLocks noChangeShapeType="1"/>
            </p:cNvSpPr>
            <p:nvPr/>
          </p:nvSpPr>
          <p:spPr bwMode="auto">
            <a:xfrm>
              <a:off x="6723063" y="2587625"/>
              <a:ext cx="509587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Freeform 427"/>
            <p:cNvSpPr>
              <a:spLocks/>
            </p:cNvSpPr>
            <p:nvPr/>
          </p:nvSpPr>
          <p:spPr bwMode="auto">
            <a:xfrm>
              <a:off x="5497513" y="4378325"/>
              <a:ext cx="3079750" cy="1665288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8" name="Line 428"/>
            <p:cNvSpPr>
              <a:spLocks noChangeShapeType="1"/>
            </p:cNvSpPr>
            <p:nvPr/>
          </p:nvSpPr>
          <p:spPr bwMode="auto">
            <a:xfrm rot="-5400000">
              <a:off x="7845425" y="5159375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Line 429"/>
            <p:cNvSpPr>
              <a:spLocks noChangeShapeType="1"/>
            </p:cNvSpPr>
            <p:nvPr/>
          </p:nvSpPr>
          <p:spPr bwMode="auto">
            <a:xfrm rot="5400000" flipV="1">
              <a:off x="7991475" y="5440362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Line 430"/>
            <p:cNvSpPr>
              <a:spLocks noChangeShapeType="1"/>
            </p:cNvSpPr>
            <p:nvPr/>
          </p:nvSpPr>
          <p:spPr bwMode="auto">
            <a:xfrm rot="-5400000">
              <a:off x="8177213" y="5116512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Line 431"/>
            <p:cNvSpPr>
              <a:spLocks noChangeShapeType="1"/>
            </p:cNvSpPr>
            <p:nvPr/>
          </p:nvSpPr>
          <p:spPr bwMode="auto">
            <a:xfrm>
              <a:off x="7358063" y="4697412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432"/>
            <p:cNvSpPr>
              <a:spLocks noChangeShapeType="1"/>
            </p:cNvSpPr>
            <p:nvPr/>
          </p:nvSpPr>
          <p:spPr bwMode="auto">
            <a:xfrm flipV="1">
              <a:off x="6737350" y="4684712"/>
              <a:ext cx="322263" cy="198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Line 433"/>
            <p:cNvSpPr>
              <a:spLocks noChangeShapeType="1"/>
            </p:cNvSpPr>
            <p:nvPr/>
          </p:nvSpPr>
          <p:spPr bwMode="auto">
            <a:xfrm flipV="1">
              <a:off x="6780213" y="4976812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435"/>
            <p:cNvSpPr>
              <a:spLocks noChangeShapeType="1"/>
            </p:cNvSpPr>
            <p:nvPr/>
          </p:nvSpPr>
          <p:spPr bwMode="auto">
            <a:xfrm>
              <a:off x="6100763" y="4773612"/>
              <a:ext cx="263525" cy="85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436"/>
            <p:cNvSpPr>
              <a:spLocks noChangeShapeType="1"/>
            </p:cNvSpPr>
            <p:nvPr/>
          </p:nvSpPr>
          <p:spPr bwMode="auto">
            <a:xfrm flipV="1">
              <a:off x="5842000" y="4983162"/>
              <a:ext cx="412750" cy="12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439"/>
            <p:cNvSpPr>
              <a:spLocks noChangeShapeType="1"/>
            </p:cNvSpPr>
            <p:nvPr/>
          </p:nvSpPr>
          <p:spPr bwMode="auto">
            <a:xfrm flipH="1">
              <a:off x="6267450" y="5070475"/>
              <a:ext cx="142875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Line 440"/>
            <p:cNvSpPr>
              <a:spLocks noChangeShapeType="1"/>
            </p:cNvSpPr>
            <p:nvPr/>
          </p:nvSpPr>
          <p:spPr bwMode="auto">
            <a:xfrm flipH="1" flipV="1">
              <a:off x="6588125" y="5097462"/>
              <a:ext cx="74613" cy="173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Line 441"/>
            <p:cNvSpPr>
              <a:spLocks noChangeShapeType="1"/>
            </p:cNvSpPr>
            <p:nvPr/>
          </p:nvSpPr>
          <p:spPr bwMode="auto">
            <a:xfrm>
              <a:off x="6743700" y="5053012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443"/>
            <p:cNvSpPr>
              <a:spLocks noChangeShapeType="1"/>
            </p:cNvSpPr>
            <p:nvPr/>
          </p:nvSpPr>
          <p:spPr bwMode="auto">
            <a:xfrm>
              <a:off x="6281738" y="3522662"/>
              <a:ext cx="0" cy="131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444"/>
            <p:cNvSpPr>
              <a:spLocks noChangeShapeType="1"/>
            </p:cNvSpPr>
            <p:nvPr/>
          </p:nvSpPr>
          <p:spPr bwMode="auto">
            <a:xfrm flipV="1">
              <a:off x="7577138" y="2492375"/>
              <a:ext cx="123825" cy="87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445"/>
            <p:cNvSpPr>
              <a:spLocks noChangeShapeType="1"/>
            </p:cNvSpPr>
            <p:nvPr/>
          </p:nvSpPr>
          <p:spPr bwMode="auto">
            <a:xfrm>
              <a:off x="7405688" y="2665412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2" name="Line 446"/>
            <p:cNvSpPr>
              <a:spLocks noChangeShapeType="1"/>
            </p:cNvSpPr>
            <p:nvPr/>
          </p:nvSpPr>
          <p:spPr bwMode="auto">
            <a:xfrm flipV="1">
              <a:off x="7577138" y="2562225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3" name="Line 447"/>
            <p:cNvSpPr>
              <a:spLocks noChangeShapeType="1"/>
            </p:cNvSpPr>
            <p:nvPr/>
          </p:nvSpPr>
          <p:spPr bwMode="auto">
            <a:xfrm>
              <a:off x="7942263" y="2560637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4" name="Line 448"/>
            <p:cNvSpPr>
              <a:spLocks noChangeShapeType="1"/>
            </p:cNvSpPr>
            <p:nvPr/>
          </p:nvSpPr>
          <p:spPr bwMode="auto">
            <a:xfrm>
              <a:off x="7596188" y="2867025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5" name="Line 449"/>
            <p:cNvSpPr>
              <a:spLocks noChangeShapeType="1"/>
            </p:cNvSpPr>
            <p:nvPr/>
          </p:nvSpPr>
          <p:spPr bwMode="auto">
            <a:xfrm flipV="1">
              <a:off x="5891213" y="3733800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6" name="Line 450"/>
            <p:cNvSpPr>
              <a:spLocks noChangeShapeType="1"/>
            </p:cNvSpPr>
            <p:nvPr/>
          </p:nvSpPr>
          <p:spPr bwMode="auto">
            <a:xfrm>
              <a:off x="8150225" y="2857500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451"/>
            <p:cNvSpPr>
              <a:spLocks noChangeShapeType="1"/>
            </p:cNvSpPr>
            <p:nvPr/>
          </p:nvSpPr>
          <p:spPr bwMode="auto">
            <a:xfrm flipH="1">
              <a:off x="7296150" y="2933700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Line 452"/>
            <p:cNvSpPr>
              <a:spLocks noChangeShapeType="1"/>
            </p:cNvSpPr>
            <p:nvPr/>
          </p:nvSpPr>
          <p:spPr bwMode="auto">
            <a:xfrm flipH="1">
              <a:off x="7888288" y="2933700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Line 541"/>
            <p:cNvSpPr>
              <a:spLocks noChangeShapeType="1"/>
            </p:cNvSpPr>
            <p:nvPr/>
          </p:nvSpPr>
          <p:spPr bwMode="auto">
            <a:xfrm flipV="1">
              <a:off x="7272338" y="4075112"/>
              <a:ext cx="227012" cy="436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00" name="Group 590"/>
            <p:cNvGrpSpPr>
              <a:grpSpLocks/>
            </p:cNvGrpSpPr>
            <p:nvPr/>
          </p:nvGrpSpPr>
          <p:grpSpPr bwMode="auto">
            <a:xfrm flipH="1">
              <a:off x="5775325" y="4533900"/>
              <a:ext cx="414337" cy="373063"/>
              <a:chOff x="2839" y="3501"/>
              <a:chExt cx="755" cy="803"/>
            </a:xfrm>
          </p:grpSpPr>
          <p:pic>
            <p:nvPicPr>
              <p:cNvPr id="41318" name="Picture 59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319" name="Freeform 59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001" name="Group 593"/>
            <p:cNvGrpSpPr>
              <a:grpSpLocks/>
            </p:cNvGrpSpPr>
            <p:nvPr/>
          </p:nvGrpSpPr>
          <p:grpSpPr bwMode="auto">
            <a:xfrm flipH="1">
              <a:off x="5457825" y="4954588"/>
              <a:ext cx="482600" cy="406400"/>
              <a:chOff x="2839" y="3501"/>
              <a:chExt cx="755" cy="803"/>
            </a:xfrm>
          </p:grpSpPr>
          <p:pic>
            <p:nvPicPr>
              <p:cNvPr id="41316" name="Picture 5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317" name="Freeform 59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002" name="Group 596"/>
            <p:cNvGrpSpPr>
              <a:grpSpLocks/>
            </p:cNvGrpSpPr>
            <p:nvPr/>
          </p:nvGrpSpPr>
          <p:grpSpPr bwMode="auto">
            <a:xfrm flipH="1">
              <a:off x="5935663" y="5256213"/>
              <a:ext cx="427037" cy="349250"/>
              <a:chOff x="2839" y="3501"/>
              <a:chExt cx="755" cy="803"/>
            </a:xfrm>
          </p:grpSpPr>
          <p:pic>
            <p:nvPicPr>
              <p:cNvPr id="41314" name="Picture 5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315" name="Freeform 59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003" name="Group 599"/>
            <p:cNvGrpSpPr>
              <a:grpSpLocks/>
            </p:cNvGrpSpPr>
            <p:nvPr/>
          </p:nvGrpSpPr>
          <p:grpSpPr bwMode="auto">
            <a:xfrm>
              <a:off x="6550025" y="5238750"/>
              <a:ext cx="427037" cy="350838"/>
              <a:chOff x="2839" y="3501"/>
              <a:chExt cx="755" cy="803"/>
            </a:xfrm>
          </p:grpSpPr>
          <p:pic>
            <p:nvPicPr>
              <p:cNvPr id="41312" name="Picture 60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313" name="Freeform 60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41004" name="Picture 603" descr="car_icon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2063" y="1720850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005" name="Group 652"/>
            <p:cNvGrpSpPr>
              <a:grpSpLocks/>
            </p:cNvGrpSpPr>
            <p:nvPr/>
          </p:nvGrpSpPr>
          <p:grpSpPr bwMode="auto">
            <a:xfrm>
              <a:off x="5613400" y="1546225"/>
              <a:ext cx="415925" cy="385763"/>
              <a:chOff x="2751" y="1851"/>
              <a:chExt cx="462" cy="478"/>
            </a:xfrm>
          </p:grpSpPr>
          <p:pic>
            <p:nvPicPr>
              <p:cNvPr id="41310" name="Picture 653" descr="iphone_stylized_small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311" name="Picture 654" descr="antenna_radiation_stylized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006" name="Group 665"/>
            <p:cNvGrpSpPr>
              <a:grpSpLocks/>
            </p:cNvGrpSpPr>
            <p:nvPr/>
          </p:nvGrpSpPr>
          <p:grpSpPr bwMode="auto">
            <a:xfrm>
              <a:off x="7689850" y="2395538"/>
              <a:ext cx="390525" cy="169863"/>
              <a:chOff x="4650" y="1129"/>
              <a:chExt cx="246" cy="95"/>
            </a:xfrm>
          </p:grpSpPr>
          <p:sp>
            <p:nvSpPr>
              <p:cNvPr id="4130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30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30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305" name="Group 65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308" name="Freeform 6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09" name="Freeform 6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306" name="Line 66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07" name="Line 66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7" name="Group 666"/>
            <p:cNvGrpSpPr>
              <a:grpSpLocks/>
            </p:cNvGrpSpPr>
            <p:nvPr/>
          </p:nvGrpSpPr>
          <p:grpSpPr bwMode="auto">
            <a:xfrm>
              <a:off x="7762875" y="2757488"/>
              <a:ext cx="390525" cy="176213"/>
              <a:chOff x="4650" y="1129"/>
              <a:chExt cx="246" cy="95"/>
            </a:xfrm>
          </p:grpSpPr>
          <p:sp>
            <p:nvSpPr>
              <p:cNvPr id="4129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29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29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297" name="Group 67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300" name="Freeform 67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01" name="Freeform 67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98" name="Line 673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9" name="Line 67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8" name="Group 675"/>
            <p:cNvGrpSpPr>
              <a:grpSpLocks/>
            </p:cNvGrpSpPr>
            <p:nvPr/>
          </p:nvGrpSpPr>
          <p:grpSpPr bwMode="auto">
            <a:xfrm>
              <a:off x="7204075" y="2493963"/>
              <a:ext cx="390525" cy="169863"/>
              <a:chOff x="4650" y="1129"/>
              <a:chExt cx="246" cy="95"/>
            </a:xfrm>
          </p:grpSpPr>
          <p:sp>
            <p:nvSpPr>
              <p:cNvPr id="4128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28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28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289" name="Group 67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92" name="Freeform 6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93" name="Freeform 6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90" name="Line 68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91" name="Line 68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9" name="Group 684"/>
            <p:cNvGrpSpPr>
              <a:grpSpLocks/>
            </p:cNvGrpSpPr>
            <p:nvPr/>
          </p:nvGrpSpPr>
          <p:grpSpPr bwMode="auto">
            <a:xfrm>
              <a:off x="7215188" y="2757488"/>
              <a:ext cx="390525" cy="169863"/>
              <a:chOff x="4650" y="1129"/>
              <a:chExt cx="246" cy="95"/>
            </a:xfrm>
          </p:grpSpPr>
          <p:sp>
            <p:nvSpPr>
              <p:cNvPr id="4127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27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28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281" name="Group 68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84" name="Freeform 6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85" name="Freeform 6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82" name="Line 69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83" name="Line 69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010" name="Line 693"/>
            <p:cNvSpPr>
              <a:spLocks noChangeShapeType="1"/>
            </p:cNvSpPr>
            <p:nvPr/>
          </p:nvSpPr>
          <p:spPr bwMode="auto">
            <a:xfrm>
              <a:off x="8345488" y="2855912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11" name="Group 694"/>
            <p:cNvGrpSpPr>
              <a:grpSpLocks/>
            </p:cNvGrpSpPr>
            <p:nvPr/>
          </p:nvGrpSpPr>
          <p:grpSpPr bwMode="auto">
            <a:xfrm>
              <a:off x="7400925" y="3911600"/>
              <a:ext cx="485775" cy="203200"/>
              <a:chOff x="4650" y="1129"/>
              <a:chExt cx="246" cy="95"/>
            </a:xfrm>
          </p:grpSpPr>
          <p:sp>
            <p:nvSpPr>
              <p:cNvPr id="4127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27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27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273" name="Group 69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76" name="Freeform 69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77" name="Freeform 70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74" name="Line 701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75" name="Line 70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2" name="Group 712"/>
            <p:cNvGrpSpPr>
              <a:grpSpLocks/>
            </p:cNvGrpSpPr>
            <p:nvPr/>
          </p:nvGrpSpPr>
          <p:grpSpPr bwMode="auto">
            <a:xfrm>
              <a:off x="7081838" y="3630613"/>
              <a:ext cx="485775" cy="203200"/>
              <a:chOff x="4650" y="1129"/>
              <a:chExt cx="246" cy="95"/>
            </a:xfrm>
          </p:grpSpPr>
          <p:sp>
            <p:nvSpPr>
              <p:cNvPr id="4126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26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26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265" name="Group 716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68" name="Freeform 71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69" name="Freeform 71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66" name="Line 719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67" name="Line 720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3" name="Group 721"/>
            <p:cNvGrpSpPr>
              <a:grpSpLocks/>
            </p:cNvGrpSpPr>
            <p:nvPr/>
          </p:nvGrpSpPr>
          <p:grpSpPr bwMode="auto">
            <a:xfrm>
              <a:off x="7743825" y="3643313"/>
              <a:ext cx="485775" cy="203200"/>
              <a:chOff x="4650" y="1129"/>
              <a:chExt cx="246" cy="95"/>
            </a:xfrm>
          </p:grpSpPr>
          <p:sp>
            <p:nvSpPr>
              <p:cNvPr id="4125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25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25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257" name="Group 725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60" name="Freeform 72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61" name="Freeform 72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58" name="Line 728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9" name="Line 729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4" name="Group 730"/>
            <p:cNvGrpSpPr>
              <a:grpSpLocks/>
            </p:cNvGrpSpPr>
            <p:nvPr/>
          </p:nvGrpSpPr>
          <p:grpSpPr bwMode="auto">
            <a:xfrm>
              <a:off x="6962775" y="4505325"/>
              <a:ext cx="619125" cy="242888"/>
              <a:chOff x="4650" y="1129"/>
              <a:chExt cx="246" cy="95"/>
            </a:xfrm>
          </p:grpSpPr>
          <p:sp>
            <p:nvSpPr>
              <p:cNvPr id="41246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247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248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249" name="Group 734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52" name="Freeform 73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53" name="Freeform 73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50" name="Line 737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51" name="Line 738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5" name="Group 739"/>
            <p:cNvGrpSpPr>
              <a:grpSpLocks/>
            </p:cNvGrpSpPr>
            <p:nvPr/>
          </p:nvGrpSpPr>
          <p:grpSpPr bwMode="auto">
            <a:xfrm>
              <a:off x="7596188" y="4803775"/>
              <a:ext cx="619125" cy="242888"/>
              <a:chOff x="4650" y="1129"/>
              <a:chExt cx="246" cy="95"/>
            </a:xfrm>
          </p:grpSpPr>
          <p:sp>
            <p:nvSpPr>
              <p:cNvPr id="41238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239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240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241" name="Group 743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44" name="Freeform 74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45" name="Freeform 74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42" name="Line 746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43" name="Line 747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6" name="Group 748"/>
            <p:cNvGrpSpPr>
              <a:grpSpLocks/>
            </p:cNvGrpSpPr>
            <p:nvPr/>
          </p:nvGrpSpPr>
          <p:grpSpPr bwMode="auto">
            <a:xfrm>
              <a:off x="6246813" y="4848225"/>
              <a:ext cx="619125" cy="242888"/>
              <a:chOff x="4650" y="1129"/>
              <a:chExt cx="246" cy="95"/>
            </a:xfrm>
          </p:grpSpPr>
          <p:sp>
            <p:nvSpPr>
              <p:cNvPr id="41230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231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232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233" name="Group 752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36" name="Freeform 75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37" name="Freeform 75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34" name="Line 755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35" name="Line 756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7" name="Group 757"/>
            <p:cNvGrpSpPr>
              <a:grpSpLocks/>
            </p:cNvGrpSpPr>
            <p:nvPr/>
          </p:nvGrpSpPr>
          <p:grpSpPr bwMode="auto">
            <a:xfrm>
              <a:off x="6053138" y="3640138"/>
              <a:ext cx="390525" cy="169863"/>
              <a:chOff x="4650" y="1129"/>
              <a:chExt cx="246" cy="95"/>
            </a:xfrm>
          </p:grpSpPr>
          <p:sp>
            <p:nvSpPr>
              <p:cNvPr id="41222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223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224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225" name="Group 76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28" name="Freeform 76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29" name="Freeform 76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26" name="Line 76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27" name="Line 76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8" name="Group 767"/>
            <p:cNvGrpSpPr>
              <a:grpSpLocks/>
            </p:cNvGrpSpPr>
            <p:nvPr/>
          </p:nvGrpSpPr>
          <p:grpSpPr bwMode="auto">
            <a:xfrm>
              <a:off x="6353175" y="2487613"/>
              <a:ext cx="390525" cy="169863"/>
              <a:chOff x="4650" y="1129"/>
              <a:chExt cx="246" cy="95"/>
            </a:xfrm>
          </p:grpSpPr>
          <p:sp>
            <p:nvSpPr>
              <p:cNvPr id="41214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sp>
            <p:nvSpPr>
              <p:cNvPr id="41215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>
                  <a:latin typeface="Times New Roman" charset="0"/>
                </a:endParaRPr>
              </a:p>
            </p:txBody>
          </p:sp>
          <p:sp>
            <p:nvSpPr>
              <p:cNvPr id="41216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charset="0"/>
                </a:endParaRPr>
              </a:p>
            </p:txBody>
          </p:sp>
          <p:grpSp>
            <p:nvGrpSpPr>
              <p:cNvPr id="41217" name="Group 771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41220" name="Freeform 77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21" name="Freeform 77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218" name="Line 774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19" name="Line 775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19" name="Group 776"/>
            <p:cNvGrpSpPr>
              <a:grpSpLocks/>
            </p:cNvGrpSpPr>
            <p:nvPr/>
          </p:nvGrpSpPr>
          <p:grpSpPr bwMode="auto">
            <a:xfrm>
              <a:off x="5611813" y="3500438"/>
              <a:ext cx="506412" cy="352425"/>
              <a:chOff x="2967" y="478"/>
              <a:chExt cx="788" cy="625"/>
            </a:xfrm>
          </p:grpSpPr>
          <p:pic>
            <p:nvPicPr>
              <p:cNvPr id="41212" name="Picture 777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13" name="Picture 778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020" name="Group 779"/>
            <p:cNvGrpSpPr>
              <a:grpSpLocks/>
            </p:cNvGrpSpPr>
            <p:nvPr/>
          </p:nvGrpSpPr>
          <p:grpSpPr bwMode="auto">
            <a:xfrm>
              <a:off x="7132638" y="5003800"/>
              <a:ext cx="563562" cy="420688"/>
              <a:chOff x="2967" y="478"/>
              <a:chExt cx="788" cy="625"/>
            </a:xfrm>
          </p:grpSpPr>
          <p:pic>
            <p:nvPicPr>
              <p:cNvPr id="41210" name="Picture 780" descr="access_point_stylized_small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211" name="Picture 781" descr="antenna_radiation_stylized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1021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41192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41195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196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197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198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199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0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1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2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3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4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5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6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7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8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209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41193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194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022" name="Text Box 580"/>
            <p:cNvSpPr txBox="1">
              <a:spLocks noChangeArrowheads="1"/>
            </p:cNvSpPr>
            <p:nvPr/>
          </p:nvSpPr>
          <p:spPr bwMode="auto">
            <a:xfrm>
              <a:off x="5957888" y="1384300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mobile network</a:t>
              </a:r>
            </a:p>
          </p:txBody>
        </p:sp>
        <p:sp>
          <p:nvSpPr>
            <p:cNvPr id="41023" name="Text Box 580"/>
            <p:cNvSpPr txBox="1">
              <a:spLocks noChangeArrowheads="1"/>
            </p:cNvSpPr>
            <p:nvPr/>
          </p:nvSpPr>
          <p:spPr bwMode="auto">
            <a:xfrm>
              <a:off x="7561263" y="2071688"/>
              <a:ext cx="1108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global ISP</a:t>
              </a:r>
            </a:p>
          </p:txBody>
        </p:sp>
        <p:sp>
          <p:nvSpPr>
            <p:cNvPr id="41024" name="Text Box 580"/>
            <p:cNvSpPr txBox="1">
              <a:spLocks noChangeArrowheads="1"/>
            </p:cNvSpPr>
            <p:nvPr/>
          </p:nvSpPr>
          <p:spPr bwMode="auto">
            <a:xfrm>
              <a:off x="7337425" y="3298825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/>
                <a:t>regional ISP</a:t>
              </a:r>
            </a:p>
          </p:txBody>
        </p:sp>
        <p:sp>
          <p:nvSpPr>
            <p:cNvPr id="41025" name="Text Box 580"/>
            <p:cNvSpPr txBox="1">
              <a:spLocks noChangeArrowheads="1"/>
            </p:cNvSpPr>
            <p:nvPr/>
          </p:nvSpPr>
          <p:spPr bwMode="auto">
            <a:xfrm>
              <a:off x="6324600" y="2963863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network</a:t>
              </a:r>
            </a:p>
          </p:txBody>
        </p:sp>
        <p:sp>
          <p:nvSpPr>
            <p:cNvPr id="41026" name="Text Box 580"/>
            <p:cNvSpPr txBox="1">
              <a:spLocks noChangeArrowheads="1"/>
            </p:cNvSpPr>
            <p:nvPr/>
          </p:nvSpPr>
          <p:spPr bwMode="auto">
            <a:xfrm>
              <a:off x="5584825" y="5645150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sz="160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sz="1600"/>
                <a:t>       network</a:t>
              </a:r>
            </a:p>
          </p:txBody>
        </p:sp>
        <p:grpSp>
          <p:nvGrpSpPr>
            <p:cNvPr id="41027" name="Group 950"/>
            <p:cNvGrpSpPr>
              <a:grpSpLocks/>
            </p:cNvGrpSpPr>
            <p:nvPr/>
          </p:nvGrpSpPr>
          <p:grpSpPr bwMode="auto">
            <a:xfrm>
              <a:off x="8240713" y="5002213"/>
              <a:ext cx="227012" cy="481013"/>
              <a:chOff x="4140" y="429"/>
              <a:chExt cx="1425" cy="2396"/>
            </a:xfrm>
          </p:grpSpPr>
          <p:sp>
            <p:nvSpPr>
              <p:cNvPr id="41160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1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62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3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64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65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1190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1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66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67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1188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9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68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69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70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1186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7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71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72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1184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5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73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4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5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6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7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78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79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80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81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1182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83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028" name="Group 983"/>
            <p:cNvGrpSpPr>
              <a:grpSpLocks/>
            </p:cNvGrpSpPr>
            <p:nvPr/>
          </p:nvGrpSpPr>
          <p:grpSpPr bwMode="auto">
            <a:xfrm>
              <a:off x="7924800" y="5303838"/>
              <a:ext cx="227012" cy="481013"/>
              <a:chOff x="4140" y="429"/>
              <a:chExt cx="1425" cy="2396"/>
            </a:xfrm>
          </p:grpSpPr>
          <p:sp>
            <p:nvSpPr>
              <p:cNvPr id="41128" name="Freeform 98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9" name="Rectangle 985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0" name="Freeform 98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1" name="Freeform 98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32" name="Rectangle 988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33" name="Group 98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1158" name="AutoShape 990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9" name="AutoShape 991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34" name="Rectangle 992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35" name="Group 99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1156" name="AutoShape 994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7" name="AutoShape 995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36" name="Rectangle 996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7" name="Rectangle 997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1138" name="Group 99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1154" name="AutoShape 999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5" name="AutoShape 1000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39" name="Freeform 100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40" name="Group 100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1152" name="AutoShape 1003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3" name="AutoShape 1004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1141" name="Rectangle 1005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2" name="Freeform 100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3" name="Freeform 100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4" name="Oval 1008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5" name="Freeform 100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46" name="AutoShape 1010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7" name="AutoShape 1011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8" name="Oval 1012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9" name="Oval 1013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1150" name="Oval 1014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51" name="Rectangle 1015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029" name="Group 1016"/>
            <p:cNvGrpSpPr>
              <a:grpSpLocks/>
            </p:cNvGrpSpPr>
            <p:nvPr/>
          </p:nvGrpSpPr>
          <p:grpSpPr bwMode="auto">
            <a:xfrm>
              <a:off x="5302250" y="2043113"/>
              <a:ext cx="534987" cy="407988"/>
              <a:chOff x="877" y="1008"/>
              <a:chExt cx="2747" cy="2591"/>
            </a:xfrm>
          </p:grpSpPr>
          <p:pic>
            <p:nvPicPr>
              <p:cNvPr id="41105" name="Picture 1017" descr="antenna_stylized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106" name="Picture 1018" descr="laptop_keyboar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107" name="Freeform 1019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1108" name="Picture 1020" descr="screen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109" name="Freeform 1021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0" name="Freeform 1022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1" name="Freeform 1023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2" name="Freeform 1024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3" name="Freeform 1025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4" name="Freeform 1026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115" name="Group 1027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1122" name="Freeform 1028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3" name="Freeform 1029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4" name="Freeform 1030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5" name="Freeform 1031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6" name="Freeform 1032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27" name="Freeform 1033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116" name="Freeform 1034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7" name="Freeform 1035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8" name="Freeform 1036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19" name="Freeform 1037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0" name="Freeform 1038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21" name="Freeform 1039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30" name="Group 1064"/>
            <p:cNvGrpSpPr>
              <a:grpSpLocks/>
            </p:cNvGrpSpPr>
            <p:nvPr/>
          </p:nvGrpSpPr>
          <p:grpSpPr bwMode="auto">
            <a:xfrm>
              <a:off x="6872288" y="5486400"/>
              <a:ext cx="474662" cy="407988"/>
              <a:chOff x="877" y="1008"/>
              <a:chExt cx="2747" cy="2591"/>
            </a:xfrm>
          </p:grpSpPr>
          <p:pic>
            <p:nvPicPr>
              <p:cNvPr id="41082" name="Picture 1065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83" name="Picture 1066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84" name="Freeform 106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1085" name="Picture 1068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86" name="Freeform 106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7" name="Freeform 107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8" name="Freeform 107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89" name="Freeform 107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0" name="Freeform 107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1" name="Freeform 107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92" name="Group 107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1099" name="Freeform 107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0" name="Freeform 107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1" name="Freeform 107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2" name="Freeform 107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3" name="Freeform 108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04" name="Freeform 108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093" name="Freeform 108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4" name="Freeform 108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5" name="Freeform 108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6" name="Freeform 108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7" name="Freeform 108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98" name="Freeform 108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31" name="Group 1114"/>
            <p:cNvGrpSpPr>
              <a:grpSpLocks/>
            </p:cNvGrpSpPr>
            <p:nvPr/>
          </p:nvGrpSpPr>
          <p:grpSpPr bwMode="auto">
            <a:xfrm>
              <a:off x="5561013" y="3041650"/>
              <a:ext cx="444500" cy="407988"/>
              <a:chOff x="877" y="1008"/>
              <a:chExt cx="2747" cy="2591"/>
            </a:xfrm>
          </p:grpSpPr>
          <p:pic>
            <p:nvPicPr>
              <p:cNvPr id="41059" name="Picture 1115" descr="antenna_stylized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60" name="Picture 1116" descr="laptop_keyboard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61" name="Freeform 1117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1062" name="Picture 1118" descr="screen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63" name="Freeform 1119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4" name="Freeform 1120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5" name="Freeform 1121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6" name="Freeform 1122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7" name="Freeform 1123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8" name="Freeform 1124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69" name="Group 1125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1076" name="Freeform 1126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7" name="Freeform 1127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8" name="Freeform 1128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79" name="Freeform 1129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80" name="Freeform 1130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81" name="Freeform 1131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070" name="Freeform 1132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1" name="Freeform 1133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2" name="Freeform 1134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3" name="Freeform 1135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4" name="Freeform 1136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75" name="Freeform 1137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32" name="Group 1139"/>
            <p:cNvGrpSpPr>
              <a:grpSpLocks/>
            </p:cNvGrpSpPr>
            <p:nvPr/>
          </p:nvGrpSpPr>
          <p:grpSpPr bwMode="auto">
            <a:xfrm flipH="1">
              <a:off x="5940425" y="3222625"/>
              <a:ext cx="414337" cy="373063"/>
              <a:chOff x="2839" y="3501"/>
              <a:chExt cx="755" cy="803"/>
            </a:xfrm>
          </p:grpSpPr>
          <p:pic>
            <p:nvPicPr>
              <p:cNvPr id="41057" name="Picture 114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58" name="Freeform 114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033" name="Group 1142"/>
            <p:cNvGrpSpPr>
              <a:grpSpLocks/>
            </p:cNvGrpSpPr>
            <p:nvPr/>
          </p:nvGrpSpPr>
          <p:grpSpPr bwMode="auto">
            <a:xfrm>
              <a:off x="7307263" y="5422900"/>
              <a:ext cx="474662" cy="407988"/>
              <a:chOff x="877" y="1008"/>
              <a:chExt cx="2747" cy="2591"/>
            </a:xfrm>
          </p:grpSpPr>
          <p:pic>
            <p:nvPicPr>
              <p:cNvPr id="41034" name="Picture 1143" descr="antenna_stylized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35" name="Picture 1144" descr="laptop_keyboard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36" name="Freeform 114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41037" name="Picture 1146" descr="screen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038" name="Freeform 114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39" name="Freeform 114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0" name="Freeform 114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1" name="Freeform 115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2" name="Freeform 115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3" name="Freeform 115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1044" name="Group 115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41051" name="Freeform 115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2" name="Freeform 115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3" name="Freeform 115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4" name="Freeform 115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5" name="Freeform 115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56" name="Freeform 115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1045" name="Freeform 116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6" name="Freeform 116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7" name="Freeform 116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8" name="Freeform 116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49" name="Freeform 116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50" name="Freeform 116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096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73938" y="6467475"/>
            <a:ext cx="1098550" cy="2889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Introduction</a:t>
            </a:r>
          </a:p>
        </p:txBody>
      </p:sp>
      <p:sp>
        <p:nvSpPr>
          <p:cNvPr id="409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1-</a:t>
            </a:r>
            <a:fld id="{25BFAC9F-04AD-1D45-AC8D-C1E19C757D07}" type="slidenum">
              <a:rPr lang="en-US" sz="1200">
                <a:latin typeface="Tahoma" charset="0"/>
              </a:rPr>
              <a:pPr/>
              <a:t>7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76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Introduction</a:t>
            </a:r>
          </a:p>
        </p:txBody>
      </p:sp>
      <p:pic>
        <p:nvPicPr>
          <p:cNvPr id="43010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8794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7363" y="206375"/>
            <a:ext cx="5657850" cy="868363"/>
          </a:xfrm>
        </p:spPr>
        <p:txBody>
          <a:bodyPr/>
          <a:lstStyle/>
          <a:p>
            <a:pPr eaLnBrk="1" hangingPunct="1"/>
            <a:r>
              <a:rPr lang="en-US">
                <a:latin typeface="Gill Sans MT" charset="0"/>
              </a:rPr>
              <a:t>What</a:t>
            </a:r>
            <a:r>
              <a:rPr lang="ja-JP" altLang="en-US">
                <a:latin typeface="Gill Sans MT" charset="0"/>
              </a:rPr>
              <a:t>’</a:t>
            </a:r>
            <a:r>
              <a:rPr lang="en-US" altLang="ja-JP">
                <a:latin typeface="Gill Sans MT" charset="0"/>
              </a:rPr>
              <a:t>s a protocol?</a:t>
            </a:r>
            <a:endParaRPr lang="en-US">
              <a:latin typeface="Gill Sans MT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6100" y="1371600"/>
            <a:ext cx="3581400" cy="46482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human protocols:</a:t>
            </a:r>
          </a:p>
          <a:p>
            <a:pPr eaLnBrk="1" hangingPunct="1">
              <a:buSzPct val="75000"/>
            </a:pP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what</a:t>
            </a:r>
            <a:r>
              <a:rPr lang="ja-JP" altLang="en-US" sz="2400">
                <a:latin typeface="Gill Sans MT" charset="0"/>
              </a:rPr>
              <a:t>’</a:t>
            </a:r>
            <a:r>
              <a:rPr lang="en-US" altLang="ja-JP" sz="2400">
                <a:latin typeface="Gill Sans MT" charset="0"/>
              </a:rPr>
              <a:t>s the time?</a:t>
            </a:r>
            <a:r>
              <a:rPr lang="ja-JP" altLang="en-US" sz="2400">
                <a:latin typeface="Gill Sans MT" charset="0"/>
              </a:rPr>
              <a:t>”</a:t>
            </a:r>
            <a:endParaRPr lang="en-US" altLang="ja-JP" sz="2400">
              <a:latin typeface="Gill Sans MT" charset="0"/>
            </a:endParaRPr>
          </a:p>
          <a:p>
            <a:pPr eaLnBrk="1" hangingPunct="1">
              <a:buSzPct val="75000"/>
            </a:pP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I have a question</a:t>
            </a:r>
            <a:r>
              <a:rPr lang="ja-JP" altLang="en-US" sz="2400">
                <a:latin typeface="Gill Sans MT" charset="0"/>
              </a:rPr>
              <a:t>”</a:t>
            </a:r>
            <a:endParaRPr lang="en-US" altLang="ja-JP" sz="2400">
              <a:latin typeface="Gill Sans MT" charset="0"/>
            </a:endParaRPr>
          </a:p>
          <a:p>
            <a:pPr eaLnBrk="1" hangingPunct="1">
              <a:buSzPct val="75000"/>
            </a:pPr>
            <a:r>
              <a:rPr lang="en-US" sz="2400">
                <a:latin typeface="Gill Sans MT" charset="0"/>
              </a:rPr>
              <a:t>introductions</a:t>
            </a:r>
            <a:endParaRPr lang="en-US">
              <a:latin typeface="Gill Sans MT" charset="0"/>
            </a:endParaRPr>
          </a:p>
          <a:p>
            <a:pPr lvl="1" eaLnBrk="1" hangingPunct="1"/>
            <a:endParaRPr lang="en-US" sz="2000">
              <a:latin typeface="Gill Sans MT" charset="0"/>
              <a:cs typeface="Arial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Gill Sans MT" charset="0"/>
              </a:rPr>
              <a:t>… specific msgs sent</a:t>
            </a:r>
          </a:p>
          <a:p>
            <a:pPr eaLnBrk="1" hangingPunct="1">
              <a:buFont typeface="Wingdings" charset="0"/>
              <a:buNone/>
            </a:pPr>
            <a:r>
              <a:rPr lang="en-US" sz="2400">
                <a:latin typeface="Gill Sans MT" charset="0"/>
              </a:rPr>
              <a:t>… specific actions taken when msgs received, or other events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95800" y="1371600"/>
            <a:ext cx="3810000" cy="25908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  <a:latin typeface="Gill Sans MT" charset="0"/>
              </a:rPr>
              <a:t>network protocols:</a:t>
            </a:r>
          </a:p>
          <a:p>
            <a:pPr eaLnBrk="1" hangingPunct="1">
              <a:buSzPct val="75000"/>
            </a:pPr>
            <a:r>
              <a:rPr lang="en-US" sz="2400">
                <a:latin typeface="Gill Sans MT" charset="0"/>
              </a:rPr>
              <a:t>machines rather than humans</a:t>
            </a:r>
          </a:p>
          <a:p>
            <a:pPr eaLnBrk="1" hangingPunct="1">
              <a:buSzPct val="75000"/>
            </a:pPr>
            <a:r>
              <a:rPr lang="en-US" sz="2400">
                <a:latin typeface="Gill Sans MT" charset="0"/>
              </a:rPr>
              <a:t>all communication activity in Internet governed by protocols</a:t>
            </a: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343400" y="3962400"/>
            <a:ext cx="4267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0"/>
              <a:buNone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protocols</a:t>
            </a:r>
            <a:r>
              <a:rPr lang="en-US" sz="2800" i="1">
                <a:latin typeface="Gill Sans MT" charset="0"/>
              </a:rPr>
              <a:t> define </a:t>
            </a: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format</a:t>
            </a:r>
            <a:r>
              <a:rPr lang="en-US" sz="2800" i="1">
                <a:latin typeface="Gill Sans MT" charset="0"/>
              </a:rPr>
              <a:t>, </a:t>
            </a: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order</a:t>
            </a:r>
            <a:r>
              <a:rPr lang="en-US" sz="2800" i="1">
                <a:latin typeface="Gill Sans MT" charset="0"/>
              </a:rPr>
              <a:t> of </a:t>
            </a: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msgs sent and received</a:t>
            </a:r>
            <a:r>
              <a:rPr lang="en-US" sz="2800" i="1">
                <a:latin typeface="Gill Sans MT" charset="0"/>
              </a:rPr>
              <a:t> among network entities, and </a:t>
            </a: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actions taken</a:t>
            </a:r>
            <a:r>
              <a:rPr lang="en-US" sz="2800" i="1">
                <a:latin typeface="Gill Sans MT" charset="0"/>
              </a:rPr>
              <a:t> on msg transmission, receipt</a:t>
            </a:r>
            <a:r>
              <a:rPr lang="en-US" i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3015" name="Rectangle 6"/>
          <p:cNvSpPr>
            <a:spLocks noChangeArrowheads="1"/>
          </p:cNvSpPr>
          <p:nvPr/>
        </p:nvSpPr>
        <p:spPr bwMode="auto">
          <a:xfrm>
            <a:off x="4335463" y="3962400"/>
            <a:ext cx="4503737" cy="23622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430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1-</a:t>
            </a:r>
            <a:fld id="{C8AFE0A9-096E-7345-B770-93314EE119EB}" type="slidenum">
              <a:rPr lang="en-US" sz="1200">
                <a:latin typeface="Tahoma" charset="0"/>
              </a:rPr>
              <a:pPr/>
              <a:t>8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1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Introduction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" y="1371600"/>
            <a:ext cx="8153400" cy="6858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charset="0"/>
              <a:buNone/>
            </a:pPr>
            <a:r>
              <a:rPr lang="en-US">
                <a:latin typeface="Gill Sans MT" charset="0"/>
              </a:rPr>
              <a:t>a human protocol and a computer network protocol:</a:t>
            </a:r>
          </a:p>
          <a:p>
            <a:pPr eaLnBrk="1" hangingPunct="1">
              <a:buFont typeface="Wingdings" charset="0"/>
              <a:buNone/>
            </a:pPr>
            <a:endParaRPr lang="en-US">
              <a:latin typeface="Gill Sans MT" charset="0"/>
            </a:endParaRPr>
          </a:p>
        </p:txBody>
      </p:sp>
      <p:sp>
        <p:nvSpPr>
          <p:cNvPr id="45059" name="Rectangle 8"/>
          <p:cNvSpPr>
            <a:spLocks noChangeArrowheads="1"/>
          </p:cNvSpPr>
          <p:nvPr/>
        </p:nvSpPr>
        <p:spPr bwMode="auto">
          <a:xfrm>
            <a:off x="628650" y="5862638"/>
            <a:ext cx="441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0"/>
              <a:buNone/>
            </a:pPr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2800">
                <a:latin typeface="Gill Sans MT" charset="0"/>
              </a:rPr>
              <a:t> other human protocols? </a:t>
            </a:r>
          </a:p>
        </p:txBody>
      </p:sp>
      <p:sp>
        <p:nvSpPr>
          <p:cNvPr id="45060" name="Line 10"/>
          <p:cNvSpPr>
            <a:spLocks noChangeShapeType="1"/>
          </p:cNvSpPr>
          <p:nvPr/>
        </p:nvSpPr>
        <p:spPr bwMode="auto">
          <a:xfrm>
            <a:off x="1257300" y="2771775"/>
            <a:ext cx="1762125" cy="2762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5061" name="Picture 62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37648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63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277177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Text Box 64"/>
          <p:cNvSpPr txBox="1">
            <a:spLocks noChangeArrowheads="1"/>
          </p:cNvSpPr>
          <p:nvPr/>
        </p:nvSpPr>
        <p:spPr bwMode="auto">
          <a:xfrm>
            <a:off x="1698625" y="2484438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Hi</a:t>
            </a:r>
          </a:p>
        </p:txBody>
      </p:sp>
      <p:sp>
        <p:nvSpPr>
          <p:cNvPr id="45064" name="Line 66"/>
          <p:cNvSpPr>
            <a:spLocks noChangeShapeType="1"/>
          </p:cNvSpPr>
          <p:nvPr/>
        </p:nvSpPr>
        <p:spPr bwMode="auto">
          <a:xfrm flipV="1">
            <a:off x="949325" y="3330575"/>
            <a:ext cx="2085975" cy="361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5" name="Text Box 67"/>
          <p:cNvSpPr txBox="1">
            <a:spLocks noChangeArrowheads="1"/>
          </p:cNvSpPr>
          <p:nvPr/>
        </p:nvSpPr>
        <p:spPr bwMode="auto">
          <a:xfrm>
            <a:off x="1689100" y="3108325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Hi</a:t>
            </a:r>
          </a:p>
        </p:txBody>
      </p:sp>
      <p:sp>
        <p:nvSpPr>
          <p:cNvPr id="45066" name="Line 70"/>
          <p:cNvSpPr>
            <a:spLocks noChangeShapeType="1"/>
          </p:cNvSpPr>
          <p:nvPr/>
        </p:nvSpPr>
        <p:spPr bwMode="auto">
          <a:xfrm>
            <a:off x="933450" y="3762375"/>
            <a:ext cx="2162175" cy="4381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7" name="Group 72"/>
          <p:cNvGrpSpPr>
            <a:grpSpLocks/>
          </p:cNvGrpSpPr>
          <p:nvPr/>
        </p:nvGrpSpPr>
        <p:grpSpPr bwMode="auto">
          <a:xfrm>
            <a:off x="1471613" y="3694113"/>
            <a:ext cx="1014412" cy="701675"/>
            <a:chOff x="761" y="2747"/>
            <a:chExt cx="639" cy="442"/>
          </a:xfrm>
        </p:grpSpPr>
        <p:sp>
          <p:nvSpPr>
            <p:cNvPr id="45128" name="Rectangle 71"/>
            <p:cNvSpPr>
              <a:spLocks noChangeArrowheads="1"/>
            </p:cNvSpPr>
            <p:nvPr/>
          </p:nvSpPr>
          <p:spPr bwMode="auto">
            <a:xfrm>
              <a:off x="786" y="2790"/>
              <a:ext cx="588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45129" name="Text Box 69"/>
            <p:cNvSpPr txBox="1">
              <a:spLocks noChangeArrowheads="1"/>
            </p:cNvSpPr>
            <p:nvPr/>
          </p:nvSpPr>
          <p:spPr bwMode="auto">
            <a:xfrm>
              <a:off x="761" y="2747"/>
              <a:ext cx="639" cy="4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>
                  <a:solidFill>
                    <a:srgbClr val="CC0000"/>
                  </a:solidFill>
                </a:rPr>
                <a:t>Got the</a:t>
              </a:r>
            </a:p>
            <a:p>
              <a:pPr algn="ctr"/>
              <a:r>
                <a:rPr lang="en-US" sz="2000">
                  <a:solidFill>
                    <a:srgbClr val="CC0000"/>
                  </a:solidFill>
                </a:rPr>
                <a:t>time?</a:t>
              </a:r>
            </a:p>
          </p:txBody>
        </p:sp>
      </p:grpSp>
      <p:sp>
        <p:nvSpPr>
          <p:cNvPr id="45068" name="Line 73"/>
          <p:cNvSpPr>
            <a:spLocks noChangeShapeType="1"/>
          </p:cNvSpPr>
          <p:nvPr/>
        </p:nvSpPr>
        <p:spPr bwMode="auto">
          <a:xfrm flipV="1">
            <a:off x="1095375" y="4333875"/>
            <a:ext cx="1952625" cy="3333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69" name="Group 76"/>
          <p:cNvGrpSpPr>
            <a:grpSpLocks/>
          </p:cNvGrpSpPr>
          <p:nvPr/>
        </p:nvGrpSpPr>
        <p:grpSpPr bwMode="auto">
          <a:xfrm>
            <a:off x="1565275" y="4338638"/>
            <a:ext cx="796925" cy="457200"/>
            <a:chOff x="1046" y="2771"/>
            <a:chExt cx="502" cy="288"/>
          </a:xfrm>
        </p:grpSpPr>
        <p:sp>
          <p:nvSpPr>
            <p:cNvPr id="45126" name="Rectangle 75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45127" name="Text Box 74"/>
            <p:cNvSpPr txBox="1">
              <a:spLocks noChangeArrowheads="1"/>
            </p:cNvSpPr>
            <p:nvPr/>
          </p:nvSpPr>
          <p:spPr bwMode="auto">
            <a:xfrm>
              <a:off x="1046" y="2771"/>
              <a:ext cx="4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rgbClr val="CC0000"/>
                  </a:solidFill>
                </a:rPr>
                <a:t>2:00</a:t>
              </a:r>
            </a:p>
          </p:txBody>
        </p:sp>
      </p:grpSp>
      <p:sp>
        <p:nvSpPr>
          <p:cNvPr id="45070" name="Line 85"/>
          <p:cNvSpPr>
            <a:spLocks noChangeShapeType="1"/>
          </p:cNvSpPr>
          <p:nvPr/>
        </p:nvSpPr>
        <p:spPr bwMode="auto">
          <a:xfrm flipV="1">
            <a:off x="5165725" y="4525963"/>
            <a:ext cx="2343150" cy="4286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Line 89"/>
          <p:cNvSpPr>
            <a:spLocks noChangeShapeType="1"/>
          </p:cNvSpPr>
          <p:nvPr/>
        </p:nvSpPr>
        <p:spPr bwMode="auto">
          <a:xfrm>
            <a:off x="5180013" y="2811463"/>
            <a:ext cx="2176462" cy="34766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90"/>
          <p:cNvSpPr>
            <a:spLocks noChangeShapeType="1"/>
          </p:cNvSpPr>
          <p:nvPr/>
        </p:nvSpPr>
        <p:spPr bwMode="auto">
          <a:xfrm flipV="1">
            <a:off x="5118100" y="3317875"/>
            <a:ext cx="2216150" cy="3984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Rectangle 92"/>
          <p:cNvSpPr>
            <a:spLocks noChangeArrowheads="1"/>
          </p:cNvSpPr>
          <p:nvPr/>
        </p:nvSpPr>
        <p:spPr bwMode="auto">
          <a:xfrm>
            <a:off x="5553075" y="3340100"/>
            <a:ext cx="1438275" cy="393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5074" name="Text Box 91"/>
          <p:cNvSpPr txBox="1">
            <a:spLocks noChangeArrowheads="1"/>
          </p:cNvSpPr>
          <p:nvPr/>
        </p:nvSpPr>
        <p:spPr bwMode="auto">
          <a:xfrm>
            <a:off x="5370513" y="3341688"/>
            <a:ext cx="1809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TCP connection</a:t>
            </a:r>
          </a:p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response</a:t>
            </a:r>
          </a:p>
        </p:txBody>
      </p:sp>
      <p:sp>
        <p:nvSpPr>
          <p:cNvPr id="45075" name="Line 94"/>
          <p:cNvSpPr>
            <a:spLocks noChangeShapeType="1"/>
          </p:cNvSpPr>
          <p:nvPr/>
        </p:nvSpPr>
        <p:spPr bwMode="auto">
          <a:xfrm>
            <a:off x="5165725" y="3963988"/>
            <a:ext cx="2400300" cy="4191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76" name="Group 97"/>
          <p:cNvGrpSpPr>
            <a:grpSpLocks/>
          </p:cNvGrpSpPr>
          <p:nvPr/>
        </p:nvGrpSpPr>
        <p:grpSpPr bwMode="auto">
          <a:xfrm>
            <a:off x="5378450" y="4029075"/>
            <a:ext cx="3794125" cy="366713"/>
            <a:chOff x="3212" y="2597"/>
            <a:chExt cx="2390" cy="231"/>
          </a:xfrm>
        </p:grpSpPr>
        <p:sp>
          <p:nvSpPr>
            <p:cNvPr id="45124" name="Rectangle 96"/>
            <p:cNvSpPr>
              <a:spLocks noChangeArrowheads="1"/>
            </p:cNvSpPr>
            <p:nvPr/>
          </p:nvSpPr>
          <p:spPr bwMode="auto">
            <a:xfrm>
              <a:off x="3252" y="2628"/>
              <a:ext cx="2100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CC0000"/>
                </a:solidFill>
              </a:endParaRPr>
            </a:p>
          </p:txBody>
        </p:sp>
        <p:sp>
          <p:nvSpPr>
            <p:cNvPr id="45125" name="Text Box 95"/>
            <p:cNvSpPr txBox="1">
              <a:spLocks noChangeArrowheads="1"/>
            </p:cNvSpPr>
            <p:nvPr/>
          </p:nvSpPr>
          <p:spPr bwMode="auto">
            <a:xfrm>
              <a:off x="3212" y="2597"/>
              <a:ext cx="239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CC0000"/>
                  </a:solidFill>
                </a:rPr>
                <a:t>Get</a:t>
              </a:r>
              <a:r>
                <a:rPr lang="en-US" sz="1400">
                  <a:solidFill>
                    <a:srgbClr val="CC0000"/>
                  </a:solidFill>
                </a:rPr>
                <a:t> http://www.awl.com/kurose-ross</a:t>
              </a:r>
              <a:endParaRPr lang="en-US">
                <a:solidFill>
                  <a:srgbClr val="CC0000"/>
                </a:solidFill>
              </a:endParaRPr>
            </a:p>
          </p:txBody>
        </p:sp>
      </p:grpSp>
      <p:sp>
        <p:nvSpPr>
          <p:cNvPr id="45077" name="Rectangle 99"/>
          <p:cNvSpPr>
            <a:spLocks noChangeArrowheads="1"/>
          </p:cNvSpPr>
          <p:nvPr/>
        </p:nvSpPr>
        <p:spPr bwMode="auto">
          <a:xfrm>
            <a:off x="5934075" y="4624388"/>
            <a:ext cx="919163" cy="295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CC0000"/>
              </a:solidFill>
            </a:endParaRPr>
          </a:p>
        </p:txBody>
      </p:sp>
      <p:sp>
        <p:nvSpPr>
          <p:cNvPr id="45078" name="Text Box 100"/>
          <p:cNvSpPr txBox="1">
            <a:spLocks noChangeArrowheads="1"/>
          </p:cNvSpPr>
          <p:nvPr/>
        </p:nvSpPr>
        <p:spPr bwMode="auto">
          <a:xfrm>
            <a:off x="5900738" y="4510088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CC0000"/>
                </a:solidFill>
              </a:rPr>
              <a:t>&lt;file&gt;</a:t>
            </a:r>
          </a:p>
        </p:txBody>
      </p:sp>
      <p:sp>
        <p:nvSpPr>
          <p:cNvPr id="45079" name="Line 101"/>
          <p:cNvSpPr>
            <a:spLocks noChangeShapeType="1"/>
          </p:cNvSpPr>
          <p:nvPr/>
        </p:nvSpPr>
        <p:spPr bwMode="auto">
          <a:xfrm>
            <a:off x="4057650" y="2068513"/>
            <a:ext cx="0" cy="357346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5080" name="Group 105"/>
          <p:cNvGrpSpPr>
            <a:grpSpLocks/>
          </p:cNvGrpSpPr>
          <p:nvPr/>
        </p:nvGrpSpPr>
        <p:grpSpPr bwMode="auto">
          <a:xfrm>
            <a:off x="3735388" y="4972050"/>
            <a:ext cx="720725" cy="396875"/>
            <a:chOff x="2198" y="3221"/>
            <a:chExt cx="454" cy="250"/>
          </a:xfrm>
        </p:grpSpPr>
        <p:sp>
          <p:nvSpPr>
            <p:cNvPr id="45122" name="Rectangle 104"/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imes New Roman" charset="0"/>
              </a:endParaRPr>
            </a:p>
          </p:txBody>
        </p:sp>
        <p:sp>
          <p:nvSpPr>
            <p:cNvPr id="45123" name="Text Box 102"/>
            <p:cNvSpPr txBox="1">
              <a:spLocks noChangeArrowheads="1"/>
            </p:cNvSpPr>
            <p:nvPr/>
          </p:nvSpPr>
          <p:spPr bwMode="auto">
            <a:xfrm>
              <a:off x="2198" y="3221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>
                  <a:solidFill>
                    <a:schemeClr val="bg2"/>
                  </a:solidFill>
                </a:rPr>
                <a:t>time</a:t>
              </a:r>
            </a:p>
          </p:txBody>
        </p:sp>
      </p:grpSp>
      <p:sp>
        <p:nvSpPr>
          <p:cNvPr id="45081" name="Rectangle 52"/>
          <p:cNvSpPr>
            <a:spLocks noChangeArrowheads="1"/>
          </p:cNvSpPr>
          <p:nvPr/>
        </p:nvSpPr>
        <p:spPr bwMode="auto">
          <a:xfrm>
            <a:off x="5465763" y="2751138"/>
            <a:ext cx="1365250" cy="439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82" name="Text Box 91"/>
          <p:cNvSpPr txBox="1">
            <a:spLocks noChangeArrowheads="1"/>
          </p:cNvSpPr>
          <p:nvPr/>
        </p:nvSpPr>
        <p:spPr bwMode="auto">
          <a:xfrm>
            <a:off x="5414963" y="2682875"/>
            <a:ext cx="1809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TCP connection</a:t>
            </a:r>
          </a:p>
          <a:p>
            <a:pPr algn="ctr">
              <a:lnSpc>
                <a:spcPct val="85000"/>
              </a:lnSpc>
            </a:pPr>
            <a:r>
              <a:rPr lang="en-US" sz="1800">
                <a:solidFill>
                  <a:srgbClr val="CC0000"/>
                </a:solidFill>
              </a:rPr>
              <a:t>request</a:t>
            </a:r>
          </a:p>
        </p:txBody>
      </p:sp>
      <p:pic>
        <p:nvPicPr>
          <p:cNvPr id="45083" name="Picture 53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87947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84" name="Rectangle 2"/>
          <p:cNvSpPr>
            <a:spLocks noChangeArrowheads="1"/>
          </p:cNvSpPr>
          <p:nvPr/>
        </p:nvSpPr>
        <p:spPr bwMode="auto">
          <a:xfrm>
            <a:off x="487363" y="206375"/>
            <a:ext cx="56578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400">
                <a:solidFill>
                  <a:srgbClr val="000099"/>
                </a:solidFill>
                <a:latin typeface="Gill Sans MT" charset="0"/>
              </a:rPr>
              <a:t>What</a:t>
            </a:r>
            <a:r>
              <a:rPr lang="ja-JP" altLang="en-US" sz="4400">
                <a:solidFill>
                  <a:srgbClr val="000099"/>
                </a:solidFill>
                <a:latin typeface="Gill Sans MT" charset="0"/>
              </a:rPr>
              <a:t>’</a:t>
            </a:r>
            <a:r>
              <a:rPr lang="en-US" altLang="ja-JP" sz="4400">
                <a:solidFill>
                  <a:srgbClr val="000099"/>
                </a:solidFill>
                <a:latin typeface="Gill Sans MT" charset="0"/>
              </a:rPr>
              <a:t>s a protocol?</a:t>
            </a:r>
            <a:endParaRPr lang="en-US" sz="4400">
              <a:solidFill>
                <a:srgbClr val="000099"/>
              </a:solidFill>
              <a:latin typeface="Gill Sans MT" charset="0"/>
            </a:endParaRPr>
          </a:p>
        </p:txBody>
      </p:sp>
      <p:grpSp>
        <p:nvGrpSpPr>
          <p:cNvPr id="45085" name="Group 57"/>
          <p:cNvGrpSpPr>
            <a:grpSpLocks/>
          </p:cNvGrpSpPr>
          <p:nvPr/>
        </p:nvGrpSpPr>
        <p:grpSpPr bwMode="auto">
          <a:xfrm>
            <a:off x="7412038" y="2782888"/>
            <a:ext cx="431800" cy="755650"/>
            <a:chOff x="4140" y="429"/>
            <a:chExt cx="1425" cy="2396"/>
          </a:xfrm>
        </p:grpSpPr>
        <p:sp>
          <p:nvSpPr>
            <p:cNvPr id="45090" name="Freeform 5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Rectangle 59"/>
            <p:cNvSpPr>
              <a:spLocks noChangeArrowheads="1"/>
            </p:cNvSpPr>
            <p:nvPr/>
          </p:nvSpPr>
          <p:spPr bwMode="auto">
            <a:xfrm>
              <a:off x="4208" y="429"/>
              <a:ext cx="1043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2" name="Freeform 6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3" name="Freeform 6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4" name="Rectangle 62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95" name="Group 6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20" name="AutoShape 64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21" name="AutoShape 65"/>
              <p:cNvSpPr>
                <a:spLocks noChangeArrowheads="1"/>
              </p:cNvSpPr>
              <p:nvPr/>
            </p:nvSpPr>
            <p:spPr bwMode="auto">
              <a:xfrm>
                <a:off x="625" y="2580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96" name="Rectangle 66"/>
            <p:cNvSpPr>
              <a:spLocks noChangeArrowheads="1"/>
            </p:cNvSpPr>
            <p:nvPr/>
          </p:nvSpPr>
          <p:spPr bwMode="auto">
            <a:xfrm>
              <a:off x="4224" y="1018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97" name="Group 6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18" name="AutoShape 68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9" name="AutoShape 69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3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098" name="Rectangle 70"/>
            <p:cNvSpPr>
              <a:spLocks noChangeArrowheads="1"/>
            </p:cNvSpPr>
            <p:nvPr/>
          </p:nvSpPr>
          <p:spPr bwMode="auto">
            <a:xfrm>
              <a:off x="4219" y="1360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Rectangle 71"/>
            <p:cNvSpPr>
              <a:spLocks noChangeArrowheads="1"/>
            </p:cNvSpPr>
            <p:nvPr/>
          </p:nvSpPr>
          <p:spPr bwMode="auto">
            <a:xfrm>
              <a:off x="4229" y="1657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100" name="Group 7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16" name="AutoShape 7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7" name="AutoShape 74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101" name="Freeform 7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102" name="Group 7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14" name="AutoShape 77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4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5" name="AutoShape 7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2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103" name="Rectangle 79"/>
            <p:cNvSpPr>
              <a:spLocks noChangeArrowheads="1"/>
            </p:cNvSpPr>
            <p:nvPr/>
          </p:nvSpPr>
          <p:spPr bwMode="auto">
            <a:xfrm>
              <a:off x="5251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4" name="Freeform 8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5" name="Freeform 8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6" name="Oval 82"/>
            <p:cNvSpPr>
              <a:spLocks noChangeArrowheads="1"/>
            </p:cNvSpPr>
            <p:nvPr/>
          </p:nvSpPr>
          <p:spPr bwMode="auto">
            <a:xfrm>
              <a:off x="5518" y="2609"/>
              <a:ext cx="47" cy="10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7" name="Freeform 8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8" name="AutoShape 84"/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9" name="AutoShape 85"/>
            <p:cNvSpPr>
              <a:spLocks noChangeArrowheads="1"/>
            </p:cNvSpPr>
            <p:nvPr/>
          </p:nvSpPr>
          <p:spPr bwMode="auto">
            <a:xfrm>
              <a:off x="4208" y="2709"/>
              <a:ext cx="1069" cy="8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0" name="Oval 86"/>
            <p:cNvSpPr>
              <a:spLocks noChangeArrowheads="1"/>
            </p:cNvSpPr>
            <p:nvPr/>
          </p:nvSpPr>
          <p:spPr bwMode="auto">
            <a:xfrm>
              <a:off x="4308" y="2382"/>
              <a:ext cx="157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1" name="Oval 87"/>
            <p:cNvSpPr>
              <a:spLocks noChangeArrowheads="1"/>
            </p:cNvSpPr>
            <p:nvPr/>
          </p:nvSpPr>
          <p:spPr bwMode="auto">
            <a:xfrm>
              <a:off x="4486" y="2382"/>
              <a:ext cx="162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>
                <a:solidFill>
                  <a:srgbClr val="FF0000"/>
                </a:solidFill>
              </a:endParaRPr>
            </a:p>
          </p:txBody>
        </p:sp>
        <p:sp>
          <p:nvSpPr>
            <p:cNvPr id="45112" name="Oval 88"/>
            <p:cNvSpPr>
              <a:spLocks noChangeArrowheads="1"/>
            </p:cNvSpPr>
            <p:nvPr/>
          </p:nvSpPr>
          <p:spPr bwMode="auto">
            <a:xfrm>
              <a:off x="4664" y="2382"/>
              <a:ext cx="157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13" name="Rectangle 89"/>
            <p:cNvSpPr>
              <a:spLocks noChangeArrowheads="1"/>
            </p:cNvSpPr>
            <p:nvPr/>
          </p:nvSpPr>
          <p:spPr bwMode="auto">
            <a:xfrm>
              <a:off x="5062" y="1833"/>
              <a:ext cx="84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86" name="Group 90"/>
          <p:cNvGrpSpPr>
            <a:grpSpLocks/>
          </p:cNvGrpSpPr>
          <p:nvPr/>
        </p:nvGrpSpPr>
        <p:grpSpPr bwMode="auto">
          <a:xfrm>
            <a:off x="4275138" y="2339975"/>
            <a:ext cx="893762" cy="828675"/>
            <a:chOff x="-44" y="1473"/>
            <a:chExt cx="981" cy="1105"/>
          </a:xfrm>
        </p:grpSpPr>
        <p:pic>
          <p:nvPicPr>
            <p:cNvPr id="45088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9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0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1-</a:t>
            </a:r>
            <a:fld id="{97773100-5DA3-A64B-835B-2375BE5718B4}" type="slidenum">
              <a:rPr lang="en-US" sz="1200">
                <a:latin typeface="Tahoma" charset="0"/>
              </a:rPr>
              <a:pPr/>
              <a:t>9</a:t>
            </a:fld>
            <a:endParaRPr lang="en-US" sz="12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79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Microsoft Office PowerPoint</Application>
  <PresentationFormat>On-screen Show (4:3)</PresentationFormat>
  <Paragraphs>223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Comic Sans MS</vt:lpstr>
      <vt:lpstr>Gill Sans MT</vt:lpstr>
      <vt:lpstr>Tahoma</vt:lpstr>
      <vt:lpstr>Times New Roman</vt:lpstr>
      <vt:lpstr>Wingdings</vt:lpstr>
      <vt:lpstr>ZapfDingbats</vt:lpstr>
      <vt:lpstr>Office Theme</vt:lpstr>
      <vt:lpstr>Clip</vt:lpstr>
      <vt:lpstr>PowerPoint Presentation</vt:lpstr>
      <vt:lpstr>Chapter 1: introduction</vt:lpstr>
      <vt:lpstr>Chapter 1: roadmap</vt:lpstr>
      <vt:lpstr>What’s the Internet: “nuts and bolts” view</vt:lpstr>
      <vt:lpstr>“Fun” internet appliances</vt:lpstr>
      <vt:lpstr>PowerPoint Presentation</vt:lpstr>
      <vt:lpstr>What’s the Internet: a service view</vt:lpstr>
      <vt:lpstr>What’s a protocol?</vt:lpstr>
      <vt:lpstr>PowerPoint Presentation</vt:lpstr>
      <vt:lpstr>Chapter 1: roadmap</vt:lpstr>
      <vt:lpstr>The network edge:</vt:lpstr>
      <vt:lpstr>Network edge: connection-oriented service</vt:lpstr>
      <vt:lpstr>Network edge: connectionless service</vt:lpstr>
      <vt:lpstr>TCP vs. UDP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Richa Gupta</cp:lastModifiedBy>
  <cp:revision>1</cp:revision>
  <dcterms:created xsi:type="dcterms:W3CDTF">2015-03-11T18:38:36Z</dcterms:created>
  <dcterms:modified xsi:type="dcterms:W3CDTF">2024-06-22T17:37:04Z</dcterms:modified>
  <cp:category/>
</cp:coreProperties>
</file>