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EBD1-178F-5246-8617-8297E7BE012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EDB12-AD82-2F4C-AAE2-8B0EAABC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0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1FD3CD-80DF-374D-BF58-44C044BE803C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F7C99E2-F759-7447-B2C5-FDF495F925F2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ATA – analog  telephone adaptor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E55EC3-8D47-F548-9500-C8D639BD711D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ATM and Frame Relay are connection-oriented but unreliable networks.</a:t>
            </a:r>
          </a:p>
          <a:p>
            <a:r>
              <a:rPr lang="en-US">
                <a:latin typeface="Times New Roman" charset="0"/>
              </a:rPr>
              <a:t>Connection-oriented is modeled on the telephone network.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C024516-FB59-D04B-94B8-E1E3BB3D7D4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Connection-less service is modeled on the post office service.</a:t>
            </a:r>
          </a:p>
          <a:p>
            <a:r>
              <a:rPr lang="en-US">
                <a:latin typeface="Times New Roman" charset="0"/>
              </a:rPr>
              <a:t>ICMP – error messages </a:t>
            </a:r>
          </a:p>
          <a:p>
            <a:r>
              <a:rPr lang="en-US">
                <a:latin typeface="Times New Roman" charset="0"/>
              </a:rPr>
              <a:t>IP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here???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D0172-AC6D-A042-BFD1-34292C97F46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4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F51E79-CB4B-1449-BD06-A1A811DB913F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40344AD-79BE-C64D-8EBD-42DC1624C8A8}" type="slidenum">
              <a:rPr lang="en-US" sz="1200">
                <a:latin typeface="Times New Roman" charset="0"/>
              </a:rPr>
              <a:pPr algn="r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D7B628-910A-E742-9263-78888D7B0BD0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88D567-9972-8648-A6AA-EBCD270A56AB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68695C-C4AC-6246-8566-88D3B4166651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17A4A6-40F9-374A-9A62-F8F30011DFAB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FD6A03-A69A-FD41-A765-0E288BA6B9F6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3F3A30F-BF5C-B044-A75B-1E076BE4D1E7}" type="slidenum">
              <a:rPr lang="en-US" sz="1200">
                <a:latin typeface="Times New Roman" charset="0"/>
              </a:rPr>
              <a:pPr algn="r"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8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8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40.wmf"/><Relationship Id="rId2" Type="http://schemas.openxmlformats.org/officeDocument/2006/relationships/notesSlide" Target="../notesSlides/notesSlide10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41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Relationship Id="rId22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image" Target="../media/image33.emf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1394D124-255F-B84E-9514-57589F351465}" type="slidenum">
              <a:rPr lang="en-US" sz="1200">
                <a:latin typeface="Tahoma" charset="0"/>
              </a:rPr>
              <a:pPr/>
              <a:t>1</a:t>
            </a:fld>
            <a:endParaRPr lang="en-US" sz="1200">
              <a:latin typeface="Tahoma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>
                <a:solidFill>
                  <a:srgbClr val="000099"/>
                </a:solidFill>
                <a:latin typeface="Gill Sans MT" charset="0"/>
              </a:rPr>
              <a:t>Chapter 1</a:t>
            </a:r>
            <a:br>
              <a:rPr lang="en-US" sz="4800">
                <a:solidFill>
                  <a:srgbClr val="000099"/>
                </a:solidFill>
                <a:latin typeface="Gill Sans MT" charset="0"/>
              </a:rPr>
            </a:br>
            <a:r>
              <a:rPr lang="en-US" sz="4400">
                <a:solidFill>
                  <a:srgbClr val="000099"/>
                </a:solidFill>
                <a:latin typeface="Gill Sans MT" charset="0"/>
              </a:rPr>
              <a:t>Introduction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charset="0"/>
              </a:rPr>
              <a:t>Computer Networking: A Top Down Approach </a:t>
            </a:r>
            <a:br>
              <a:rPr lang="en-US" sz="2800">
                <a:solidFill>
                  <a:srgbClr val="008000"/>
                </a:solidFill>
                <a:latin typeface="Gill Sans MT" charset="0"/>
              </a:rPr>
            </a:br>
            <a:r>
              <a:rPr lang="en-US" sz="2000">
                <a:solidFill>
                  <a:srgbClr val="008000"/>
                </a:solidFill>
                <a:latin typeface="Gill Sans MT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charset="0"/>
              </a:rPr>
            </a:br>
            <a:r>
              <a:rPr lang="en-US" sz="2000">
                <a:solidFill>
                  <a:srgbClr val="008000"/>
                </a:solidFill>
                <a:latin typeface="Gill Sans MT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charset="0"/>
              </a:rPr>
            </a:br>
            <a:r>
              <a:rPr lang="en-US" sz="2000">
                <a:solidFill>
                  <a:srgbClr val="008000"/>
                </a:solidFill>
                <a:latin typeface="Gill Sans MT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charset="0"/>
              </a:rPr>
            </a:br>
            <a:r>
              <a:rPr lang="en-US" sz="2000">
                <a:solidFill>
                  <a:srgbClr val="008000"/>
                </a:solidFill>
                <a:latin typeface="Gill Sans MT" charset="0"/>
              </a:rPr>
              <a:t>March 2012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 note on the use of these ppt slides:</a:t>
            </a:r>
          </a:p>
          <a:p>
            <a:r>
              <a:rPr lang="en-US" sz="1200"/>
              <a:t>We</a:t>
            </a:r>
            <a:r>
              <a:rPr lang="ja-JP" altLang="en-US" sz="1200"/>
              <a:t>’</a:t>
            </a:r>
            <a:r>
              <a:rPr lang="en-US" altLang="ja-JP" sz="1200"/>
              <a:t>re making these slides freely available to all (faculty, students, readers). They</a:t>
            </a:r>
            <a:r>
              <a:rPr lang="ja-JP" altLang="en-US" sz="1200"/>
              <a:t>’</a:t>
            </a:r>
            <a:r>
              <a:rPr lang="en-US" altLang="ja-JP" sz="1200"/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/>
              <a:t>lot</a:t>
            </a:r>
            <a:r>
              <a:rPr lang="en-US" altLang="ja-JP" sz="120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endParaRPr lang="en-US" sz="1400">
              <a:latin typeface="Gill Sans MT" charset="0"/>
            </a:endParaRPr>
          </a:p>
          <a:p>
            <a:pPr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120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/>
              <a:t>d like people to use our book!)</a:t>
            </a:r>
          </a:p>
          <a:p>
            <a:pPr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120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</a:pPr>
            <a:endParaRPr lang="en-US" sz="120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</a:pPr>
            <a:r>
              <a:rPr lang="en-US" sz="1200"/>
              <a:t>Thanks and enjoy!  JFK/KWR</a:t>
            </a:r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r>
              <a:rPr lang="en-US" sz="1200"/>
              <a:t>     All material copyright 1996-2012</a:t>
            </a:r>
          </a:p>
          <a:p>
            <a:pPr>
              <a:lnSpc>
                <a:spcPct val="85000"/>
              </a:lnSpc>
            </a:pPr>
            <a:r>
              <a:rPr lang="en-US" sz="1200"/>
              <a:t>     J.F Kurose and K.W. Ross, All Rights Reserved</a:t>
            </a:r>
          </a:p>
        </p:txBody>
      </p:sp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87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pic>
        <p:nvPicPr>
          <p:cNvPr id="47106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Chapter 1: roadmap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1.1 what </a:t>
            </a:r>
            <a:r>
              <a:rPr lang="en-US" sz="2800" i="1">
                <a:solidFill>
                  <a:srgbClr val="000099"/>
                </a:solidFill>
                <a:latin typeface="Gill Sans MT" charset="0"/>
                <a:cs typeface="Arial" charset="0"/>
              </a:rPr>
              <a:t>is</a:t>
            </a: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 the Internet?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CC0000"/>
                </a:solidFill>
                <a:latin typeface="Gill Sans MT" charset="0"/>
                <a:cs typeface="Arial" charset="0"/>
              </a:rPr>
              <a:t>1.2 network edge</a:t>
            </a:r>
          </a:p>
          <a:p>
            <a:pPr lvl="2" eaLnBrk="1" hangingPunct="1">
              <a:buClr>
                <a:srgbClr val="000099"/>
              </a:buClr>
              <a:buFont typeface="Wingdings" charset="0"/>
              <a:buChar char="§"/>
            </a:pPr>
            <a:r>
              <a:rPr lang="en-US" sz="2800">
                <a:solidFill>
                  <a:srgbClr val="CC0000"/>
                </a:solidFill>
                <a:latin typeface="Gill Sans MT" charset="0"/>
                <a:cs typeface="Arial" charset="0"/>
              </a:rPr>
              <a:t> </a:t>
            </a:r>
            <a:r>
              <a:rPr lang="en-US" sz="2400">
                <a:solidFill>
                  <a:srgbClr val="CC0000"/>
                </a:solidFill>
                <a:latin typeface="Gill Sans MT" charset="0"/>
                <a:cs typeface="Arial" charset="0"/>
              </a:rPr>
              <a:t>end systems, access networks, links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1.3 </a:t>
            </a:r>
            <a:r>
              <a:rPr lang="en-US" sz="2800">
                <a:latin typeface="Gill Sans MT" charset="0"/>
                <a:cs typeface="Arial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charset="0"/>
              <a:buChar char="§"/>
            </a:pPr>
            <a:r>
              <a:rPr lang="en-US" sz="2400">
                <a:latin typeface="Gill Sans MT" charset="0"/>
                <a:cs typeface="Arial" charset="0"/>
              </a:rPr>
              <a:t>packet switching, circuit switching, network structure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1.4 </a:t>
            </a:r>
            <a:r>
              <a:rPr lang="en-US" sz="2800">
                <a:latin typeface="Gill Sans MT" charset="0"/>
                <a:cs typeface="Arial" charset="0"/>
              </a:rPr>
              <a:t>delay, loss, throughput in networks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1.5</a:t>
            </a:r>
            <a:r>
              <a:rPr lang="en-US" sz="2800">
                <a:latin typeface="Gill Sans MT" charset="0"/>
                <a:cs typeface="Arial" charset="0"/>
              </a:rPr>
              <a:t> protocol layers, service models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1.6</a:t>
            </a:r>
            <a:r>
              <a:rPr lang="en-US" sz="2800">
                <a:latin typeface="Gill Sans MT" charset="0"/>
                <a:cs typeface="Arial" charset="0"/>
              </a:rPr>
              <a:t> networks under attack: security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1.7</a:t>
            </a:r>
            <a:r>
              <a:rPr lang="en-US" sz="2800">
                <a:latin typeface="Gill Sans MT" charset="0"/>
                <a:cs typeface="Arial" charset="0"/>
              </a:rPr>
              <a:t> history</a:t>
            </a:r>
          </a:p>
          <a:p>
            <a:pPr eaLnBrk="1" hangingPunct="1"/>
            <a:endParaRPr lang="en-US">
              <a:latin typeface="Gill Sans MT" charset="0"/>
            </a:endParaRPr>
          </a:p>
        </p:txBody>
      </p:sp>
      <p:sp>
        <p:nvSpPr>
          <p:cNvPr id="471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247F51F3-0C8E-EB47-A516-EC12A8042CEF}" type="slidenum">
              <a:rPr lang="en-US" sz="1200">
                <a:latin typeface="Tahoma" charset="0"/>
              </a:rPr>
              <a:pPr/>
              <a:t>10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2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3A6425-4520-1647-B7DB-22D835CF46A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The network edge: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495800" cy="4648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charset="0"/>
              </a:rPr>
              <a:t>end systems (hosts):</a:t>
            </a:r>
            <a:endParaRPr lang="en-US" sz="2400" dirty="0">
              <a:latin typeface="Comic Sans MS" charset="0"/>
            </a:endParaRPr>
          </a:p>
          <a:p>
            <a:pPr lvl="1"/>
            <a:r>
              <a:rPr lang="en-US" sz="2000" dirty="0">
                <a:latin typeface="Comic Sans MS" charset="0"/>
              </a:rPr>
              <a:t>run application programs</a:t>
            </a:r>
          </a:p>
          <a:p>
            <a:pPr lvl="1"/>
            <a:r>
              <a:rPr lang="en-US" sz="2000" dirty="0">
                <a:latin typeface="Comic Sans MS" charset="0"/>
              </a:rPr>
              <a:t>e.g. Web, email</a:t>
            </a:r>
          </a:p>
          <a:p>
            <a:pPr lvl="1"/>
            <a:r>
              <a:rPr lang="en-US" sz="2000" dirty="0">
                <a:latin typeface="Comic Sans MS" charset="0"/>
              </a:rPr>
              <a:t>at </a:t>
            </a:r>
            <a:r>
              <a:rPr lang="ja-JP" altLang="en-US" sz="2000" dirty="0">
                <a:latin typeface="Comic Sans MS" charset="0"/>
              </a:rPr>
              <a:t>“</a:t>
            </a:r>
            <a:r>
              <a:rPr lang="en-US" altLang="ja-JP" sz="2000" dirty="0">
                <a:latin typeface="Comic Sans MS" charset="0"/>
              </a:rPr>
              <a:t>edge of network</a:t>
            </a:r>
            <a:r>
              <a:rPr lang="ja-JP" altLang="en-US" sz="2000" dirty="0">
                <a:latin typeface="Comic Sans MS" charset="0"/>
              </a:rPr>
              <a:t>”</a:t>
            </a:r>
            <a:endParaRPr lang="en-US" altLang="ja-JP" sz="2000" dirty="0">
              <a:latin typeface="Comic Sans MS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charset="0"/>
              </a:rPr>
              <a:t>client/server model</a:t>
            </a:r>
            <a:endParaRPr lang="en-US" sz="2400" dirty="0">
              <a:latin typeface="Comic Sans MS" charset="0"/>
            </a:endParaRPr>
          </a:p>
          <a:p>
            <a:pPr lvl="1"/>
            <a:r>
              <a:rPr lang="en-US" sz="2000" dirty="0">
                <a:latin typeface="Comic Sans MS" charset="0"/>
              </a:rPr>
              <a:t>e.g. Web browser/server; email client/server</a:t>
            </a:r>
          </a:p>
          <a:p>
            <a:pPr lvl="1"/>
            <a:r>
              <a:rPr lang="en-US" sz="2000" dirty="0">
                <a:latin typeface="Comic Sans MS" charset="0"/>
              </a:rPr>
              <a:t>Distributed applications</a:t>
            </a:r>
          </a:p>
          <a:p>
            <a:r>
              <a:rPr lang="en-US" dirty="0">
                <a:solidFill>
                  <a:srgbClr val="FF0000"/>
                </a:solidFill>
                <a:latin typeface="Comic Sans MS" charset="0"/>
              </a:rPr>
              <a:t>peer-peer model:</a:t>
            </a:r>
            <a:endParaRPr lang="en-US" sz="2400" dirty="0">
              <a:latin typeface="Comic Sans MS" charset="0"/>
            </a:endParaRPr>
          </a:p>
          <a:p>
            <a:pPr lvl="1"/>
            <a:r>
              <a:rPr lang="en-US" sz="2000" dirty="0">
                <a:latin typeface="Comic Sans MS" charset="0"/>
              </a:rPr>
              <a:t> minimal (or no) use of dedicated servers</a:t>
            </a:r>
          </a:p>
          <a:p>
            <a:pPr lvl="1"/>
            <a:r>
              <a:rPr lang="en-US" sz="2000" dirty="0">
                <a:latin typeface="Comic Sans MS" charset="0"/>
              </a:rPr>
              <a:t>e.g. Skype, </a:t>
            </a:r>
            <a:r>
              <a:rPr lang="en-US" sz="2000" dirty="0" err="1">
                <a:latin typeface="Comic Sans MS" charset="0"/>
              </a:rPr>
              <a:t>BitTorrent</a:t>
            </a:r>
            <a:endParaRPr lang="en-US" sz="2000" dirty="0">
              <a:latin typeface="Comic Sans MS" charset="0"/>
            </a:endParaRPr>
          </a:p>
        </p:txBody>
      </p:sp>
      <p:sp>
        <p:nvSpPr>
          <p:cNvPr id="28676" name="Freeform 12"/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Freeform 13"/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Freeform 14"/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79" name="Group 233"/>
          <p:cNvGrpSpPr>
            <a:grpSpLocks/>
          </p:cNvGrpSpPr>
          <p:nvPr/>
        </p:nvGrpSpPr>
        <p:grpSpPr bwMode="auto">
          <a:xfrm>
            <a:off x="4316413" y="1785938"/>
            <a:ext cx="1100137" cy="874712"/>
            <a:chOff x="3541" y="495"/>
            <a:chExt cx="693" cy="551"/>
          </a:xfrm>
        </p:grpSpPr>
        <p:sp>
          <p:nvSpPr>
            <p:cNvPr id="28898" name="Freeform 232"/>
            <p:cNvSpPr>
              <a:spLocks/>
            </p:cNvSpPr>
            <p:nvPr/>
          </p:nvSpPr>
          <p:spPr bwMode="auto">
            <a:xfrm>
              <a:off x="3541" y="495"/>
              <a:ext cx="693" cy="551"/>
            </a:xfrm>
            <a:custGeom>
              <a:avLst/>
              <a:gdLst>
                <a:gd name="T0" fmla="*/ 77 w 693"/>
                <a:gd name="T1" fmla="*/ 63 h 551"/>
                <a:gd name="T2" fmla="*/ 35 w 693"/>
                <a:gd name="T3" fmla="*/ 255 h 551"/>
                <a:gd name="T4" fmla="*/ 35 w 693"/>
                <a:gd name="T5" fmla="*/ 447 h 551"/>
                <a:gd name="T6" fmla="*/ 245 w 693"/>
                <a:gd name="T7" fmla="*/ 513 h 551"/>
                <a:gd name="T8" fmla="*/ 431 w 693"/>
                <a:gd name="T9" fmla="*/ 543 h 551"/>
                <a:gd name="T10" fmla="*/ 647 w 693"/>
                <a:gd name="T11" fmla="*/ 465 h 551"/>
                <a:gd name="T12" fmla="*/ 689 w 693"/>
                <a:gd name="T13" fmla="*/ 303 h 551"/>
                <a:gd name="T14" fmla="*/ 671 w 693"/>
                <a:gd name="T15" fmla="*/ 105 h 551"/>
                <a:gd name="T16" fmla="*/ 617 w 693"/>
                <a:gd name="T17" fmla="*/ 39 h 551"/>
                <a:gd name="T18" fmla="*/ 311 w 693"/>
                <a:gd name="T19" fmla="*/ 3 h 551"/>
                <a:gd name="T20" fmla="*/ 77 w 693"/>
                <a:gd name="T21" fmla="*/ 63 h 5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3"/>
                <a:gd name="T34" fmla="*/ 0 h 551"/>
                <a:gd name="T35" fmla="*/ 693 w 693"/>
                <a:gd name="T36" fmla="*/ 551 h 5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3" h="551">
                  <a:moveTo>
                    <a:pt x="77" y="63"/>
                  </a:moveTo>
                  <a:cubicBezTo>
                    <a:pt x="31" y="105"/>
                    <a:pt x="42" y="191"/>
                    <a:pt x="35" y="255"/>
                  </a:cubicBezTo>
                  <a:cubicBezTo>
                    <a:pt x="28" y="319"/>
                    <a:pt x="0" y="404"/>
                    <a:pt x="35" y="447"/>
                  </a:cubicBezTo>
                  <a:cubicBezTo>
                    <a:pt x="70" y="490"/>
                    <a:pt x="179" y="497"/>
                    <a:pt x="245" y="513"/>
                  </a:cubicBezTo>
                  <a:cubicBezTo>
                    <a:pt x="311" y="529"/>
                    <a:pt x="364" y="551"/>
                    <a:pt x="431" y="543"/>
                  </a:cubicBezTo>
                  <a:cubicBezTo>
                    <a:pt x="498" y="535"/>
                    <a:pt x="604" y="505"/>
                    <a:pt x="647" y="465"/>
                  </a:cubicBezTo>
                  <a:cubicBezTo>
                    <a:pt x="690" y="425"/>
                    <a:pt x="685" y="363"/>
                    <a:pt x="689" y="303"/>
                  </a:cubicBezTo>
                  <a:cubicBezTo>
                    <a:pt x="693" y="243"/>
                    <a:pt x="683" y="149"/>
                    <a:pt x="671" y="105"/>
                  </a:cubicBezTo>
                  <a:cubicBezTo>
                    <a:pt x="659" y="61"/>
                    <a:pt x="677" y="56"/>
                    <a:pt x="617" y="39"/>
                  </a:cubicBezTo>
                  <a:cubicBezTo>
                    <a:pt x="557" y="22"/>
                    <a:pt x="401" y="0"/>
                    <a:pt x="311" y="3"/>
                  </a:cubicBezTo>
                  <a:cubicBezTo>
                    <a:pt x="221" y="6"/>
                    <a:pt x="123" y="21"/>
                    <a:pt x="77" y="6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899" name="Object 16"/>
            <p:cNvGraphicFramePr>
              <a:graphicFrameLocks noChangeAspect="1"/>
            </p:cNvGraphicFramePr>
            <p:nvPr/>
          </p:nvGraphicFramePr>
          <p:xfrm>
            <a:off x="3592" y="544"/>
            <a:ext cx="58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544"/>
                          <a:ext cx="58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0" name="Object 17"/>
          <p:cNvGraphicFramePr>
            <a:graphicFrameLocks noChangeAspect="1"/>
          </p:cNvGraphicFramePr>
          <p:nvPr/>
        </p:nvGraphicFramePr>
        <p:xfrm>
          <a:off x="5461000" y="2311400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681706" imgH="480401" progId="">
                  <p:embed/>
                </p:oleObj>
              </mc:Choice>
              <mc:Fallback>
                <p:oleObj name="Clip" r:id="rId5" imgW="681706" imgH="4804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311400"/>
                        <a:ext cx="27940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Line 18"/>
          <p:cNvSpPr>
            <a:spLocks noChangeShapeType="1"/>
          </p:cNvSpPr>
          <p:nvPr/>
        </p:nvSpPr>
        <p:spPr bwMode="auto">
          <a:xfrm flipV="1">
            <a:off x="5413375" y="2433638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82" name="Group 19"/>
          <p:cNvGrpSpPr>
            <a:grpSpLocks/>
          </p:cNvGrpSpPr>
          <p:nvPr/>
        </p:nvGrpSpPr>
        <p:grpSpPr bwMode="auto">
          <a:xfrm>
            <a:off x="5006975" y="2787650"/>
            <a:ext cx="733425" cy="319088"/>
            <a:chOff x="3552" y="246"/>
            <a:chExt cx="527" cy="248"/>
          </a:xfrm>
        </p:grpSpPr>
        <p:graphicFrame>
          <p:nvGraphicFramePr>
            <p:cNvPr id="28895" name="Object 2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96" name="Object 2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681706" imgH="480401" progId="">
                    <p:embed/>
                  </p:oleObj>
                </mc:Choice>
                <mc:Fallback>
                  <p:oleObj name="Clip" r:id="rId8" imgW="681706" imgH="4804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97" name="Line 2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3" name="Group 23"/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28892" name="Oval 2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93" name="Oval 2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94" name="Oval 2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8684" name="Group 27"/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28884" name="AutoShape 2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5" name="Rectangle 2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6" name="Rectangle 3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7" name="AutoShape 3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8" name="Line 3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9" name="Line 3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90" name="Rectangle 3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91" name="Rectangle 3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8685" name="Group 36"/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28881" name="Oval 3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2" name="Oval 3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3" name="Oval 3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8686" name="Line 40"/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41"/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42"/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43"/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44"/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45"/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92" name="Group 46"/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28873" name="AutoShape 4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74" name="Rectangle 4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75" name="Rectangle 4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76" name="AutoShape 5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77" name="Line 5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" name="Line 5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" name="Rectangle 5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0" name="Rectangle 5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8693" name="Group 55"/>
          <p:cNvGrpSpPr>
            <a:grpSpLocks/>
          </p:cNvGrpSpPr>
          <p:nvPr/>
        </p:nvGrpSpPr>
        <p:grpSpPr bwMode="auto">
          <a:xfrm>
            <a:off x="5391150" y="3675063"/>
            <a:ext cx="479425" cy="925512"/>
            <a:chOff x="3314" y="1248"/>
            <a:chExt cx="344" cy="694"/>
          </a:xfrm>
        </p:grpSpPr>
        <p:graphicFrame>
          <p:nvGraphicFramePr>
            <p:cNvPr id="28864" name="Object 56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7263" imgH="1084139" progId="">
                    <p:embed/>
                  </p:oleObj>
                </mc:Choice>
                <mc:Fallback>
                  <p:oleObj name="Clip" r:id="rId9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65" name="Line 57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866" name="Object 58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">
                    <p:embed/>
                  </p:oleObj>
                </mc:Choice>
                <mc:Fallback>
                  <p:oleObj name="Clip" r:id="rId10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67" name="Line 59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868" name="Group 60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8870" name="Oval 61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71" name="Oval 62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72" name="Oval 63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8869" name="Line 64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8694" name="Object 65"/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307263" imgH="1084139" progId="">
                  <p:embed/>
                </p:oleObj>
              </mc:Choice>
              <mc:Fallback>
                <p:oleObj name="Clip" r:id="rId11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84713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66"/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07263" imgH="1084139" progId="">
                  <p:embed/>
                </p:oleObj>
              </mc:Choice>
              <mc:Fallback>
                <p:oleObj name="Clip" r:id="rId12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736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Oval 67"/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7" name="Oval 68"/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8" name="Oval 69"/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9" name="Line 70"/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71"/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72"/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73"/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74"/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Line 75"/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05" name="Object 76"/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3" imgW="982811" imgH="1208363" progId="">
                  <p:embed/>
                </p:oleObj>
              </mc:Choice>
              <mc:Fallback>
                <p:oleObj name="Clip" r:id="rId13" imgW="982811" imgH="12083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65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Object 77"/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5" imgW="982811" imgH="1208363" progId="">
                  <p:embed/>
                </p:oleObj>
              </mc:Choice>
              <mc:Fallback>
                <p:oleObj name="Clip" r:id="rId15" imgW="982811" imgH="12083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7475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Freeform 78"/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08" name="Group 79"/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28862" name="Object 8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826829" imgH="840406" progId="">
                    <p:embed/>
                  </p:oleObj>
                </mc:Choice>
                <mc:Fallback>
                  <p:oleObj name="Clip" r:id="rId16" imgW="826829" imgH="8404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63" name="Object 8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8" imgW="1268295" imgH="1199426" progId="">
                    <p:embed/>
                  </p:oleObj>
                </mc:Choice>
                <mc:Fallback>
                  <p:oleObj name="Clip" r:id="rId18" imgW="1268295" imgH="119942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09" name="Group 82"/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28860" name="Object 8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826829" imgH="840406" progId="">
                    <p:embed/>
                  </p:oleObj>
                </mc:Choice>
                <mc:Fallback>
                  <p:oleObj name="Clip" r:id="rId20" imgW="826829" imgH="8404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61" name="Object 8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268295" imgH="1199426" progId="">
                    <p:embed/>
                  </p:oleObj>
                </mc:Choice>
                <mc:Fallback>
                  <p:oleObj name="Clip" r:id="rId21" imgW="1268295" imgH="119942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10" name="Group 85"/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28858" name="Object 8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2" imgW="826829" imgH="840406" progId="">
                    <p:embed/>
                  </p:oleObj>
                </mc:Choice>
                <mc:Fallback>
                  <p:oleObj name="Clip" r:id="rId22" imgW="826829" imgH="8404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59" name="Rectangle 8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8711" name="Line 88"/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12" name="Group 89"/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28850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51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52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53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54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5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6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57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8713" name="Group 236"/>
          <p:cNvGrpSpPr>
            <a:grpSpLocks/>
          </p:cNvGrpSpPr>
          <p:nvPr/>
        </p:nvGrpSpPr>
        <p:grpSpPr bwMode="auto">
          <a:xfrm>
            <a:off x="7808913" y="4652963"/>
            <a:ext cx="796925" cy="1260475"/>
            <a:chOff x="5087" y="3051"/>
            <a:chExt cx="502" cy="794"/>
          </a:xfrm>
        </p:grpSpPr>
        <p:sp>
          <p:nvSpPr>
            <p:cNvPr id="28840" name="Freeform 235"/>
            <p:cNvSpPr>
              <a:spLocks/>
            </p:cNvSpPr>
            <p:nvPr/>
          </p:nvSpPr>
          <p:spPr bwMode="auto">
            <a:xfrm>
              <a:off x="5087" y="3051"/>
              <a:ext cx="502" cy="794"/>
            </a:xfrm>
            <a:custGeom>
              <a:avLst/>
              <a:gdLst>
                <a:gd name="T0" fmla="*/ 289 w 502"/>
                <a:gd name="T1" fmla="*/ 9 h 794"/>
                <a:gd name="T2" fmla="*/ 127 w 502"/>
                <a:gd name="T3" fmla="*/ 33 h 794"/>
                <a:gd name="T4" fmla="*/ 25 w 502"/>
                <a:gd name="T5" fmla="*/ 207 h 794"/>
                <a:gd name="T6" fmla="*/ 13 w 502"/>
                <a:gd name="T7" fmla="*/ 621 h 794"/>
                <a:gd name="T8" fmla="*/ 103 w 502"/>
                <a:gd name="T9" fmla="*/ 771 h 794"/>
                <a:gd name="T10" fmla="*/ 271 w 502"/>
                <a:gd name="T11" fmla="*/ 759 h 794"/>
                <a:gd name="T12" fmla="*/ 421 w 502"/>
                <a:gd name="T13" fmla="*/ 735 h 794"/>
                <a:gd name="T14" fmla="*/ 469 w 502"/>
                <a:gd name="T15" fmla="*/ 579 h 794"/>
                <a:gd name="T16" fmla="*/ 487 w 502"/>
                <a:gd name="T17" fmla="*/ 471 h 794"/>
                <a:gd name="T18" fmla="*/ 469 w 502"/>
                <a:gd name="T19" fmla="*/ 87 h 794"/>
                <a:gd name="T20" fmla="*/ 289 w 502"/>
                <a:gd name="T21" fmla="*/ 9 h 7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2"/>
                <a:gd name="T34" fmla="*/ 0 h 794"/>
                <a:gd name="T35" fmla="*/ 502 w 502"/>
                <a:gd name="T36" fmla="*/ 794 h 7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2" h="794">
                  <a:moveTo>
                    <a:pt x="289" y="9"/>
                  </a:moveTo>
                  <a:cubicBezTo>
                    <a:pt x="232" y="0"/>
                    <a:pt x="171" y="0"/>
                    <a:pt x="127" y="33"/>
                  </a:cubicBezTo>
                  <a:cubicBezTo>
                    <a:pt x="83" y="66"/>
                    <a:pt x="44" y="109"/>
                    <a:pt x="25" y="207"/>
                  </a:cubicBezTo>
                  <a:cubicBezTo>
                    <a:pt x="6" y="305"/>
                    <a:pt x="0" y="527"/>
                    <a:pt x="13" y="621"/>
                  </a:cubicBezTo>
                  <a:cubicBezTo>
                    <a:pt x="26" y="715"/>
                    <a:pt x="60" y="748"/>
                    <a:pt x="103" y="771"/>
                  </a:cubicBezTo>
                  <a:cubicBezTo>
                    <a:pt x="146" y="794"/>
                    <a:pt x="218" y="765"/>
                    <a:pt x="271" y="759"/>
                  </a:cubicBezTo>
                  <a:cubicBezTo>
                    <a:pt x="324" y="753"/>
                    <a:pt x="388" y="765"/>
                    <a:pt x="421" y="735"/>
                  </a:cubicBezTo>
                  <a:cubicBezTo>
                    <a:pt x="454" y="705"/>
                    <a:pt x="458" y="623"/>
                    <a:pt x="469" y="579"/>
                  </a:cubicBezTo>
                  <a:cubicBezTo>
                    <a:pt x="480" y="535"/>
                    <a:pt x="487" y="553"/>
                    <a:pt x="487" y="471"/>
                  </a:cubicBezTo>
                  <a:cubicBezTo>
                    <a:pt x="487" y="389"/>
                    <a:pt x="502" y="164"/>
                    <a:pt x="469" y="87"/>
                  </a:cubicBezTo>
                  <a:cubicBezTo>
                    <a:pt x="436" y="10"/>
                    <a:pt x="346" y="18"/>
                    <a:pt x="289" y="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841" name="Group 234"/>
            <p:cNvGrpSpPr>
              <a:grpSpLocks/>
            </p:cNvGrpSpPr>
            <p:nvPr/>
          </p:nvGrpSpPr>
          <p:grpSpPr bwMode="auto">
            <a:xfrm>
              <a:off x="5157" y="3111"/>
              <a:ext cx="347" cy="654"/>
              <a:chOff x="4935" y="2925"/>
              <a:chExt cx="347" cy="654"/>
            </a:xfrm>
          </p:grpSpPr>
          <p:sp>
            <p:nvSpPr>
              <p:cNvPr id="28842" name="AutoShape 99"/>
              <p:cNvSpPr>
                <a:spLocks noChangeArrowheads="1"/>
              </p:cNvSpPr>
              <p:nvPr/>
            </p:nvSpPr>
            <p:spPr bwMode="auto">
              <a:xfrm>
                <a:off x="4935" y="3428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43" name="Rectangle 100"/>
              <p:cNvSpPr>
                <a:spLocks noChangeArrowheads="1"/>
              </p:cNvSpPr>
              <p:nvPr/>
            </p:nvSpPr>
            <p:spPr bwMode="auto">
              <a:xfrm>
                <a:off x="5111" y="2929"/>
                <a:ext cx="165" cy="50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44" name="Rectangle 101"/>
              <p:cNvSpPr>
                <a:spLocks noChangeArrowheads="1"/>
              </p:cNvSpPr>
              <p:nvPr/>
            </p:nvSpPr>
            <p:spPr bwMode="auto">
              <a:xfrm>
                <a:off x="4937" y="3072"/>
                <a:ext cx="220" cy="50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45" name="AutoShape 102"/>
              <p:cNvSpPr>
                <a:spLocks noChangeArrowheads="1"/>
              </p:cNvSpPr>
              <p:nvPr/>
            </p:nvSpPr>
            <p:spPr bwMode="auto">
              <a:xfrm>
                <a:off x="4935" y="2925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46" name="Line 103"/>
              <p:cNvSpPr>
                <a:spLocks noChangeShapeType="1"/>
              </p:cNvSpPr>
              <p:nvPr/>
            </p:nvSpPr>
            <p:spPr bwMode="auto">
              <a:xfrm>
                <a:off x="5282" y="2936"/>
                <a:ext cx="0" cy="4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47" name="Line 104"/>
              <p:cNvSpPr>
                <a:spLocks noChangeShapeType="1"/>
              </p:cNvSpPr>
              <p:nvPr/>
            </p:nvSpPr>
            <p:spPr bwMode="auto">
              <a:xfrm flipH="1">
                <a:off x="5157" y="3428"/>
                <a:ext cx="125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48" name="Rectangle 105"/>
              <p:cNvSpPr>
                <a:spLocks noChangeArrowheads="1"/>
              </p:cNvSpPr>
              <p:nvPr/>
            </p:nvSpPr>
            <p:spPr bwMode="auto">
              <a:xfrm>
                <a:off x="4965" y="3138"/>
                <a:ext cx="146" cy="29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49" name="Rectangle 106"/>
              <p:cNvSpPr>
                <a:spLocks noChangeArrowheads="1"/>
              </p:cNvSpPr>
              <p:nvPr/>
            </p:nvSpPr>
            <p:spPr bwMode="auto">
              <a:xfrm>
                <a:off x="4986" y="3225"/>
                <a:ext cx="111" cy="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28714" name="Line 107"/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108"/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109"/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110"/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111"/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Line 112"/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Line 113"/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Line 114"/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Line 115"/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116"/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117"/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118"/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26" name="Group 119"/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28827" name="Oval 1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28" name="Line 1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9" name="Line 1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0" name="Rectangle 1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831" name="Oval 1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832" name="Group 1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837" name="Line 1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8" name="Line 1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9" name="Line 1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33" name="Group 1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834" name="Line 1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5" name="Line 1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6" name="Line 1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27" name="Group 133"/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28814" name="Oval 13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15" name="Line 13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16" name="Line 13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17" name="Rectangle 13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818" name="Oval 13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819" name="Group 13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824" name="Line 1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5" name="Line 1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6" name="Line 1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20" name="Group 14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821" name="Line 1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2" name="Line 1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3" name="Line 1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28" name="Group 147"/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28801" name="Oval 14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02" name="Line 14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15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" name="Rectangle 15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805" name="Oval 15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806" name="Group 15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811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2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3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07" name="Group 15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808" name="Line 1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9" name="Line 1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0" name="Line 1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29" name="Group 161"/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28788" name="Oval 16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789" name="Line 16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Line 16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1" name="Rectangle 16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792" name="Oval 16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793" name="Group 16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98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9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0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94" name="Group 17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95" name="Line 17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6" name="Line 17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7" name="Line 17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30" name="Group 175"/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28775" name="Oval 17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776" name="Line 17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7" name="Line 17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8" name="Rectangle 17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779" name="Oval 18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780" name="Group 18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85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6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7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81" name="Group 18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82" name="Line 18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3" name="Line 18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4" name="Line 18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31" name="Group 189"/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28762" name="Oval 19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763" name="Line 19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4" name="Line 19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5" name="Rectangle 19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766" name="Oval 19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767" name="Group 19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72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3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4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68" name="Group 19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69" name="Line 2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0" name="Line 2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1" name="Line 2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32" name="Group 203"/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28749" name="Oval 20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750" name="Line 20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1" name="Line 20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2" name="Rectangle 20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753" name="Oval 20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754" name="Group 20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59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0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1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5" name="Group 2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56" name="Line 2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7" name="Line 2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8" name="Line 2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33" name="Group 217"/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28736" name="Oval 2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737" name="Line 2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Line 2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Rectangle 2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740" name="Oval 2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741" name="Group 22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46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7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8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2" name="Group 22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43" name="Line 2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4" name="Line 2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5" name="Line 2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734" name="Freeform 10"/>
          <p:cNvSpPr>
            <a:spLocks/>
          </p:cNvSpPr>
          <p:nvPr/>
        </p:nvSpPr>
        <p:spPr bwMode="auto">
          <a:xfrm>
            <a:off x="5391150" y="2266950"/>
            <a:ext cx="2724150" cy="2447925"/>
          </a:xfrm>
          <a:custGeom>
            <a:avLst/>
            <a:gdLst>
              <a:gd name="T0" fmla="*/ 0 w 1716"/>
              <a:gd name="T1" fmla="*/ 0 h 1542"/>
              <a:gd name="T2" fmla="*/ 2147483647 w 1716"/>
              <a:gd name="T3" fmla="*/ 2147483647 h 1542"/>
              <a:gd name="T4" fmla="*/ 2147483647 w 1716"/>
              <a:gd name="T5" fmla="*/ 2147483647 h 1542"/>
              <a:gd name="T6" fmla="*/ 2147483647 w 1716"/>
              <a:gd name="T7" fmla="*/ 2147483647 h 1542"/>
              <a:gd name="T8" fmla="*/ 2147483647 w 1716"/>
              <a:gd name="T9" fmla="*/ 2147483647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6"/>
              <a:gd name="T16" fmla="*/ 0 h 1542"/>
              <a:gd name="T17" fmla="*/ 1716 w 1716"/>
              <a:gd name="T18" fmla="*/ 1542 h 1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6" h="1542">
                <a:moveTo>
                  <a:pt x="0" y="0"/>
                </a:moveTo>
                <a:cubicBezTo>
                  <a:pt x="62" y="7"/>
                  <a:pt x="230" y="4"/>
                  <a:pt x="372" y="42"/>
                </a:cubicBezTo>
                <a:cubicBezTo>
                  <a:pt x="514" y="80"/>
                  <a:pt x="672" y="114"/>
                  <a:pt x="852" y="228"/>
                </a:cubicBezTo>
                <a:cubicBezTo>
                  <a:pt x="1032" y="342"/>
                  <a:pt x="1308" y="507"/>
                  <a:pt x="1452" y="726"/>
                </a:cubicBezTo>
                <a:cubicBezTo>
                  <a:pt x="1596" y="945"/>
                  <a:pt x="1661" y="1372"/>
                  <a:pt x="1716" y="1542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Line 237"/>
          <p:cNvSpPr>
            <a:spLocks noChangeShapeType="1"/>
          </p:cNvSpPr>
          <p:nvPr/>
        </p:nvSpPr>
        <p:spPr bwMode="auto">
          <a:xfrm flipV="1">
            <a:off x="6210300" y="4398963"/>
            <a:ext cx="1588" cy="22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E55AD0-A2BE-AF44-9C82-6A22D0E331E6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sz="3200">
                <a:latin typeface="Comic Sans MS" charset="0"/>
              </a:rPr>
              <a:t>Network edge: connection-oriented service</a:t>
            </a:r>
            <a:endParaRPr lang="en-US">
              <a:latin typeface="Comic Sans MS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u="sng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sz="2400">
                <a:latin typeface="Comic Sans MS" charset="0"/>
              </a:rPr>
              <a:t> data transfer between end systems</a:t>
            </a:r>
          </a:p>
          <a:p>
            <a:r>
              <a:rPr lang="en-US" sz="2400" i="1">
                <a:latin typeface="Comic Sans MS" charset="0"/>
              </a:rPr>
              <a:t>handshaking:</a:t>
            </a:r>
            <a:r>
              <a:rPr lang="en-US" sz="2400">
                <a:latin typeface="Comic Sans MS" charset="0"/>
              </a:rPr>
              <a:t> setup a connection for data transfer ahead of time</a:t>
            </a:r>
          </a:p>
          <a:p>
            <a:pPr lvl="1">
              <a:buFont typeface="ZapfDingbats" charset="0"/>
              <a:buNone/>
            </a:pPr>
            <a:endParaRPr lang="en-US" sz="2000">
              <a:latin typeface="Comic Sans MS" charset="0"/>
            </a:endParaRPr>
          </a:p>
          <a:p>
            <a:r>
              <a:rPr lang="en-US" sz="2400">
                <a:latin typeface="Comic Sans MS" charset="0"/>
              </a:rPr>
              <a:t>TCP - Transmission Control Protocol </a:t>
            </a:r>
          </a:p>
          <a:p>
            <a:pPr lvl="1"/>
            <a:r>
              <a:rPr lang="en-US" sz="2000">
                <a:latin typeface="Comic Sans MS" charset="0"/>
              </a:rPr>
              <a:t>Internet</a:t>
            </a:r>
            <a:r>
              <a:rPr lang="ja-JP" altLang="en-US" sz="2000">
                <a:latin typeface="Comic Sans MS" charset="0"/>
              </a:rPr>
              <a:t>’</a:t>
            </a:r>
            <a:r>
              <a:rPr lang="en-US" altLang="ja-JP" sz="2000">
                <a:latin typeface="Comic Sans MS" charset="0"/>
              </a:rPr>
              <a:t>s connection-oriented service</a:t>
            </a:r>
          </a:p>
          <a:p>
            <a:pPr lvl="1"/>
            <a:endParaRPr lang="en-US" sz="2000">
              <a:latin typeface="Comic Sans MS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91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u="sng">
                <a:solidFill>
                  <a:srgbClr val="FF0000"/>
                </a:solidFill>
                <a:latin typeface="Comic Sans MS" charset="0"/>
              </a:rPr>
              <a:t>TCP service</a:t>
            </a:r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 </a:t>
            </a:r>
            <a:r>
              <a:rPr lang="en-US" sz="2400">
                <a:latin typeface="Comic Sans MS" charset="0"/>
              </a:rPr>
              <a:t>[RFC 793]</a:t>
            </a:r>
          </a:p>
          <a:p>
            <a:r>
              <a:rPr lang="en-US" sz="2400" i="1">
                <a:latin typeface="Comic Sans MS" charset="0"/>
              </a:rPr>
              <a:t>reliable, in-order</a:t>
            </a:r>
            <a:r>
              <a:rPr lang="en-US" sz="2400">
                <a:latin typeface="Comic Sans MS" charset="0"/>
              </a:rPr>
              <a:t> byte-stream data transfer</a:t>
            </a:r>
          </a:p>
          <a:p>
            <a:pPr lvl="1"/>
            <a:r>
              <a:rPr lang="en-US" sz="2000">
                <a:latin typeface="Comic Sans MS" charset="0"/>
              </a:rPr>
              <a:t>loss: acknowledgements and retransmissions</a:t>
            </a:r>
          </a:p>
          <a:p>
            <a:r>
              <a:rPr lang="en-US" sz="2400" i="1">
                <a:latin typeface="Comic Sans MS" charset="0"/>
              </a:rPr>
              <a:t>flow control:</a:t>
            </a:r>
            <a:r>
              <a:rPr lang="en-US" sz="2400">
                <a:latin typeface="Comic Sans MS" charset="0"/>
              </a:rPr>
              <a:t> </a:t>
            </a:r>
          </a:p>
          <a:p>
            <a:pPr lvl="1"/>
            <a:r>
              <a:rPr lang="en-US" sz="2000">
                <a:latin typeface="Comic Sans MS" charset="0"/>
              </a:rPr>
              <a:t>sender won</a:t>
            </a:r>
            <a:r>
              <a:rPr lang="ja-JP" altLang="en-US" sz="2000">
                <a:latin typeface="Comic Sans MS" charset="0"/>
              </a:rPr>
              <a:t>’</a:t>
            </a:r>
            <a:r>
              <a:rPr lang="en-US" altLang="ja-JP" sz="2000">
                <a:latin typeface="Comic Sans MS" charset="0"/>
              </a:rPr>
              <a:t>t overwhelm receiver</a:t>
            </a:r>
          </a:p>
          <a:p>
            <a:r>
              <a:rPr lang="en-US" sz="2400" i="1">
                <a:latin typeface="Comic Sans MS" charset="0"/>
              </a:rPr>
              <a:t>congestion control:</a:t>
            </a:r>
            <a:r>
              <a:rPr lang="en-US" sz="2400">
                <a:latin typeface="Comic Sans MS" charset="0"/>
              </a:rPr>
              <a:t> </a:t>
            </a:r>
          </a:p>
          <a:p>
            <a:pPr lvl="1"/>
            <a:r>
              <a:rPr lang="en-US" sz="2000">
                <a:latin typeface="Comic Sans MS" charset="0"/>
              </a:rPr>
              <a:t>senders </a:t>
            </a:r>
            <a:r>
              <a:rPr lang="ja-JP" altLang="en-US" sz="2000">
                <a:latin typeface="Comic Sans MS" charset="0"/>
              </a:rPr>
              <a:t>“</a:t>
            </a:r>
            <a:r>
              <a:rPr lang="en-US" altLang="ja-JP" sz="2000">
                <a:latin typeface="Comic Sans MS" charset="0"/>
              </a:rPr>
              <a:t>slow down sending rate</a:t>
            </a:r>
            <a:r>
              <a:rPr lang="ja-JP" altLang="en-US" sz="2000">
                <a:latin typeface="Comic Sans MS" charset="0"/>
              </a:rPr>
              <a:t>”</a:t>
            </a:r>
            <a:r>
              <a:rPr lang="en-US" altLang="ja-JP" sz="2000">
                <a:latin typeface="Comic Sans MS" charset="0"/>
              </a:rPr>
              <a:t> when network congested</a:t>
            </a:r>
            <a:endParaRPr lang="en-US" sz="20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8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767CA3-AACC-0B4C-B995-9EB41F72C874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sz="3200">
                <a:latin typeface="Comic Sans MS" charset="0"/>
              </a:rPr>
              <a:t>Network edge: connectionless service</a:t>
            </a:r>
            <a:endParaRPr lang="en-US">
              <a:latin typeface="Comic Sans M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16915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u="sng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sz="2400">
                <a:latin typeface="Comic Sans MS" charset="0"/>
              </a:rPr>
              <a:t> data transfer between end systems</a:t>
            </a:r>
          </a:p>
          <a:p>
            <a:r>
              <a:rPr lang="en-US" sz="24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sz="2400">
                <a:latin typeface="Comic Sans MS" charset="0"/>
              </a:rPr>
              <a:t> - User Datagram Protocol [RFC 768]:</a:t>
            </a:r>
          </a:p>
          <a:p>
            <a:pPr lvl="1"/>
            <a:r>
              <a:rPr lang="en-US" sz="2000">
                <a:latin typeface="Comic Sans MS" charset="0"/>
              </a:rPr>
              <a:t>No handshaking – less work!</a:t>
            </a:r>
          </a:p>
          <a:p>
            <a:pPr lvl="1"/>
            <a:r>
              <a:rPr lang="en-US" sz="2000">
                <a:latin typeface="Comic Sans MS" charset="0"/>
              </a:rPr>
              <a:t>Less delay </a:t>
            </a:r>
          </a:p>
          <a:p>
            <a:pPr lvl="1"/>
            <a:r>
              <a:rPr lang="en-US" sz="2000">
                <a:latin typeface="Comic Sans MS" charset="0"/>
              </a:rPr>
              <a:t> Internet</a:t>
            </a:r>
            <a:r>
              <a:rPr lang="ja-JP" altLang="en-US" sz="2000">
                <a:latin typeface="Comic Sans MS" charset="0"/>
              </a:rPr>
              <a:t>’</a:t>
            </a:r>
            <a:r>
              <a:rPr lang="en-US" altLang="ja-JP" sz="2000">
                <a:latin typeface="Comic Sans MS" charset="0"/>
              </a:rPr>
              <a:t>s connectionless service</a:t>
            </a:r>
          </a:p>
          <a:p>
            <a:pPr lvl="2"/>
            <a:r>
              <a:rPr lang="en-US">
                <a:latin typeface="Comic Sans MS" charset="0"/>
              </a:rPr>
              <a:t>unreliable data transfer</a:t>
            </a:r>
          </a:p>
          <a:p>
            <a:pPr lvl="2"/>
            <a:r>
              <a:rPr lang="en-US">
                <a:latin typeface="Comic Sans MS" charset="0"/>
              </a:rPr>
              <a:t>no flow control</a:t>
            </a:r>
          </a:p>
          <a:p>
            <a:pPr lvl="2"/>
            <a:r>
              <a:rPr lang="en-US">
                <a:latin typeface="Comic Sans MS" charset="0"/>
              </a:rPr>
              <a:t>no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424421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4FF554-08EA-B34F-B0FF-412290ECBD3C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sz="3200">
                <a:latin typeface="Comic Sans MS" charset="0"/>
              </a:rPr>
              <a:t>TCP vs. UDP</a:t>
            </a:r>
            <a:endParaRPr lang="en-US">
              <a:latin typeface="Comic Sans MS" charset="0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039813" y="1600200"/>
            <a:ext cx="59436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App</a:t>
            </a:r>
            <a:r>
              <a:rPr lang="ja-JP" altLang="en-US" sz="2400" u="sng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ja-JP" sz="2400" u="sng">
                <a:solidFill>
                  <a:srgbClr val="FF0000"/>
                </a:solidFill>
                <a:latin typeface="Comic Sans MS" charset="0"/>
              </a:rPr>
              <a:t>s using TCP:</a:t>
            </a:r>
            <a:r>
              <a:rPr lang="en-US" altLang="ja-JP" sz="2000" i="1">
                <a:latin typeface="Comic Sans MS" charset="0"/>
              </a:rPr>
              <a:t> </a:t>
            </a:r>
          </a:p>
          <a:p>
            <a:r>
              <a:rPr lang="en-US" sz="2000">
                <a:latin typeface="Comic Sans MS" charset="0"/>
              </a:rPr>
              <a:t>HTTP (Web), FTP (file transfer), Telnet (remote login), SMTP (email)</a:t>
            </a:r>
          </a:p>
          <a:p>
            <a:pPr>
              <a:buFont typeface="Wingdings" charset="0"/>
              <a:buNone/>
            </a:pPr>
            <a:endParaRPr lang="en-US" sz="2000">
              <a:latin typeface="Comic Sans MS" charset="0"/>
            </a:endParaRPr>
          </a:p>
          <a:p>
            <a:pPr>
              <a:buFont typeface="Wingdings" charset="0"/>
              <a:buNone/>
            </a:pPr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App</a:t>
            </a:r>
            <a:r>
              <a:rPr lang="ja-JP" altLang="en-US" sz="2400" u="sng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ja-JP" sz="2400" u="sng">
                <a:solidFill>
                  <a:srgbClr val="FF0000"/>
                </a:solidFill>
                <a:latin typeface="Comic Sans MS" charset="0"/>
              </a:rPr>
              <a:t>s using UDP:</a:t>
            </a:r>
            <a:endParaRPr lang="en-US" altLang="ja-JP" sz="2400">
              <a:solidFill>
                <a:srgbClr val="FF0000"/>
              </a:solidFill>
              <a:latin typeface="Comic Sans MS" charset="0"/>
            </a:endParaRPr>
          </a:p>
          <a:p>
            <a:r>
              <a:rPr lang="en-US" sz="2000">
                <a:latin typeface="Comic Sans MS" charset="0"/>
              </a:rPr>
              <a:t>streaming media, teleconferencing, DNS, Internet telephony, network games</a:t>
            </a:r>
          </a:p>
          <a:p>
            <a:pPr>
              <a:buFont typeface="Wingdings" charset="0"/>
              <a:buNone/>
            </a:pPr>
            <a:endParaRPr lang="en-US" sz="20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Chapter 1: introduction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our goal:</a:t>
            </a:r>
            <a:r>
              <a:rPr lang="en-US">
                <a:latin typeface="Gill Sans MT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Gill Sans MT" charset="0"/>
              </a:rPr>
              <a:t>get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feel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and terminology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Gill Sans MT" charset="0"/>
              </a:rPr>
              <a:t>more depth, detail </a:t>
            </a:r>
            <a:r>
              <a:rPr lang="en-US" i="1">
                <a:latin typeface="Gill Sans MT" charset="0"/>
              </a:rPr>
              <a:t>later</a:t>
            </a:r>
            <a:r>
              <a:rPr lang="en-US">
                <a:latin typeface="Gill Sans MT" charset="0"/>
              </a:rPr>
              <a:t> in course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Gill Sans MT" charset="0"/>
              </a:rPr>
              <a:t>approach: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sz="2800">
                <a:latin typeface="Gill Sans MT" charset="0"/>
                <a:cs typeface="Arial" charset="0"/>
              </a:rPr>
              <a:t>use Internet as example</a:t>
            </a:r>
          </a:p>
          <a:p>
            <a:pPr lvl="1" eaLnBrk="1" hangingPunct="1">
              <a:lnSpc>
                <a:spcPct val="90000"/>
              </a:lnSpc>
            </a:pPr>
            <a:endParaRPr lang="en-US" sz="2800">
              <a:latin typeface="Gill Sans MT" charset="0"/>
              <a:cs typeface="Arial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14800" y="1371600"/>
            <a:ext cx="5029200" cy="52451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overview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: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what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the Internet?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what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a protocol?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network edge; hosts, access net, physical media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network core: packet/circuit switching, Internet structure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performance: loss, delay, throughput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security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protocol layers, service models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history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Gill Sans MT" charset="0"/>
            </a:endParaRPr>
          </a:p>
        </p:txBody>
      </p:sp>
      <p:pic>
        <p:nvPicPr>
          <p:cNvPr id="30725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028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D91C5669-7C15-AA42-A0A0-2D529E6D5BBA}" type="slidenum">
              <a:rPr lang="en-US" sz="1200">
                <a:latin typeface="Tahoma" charset="0"/>
              </a:rPr>
              <a:pPr/>
              <a:t>2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3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pic>
        <p:nvPicPr>
          <p:cNvPr id="32770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Chapter 1: roadmap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CC0000"/>
                </a:solidFill>
                <a:latin typeface="Gill Sans MT" charset="0"/>
                <a:cs typeface="Arial" charset="0"/>
              </a:rPr>
              <a:t>1.1 what </a:t>
            </a:r>
            <a:r>
              <a:rPr lang="en-US" sz="2800" i="1">
                <a:solidFill>
                  <a:srgbClr val="CC0000"/>
                </a:solidFill>
                <a:latin typeface="Gill Sans MT" charset="0"/>
                <a:cs typeface="Arial" charset="0"/>
              </a:rPr>
              <a:t>is</a:t>
            </a:r>
            <a:r>
              <a:rPr lang="en-US" sz="2800">
                <a:solidFill>
                  <a:srgbClr val="CC0000"/>
                </a:solidFill>
                <a:latin typeface="Gill Sans MT" charset="0"/>
                <a:cs typeface="Arial" charset="0"/>
              </a:rPr>
              <a:t> the Internet?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1.2</a:t>
            </a:r>
            <a:r>
              <a:rPr lang="en-US" sz="2800">
                <a:latin typeface="Gill Sans MT" charset="0"/>
                <a:cs typeface="Arial" charset="0"/>
              </a:rPr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charset="0"/>
              <a:buChar char="§"/>
            </a:pPr>
            <a:r>
              <a:rPr lang="en-US" sz="2800">
                <a:latin typeface="Gill Sans MT" charset="0"/>
                <a:cs typeface="Arial" charset="0"/>
              </a:rPr>
              <a:t> </a:t>
            </a:r>
            <a:r>
              <a:rPr lang="en-US" sz="2400">
                <a:latin typeface="Gill Sans MT" charset="0"/>
                <a:cs typeface="Arial" charset="0"/>
              </a:rPr>
              <a:t>end systems, access networks, links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1.3 </a:t>
            </a:r>
            <a:r>
              <a:rPr lang="en-US" sz="2800">
                <a:latin typeface="Gill Sans MT" charset="0"/>
                <a:cs typeface="Arial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charset="0"/>
              <a:buChar char="§"/>
            </a:pPr>
            <a:r>
              <a:rPr lang="en-US" sz="2400">
                <a:latin typeface="Gill Sans MT" charset="0"/>
                <a:cs typeface="Arial" charset="0"/>
              </a:rPr>
              <a:t>packet switching, circuit switching, network structure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1.4 </a:t>
            </a:r>
            <a:r>
              <a:rPr lang="en-US" sz="2800">
                <a:latin typeface="Gill Sans MT" charset="0"/>
                <a:cs typeface="Arial" charset="0"/>
              </a:rPr>
              <a:t>delay, loss, throughput in networks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1.5</a:t>
            </a:r>
            <a:r>
              <a:rPr lang="en-US" sz="2800">
                <a:latin typeface="Gill Sans MT" charset="0"/>
                <a:cs typeface="Arial" charset="0"/>
              </a:rPr>
              <a:t> protocol layers, service models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1.6</a:t>
            </a:r>
            <a:r>
              <a:rPr lang="en-US" sz="2800">
                <a:latin typeface="Gill Sans MT" charset="0"/>
                <a:cs typeface="Arial" charset="0"/>
              </a:rPr>
              <a:t> networks under attack: security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1.7</a:t>
            </a:r>
            <a:r>
              <a:rPr lang="en-US" sz="2800">
                <a:latin typeface="Gill Sans MT" charset="0"/>
                <a:cs typeface="Arial" charset="0"/>
              </a:rPr>
              <a:t> history</a:t>
            </a:r>
          </a:p>
          <a:p>
            <a:pPr eaLnBrk="1" hangingPunct="1"/>
            <a:endParaRPr lang="en-US">
              <a:latin typeface="Gill Sans MT" charset="0"/>
            </a:endParaRP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1EDE53A6-2959-8A47-8AF7-B913B4EA0978}" type="slidenum">
              <a:rPr lang="en-US" sz="1200">
                <a:latin typeface="Tahoma" charset="0"/>
              </a:rPr>
              <a:pPr/>
              <a:t>3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2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190500"/>
            <a:ext cx="8382000" cy="936625"/>
          </a:xfrm>
        </p:spPr>
        <p:txBody>
          <a:bodyPr/>
          <a:lstStyle/>
          <a:p>
            <a:pPr eaLnBrk="1" hangingPunct="1"/>
            <a:r>
              <a:rPr lang="en-US" sz="3600">
                <a:latin typeface="Gill Sans MT" charset="0"/>
              </a:rPr>
              <a:t>What</a:t>
            </a:r>
            <a:r>
              <a:rPr lang="ja-JP" altLang="en-US" sz="3600">
                <a:latin typeface="Gill Sans MT" charset="0"/>
              </a:rPr>
              <a:t>’</a:t>
            </a:r>
            <a:r>
              <a:rPr lang="en-US" altLang="ja-JP" sz="3600">
                <a:latin typeface="Gill Sans MT" charset="0"/>
              </a:rPr>
              <a:t>s the Internet: </a:t>
            </a:r>
            <a:r>
              <a:rPr lang="ja-JP" altLang="en-US" sz="3600">
                <a:latin typeface="Gill Sans MT" charset="0"/>
              </a:rPr>
              <a:t>“</a:t>
            </a:r>
            <a:r>
              <a:rPr lang="en-US" altLang="ja-JP" sz="3600">
                <a:latin typeface="Gill Sans MT" charset="0"/>
              </a:rPr>
              <a:t>nuts and bolts</a:t>
            </a:r>
            <a:r>
              <a:rPr lang="ja-JP" altLang="en-US" sz="3600">
                <a:latin typeface="Gill Sans MT" charset="0"/>
              </a:rPr>
              <a:t>”</a:t>
            </a:r>
            <a:r>
              <a:rPr lang="en-US" altLang="ja-JP" sz="3600">
                <a:latin typeface="Gill Sans MT" charset="0"/>
              </a:rPr>
              <a:t> view</a:t>
            </a:r>
            <a:endParaRPr lang="en-US">
              <a:latin typeface="Gill Sans MT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7350" y="1436688"/>
            <a:ext cx="3779838" cy="1271587"/>
          </a:xfrm>
        </p:spPr>
        <p:txBody>
          <a:bodyPr>
            <a:normAutofit fontScale="77500" lnSpcReduction="20000"/>
          </a:bodyPr>
          <a:lstStyle/>
          <a:p>
            <a:pPr marL="231775" indent="-231775" eaLnBrk="1" hangingPunct="1">
              <a:spcBef>
                <a:spcPct val="15000"/>
              </a:spcBef>
              <a:buSzPct val="75000"/>
            </a:pPr>
            <a:r>
              <a:rPr lang="en-US" sz="2400">
                <a:latin typeface="Gill Sans MT" charset="0"/>
              </a:rPr>
              <a:t>millions of connected computing devices: </a:t>
            </a:r>
          </a:p>
          <a:p>
            <a:pPr marL="631825" lvl="1" indent="-231775" eaLnBrk="1" hangingPunct="1">
              <a:spcBef>
                <a:spcPct val="15000"/>
              </a:spcBef>
              <a:buSzPct val="75000"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hosts </a:t>
            </a:r>
            <a:r>
              <a:rPr lang="en-US" i="1">
                <a:latin typeface="Gill Sans MT" charset="0"/>
                <a:ea typeface="ＭＳ Ｐゴシック" charset="0"/>
                <a:cs typeface="ＭＳ Ｐゴシック" charset="0"/>
              </a:rPr>
              <a:t>=</a:t>
            </a:r>
            <a:r>
              <a:rPr lang="en-US" i="1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end systems</a:t>
            </a:r>
            <a:r>
              <a:rPr lang="en-US" i="1">
                <a:solidFill>
                  <a:srgbClr val="FF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631825" lvl="1" indent="-231775" eaLnBrk="1" hangingPunct="1">
              <a:buSzPct val="75000"/>
            </a:pPr>
            <a:r>
              <a:rPr lang="en-US">
                <a:latin typeface="Gill Sans MT" charset="0"/>
                <a:cs typeface="Arial" charset="0"/>
              </a:rPr>
              <a:t>running </a:t>
            </a:r>
            <a:r>
              <a:rPr lang="en-US" i="1">
                <a:solidFill>
                  <a:srgbClr val="CC0000"/>
                </a:solidFill>
                <a:latin typeface="Gill Sans MT" charset="0"/>
                <a:cs typeface="Arial" charset="0"/>
              </a:rPr>
              <a:t>network apps</a:t>
            </a:r>
            <a:endParaRPr lang="en-US">
              <a:solidFill>
                <a:srgbClr val="CC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695450" y="3152775"/>
            <a:ext cx="336867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communication links</a:t>
            </a:r>
            <a:endParaRPr lang="en-US">
              <a:solidFill>
                <a:srgbClr val="CC0000"/>
              </a:solidFill>
              <a:latin typeface="Gill Sans MT" charset="0"/>
            </a:endParaRPr>
          </a:p>
          <a:p>
            <a:pPr marL="747713" lvl="1" indent="-28575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>
                <a:latin typeface="Gill Sans MT" charset="0"/>
              </a:rPr>
              <a:t>fiber, copper, radio, satellite</a:t>
            </a:r>
          </a:p>
          <a:p>
            <a:pPr marL="747713" lvl="1" indent="-28575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>
                <a:latin typeface="Gill Sans MT" charset="0"/>
              </a:rPr>
              <a:t>transmission rate: </a:t>
            </a:r>
            <a:r>
              <a:rPr lang="en-US" i="1">
                <a:solidFill>
                  <a:srgbClr val="CC0000"/>
                </a:solidFill>
                <a:latin typeface="Gill Sans MT" charset="0"/>
              </a:rPr>
              <a:t>bandwidth</a:t>
            </a:r>
            <a:endParaRPr lang="en-US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811338" y="5307013"/>
            <a:ext cx="3779837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Packet switches:</a:t>
            </a:r>
            <a:r>
              <a:rPr lang="en-US">
                <a:latin typeface="Gill Sans MT" charset="0"/>
              </a:rPr>
              <a:t> forward packets (chunks of data)</a:t>
            </a:r>
          </a:p>
          <a:p>
            <a:pPr marL="688975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§"/>
            </a:pPr>
            <a:r>
              <a:rPr lang="en-US" i="1">
                <a:solidFill>
                  <a:srgbClr val="C00000"/>
                </a:solidFill>
                <a:latin typeface="Gill Sans MT" charset="0"/>
              </a:rPr>
              <a:t>routers</a:t>
            </a:r>
            <a:r>
              <a:rPr lang="en-US">
                <a:latin typeface="Gill Sans MT" charset="0"/>
              </a:rPr>
              <a:t> and </a:t>
            </a:r>
            <a:r>
              <a:rPr lang="en-US" i="1">
                <a:solidFill>
                  <a:srgbClr val="C00000"/>
                </a:solidFill>
                <a:latin typeface="Gill Sans MT" charset="0"/>
              </a:rPr>
              <a:t>switches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>
              <a:latin typeface="Gill Sans MT" charset="0"/>
            </a:endParaRPr>
          </a:p>
        </p:txBody>
      </p:sp>
      <p:grpSp>
        <p:nvGrpSpPr>
          <p:cNvPr id="2" name="Group 842"/>
          <p:cNvGrpSpPr>
            <a:grpSpLocks/>
          </p:cNvGrpSpPr>
          <p:nvPr/>
        </p:nvGrpSpPr>
        <p:grpSpPr bwMode="auto">
          <a:xfrm>
            <a:off x="338138" y="3454400"/>
            <a:ext cx="1573212" cy="1060450"/>
            <a:chOff x="98" y="2320"/>
            <a:chExt cx="991" cy="668"/>
          </a:xfrm>
        </p:grpSpPr>
        <p:sp>
          <p:nvSpPr>
            <p:cNvPr id="35260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sp>
          <p:nvSpPr>
            <p:cNvPr id="35261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grpSp>
          <p:nvGrpSpPr>
            <p:cNvPr id="35262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35267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27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5268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69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263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35265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66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264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52"/>
          <p:cNvGrpSpPr>
            <a:grpSpLocks/>
          </p:cNvGrpSpPr>
          <p:nvPr/>
        </p:nvGrpSpPr>
        <p:grpSpPr bwMode="auto">
          <a:xfrm>
            <a:off x="633413" y="5457825"/>
            <a:ext cx="646112" cy="477838"/>
            <a:chOff x="293" y="3440"/>
            <a:chExt cx="407" cy="301"/>
          </a:xfrm>
        </p:grpSpPr>
        <p:sp>
          <p:nvSpPr>
            <p:cNvPr id="35250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router</a:t>
              </a:r>
            </a:p>
          </p:txBody>
        </p:sp>
        <p:grpSp>
          <p:nvGrpSpPr>
            <p:cNvPr id="35251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3525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25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5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55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58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59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56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7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4824" name="Picture 853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5" name="Group 1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34895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98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5248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49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4899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9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28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5246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7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29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5244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5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30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5242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3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31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5240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1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4932" name="Picture 603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933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5238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39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34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5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33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36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37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34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35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5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5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25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8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9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26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7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6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5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17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0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1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18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9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7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5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09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12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13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10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1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38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39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5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01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04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05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02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03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0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5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93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96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97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94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5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1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5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85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8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9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86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87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2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5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77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0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1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78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9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3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5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69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72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73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70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1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4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515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5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6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61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64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65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62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63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5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515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5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5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53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56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57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54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5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6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514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4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4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45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48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49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46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7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7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5140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41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48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5138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39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49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5120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12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512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122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50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mobile network</a:t>
              </a:r>
            </a:p>
          </p:txBody>
        </p:sp>
        <p:sp>
          <p:nvSpPr>
            <p:cNvPr id="34951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global ISP</a:t>
              </a:r>
            </a:p>
          </p:txBody>
        </p:sp>
        <p:sp>
          <p:nvSpPr>
            <p:cNvPr id="34952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regional ISP</a:t>
              </a:r>
            </a:p>
          </p:txBody>
        </p:sp>
        <p:sp>
          <p:nvSpPr>
            <p:cNvPr id="34953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34954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34955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508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9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9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1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9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9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11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9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9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9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11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9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0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11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10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11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1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56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5056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7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58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9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0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61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086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7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2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63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084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5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4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65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66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82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3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7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68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080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1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9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0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1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2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3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4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5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6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7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078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9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57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5033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34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35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5036" name="Picture 1020" descr="screen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37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8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9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0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1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2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43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50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1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2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3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4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5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044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5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6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7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8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9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58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5010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1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12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5013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14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5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6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7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8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9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20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27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8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9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0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1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2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021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59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4987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88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89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990" name="Picture 1118" descr="screen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91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2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3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4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5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6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97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04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5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6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7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8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9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98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9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0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1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2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3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60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4985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86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61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4962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63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64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965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66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7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8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9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0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1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72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979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0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1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2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3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4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73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4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5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6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7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8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39" name="Group 1201"/>
          <p:cNvGrpSpPr>
            <a:grpSpLocks/>
          </p:cNvGrpSpPr>
          <p:nvPr/>
        </p:nvGrpSpPr>
        <p:grpSpPr bwMode="auto">
          <a:xfrm>
            <a:off x="333375" y="1322388"/>
            <a:ext cx="1555750" cy="1622425"/>
            <a:chOff x="210" y="833"/>
            <a:chExt cx="980" cy="1022"/>
          </a:xfrm>
        </p:grpSpPr>
        <p:sp>
          <p:nvSpPr>
            <p:cNvPr id="34828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smartphone</a:t>
              </a:r>
            </a:p>
          </p:txBody>
        </p:sp>
        <p:sp>
          <p:nvSpPr>
            <p:cNvPr id="34829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PC</a:t>
              </a:r>
            </a:p>
          </p:txBody>
        </p:sp>
        <p:sp>
          <p:nvSpPr>
            <p:cNvPr id="34830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server</a:t>
              </a:r>
            </a:p>
          </p:txBody>
        </p:sp>
        <p:sp>
          <p:nvSpPr>
            <p:cNvPr id="34831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laptop</a:t>
              </a:r>
            </a:p>
          </p:txBody>
        </p:sp>
        <p:grpSp>
          <p:nvGrpSpPr>
            <p:cNvPr id="34832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34893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94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833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34891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92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834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34868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69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0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871" name="Picture 1092" descr="screen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2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3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4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5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6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78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885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6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7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8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9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90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79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0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1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2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3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4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5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34836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7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8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9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0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41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866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2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43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864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4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5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46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862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3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7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48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60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9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0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3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5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7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58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9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DF1A9209-3578-254E-B4B6-1A3F14504E04}" type="slidenum">
              <a:rPr lang="en-US" sz="1200">
                <a:latin typeface="Tahoma" charset="0"/>
              </a:rPr>
              <a:pPr/>
              <a:t>4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pic>
        <p:nvPicPr>
          <p:cNvPr id="36866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0663"/>
            <a:ext cx="7772400" cy="1006475"/>
          </a:xfrm>
        </p:spPr>
        <p:txBody>
          <a:bodyPr/>
          <a:lstStyle/>
          <a:p>
            <a:pPr eaLnBrk="1" hangingPunct="1"/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Fun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internet appliances</a:t>
            </a:r>
            <a:endParaRPr lang="en-US">
              <a:latin typeface="Gill Sans MT" charset="0"/>
            </a:endParaRPr>
          </a:p>
        </p:txBody>
      </p:sp>
      <p:pic>
        <p:nvPicPr>
          <p:cNvPr id="36868" name="Picture 3" descr="toa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1460500"/>
            <a:ext cx="249555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 descr="whis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425575"/>
            <a:ext cx="18954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895350" y="2789238"/>
            <a:ext cx="2162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IP picture frame</a:t>
            </a:r>
          </a:p>
          <a:p>
            <a:r>
              <a:rPr lang="en-US" sz="1600"/>
              <a:t>http://www.ceiva.com/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5626100" y="1989138"/>
            <a:ext cx="2246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Web-enabled toaster +</a:t>
            </a:r>
          </a:p>
          <a:p>
            <a:r>
              <a:rPr lang="en-US" sz="1600"/>
              <a:t>weather forecaster</a:t>
            </a:r>
          </a:p>
        </p:txBody>
      </p:sp>
      <p:pic>
        <p:nvPicPr>
          <p:cNvPr id="36872" name="Picture 9" descr="cisc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4387850"/>
            <a:ext cx="239553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5911850" y="6016625"/>
            <a:ext cx="159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Internet phones</a:t>
            </a:r>
          </a:p>
        </p:txBody>
      </p:sp>
      <p:graphicFrame>
        <p:nvGraphicFramePr>
          <p:cNvPr id="36874" name="Object 14"/>
          <p:cNvGraphicFramePr>
            <a:graphicFrameLocks noChangeAspect="1"/>
          </p:cNvGraphicFramePr>
          <p:nvPr/>
        </p:nvGraphicFramePr>
        <p:xfrm>
          <a:off x="919163" y="3581400"/>
          <a:ext cx="8032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34415" imgH="3873016" progId="">
                  <p:embed/>
                </p:oleObj>
              </mc:Choice>
              <mc:Fallback>
                <p:oleObj r:id="rId7" imgW="1434415" imgH="38730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581400"/>
                        <a:ext cx="80327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8"/>
          <p:cNvSpPr txBox="1">
            <a:spLocks noChangeArrowheads="1"/>
          </p:cNvSpPr>
          <p:nvPr/>
        </p:nvSpPr>
        <p:spPr bwMode="auto">
          <a:xfrm>
            <a:off x="981075" y="5789613"/>
            <a:ext cx="1179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Internet </a:t>
            </a:r>
          </a:p>
          <a:p>
            <a:r>
              <a:rPr lang="en-US" sz="1600"/>
              <a:t>refrigerator</a:t>
            </a:r>
          </a:p>
        </p:txBody>
      </p:sp>
      <p:pic>
        <p:nvPicPr>
          <p:cNvPr id="3687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4584700"/>
            <a:ext cx="1552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7" name="Text Box 8"/>
          <p:cNvSpPr txBox="1">
            <a:spLocks noChangeArrowheads="1"/>
          </p:cNvSpPr>
          <p:nvPr/>
        </p:nvSpPr>
        <p:spPr bwMode="auto">
          <a:xfrm>
            <a:off x="2824163" y="5202238"/>
            <a:ext cx="2487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Slingbox: watch,</a:t>
            </a:r>
          </a:p>
          <a:p>
            <a:r>
              <a:rPr lang="en-US" sz="1600"/>
              <a:t>control cable TV remotely</a:t>
            </a:r>
          </a:p>
        </p:txBody>
      </p:sp>
      <p:sp>
        <p:nvSpPr>
          <p:cNvPr id="368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1BFF0842-644E-CA40-B2EB-B67250A154B9}" type="slidenum">
              <a:rPr lang="en-US" sz="1200">
                <a:latin typeface="Tahoma" charset="0"/>
              </a:rPr>
              <a:pPr/>
              <a:t>5</a:t>
            </a:fld>
            <a:endParaRPr lang="en-US" sz="1200">
              <a:latin typeface="Tahoma" charset="0"/>
            </a:endParaRPr>
          </a:p>
        </p:txBody>
      </p:sp>
      <p:pic>
        <p:nvPicPr>
          <p:cNvPr id="36879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2754313"/>
            <a:ext cx="6953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Text Box 10"/>
          <p:cNvSpPr txBox="1">
            <a:spLocks noChangeArrowheads="1"/>
          </p:cNvSpPr>
          <p:nvPr/>
        </p:nvSpPr>
        <p:spPr bwMode="auto">
          <a:xfrm>
            <a:off x="6753225" y="3841750"/>
            <a:ext cx="1941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Tweet-a-watt: </a:t>
            </a:r>
          </a:p>
          <a:p>
            <a:r>
              <a:rPr lang="en-US" sz="1600"/>
              <a:t>monitor energy use</a:t>
            </a:r>
          </a:p>
        </p:txBody>
      </p:sp>
    </p:spTree>
    <p:extLst>
      <p:ext uri="{BB962C8B-B14F-4D97-AF65-F5344CB8AC3E}">
        <p14:creationId xmlns:p14="http://schemas.microsoft.com/office/powerpoint/2010/main" val="51629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6088" y="1516063"/>
            <a:ext cx="476885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Internet: </a:t>
            </a:r>
            <a:r>
              <a:rPr lang="ja-JP" altLang="en-US" sz="2400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CC0000"/>
                </a:solidFill>
                <a:latin typeface="Gill Sans MT" charset="0"/>
              </a:rPr>
              <a:t>network of networks</a:t>
            </a:r>
            <a:r>
              <a:rPr lang="ja-JP" altLang="en-US" sz="2400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altLang="ja-JP" sz="2400">
              <a:solidFill>
                <a:srgbClr val="CC0000"/>
              </a:solidFill>
              <a:latin typeface="Gill Sans MT" charset="0"/>
            </a:endParaRPr>
          </a:p>
          <a:p>
            <a:pPr lvl="1" eaLnBrk="1" hangingPunct="1"/>
            <a:r>
              <a:rPr lang="en-US" sz="2000">
                <a:latin typeface="Gill Sans MT" charset="0"/>
                <a:cs typeface="Arial" charset="0"/>
              </a:rPr>
              <a:t>Interconnected ISPs</a:t>
            </a:r>
          </a:p>
          <a:p>
            <a:pPr eaLnBrk="1" hangingPunct="1">
              <a:buSzPct val="75000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protocols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control sending, receiving of msgs</a:t>
            </a:r>
          </a:p>
          <a:p>
            <a:pPr lvl="1" eaLnBrk="1" hangingPunct="1"/>
            <a:r>
              <a:rPr lang="en-US" sz="2000">
                <a:latin typeface="Gill Sans MT" charset="0"/>
                <a:cs typeface="Arial" charset="0"/>
              </a:rPr>
              <a:t>e.g., TCP, IP, HTTP, Skype,  802.11</a:t>
            </a:r>
            <a:endParaRPr lang="en-US">
              <a:latin typeface="Gill Sans MT" charset="0"/>
              <a:cs typeface="Arial" charset="0"/>
            </a:endParaRPr>
          </a:p>
          <a:p>
            <a:pPr eaLnBrk="1" hangingPunct="1">
              <a:buSzPct val="75000"/>
            </a:pPr>
            <a:r>
              <a:rPr lang="en-US" sz="2400" i="1">
                <a:solidFill>
                  <a:srgbClr val="C00000"/>
                </a:solidFill>
                <a:latin typeface="Gill Sans MT" charset="0"/>
              </a:rPr>
              <a:t>Internet  standards</a:t>
            </a:r>
          </a:p>
          <a:p>
            <a:pPr lvl="1" eaLnBrk="1" hangingPunct="1"/>
            <a:r>
              <a:rPr lang="en-US" sz="2000">
                <a:latin typeface="Gill Sans MT" charset="0"/>
                <a:cs typeface="Arial" charset="0"/>
              </a:rPr>
              <a:t>RFC: Request for comments</a:t>
            </a:r>
          </a:p>
          <a:p>
            <a:pPr lvl="1" eaLnBrk="1" hangingPunct="1"/>
            <a:r>
              <a:rPr lang="en-US" sz="2000">
                <a:latin typeface="Gill Sans MT" charset="0"/>
                <a:cs typeface="Arial" charset="0"/>
              </a:rPr>
              <a:t>IETF: Internet Engineering Task Force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12725" y="190500"/>
            <a:ext cx="8382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charset="0"/>
              </a:rPr>
              <a:t>What</a:t>
            </a:r>
            <a:r>
              <a:rPr lang="ja-JP" altLang="en-US" sz="360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3600">
                <a:solidFill>
                  <a:srgbClr val="000099"/>
                </a:solidFill>
                <a:latin typeface="Gill Sans MT" charset="0"/>
              </a:rPr>
              <a:t>s the Internet: </a:t>
            </a:r>
            <a:r>
              <a:rPr lang="ja-JP" altLang="en-US" sz="36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3600">
                <a:solidFill>
                  <a:srgbClr val="000099"/>
                </a:solidFill>
                <a:latin typeface="Gill Sans MT" charset="0"/>
              </a:rPr>
              <a:t>nuts and bolts</a:t>
            </a:r>
            <a:r>
              <a:rPr lang="ja-JP" altLang="en-US" sz="36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3600">
                <a:solidFill>
                  <a:srgbClr val="000099"/>
                </a:solidFill>
                <a:latin typeface="Gill Sans MT" charset="0"/>
              </a:rPr>
              <a:t> view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38916" name="Picture 33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366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38919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22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9272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3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8923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52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9270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71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3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9268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9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4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9266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7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5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9264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5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8956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57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9262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263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58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92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57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60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61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58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9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59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92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49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52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53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50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1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0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92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41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44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45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42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43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1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9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33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36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37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34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35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62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63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9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25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28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9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26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27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4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9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17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20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1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18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9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5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9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09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12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13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10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1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6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9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01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04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05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02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3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7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9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193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96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97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94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95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8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9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185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88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89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86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87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9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9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177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80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81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78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9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70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9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169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72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73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70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1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71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9164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65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72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9162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63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73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9144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914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4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4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6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6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914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146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74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mobile network</a:t>
              </a:r>
            </a:p>
          </p:txBody>
        </p:sp>
        <p:sp>
          <p:nvSpPr>
            <p:cNvPr id="38975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global ISP</a:t>
              </a:r>
            </a:p>
          </p:txBody>
        </p:sp>
        <p:sp>
          <p:nvSpPr>
            <p:cNvPr id="38976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regional ISP</a:t>
              </a:r>
            </a:p>
          </p:txBody>
        </p:sp>
        <p:sp>
          <p:nvSpPr>
            <p:cNvPr id="38977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38978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38979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9112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3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4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5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6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117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142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43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18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119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140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41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20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1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122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138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39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23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124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136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37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25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6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7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8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9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0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1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2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3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34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5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80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9080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1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2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3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4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085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110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1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86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087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108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09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88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9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090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106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07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91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92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104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05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93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4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5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6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7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8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9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0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1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02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3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81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9057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58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59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60" name="Picture 1020" descr="screen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61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2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3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4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5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6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67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74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5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6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7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8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9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68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9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0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1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2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3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2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9034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35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36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37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38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9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0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1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2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3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44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51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2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3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4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5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6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45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6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7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8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9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0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3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9011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12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3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14" name="Picture 1118" descr="screen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5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6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7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8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9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0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21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28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9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0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1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2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3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22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3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4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5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6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7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4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9009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0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85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8986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87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88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8989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90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1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2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3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4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5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96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03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4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5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6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7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8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997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8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9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0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1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2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7FA2CF38-0D10-EE46-8D58-142A7AD14675}" type="slidenum">
              <a:rPr lang="en-US" sz="1200">
                <a:latin typeface="Tahoma" charset="0"/>
              </a:rPr>
              <a:pPr/>
              <a:t>6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6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69863"/>
            <a:ext cx="8382000" cy="846137"/>
          </a:xfrm>
        </p:spPr>
        <p:txBody>
          <a:bodyPr/>
          <a:lstStyle/>
          <a:p>
            <a:pPr eaLnBrk="1" hangingPunct="1"/>
            <a:r>
              <a:rPr lang="en-US" sz="3600">
                <a:latin typeface="Gill Sans MT" charset="0"/>
              </a:rPr>
              <a:t>What</a:t>
            </a:r>
            <a:r>
              <a:rPr lang="ja-JP" altLang="en-US" sz="3600">
                <a:latin typeface="Gill Sans MT" charset="0"/>
              </a:rPr>
              <a:t>’</a:t>
            </a:r>
            <a:r>
              <a:rPr lang="en-US" altLang="ja-JP" sz="3600">
                <a:latin typeface="Gill Sans MT" charset="0"/>
              </a:rPr>
              <a:t>s the Internet: a service view</a:t>
            </a:r>
            <a:endParaRPr lang="en-US">
              <a:latin typeface="Gill Sans MT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4650" y="1655763"/>
            <a:ext cx="4435475" cy="41052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SzPct val="75000"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Infrastructure that provides services to applications:</a:t>
            </a:r>
            <a:endParaRPr lang="en-US" sz="2400">
              <a:latin typeface="Gill Sans MT" charset="0"/>
            </a:endParaRPr>
          </a:p>
          <a:p>
            <a:pPr lvl="1" eaLnBrk="1" hangingPunct="1"/>
            <a:r>
              <a:rPr lang="en-US">
                <a:latin typeface="Gill Sans MT" charset="0"/>
                <a:cs typeface="Arial" charset="0"/>
              </a:rPr>
              <a:t>Web, VoIP, email, games, e-commerce, social nets, …</a:t>
            </a:r>
          </a:p>
          <a:p>
            <a:pPr eaLnBrk="1" hangingPunct="1">
              <a:buSzPct val="75000"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provides programming interface to apps</a:t>
            </a:r>
          </a:p>
          <a:p>
            <a:pPr lvl="1" eaLnBrk="1" hangingPunct="1"/>
            <a:r>
              <a:rPr lang="en-US">
                <a:latin typeface="Gill Sans MT" charset="0"/>
                <a:cs typeface="Arial" charset="0"/>
              </a:rPr>
              <a:t>hooks that allow sending and receiving  app programs to </a:t>
            </a:r>
            <a:r>
              <a:rPr lang="ja-JP" altLang="en-US">
                <a:latin typeface="Gill Sans MT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Gill Sans MT" charset="0"/>
                <a:ea typeface="ＭＳ Ｐゴシック" charset="0"/>
                <a:cs typeface="ＭＳ Ｐゴシック" charset="0"/>
              </a:rPr>
              <a:t>connect</a:t>
            </a:r>
            <a:r>
              <a:rPr lang="ja-JP" altLang="en-US">
                <a:latin typeface="Gill Sans MT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Gill Sans MT" charset="0"/>
                <a:ea typeface="ＭＳ Ｐゴシック" charset="0"/>
                <a:cs typeface="ＭＳ Ｐゴシック" charset="0"/>
              </a:rPr>
              <a:t> to Internet</a:t>
            </a:r>
          </a:p>
          <a:p>
            <a:pPr lvl="1" eaLnBrk="1" hangingPunct="1"/>
            <a:r>
              <a:rPr lang="en-US">
                <a:latin typeface="Gill Sans MT" charset="0"/>
                <a:cs typeface="Arial" charset="0"/>
              </a:rPr>
              <a:t>provides service options, analogous to postal service</a:t>
            </a:r>
          </a:p>
        </p:txBody>
      </p:sp>
      <p:pic>
        <p:nvPicPr>
          <p:cNvPr id="40963" name="Picture 6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82638"/>
            <a:ext cx="654843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4" name="Group 725"/>
          <p:cNvGrpSpPr>
            <a:grpSpLocks/>
          </p:cNvGrpSpPr>
          <p:nvPr/>
        </p:nvGrpSpPr>
        <p:grpSpPr bwMode="auto">
          <a:xfrm>
            <a:off x="5167313" y="1395413"/>
            <a:ext cx="3551237" cy="4743450"/>
            <a:chOff x="5202238" y="1384300"/>
            <a:chExt cx="3551237" cy="4743450"/>
          </a:xfrm>
        </p:grpSpPr>
        <p:sp>
          <p:nvSpPr>
            <p:cNvPr id="40967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70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41320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21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0971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428"/>
            <p:cNvSpPr>
              <a:spLocks noChangeShapeType="1"/>
            </p:cNvSpPr>
            <p:nvPr/>
          </p:nvSpPr>
          <p:spPr bwMode="auto">
            <a:xfrm rot="-5400000">
              <a:off x="7845425" y="5159375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430"/>
            <p:cNvSpPr>
              <a:spLocks noChangeShapeType="1"/>
            </p:cNvSpPr>
            <p:nvPr/>
          </p:nvSpPr>
          <p:spPr bwMode="auto">
            <a:xfrm rot="-5400000">
              <a:off x="8177213" y="5116512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431"/>
            <p:cNvSpPr>
              <a:spLocks noChangeShapeType="1"/>
            </p:cNvSpPr>
            <p:nvPr/>
          </p:nvSpPr>
          <p:spPr bwMode="auto">
            <a:xfrm>
              <a:off x="7358063" y="4697412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432"/>
            <p:cNvSpPr>
              <a:spLocks noChangeShapeType="1"/>
            </p:cNvSpPr>
            <p:nvPr/>
          </p:nvSpPr>
          <p:spPr bwMode="auto">
            <a:xfrm flipV="1">
              <a:off x="6737350" y="4684712"/>
              <a:ext cx="322263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433"/>
            <p:cNvSpPr>
              <a:spLocks noChangeShapeType="1"/>
            </p:cNvSpPr>
            <p:nvPr/>
          </p:nvSpPr>
          <p:spPr bwMode="auto">
            <a:xfrm flipV="1">
              <a:off x="6780213" y="4976812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435"/>
            <p:cNvSpPr>
              <a:spLocks noChangeShapeType="1"/>
            </p:cNvSpPr>
            <p:nvPr/>
          </p:nvSpPr>
          <p:spPr bwMode="auto">
            <a:xfrm>
              <a:off x="6100763" y="4773612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436"/>
            <p:cNvSpPr>
              <a:spLocks noChangeShapeType="1"/>
            </p:cNvSpPr>
            <p:nvPr/>
          </p:nvSpPr>
          <p:spPr bwMode="auto">
            <a:xfrm flipV="1">
              <a:off x="5842000" y="4983162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440"/>
            <p:cNvSpPr>
              <a:spLocks noChangeShapeType="1"/>
            </p:cNvSpPr>
            <p:nvPr/>
          </p:nvSpPr>
          <p:spPr bwMode="auto">
            <a:xfrm flipH="1" flipV="1">
              <a:off x="6588125" y="5097462"/>
              <a:ext cx="74613" cy="173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441"/>
            <p:cNvSpPr>
              <a:spLocks noChangeShapeType="1"/>
            </p:cNvSpPr>
            <p:nvPr/>
          </p:nvSpPr>
          <p:spPr bwMode="auto">
            <a:xfrm>
              <a:off x="6743700" y="5053012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443"/>
            <p:cNvSpPr>
              <a:spLocks noChangeShapeType="1"/>
            </p:cNvSpPr>
            <p:nvPr/>
          </p:nvSpPr>
          <p:spPr bwMode="auto">
            <a:xfrm>
              <a:off x="6281738" y="3522662"/>
              <a:ext cx="0" cy="13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445"/>
            <p:cNvSpPr>
              <a:spLocks noChangeShapeType="1"/>
            </p:cNvSpPr>
            <p:nvPr/>
          </p:nvSpPr>
          <p:spPr bwMode="auto">
            <a:xfrm>
              <a:off x="7405688" y="2665412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447"/>
            <p:cNvSpPr>
              <a:spLocks noChangeShapeType="1"/>
            </p:cNvSpPr>
            <p:nvPr/>
          </p:nvSpPr>
          <p:spPr bwMode="auto">
            <a:xfrm>
              <a:off x="7942263" y="2560637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541"/>
            <p:cNvSpPr>
              <a:spLocks noChangeShapeType="1"/>
            </p:cNvSpPr>
            <p:nvPr/>
          </p:nvSpPr>
          <p:spPr bwMode="auto">
            <a:xfrm flipV="1">
              <a:off x="7272338" y="4075112"/>
              <a:ext cx="227012" cy="436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00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41318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9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1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41316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7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2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41314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5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3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41312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3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1004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005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41310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11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06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4130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30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30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305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308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9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06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7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7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4129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9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9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97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300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1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98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9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8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4128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8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8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89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92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93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90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1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9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4127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7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8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81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84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5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82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3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0" name="Line 693"/>
            <p:cNvSpPr>
              <a:spLocks noChangeShapeType="1"/>
            </p:cNvSpPr>
            <p:nvPr/>
          </p:nvSpPr>
          <p:spPr bwMode="auto">
            <a:xfrm>
              <a:off x="8345488" y="2855912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11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4127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7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7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73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76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7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74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5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2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4126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6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6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65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68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9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66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7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3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412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57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60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1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58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9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4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412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49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52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53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50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1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5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412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41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44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45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42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3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6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41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33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36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37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34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7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41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25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28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9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26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8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41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17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20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1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18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9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9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41212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3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20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41210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1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21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4119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4119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4119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9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22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mobile network</a:t>
              </a:r>
            </a:p>
          </p:txBody>
        </p:sp>
        <p:sp>
          <p:nvSpPr>
            <p:cNvPr id="41023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global ISP</a:t>
              </a:r>
            </a:p>
          </p:txBody>
        </p:sp>
        <p:sp>
          <p:nvSpPr>
            <p:cNvPr id="41024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regional ISP</a:t>
              </a:r>
            </a:p>
          </p:txBody>
        </p:sp>
        <p:sp>
          <p:nvSpPr>
            <p:cNvPr id="41025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41026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41027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4116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6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9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6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6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18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6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7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18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7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18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7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8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028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1128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9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0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1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2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3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58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9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34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5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156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7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36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7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8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154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5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39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40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152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3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41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2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3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4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5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6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7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8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9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50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1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029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1105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106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07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108" name="Picture 1020" descr="screen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09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0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1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2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3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4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15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122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3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4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5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6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7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16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7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8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9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0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1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0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1082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83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84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85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86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7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8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9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0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1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92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99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0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1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2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3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4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93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1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1059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60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1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62" name="Picture 1118" descr="screen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3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6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9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76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7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8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9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0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1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70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1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2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3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4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5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2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1057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58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33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1034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35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36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37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38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9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0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1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2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3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44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51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2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3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4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5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6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45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6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7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8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9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0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409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25BFAC9F-04AD-1D45-AC8D-C1E19C757D07}" type="slidenum">
              <a:rPr lang="en-US" sz="1200">
                <a:latin typeface="Tahoma" charset="0"/>
              </a:rPr>
              <a:pPr/>
              <a:t>7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6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pic>
        <p:nvPicPr>
          <p:cNvPr id="43010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206375"/>
            <a:ext cx="5657850" cy="868363"/>
          </a:xfrm>
        </p:spPr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s a protocol?</a:t>
            </a:r>
            <a:endParaRPr lang="en-US">
              <a:latin typeface="Gill Sans MT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100" y="1371600"/>
            <a:ext cx="3581400" cy="4648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human protocols:</a:t>
            </a:r>
          </a:p>
          <a:p>
            <a:pPr eaLnBrk="1" hangingPunct="1">
              <a:buSzPct val="75000"/>
            </a:pP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what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the time?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>
              <a:latin typeface="Gill Sans MT" charset="0"/>
            </a:endParaRPr>
          </a:p>
          <a:p>
            <a:pPr eaLnBrk="1" hangingPunct="1">
              <a:buSzPct val="75000"/>
            </a:pP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I have a question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>
              <a:latin typeface="Gill Sans MT" charset="0"/>
            </a:endParaRP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introductions</a:t>
            </a:r>
            <a:endParaRPr lang="en-US">
              <a:latin typeface="Gill Sans MT" charset="0"/>
            </a:endParaRPr>
          </a:p>
          <a:p>
            <a:pPr lvl="1" eaLnBrk="1" hangingPunct="1"/>
            <a:endParaRPr lang="en-US" sz="2000">
              <a:latin typeface="Gill Sans MT" charset="0"/>
              <a:cs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Gill Sans MT" charset="0"/>
              </a:rPr>
              <a:t>… specific msgs sent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Gill Sans MT" charset="0"/>
              </a:rPr>
              <a:t>… specific actions taken when msgs received, or other events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network protocols: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machines rather than humans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all communication activity in Internet governed by protocols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343400" y="3962400"/>
            <a:ext cx="426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protocols</a:t>
            </a:r>
            <a:r>
              <a:rPr lang="en-US" sz="2800" i="1">
                <a:latin typeface="Gill Sans MT" charset="0"/>
              </a:rPr>
              <a:t> define </a:t>
            </a: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format</a:t>
            </a:r>
            <a:r>
              <a:rPr lang="en-US" sz="2800" i="1">
                <a:latin typeface="Gill Sans MT" charset="0"/>
              </a:rPr>
              <a:t>, </a:t>
            </a: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order</a:t>
            </a:r>
            <a:r>
              <a:rPr lang="en-US" sz="2800" i="1">
                <a:latin typeface="Gill Sans MT" charset="0"/>
              </a:rPr>
              <a:t> of </a:t>
            </a: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msgs sent and received</a:t>
            </a:r>
            <a:r>
              <a:rPr lang="en-US" sz="2800" i="1">
                <a:latin typeface="Gill Sans MT" charset="0"/>
              </a:rPr>
              <a:t> among network entities, and </a:t>
            </a: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actions taken</a:t>
            </a:r>
            <a:r>
              <a:rPr lang="en-US" sz="2800" i="1">
                <a:latin typeface="Gill Sans MT" charset="0"/>
              </a:rPr>
              <a:t> on msg transmission, receipt</a:t>
            </a:r>
            <a:r>
              <a:rPr lang="en-US" i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4335463" y="3962400"/>
            <a:ext cx="4503737" cy="23622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30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C8AFE0A9-096E-7345-B770-93314EE119EB}" type="slidenum">
              <a:rPr lang="en-US" sz="1200">
                <a:latin typeface="Tahoma" charset="0"/>
              </a:rPr>
              <a:pPr/>
              <a:t>8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1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153400" cy="685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Gill Sans MT" charset="0"/>
              </a:rPr>
              <a:t>a human protocol and a computer network protocol: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Gill Sans MT" charset="0"/>
            </a:endParaRPr>
          </a:p>
        </p:txBody>
      </p:sp>
      <p:sp>
        <p:nvSpPr>
          <p:cNvPr id="45059" name="Rectangle 8"/>
          <p:cNvSpPr>
            <a:spLocks noChangeArrowheads="1"/>
          </p:cNvSpPr>
          <p:nvPr/>
        </p:nvSpPr>
        <p:spPr bwMode="auto">
          <a:xfrm>
            <a:off x="628650" y="5862638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800">
                <a:latin typeface="Gill Sans MT" charset="0"/>
              </a:rPr>
              <a:t> other human protocols? </a:t>
            </a:r>
          </a:p>
        </p:txBody>
      </p:sp>
      <p:sp>
        <p:nvSpPr>
          <p:cNvPr id="45060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061" name="Picture 62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3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4" name="Line 66"/>
          <p:cNvSpPr>
            <a:spLocks noChangeShapeType="1"/>
          </p:cNvSpPr>
          <p:nvPr/>
        </p:nvSpPr>
        <p:spPr bwMode="auto">
          <a:xfrm flipV="1">
            <a:off x="949325" y="3330575"/>
            <a:ext cx="2085975" cy="361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67"/>
          <p:cNvSpPr txBox="1">
            <a:spLocks noChangeArrowheads="1"/>
          </p:cNvSpPr>
          <p:nvPr/>
        </p:nvSpPr>
        <p:spPr bwMode="auto">
          <a:xfrm>
            <a:off x="1689100" y="310832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6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72"/>
          <p:cNvGrpSpPr>
            <a:grpSpLocks/>
          </p:cNvGrpSpPr>
          <p:nvPr/>
        </p:nvGrpSpPr>
        <p:grpSpPr bwMode="auto">
          <a:xfrm>
            <a:off x="1471613" y="3694113"/>
            <a:ext cx="1014412" cy="701675"/>
            <a:chOff x="761" y="2747"/>
            <a:chExt cx="639" cy="442"/>
          </a:xfrm>
        </p:grpSpPr>
        <p:sp>
          <p:nvSpPr>
            <p:cNvPr id="45128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9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CC0000"/>
                  </a:solidFill>
                </a:rPr>
                <a:t>Got the</a:t>
              </a:r>
            </a:p>
            <a:p>
              <a:pPr algn="ctr"/>
              <a:r>
                <a:rPr lang="en-US" sz="2000">
                  <a:solidFill>
                    <a:srgbClr val="CC0000"/>
                  </a:solidFill>
                </a:rPr>
                <a:t>time?</a:t>
              </a:r>
            </a:p>
          </p:txBody>
        </p:sp>
      </p:grpSp>
      <p:sp>
        <p:nvSpPr>
          <p:cNvPr id="45068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9" name="Group 76"/>
          <p:cNvGrpSpPr>
            <a:grpSpLocks/>
          </p:cNvGrpSpPr>
          <p:nvPr/>
        </p:nvGrpSpPr>
        <p:grpSpPr bwMode="auto">
          <a:xfrm>
            <a:off x="1565275" y="4338638"/>
            <a:ext cx="796925" cy="457200"/>
            <a:chOff x="1046" y="2771"/>
            <a:chExt cx="502" cy="288"/>
          </a:xfrm>
        </p:grpSpPr>
        <p:sp>
          <p:nvSpPr>
            <p:cNvPr id="45126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7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C0000"/>
                  </a:solidFill>
                </a:rPr>
                <a:t>2:00</a:t>
              </a:r>
            </a:p>
          </p:txBody>
        </p:sp>
      </p:grpSp>
      <p:sp>
        <p:nvSpPr>
          <p:cNvPr id="45070" name="Line 85"/>
          <p:cNvSpPr>
            <a:spLocks noChangeShapeType="1"/>
          </p:cNvSpPr>
          <p:nvPr/>
        </p:nvSpPr>
        <p:spPr bwMode="auto">
          <a:xfrm flipV="1">
            <a:off x="5165725" y="4525963"/>
            <a:ext cx="2343150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89"/>
          <p:cNvSpPr>
            <a:spLocks noChangeShapeType="1"/>
          </p:cNvSpPr>
          <p:nvPr/>
        </p:nvSpPr>
        <p:spPr bwMode="auto">
          <a:xfrm>
            <a:off x="5180013" y="2811463"/>
            <a:ext cx="2176462" cy="3476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90"/>
          <p:cNvSpPr>
            <a:spLocks noChangeShapeType="1"/>
          </p:cNvSpPr>
          <p:nvPr/>
        </p:nvSpPr>
        <p:spPr bwMode="auto">
          <a:xfrm flipV="1">
            <a:off x="5118100" y="3317875"/>
            <a:ext cx="2216150" cy="3984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4" name="Text Box 91"/>
          <p:cNvSpPr txBox="1">
            <a:spLocks noChangeArrowheads="1"/>
          </p:cNvSpPr>
          <p:nvPr/>
        </p:nvSpPr>
        <p:spPr bwMode="auto">
          <a:xfrm>
            <a:off x="5370513" y="3341688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response</a:t>
            </a:r>
          </a:p>
        </p:txBody>
      </p:sp>
      <p:sp>
        <p:nvSpPr>
          <p:cNvPr id="45075" name="Line 94"/>
          <p:cNvSpPr>
            <a:spLocks noChangeShapeType="1"/>
          </p:cNvSpPr>
          <p:nvPr/>
        </p:nvSpPr>
        <p:spPr bwMode="auto">
          <a:xfrm>
            <a:off x="5165725" y="3963988"/>
            <a:ext cx="2400300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6" name="Group 97"/>
          <p:cNvGrpSpPr>
            <a:grpSpLocks/>
          </p:cNvGrpSpPr>
          <p:nvPr/>
        </p:nvGrpSpPr>
        <p:grpSpPr bwMode="auto">
          <a:xfrm>
            <a:off x="5378450" y="4029075"/>
            <a:ext cx="3794125" cy="366713"/>
            <a:chOff x="3212" y="2597"/>
            <a:chExt cx="2390" cy="231"/>
          </a:xfrm>
        </p:grpSpPr>
        <p:sp>
          <p:nvSpPr>
            <p:cNvPr id="45124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5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CC0000"/>
                  </a:solidFill>
                </a:rPr>
                <a:t>Get</a:t>
              </a:r>
              <a:r>
                <a:rPr lang="en-US" sz="1400">
                  <a:solidFill>
                    <a:srgbClr val="CC0000"/>
                  </a:solidFill>
                </a:rPr>
                <a:t> http://www.awl.com/kurose-ross</a:t>
              </a:r>
              <a:endParaRPr lang="en-US">
                <a:solidFill>
                  <a:srgbClr val="CC0000"/>
                </a:solidFill>
              </a:endParaRPr>
            </a:p>
          </p:txBody>
        </p:sp>
      </p:grp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8" name="Text Box 100"/>
          <p:cNvSpPr txBox="1">
            <a:spLocks noChangeArrowheads="1"/>
          </p:cNvSpPr>
          <p:nvPr/>
        </p:nvSpPr>
        <p:spPr bwMode="auto">
          <a:xfrm>
            <a:off x="5900738" y="45100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&lt;file&gt;</a:t>
            </a:r>
          </a:p>
        </p:txBody>
      </p:sp>
      <p:sp>
        <p:nvSpPr>
          <p:cNvPr id="45079" name="Line 101"/>
          <p:cNvSpPr>
            <a:spLocks noChangeShapeType="1"/>
          </p:cNvSpPr>
          <p:nvPr/>
        </p:nvSpPr>
        <p:spPr bwMode="auto">
          <a:xfrm>
            <a:off x="4057650" y="2068513"/>
            <a:ext cx="0" cy="35734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80" name="Group 105"/>
          <p:cNvGrpSpPr>
            <a:grpSpLocks/>
          </p:cNvGrpSpPr>
          <p:nvPr/>
        </p:nvGrpSpPr>
        <p:grpSpPr bwMode="auto">
          <a:xfrm>
            <a:off x="3735388" y="4972050"/>
            <a:ext cx="720725" cy="396875"/>
            <a:chOff x="2198" y="3221"/>
            <a:chExt cx="454" cy="250"/>
          </a:xfrm>
        </p:grpSpPr>
        <p:sp>
          <p:nvSpPr>
            <p:cNvPr id="45122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imes New Roman" charset="0"/>
              </a:endParaRPr>
            </a:p>
          </p:txBody>
        </p:sp>
        <p:sp>
          <p:nvSpPr>
            <p:cNvPr id="45123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45081" name="Rectangle 52"/>
          <p:cNvSpPr>
            <a:spLocks noChangeArrowheads="1"/>
          </p:cNvSpPr>
          <p:nvPr/>
        </p:nvSpPr>
        <p:spPr bwMode="auto">
          <a:xfrm>
            <a:off x="5465763" y="2751138"/>
            <a:ext cx="1365250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91"/>
          <p:cNvSpPr txBox="1">
            <a:spLocks noChangeArrowheads="1"/>
          </p:cNvSpPr>
          <p:nvPr/>
        </p:nvSpPr>
        <p:spPr bwMode="auto">
          <a:xfrm>
            <a:off x="5414963" y="2682875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request</a:t>
            </a:r>
          </a:p>
        </p:txBody>
      </p:sp>
      <p:pic>
        <p:nvPicPr>
          <p:cNvPr id="45083" name="Picture 5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Rectangle 2"/>
          <p:cNvSpPr>
            <a:spLocks noChangeArrowheads="1"/>
          </p:cNvSpPr>
          <p:nvPr/>
        </p:nvSpPr>
        <p:spPr bwMode="auto">
          <a:xfrm>
            <a:off x="487363" y="206375"/>
            <a:ext cx="56578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400">
                <a:solidFill>
                  <a:srgbClr val="000099"/>
                </a:solidFill>
                <a:latin typeface="Gill Sans MT" charset="0"/>
              </a:rPr>
              <a:t>What</a:t>
            </a:r>
            <a:r>
              <a:rPr lang="ja-JP" altLang="en-US" sz="440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4400">
                <a:solidFill>
                  <a:srgbClr val="000099"/>
                </a:solidFill>
                <a:latin typeface="Gill Sans MT" charset="0"/>
              </a:rPr>
              <a:t>s a protocol?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45085" name="Group 57"/>
          <p:cNvGrpSpPr>
            <a:grpSpLocks/>
          </p:cNvGrpSpPr>
          <p:nvPr/>
        </p:nvGrpSpPr>
        <p:grpSpPr bwMode="auto">
          <a:xfrm>
            <a:off x="7412038" y="2782888"/>
            <a:ext cx="431800" cy="755650"/>
            <a:chOff x="4140" y="429"/>
            <a:chExt cx="1425" cy="2396"/>
          </a:xfrm>
        </p:grpSpPr>
        <p:sp>
          <p:nvSpPr>
            <p:cNvPr id="45090" name="Freeform 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59"/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Freeform 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Freeform 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62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5" name="Group 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20" name="AutoShape 64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1" name="AutoShape 65"/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6" name="Rectangle 66"/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7" name="Group 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18" name="AutoShape 68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9" name="AutoShape 69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8" name="Rectangle 70"/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Rectangle 71"/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100" name="Group 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16" name="AutoShape 7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7" name="AutoShape 7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1" name="Freeform 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2" name="Group 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14" name="AutoShape 77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5" name="AutoShape 7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3" name="Rectangle 79"/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Freeform 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Freeform 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Oval 82"/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7" name="Freeform 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AutoShape 84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AutoShape 85"/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Oval 86"/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1" name="Oval 87"/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45112" name="Oval 88"/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3" name="Rectangle 89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86" name="Group 90"/>
          <p:cNvGrpSpPr>
            <a:grpSpLocks/>
          </p:cNvGrpSpPr>
          <p:nvPr/>
        </p:nvGrpSpPr>
        <p:grpSpPr bwMode="auto">
          <a:xfrm>
            <a:off x="4275138" y="2339975"/>
            <a:ext cx="893762" cy="828675"/>
            <a:chOff x="-44" y="1473"/>
            <a:chExt cx="981" cy="1105"/>
          </a:xfrm>
        </p:grpSpPr>
        <p:pic>
          <p:nvPicPr>
            <p:cNvPr id="4508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9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97773100-5DA3-A64B-835B-2375BE5718B4}" type="slidenum">
              <a:rPr lang="en-US" sz="1200">
                <a:latin typeface="Tahoma" charset="0"/>
              </a:rPr>
              <a:pPr/>
              <a:t>9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9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On-screen Show (4:3)</PresentationFormat>
  <Paragraphs>223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ZapfDingbats</vt:lpstr>
      <vt:lpstr>Office Theme</vt:lpstr>
      <vt:lpstr>Clip</vt:lpstr>
      <vt:lpstr>PowerPoint Presentation</vt:lpstr>
      <vt:lpstr>Chapter 1: introduction</vt:lpstr>
      <vt:lpstr>Chapter 1: roadmap</vt:lpstr>
      <vt:lpstr>What’s the Internet: “nuts and bolts” view</vt:lpstr>
      <vt:lpstr>“Fun” internet appliances</vt:lpstr>
      <vt:lpstr>PowerPoint Presentation</vt:lpstr>
      <vt:lpstr>What’s the Internet: a service view</vt:lpstr>
      <vt:lpstr>What’s a protocol?</vt:lpstr>
      <vt:lpstr>PowerPoint Presentation</vt:lpstr>
      <vt:lpstr>Chapter 1: roadmap</vt:lpstr>
      <vt:lpstr>The network edge:</vt:lpstr>
      <vt:lpstr>Network edge: connection-oriented service</vt:lpstr>
      <vt:lpstr>Network edge: connectionless service</vt:lpstr>
      <vt:lpstr>TCP vs. UDP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Richa Gupta</cp:lastModifiedBy>
  <cp:revision>1</cp:revision>
  <dcterms:created xsi:type="dcterms:W3CDTF">2015-03-11T18:38:36Z</dcterms:created>
  <dcterms:modified xsi:type="dcterms:W3CDTF">2024-06-22T17:37:50Z</dcterms:modified>
  <cp:category/>
</cp:coreProperties>
</file>