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6" r:id="rId3"/>
    <p:sldId id="334" r:id="rId4"/>
    <p:sldId id="3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25A5-93BE-4A23-B068-F4E932E53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F9D1F-3B65-43CD-BC2F-F6E3EDB8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8B4B-9CDC-4391-908D-28B5CD9E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F3D2-DB0A-47AD-A9AC-99E6744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80B9-CE11-4EF9-A41C-DF2C4D41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53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C67-EAD4-45F8-B3CB-9ED1E6E9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FB0D-7355-4E00-B14A-FE82F29A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ED94-9B68-4876-B856-7D349DE8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5D9F-53C5-4CA5-B0DE-6B13284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9561-5D63-4C85-ACC2-86C62311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20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A8846-8789-465A-838D-3D555F46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FCDD9-6545-4DFE-8B97-511AE4F8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458-456F-4C9C-B715-BD456BCA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E24C-703D-4CC9-BDD3-032F4BB4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48AD-F9B8-45A1-A9D8-C6BF016D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53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E88D-B545-4EF7-9659-B040896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A9BB-0EE4-4C48-927A-000D81D4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448-6C86-4729-B430-568FBDD0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A2E6-3FFF-446A-8534-762AB6F3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A0C8-91E7-48BC-9155-4AE99946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5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89B8-6559-49F2-908A-39931119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3EF3-88D1-457C-89F5-1CF9280F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E82B-C39E-467A-8BBC-58D40062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81CD-AED2-4444-B317-EDBA1A1B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DC95-6A07-49B0-80AB-69CE0680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0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E44-D9BF-439C-A731-3C62A945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0B7B-B74B-4979-AF23-D5FC851B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90474-DECB-427A-94A4-9F9B1982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6C51-1D68-410C-90EB-6C965AA2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0CAF-2D57-4646-898B-58F9C60A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4BED-97A6-40D0-9E46-7F67A73A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94BF-553D-4874-AE72-8B693FA8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3C41-E6E5-4356-B4A7-8404781E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0D19-9176-4A11-9B16-20E0FA54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1581D-5BD8-479F-A77B-BD24196DC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72F94-DD15-4441-A3D5-59A63542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2A0F5-2933-40F0-A41E-FB69F5DC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5E412-6EC7-45C9-87C5-65727EC8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96DEC-549C-4443-96C6-433E3FDE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81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477D-87E8-422C-981F-81EE8F4C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DC714-909C-4A98-891E-565B11ED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1727F-7C09-4811-AE3D-BABCBFE9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60646-AC97-42DE-9ABD-E442AE5F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46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E28DC-1AE1-4DC0-B5EA-23D76CE2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BEBE6-AB5E-4EE7-9659-F146BFF9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7E35-7BFA-4951-983B-88BAFF47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132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3587-4D56-469E-9C0D-3D6DDAA1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BBBD-FD00-4A45-806A-D05613BF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9D7E-E97E-49B9-8DC5-586047D9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5D3C-5B38-4FAE-8022-FEF96E6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A325-6068-4702-BA3A-15657F25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B702-2CC8-4AC6-A1E3-D761426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6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E076-F376-4E35-9205-2F666CE8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72B0A-79EC-403A-90B7-12A319734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AD66F-D3C6-43FD-B3EB-3AEDBBF9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CAA3E-6C60-4AEA-A73E-EA8632D6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EC583-0C15-4F57-9DAD-38860989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4EE7-8823-4311-90FC-F5F48628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559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34A-410D-492D-8187-DF2C07B7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8F52-0CBD-455C-AA9C-3B943F5D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2723-17DE-4BF2-890C-9C411D7B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4C92-B36F-486E-BD78-419BFAD9B266}" type="datetimeFigureOut">
              <a:rPr lang="en-PH" smtClean="0"/>
              <a:t>03/03/2019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307D-573C-4373-ABEB-2FC2D5388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A2F4-C532-4BAF-B1AB-8E979BDB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C1FB-14C8-42F1-BA25-348C0946CB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6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7E434-3C8E-4B3B-80E0-543A2283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2" y="947530"/>
            <a:ext cx="11499415" cy="579118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6042415-A7CC-485F-BE93-232C06B32E5D}"/>
              </a:ext>
            </a:extLst>
          </p:cNvPr>
          <p:cNvSpPr/>
          <p:nvPr/>
        </p:nvSpPr>
        <p:spPr>
          <a:xfrm>
            <a:off x="11151390" y="5221357"/>
            <a:ext cx="881584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494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7CC-7B1C-4C60-9951-A77F583F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06" y="1307435"/>
            <a:ext cx="8596668" cy="774583"/>
          </a:xfrm>
        </p:spPr>
        <p:txBody>
          <a:bodyPr>
            <a:noAutofit/>
          </a:bodyPr>
          <a:lstStyle/>
          <a:p>
            <a:r>
              <a:rPr lang="en-US" sz="3600" b="1" dirty="0"/>
              <a:t>Restaurants (Food and Beverage Outlets)</a:t>
            </a:r>
            <a:br>
              <a:rPr lang="en-US" sz="3600" b="1" dirty="0"/>
            </a:br>
            <a:endParaRPr lang="en-PH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9659AA-DFAD-4234-8808-EDC5F71335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806" y="2082018"/>
          <a:ext cx="10422988" cy="382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56">
                  <a:extLst>
                    <a:ext uri="{9D8B030D-6E8A-4147-A177-3AD203B41FA5}">
                      <a16:colId xmlns:a16="http://schemas.microsoft.com/office/drawing/2014/main" val="5288536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8861042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4276089890"/>
                    </a:ext>
                  </a:extLst>
                </a:gridCol>
                <a:gridCol w="3656428">
                  <a:extLst>
                    <a:ext uri="{9D8B030D-6E8A-4147-A177-3AD203B41FA5}">
                      <a16:colId xmlns:a16="http://schemas.microsoft.com/office/drawing/2014/main" val="2694749635"/>
                    </a:ext>
                  </a:extLst>
                </a:gridCol>
              </a:tblGrid>
              <a:tr h="49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2400" u="none" strike="noStrike" dirty="0">
                          <a:effectLst/>
                        </a:rPr>
                        <a:t>Restaurant</a:t>
                      </a:r>
                      <a:endParaRPr lang="en-PH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2400" u="none" strike="noStrike" dirty="0">
                          <a:effectLst/>
                        </a:rPr>
                        <a:t>Location</a:t>
                      </a:r>
                      <a:endParaRPr lang="en-PH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2400" u="none" strike="noStrike">
                          <a:effectLst/>
                        </a:rPr>
                        <a:t>Capacity</a:t>
                      </a:r>
                      <a:endParaRPr lang="en-PH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2400" u="none" strike="noStrike" dirty="0">
                          <a:effectLst/>
                        </a:rPr>
                        <a:t>Operating Hours</a:t>
                      </a:r>
                      <a:endParaRPr lang="en-PH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60910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Bar and Coffee Lounge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Main </a:t>
                      </a:r>
                      <a:r>
                        <a:rPr lang="en-PH" sz="2000" u="none" strike="noStrike" dirty="0" err="1">
                          <a:effectLst/>
                        </a:rPr>
                        <a:t>Bldg</a:t>
                      </a:r>
                      <a:r>
                        <a:rPr lang="en-PH" sz="2000" u="none" strike="noStrike" dirty="0">
                          <a:effectLst/>
                        </a:rPr>
                        <a:t> Lobby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72 </a:t>
                      </a:r>
                      <a:r>
                        <a:rPr lang="en-PH" sz="2000" u="none" strike="noStrike" dirty="0" err="1">
                          <a:effectLst/>
                        </a:rPr>
                        <a:t>pax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0700 am to 1100 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069001"/>
                  </a:ext>
                </a:extLst>
              </a:tr>
              <a:tr h="957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All Day Dining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Main </a:t>
                      </a:r>
                      <a:r>
                        <a:rPr lang="en-PH" sz="2000" u="none" strike="noStrike" dirty="0" err="1">
                          <a:effectLst/>
                        </a:rPr>
                        <a:t>Bldg</a:t>
                      </a:r>
                      <a:r>
                        <a:rPr lang="en-PH" sz="2000" u="none" strike="noStrike" dirty="0">
                          <a:effectLst/>
                        </a:rPr>
                        <a:t> Ground Floor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408 </a:t>
                      </a:r>
                      <a:r>
                        <a:rPr lang="en-PH" sz="2000" u="none" strike="noStrike" dirty="0" err="1">
                          <a:effectLst/>
                        </a:rPr>
                        <a:t>pax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2000" u="none" strike="noStrike" dirty="0">
                          <a:effectLst/>
                        </a:rPr>
                        <a:t>Breakfast 0600 am – 1200 am   0600 am – 1100 pm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8365760"/>
                  </a:ext>
                </a:extLst>
              </a:tr>
              <a:tr h="8852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Asian Eats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Building 1 Ground Floor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86 </a:t>
                      </a:r>
                      <a:r>
                        <a:rPr lang="en-PH" sz="2000" u="none" strike="noStrike" dirty="0" err="1">
                          <a:effectLst/>
                        </a:rPr>
                        <a:t>pax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1000 am – 1000 pm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457800"/>
                  </a:ext>
                </a:extLst>
              </a:tr>
              <a:tr h="490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The Porch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Beach Front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36 </a:t>
                      </a:r>
                      <a:r>
                        <a:rPr lang="en-PH" sz="2000" u="none" strike="noStrike" dirty="0" err="1">
                          <a:effectLst/>
                        </a:rPr>
                        <a:t>pax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0600 am – 1000 pm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855446"/>
                  </a:ext>
                </a:extLst>
              </a:tr>
              <a:tr h="490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Beach Club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Beach Front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 u="none" strike="noStrike" dirty="0">
                          <a:effectLst/>
                        </a:rPr>
                        <a:t> 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TBA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31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0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BE73-2644-4662-AFDA-8A420BB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99" y="603373"/>
            <a:ext cx="8596668" cy="6487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FACILITIES</a:t>
            </a:r>
            <a:br>
              <a:rPr lang="en-US" dirty="0"/>
            </a:br>
            <a:endParaRPr lang="en-P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1C904-942E-41EF-86ED-209E83F8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64230"/>
              </p:ext>
            </p:extLst>
          </p:nvPr>
        </p:nvGraphicFramePr>
        <p:xfrm>
          <a:off x="701799" y="1153551"/>
          <a:ext cx="11143198" cy="558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718">
                  <a:extLst>
                    <a:ext uri="{9D8B030D-6E8A-4147-A177-3AD203B41FA5}">
                      <a16:colId xmlns:a16="http://schemas.microsoft.com/office/drawing/2014/main" val="2208609134"/>
                    </a:ext>
                  </a:extLst>
                </a:gridCol>
                <a:gridCol w="3319975">
                  <a:extLst>
                    <a:ext uri="{9D8B030D-6E8A-4147-A177-3AD203B41FA5}">
                      <a16:colId xmlns:a16="http://schemas.microsoft.com/office/drawing/2014/main" val="3103867258"/>
                    </a:ext>
                  </a:extLst>
                </a:gridCol>
                <a:gridCol w="5092505">
                  <a:extLst>
                    <a:ext uri="{9D8B030D-6E8A-4147-A177-3AD203B41FA5}">
                      <a16:colId xmlns:a16="http://schemas.microsoft.com/office/drawing/2014/main" val="51941900"/>
                    </a:ext>
                  </a:extLst>
                </a:gridCol>
              </a:tblGrid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Facility</a:t>
                      </a:r>
                      <a:endParaRPr lang="en-PH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Operating Hour</a:t>
                      </a:r>
                      <a:endParaRPr lang="en-PH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Remarks</a:t>
                      </a:r>
                      <a:endParaRPr lang="en-PH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990288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Tranquility pool 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0600 am – 1100 pm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2 foot to 4 feet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318044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Tiki Hut Kid’s pool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0700 am – 0800 pm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 foor to 3 feet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014957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Sunset Dip- Pool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 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1 foot to 3 feet .located at the beach 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492293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Pool Bar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 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 situated at the Tranquility Pool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073604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Kiddie Café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 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 situated by the Kiddie Pool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744391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 Spa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TBA (0200 pm to 1200 am)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6 massage rooms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5054564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 Salon 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2000" u="none" strike="noStrike" dirty="0">
                          <a:effectLst/>
                        </a:rPr>
                        <a:t>TBA (1000 am – 1000 pm)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 dirty="0">
                          <a:effectLst/>
                        </a:rPr>
                        <a:t>1 to 3 feet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03593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 Fitness Gym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2000" u="none" strike="noStrike">
                          <a:effectLst/>
                        </a:rPr>
                        <a:t>TBA (0500 am – 1000 pm)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 dirty="0">
                          <a:effectLst/>
                        </a:rPr>
                        <a:t>located in LG1 B2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70695747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 Mini Theater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2000" u="none" strike="noStrike">
                          <a:effectLst/>
                        </a:rPr>
                        <a:t>TBA (1200 pm – 1200 am)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 dirty="0">
                          <a:effectLst/>
                        </a:rPr>
                        <a:t>located in LG2 B2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8019788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 Game Room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2000" u="none" strike="noStrike">
                          <a:effectLst/>
                        </a:rPr>
                        <a:t>TBA ( 1000 am – 1000 pm)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 dirty="0">
                          <a:effectLst/>
                        </a:rPr>
                        <a:t>located in LG2 B2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5354188"/>
                  </a:ext>
                </a:extLst>
              </a:tr>
              <a:tr h="712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 Function Room 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>
                          <a:effectLst/>
                        </a:rPr>
                        <a:t> 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Grand Ballroom and Malay Room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1271348"/>
                  </a:ext>
                </a:extLst>
              </a:tr>
              <a:tr h="322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 Chef’s Club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>
                          <a:effectLst/>
                        </a:rPr>
                        <a:t> 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Rooftop of </a:t>
                      </a:r>
                      <a:r>
                        <a:rPr lang="en-PH" sz="2000" u="none" strike="noStrike" dirty="0" err="1">
                          <a:effectLst/>
                        </a:rPr>
                        <a:t>Bldg</a:t>
                      </a:r>
                      <a:r>
                        <a:rPr lang="en-PH" sz="2000" u="none" strike="noStrike" dirty="0">
                          <a:effectLst/>
                        </a:rPr>
                        <a:t> 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022849"/>
                  </a:ext>
                </a:extLst>
              </a:tr>
              <a:tr h="947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 Bora View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2000" u="none" strike="noStrike">
                          <a:effectLst/>
                        </a:rPr>
                        <a:t> 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Cocktail area /small events/ product launching area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83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BE73-2644-4662-AFDA-8A420BB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5" y="159026"/>
            <a:ext cx="8596668" cy="648749"/>
          </a:xfrm>
        </p:spPr>
        <p:txBody>
          <a:bodyPr>
            <a:normAutofit/>
          </a:bodyPr>
          <a:lstStyle/>
          <a:p>
            <a:r>
              <a:rPr lang="en-US" sz="2800" b="1" dirty="0"/>
              <a:t>Other Hotel Features</a:t>
            </a:r>
            <a:endParaRPr lang="en-PH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46DEF7-C587-4643-A618-A580141A66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4069" y="807775"/>
          <a:ext cx="11012556" cy="559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977">
                  <a:extLst>
                    <a:ext uri="{9D8B030D-6E8A-4147-A177-3AD203B41FA5}">
                      <a16:colId xmlns:a16="http://schemas.microsoft.com/office/drawing/2014/main" val="1128664677"/>
                    </a:ext>
                  </a:extLst>
                </a:gridCol>
                <a:gridCol w="4608330">
                  <a:extLst>
                    <a:ext uri="{9D8B030D-6E8A-4147-A177-3AD203B41FA5}">
                      <a16:colId xmlns:a16="http://schemas.microsoft.com/office/drawing/2014/main" val="2819493470"/>
                    </a:ext>
                  </a:extLst>
                </a:gridCol>
                <a:gridCol w="3456249">
                  <a:extLst>
                    <a:ext uri="{9D8B030D-6E8A-4147-A177-3AD203B41FA5}">
                      <a16:colId xmlns:a16="http://schemas.microsoft.com/office/drawing/2014/main" val="3704968849"/>
                    </a:ext>
                  </a:extLst>
                </a:gridCol>
              </a:tblGrid>
              <a:tr h="553502">
                <a:tc>
                  <a:txBody>
                    <a:bodyPr/>
                    <a:lstStyle/>
                    <a:p>
                      <a:pPr algn="l" rtl="0" fontAlgn="t"/>
                      <a:r>
                        <a:rPr lang="en-PH" sz="1300" u="none" strike="noStrike" dirty="0">
                          <a:effectLst/>
                        </a:rPr>
                        <a:t> </a:t>
                      </a:r>
                      <a:endParaRPr lang="en-PH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300" u="none" strike="noStrike">
                          <a:effectLst/>
                        </a:rPr>
                        <a:t>Location</a:t>
                      </a:r>
                      <a:endParaRPr lang="en-PH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300" u="none" strike="noStrike">
                          <a:effectLst/>
                        </a:rPr>
                        <a:t>Remarks</a:t>
                      </a:r>
                      <a:endParaRPr lang="en-PH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extLst>
                  <a:ext uri="{0D108BD9-81ED-4DB2-BD59-A6C34878D82A}">
                    <a16:rowId xmlns:a16="http://schemas.microsoft.com/office/drawing/2014/main" val="2272389429"/>
                  </a:ext>
                </a:extLst>
              </a:tr>
              <a:tr h="5612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Cliff Stairs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Fronting the Asian Eats Restaurant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136 steps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extLst>
                  <a:ext uri="{0D108BD9-81ED-4DB2-BD59-A6C34878D82A}">
                    <a16:rowId xmlns:a16="http://schemas.microsoft.com/office/drawing/2014/main" val="3094266673"/>
                  </a:ext>
                </a:extLst>
              </a:tr>
              <a:tr h="515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 Tunnel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Beside Building 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Approx. 50 meters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extLst>
                  <a:ext uri="{0D108BD9-81ED-4DB2-BD59-A6C34878D82A}">
                    <a16:rowId xmlns:a16="http://schemas.microsoft.com/office/drawing/2014/main" val="2731174264"/>
                  </a:ext>
                </a:extLst>
              </a:tr>
              <a:tr h="507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View Deck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By the Garden Area near the Chapel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360 degree view of Boracay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extLst>
                  <a:ext uri="{0D108BD9-81ED-4DB2-BD59-A6C34878D82A}">
                    <a16:rowId xmlns:a16="http://schemas.microsoft.com/office/drawing/2014/main" val="2116327106"/>
                  </a:ext>
                </a:extLst>
              </a:tr>
              <a:tr h="381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>
                          <a:effectLst/>
                        </a:rPr>
                        <a:t> Chapel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u="none" strike="noStrike" dirty="0">
                          <a:effectLst/>
                        </a:rPr>
                        <a:t> Garden area near </a:t>
                      </a:r>
                      <a:r>
                        <a:rPr lang="en-US" sz="2000" u="none" strike="noStrike" dirty="0" err="1">
                          <a:effectLst/>
                        </a:rPr>
                        <a:t>Bldg</a:t>
                      </a:r>
                      <a:r>
                        <a:rPr lang="en-US" sz="2000" u="none" strike="noStrike" dirty="0">
                          <a:effectLst/>
                        </a:rPr>
                        <a:t>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Non sectarian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extLst>
                  <a:ext uri="{0D108BD9-81ED-4DB2-BD59-A6C34878D82A}">
                    <a16:rowId xmlns:a16="http://schemas.microsoft.com/office/drawing/2014/main" val="3517325751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Sunset View Garden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Facing Tranquility Pool overlooking the Beach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Ideal for cocktails, wedding, dinner event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extLst>
                  <a:ext uri="{0D108BD9-81ED-4DB2-BD59-A6C34878D82A}">
                    <a16:rowId xmlns:a16="http://schemas.microsoft.com/office/drawing/2014/main" val="1571362690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Sunset View Deck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Roof Top of Building 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Ideal for cocktails, and  dinner event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extLst>
                  <a:ext uri="{0D108BD9-81ED-4DB2-BD59-A6C34878D82A}">
                    <a16:rowId xmlns:a16="http://schemas.microsoft.com/office/drawing/2014/main" val="876761792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 err="1">
                          <a:effectLst/>
                        </a:rPr>
                        <a:t>Auhana</a:t>
                      </a:r>
                      <a:r>
                        <a:rPr lang="en-PH" sz="2000" u="none" strike="noStrike" dirty="0">
                          <a:effectLst/>
                        </a:rPr>
                        <a:t> Garden 1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 Garden upper level near the chapel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Ideal for cocktails, wedding and dinner event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extLst>
                  <a:ext uri="{0D108BD9-81ED-4DB2-BD59-A6C34878D82A}">
                    <a16:rowId xmlns:a16="http://schemas.microsoft.com/office/drawing/2014/main" val="3337521101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 err="1">
                          <a:effectLst/>
                        </a:rPr>
                        <a:t>Auhana</a:t>
                      </a:r>
                      <a:r>
                        <a:rPr lang="en-PH" sz="2000" u="none" strike="noStrike" dirty="0">
                          <a:effectLst/>
                        </a:rPr>
                        <a:t> Garden 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 Garden lower level near the chapel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Ideal for cocktails, wedding, dinner event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extLst>
                  <a:ext uri="{0D108BD9-81ED-4DB2-BD59-A6C34878D82A}">
                    <a16:rowId xmlns:a16="http://schemas.microsoft.com/office/drawing/2014/main" val="3981205090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2000" u="none" strike="noStrike" dirty="0">
                          <a:effectLst/>
                        </a:rPr>
                        <a:t>Grand View Deck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Roof top of Laundry room facing the Courtyard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Ideal for cocktails and exhibits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extLst>
                  <a:ext uri="{0D108BD9-81ED-4DB2-BD59-A6C34878D82A}">
                    <a16:rowId xmlns:a16="http://schemas.microsoft.com/office/drawing/2014/main" val="390429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349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Restaurants (Food and Beverage Outlets) </vt:lpstr>
      <vt:lpstr>FACILITIES </vt:lpstr>
      <vt:lpstr>Other Hotel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Microsoft Office User</cp:lastModifiedBy>
  <cp:revision>3</cp:revision>
  <dcterms:created xsi:type="dcterms:W3CDTF">2019-02-13T06:44:55Z</dcterms:created>
  <dcterms:modified xsi:type="dcterms:W3CDTF">2019-03-02T20:43:23Z</dcterms:modified>
</cp:coreProperties>
</file>