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varScale="1">
        <p:scale>
          <a:sx n="77" d="100"/>
          <a:sy n="77" d="100"/>
        </p:scale>
        <p:origin x="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November 27,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5574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November 27,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645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November 27,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5284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November 27,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8710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November 27,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0566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November 27,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2114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November 27,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5753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November 27,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64817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November 27,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6467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November 27,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24011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November 27,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9756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November 27,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62954317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844795-3445-4C6F-9A7F-C83FB0AECD28}"/>
              </a:ext>
            </a:extLst>
          </p:cNvPr>
          <p:cNvSpPr>
            <a:spLocks noGrp="1"/>
          </p:cNvSpPr>
          <p:nvPr>
            <p:ph type="ctrTitle"/>
          </p:nvPr>
        </p:nvSpPr>
        <p:spPr>
          <a:xfrm>
            <a:off x="550864" y="549275"/>
            <a:ext cx="6373812" cy="984885"/>
          </a:xfrm>
        </p:spPr>
        <p:txBody>
          <a:bodyPr wrap="square" anchor="ctr">
            <a:normAutofit/>
          </a:bodyPr>
          <a:lstStyle/>
          <a:p>
            <a:r>
              <a:rPr lang="en-IN" sz="4800" dirty="0"/>
              <a:t>Fake News Classification</a:t>
            </a:r>
          </a:p>
        </p:txBody>
      </p:sp>
      <p:sp>
        <p:nvSpPr>
          <p:cNvPr id="3" name="Subtitle 2">
            <a:extLst>
              <a:ext uri="{FF2B5EF4-FFF2-40B4-BE49-F238E27FC236}">
                <a16:creationId xmlns:a16="http://schemas.microsoft.com/office/drawing/2014/main" id="{E5E449D9-F063-4959-BE36-FBCCD9A25AF1}"/>
              </a:ext>
            </a:extLst>
          </p:cNvPr>
          <p:cNvSpPr>
            <a:spLocks noGrp="1"/>
          </p:cNvSpPr>
          <p:nvPr>
            <p:ph type="subTitle" idx="1"/>
          </p:nvPr>
        </p:nvSpPr>
        <p:spPr>
          <a:xfrm>
            <a:off x="7140575" y="549275"/>
            <a:ext cx="4498976" cy="984885"/>
          </a:xfrm>
        </p:spPr>
        <p:txBody>
          <a:bodyPr anchor="ctr">
            <a:normAutofit/>
          </a:bodyPr>
          <a:lstStyle/>
          <a:p>
            <a:pPr algn="r"/>
            <a:r>
              <a:rPr lang="en-IN" dirty="0">
                <a:solidFill>
                  <a:schemeClr val="tx1">
                    <a:alpha val="60000"/>
                  </a:schemeClr>
                </a:solidFill>
              </a:rPr>
              <a:t>By:</a:t>
            </a:r>
          </a:p>
          <a:p>
            <a:pPr algn="r"/>
            <a:r>
              <a:rPr lang="en-IN" dirty="0">
                <a:solidFill>
                  <a:schemeClr val="tx1">
                    <a:alpha val="60000"/>
                  </a:schemeClr>
                </a:solidFill>
              </a:rPr>
              <a:t>Ria Maitra</a:t>
            </a:r>
          </a:p>
        </p:txBody>
      </p:sp>
      <p:pic>
        <p:nvPicPr>
          <p:cNvPr id="4" name="Picture 3">
            <a:extLst>
              <a:ext uri="{FF2B5EF4-FFF2-40B4-BE49-F238E27FC236}">
                <a16:creationId xmlns:a16="http://schemas.microsoft.com/office/drawing/2014/main" id="{5098463F-C703-49D7-B8E4-18CD3AD34762}"/>
              </a:ext>
            </a:extLst>
          </p:cNvPr>
          <p:cNvPicPr>
            <a:picLocks noChangeAspect="1"/>
          </p:cNvPicPr>
          <p:nvPr/>
        </p:nvPicPr>
        <p:blipFill rotWithShape="1">
          <a:blip r:embed="rId2"/>
          <a:srcRect t="22505" b="19045"/>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20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DF47-4C22-4DD7-9B1B-7D320BD5B28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9778177-ED26-460F-8783-240811E61A8E}"/>
              </a:ext>
            </a:extLst>
          </p:cNvPr>
          <p:cNvSpPr>
            <a:spLocks noGrp="1"/>
          </p:cNvSpPr>
          <p:nvPr>
            <p:ph idx="1"/>
          </p:nvPr>
        </p:nvSpPr>
        <p:spPr/>
        <p:txBody>
          <a:bodyPr>
            <a:normAutofit fontScale="92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broadly defined as false or misleading information masquerading as legitimate information, is frequently asserted to be pervasive online with serious consequences for democracy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lack of authenticity of information has become a major issue affecting businesses and society, both printed and digital media. At the time of crisis, fake news creates chaos and disturbances affecting people personal and professional life.</a:t>
            </a:r>
          </a:p>
          <a:p>
            <a:pPr>
              <a:lnSpc>
                <a:spcPct val="150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paper examined the news context along with its headlines and author name to classify fake news. It is been observed that there is no relationship between author having highest frequency and fake news, authors Pam Key is observed to be the most authentic writer. More than 95% of his news are true.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contexts of news and headlines are pre-processed with the help of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tf</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idf</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converting it into vectors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MultinomialNB</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DecisionTree</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RandomForest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models are used for classification of fake news. Decision tree model is the best performing model with accuracy score of 89%.</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295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2B35-39E0-4327-86E8-7B5B3F6E20EF}"/>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DFC0A1BB-793E-4D5B-8EB9-BCC2BD28DAF0}"/>
              </a:ext>
            </a:extLst>
          </p:cNvPr>
          <p:cNvSpPr>
            <a:spLocks noGrp="1"/>
          </p:cNvSpPr>
          <p:nvPr>
            <p:ph idx="1"/>
          </p:nvPr>
        </p:nvSpPr>
        <p:spPr/>
        <p:txBody>
          <a:bodyPr/>
          <a:lstStyle/>
          <a:p>
            <a:pPr marL="342900" lvl="0" indent="-342900">
              <a:lnSpc>
                <a:spcPct val="150000"/>
              </a:lnSpc>
              <a:spcAft>
                <a:spcPts val="750"/>
              </a:spcAft>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To find relationship between author of news article and fake news.</a:t>
            </a:r>
          </a:p>
          <a:p>
            <a:pPr marL="342900" lvl="0" indent="-342900">
              <a:lnSpc>
                <a:spcPct val="150000"/>
              </a:lnSpc>
              <a:spcAft>
                <a:spcPts val="750"/>
              </a:spcAft>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To build machine learning algorithms to classify fake news.</a:t>
            </a:r>
          </a:p>
          <a:p>
            <a:endParaRPr lang="en-IN" dirty="0"/>
          </a:p>
        </p:txBody>
      </p:sp>
    </p:spTree>
    <p:extLst>
      <p:ext uri="{BB962C8B-B14F-4D97-AF65-F5344CB8AC3E}">
        <p14:creationId xmlns:p14="http://schemas.microsoft.com/office/powerpoint/2010/main" val="149127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75A4-3A1F-4DA9-BEB6-A6C63A2BB917}"/>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28D70CA8-9DDB-4843-A0A2-7BB43159DD15}"/>
              </a:ext>
            </a:extLst>
          </p:cNvPr>
          <p:cNvSpPr>
            <a:spLocks noGrp="1"/>
          </p:cNvSpPr>
          <p:nvPr>
            <p:ph idx="1"/>
          </p:nvPr>
        </p:nvSpPr>
        <p:spPr/>
        <p:txBody>
          <a:bodyPr>
            <a:normAutofit/>
          </a:bodyPr>
          <a:lstStyle/>
          <a:p>
            <a:r>
              <a:rPr lang="en-IN" dirty="0"/>
              <a:t>Checking </a:t>
            </a:r>
            <a:r>
              <a:rPr lang="en-US" dirty="0">
                <a:effectLst/>
                <a:latin typeface="Times New Roman" panose="02020603050405020304" pitchFamily="18" charset="0"/>
                <a:ea typeface="Calibri" panose="020F0502020204030204" pitchFamily="34" charset="0"/>
              </a:rPr>
              <a:t>any trend of frequency of author and fake news through scatter plot</a:t>
            </a:r>
          </a:p>
          <a:p>
            <a:endParaRPr lang="en-IN" dirty="0"/>
          </a:p>
        </p:txBody>
      </p:sp>
      <p:pic>
        <p:nvPicPr>
          <p:cNvPr id="5" name="Content Placeholder 3">
            <a:extLst>
              <a:ext uri="{FF2B5EF4-FFF2-40B4-BE49-F238E27FC236}">
                <a16:creationId xmlns:a16="http://schemas.microsoft.com/office/drawing/2014/main" id="{167F7CB5-0A7A-4CA0-B19D-D1A5EF0542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277001" y="2813282"/>
            <a:ext cx="6240500" cy="3511466"/>
          </a:xfrm>
          <a:prstGeom prst="rect">
            <a:avLst/>
          </a:prstGeom>
          <a:noFill/>
          <a:ln>
            <a:noFill/>
          </a:ln>
        </p:spPr>
      </p:pic>
    </p:spTree>
    <p:extLst>
      <p:ext uri="{BB962C8B-B14F-4D97-AF65-F5344CB8AC3E}">
        <p14:creationId xmlns:p14="http://schemas.microsoft.com/office/powerpoint/2010/main" val="210035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B4AF-C45A-4037-91DD-98BEA65CE1A1}"/>
              </a:ext>
            </a:extLst>
          </p:cNvPr>
          <p:cNvSpPr>
            <a:spLocks noGrp="1"/>
          </p:cNvSpPr>
          <p:nvPr>
            <p:ph type="title"/>
          </p:nvPr>
        </p:nvSpPr>
        <p:spPr/>
        <p:txBody>
          <a:bodyPr>
            <a:normAutofit fontScale="90000"/>
          </a:bodyPr>
          <a:lstStyle/>
          <a:p>
            <a:r>
              <a:rPr lang="en-US" sz="4000" dirty="0">
                <a:effectLst/>
                <a:latin typeface="Times New Roman" panose="02020603050405020304" pitchFamily="18" charset="0"/>
                <a:ea typeface="Calibri" panose="020F0502020204030204" pitchFamily="34" charset="0"/>
                <a:cs typeface="Times New Roman" panose="02020603050405020304" pitchFamily="18" charset="0"/>
              </a:rPr>
              <a:t>Checking loud words in fake news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858FB45-D816-4CF0-B793-023562D15B8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1304" y="1586039"/>
            <a:ext cx="7422034" cy="4506786"/>
          </a:xfrm>
          <a:prstGeom prst="rect">
            <a:avLst/>
          </a:prstGeom>
          <a:noFill/>
          <a:ln>
            <a:noFill/>
          </a:ln>
        </p:spPr>
      </p:pic>
    </p:spTree>
    <p:extLst>
      <p:ext uri="{BB962C8B-B14F-4D97-AF65-F5344CB8AC3E}">
        <p14:creationId xmlns:p14="http://schemas.microsoft.com/office/powerpoint/2010/main" val="201406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5737-0629-4B3B-A093-11480D3E4341}"/>
              </a:ext>
            </a:extLst>
          </p:cNvPr>
          <p:cNvSpPr>
            <a:spLocks noGrp="1"/>
          </p:cNvSpPr>
          <p:nvPr>
            <p:ph type="title"/>
          </p:nvPr>
        </p:nvSpPr>
        <p:spPr/>
        <p:txBody>
          <a:bodyPr/>
          <a:lstStyle/>
          <a:p>
            <a:r>
              <a:rPr lang="en-IN" dirty="0"/>
              <a:t>Model Deployment</a:t>
            </a:r>
          </a:p>
        </p:txBody>
      </p:sp>
      <p:sp>
        <p:nvSpPr>
          <p:cNvPr id="3" name="Content Placeholder 2">
            <a:extLst>
              <a:ext uri="{FF2B5EF4-FFF2-40B4-BE49-F238E27FC236}">
                <a16:creationId xmlns:a16="http://schemas.microsoft.com/office/drawing/2014/main" id="{EDCCF28D-C3D7-42CD-BEDC-EB406B9642C5}"/>
              </a:ext>
            </a:extLst>
          </p:cNvPr>
          <p:cNvSpPr>
            <a:spLocks noGrp="1"/>
          </p:cNvSpPr>
          <p:nvPr>
            <p:ph idx="1"/>
          </p:nvPr>
        </p:nvSpPr>
        <p:spPr/>
        <p:txBody>
          <a:bodyPr/>
          <a:lstStyle/>
          <a:p>
            <a:r>
              <a:rPr lang="en-IN" dirty="0" err="1"/>
              <a:t>MultinomialNB</a:t>
            </a:r>
            <a:endParaRPr lang="en-IN" dirty="0"/>
          </a:p>
          <a:p>
            <a:r>
              <a:rPr lang="en-IN" dirty="0"/>
              <a:t>                                                                                       </a:t>
            </a:r>
          </a:p>
          <a:p>
            <a:endParaRPr lang="en-IN" dirty="0"/>
          </a:p>
          <a:p>
            <a:endParaRPr lang="en-IN" dirty="0"/>
          </a:p>
          <a:p>
            <a:r>
              <a:rPr lang="en-IN" dirty="0" err="1"/>
              <a:t>Knn</a:t>
            </a:r>
            <a:endParaRPr lang="en-IN" dirty="0"/>
          </a:p>
          <a:p>
            <a:r>
              <a:rPr lang="en-IN" dirty="0"/>
              <a:t>                                                                                                     </a:t>
            </a:r>
          </a:p>
          <a:p>
            <a:endParaRPr lang="en-IN" dirty="0"/>
          </a:p>
        </p:txBody>
      </p:sp>
      <p:pic>
        <p:nvPicPr>
          <p:cNvPr id="4" name="Picture 3">
            <a:extLst>
              <a:ext uri="{FF2B5EF4-FFF2-40B4-BE49-F238E27FC236}">
                <a16:creationId xmlns:a16="http://schemas.microsoft.com/office/drawing/2014/main" id="{3C95A57A-BA04-4A9B-AB54-D48B542F6C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5021" y="2638066"/>
            <a:ext cx="4013200" cy="1464945"/>
          </a:xfrm>
          <a:prstGeom prst="rect">
            <a:avLst/>
          </a:prstGeom>
          <a:noFill/>
          <a:ln>
            <a:noFill/>
          </a:ln>
        </p:spPr>
      </p:pic>
      <p:pic>
        <p:nvPicPr>
          <p:cNvPr id="5" name="Picture 4">
            <a:extLst>
              <a:ext uri="{FF2B5EF4-FFF2-40B4-BE49-F238E27FC236}">
                <a16:creationId xmlns:a16="http://schemas.microsoft.com/office/drawing/2014/main" id="{03446871-D4B4-4C02-963B-DA87EF1664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92821" y="4824708"/>
            <a:ext cx="3657600" cy="1562100"/>
          </a:xfrm>
          <a:prstGeom prst="rect">
            <a:avLst/>
          </a:prstGeom>
          <a:noFill/>
          <a:ln>
            <a:noFill/>
          </a:ln>
        </p:spPr>
      </p:pic>
      <p:sp>
        <p:nvSpPr>
          <p:cNvPr id="6" name="Rectangle: Rounded Corners 5">
            <a:extLst>
              <a:ext uri="{FF2B5EF4-FFF2-40B4-BE49-F238E27FC236}">
                <a16:creationId xmlns:a16="http://schemas.microsoft.com/office/drawing/2014/main" id="{74A79EBA-23D6-469D-8CCC-6D0A814FD8A0}"/>
              </a:ext>
            </a:extLst>
          </p:cNvPr>
          <p:cNvSpPr/>
          <p:nvPr/>
        </p:nvSpPr>
        <p:spPr>
          <a:xfrm>
            <a:off x="6230867" y="1974457"/>
            <a:ext cx="1958273" cy="33117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RandomForest</a:t>
            </a:r>
            <a:endParaRPr lang="en-IN" dirty="0"/>
          </a:p>
        </p:txBody>
      </p:sp>
      <p:pic>
        <p:nvPicPr>
          <p:cNvPr id="7" name="Picture 6">
            <a:extLst>
              <a:ext uri="{FF2B5EF4-FFF2-40B4-BE49-F238E27FC236}">
                <a16:creationId xmlns:a16="http://schemas.microsoft.com/office/drawing/2014/main" id="{2E712937-AD7D-471D-817D-64128DBB30A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15079" y="2537552"/>
            <a:ext cx="3657600" cy="1565459"/>
          </a:xfrm>
          <a:prstGeom prst="rect">
            <a:avLst/>
          </a:prstGeom>
          <a:noFill/>
          <a:ln>
            <a:noFill/>
          </a:ln>
        </p:spPr>
      </p:pic>
      <p:sp>
        <p:nvSpPr>
          <p:cNvPr id="9" name="Rectangle 8">
            <a:extLst>
              <a:ext uri="{FF2B5EF4-FFF2-40B4-BE49-F238E27FC236}">
                <a16:creationId xmlns:a16="http://schemas.microsoft.com/office/drawing/2014/main" id="{75F5FF76-B122-401F-9030-B53F248FD971}"/>
              </a:ext>
            </a:extLst>
          </p:cNvPr>
          <p:cNvSpPr/>
          <p:nvPr/>
        </p:nvSpPr>
        <p:spPr>
          <a:xfrm>
            <a:off x="6015079" y="4334935"/>
            <a:ext cx="1753276" cy="358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DecisionTree</a:t>
            </a:r>
            <a:endParaRPr lang="en-IN" dirty="0"/>
          </a:p>
        </p:txBody>
      </p:sp>
      <p:pic>
        <p:nvPicPr>
          <p:cNvPr id="10" name="Picture 9">
            <a:extLst>
              <a:ext uri="{FF2B5EF4-FFF2-40B4-BE49-F238E27FC236}">
                <a16:creationId xmlns:a16="http://schemas.microsoft.com/office/drawing/2014/main" id="{B106B67A-802C-4133-B2FC-6F352708E5A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605365" y="4792958"/>
            <a:ext cx="3797300" cy="1625600"/>
          </a:xfrm>
          <a:prstGeom prst="rect">
            <a:avLst/>
          </a:prstGeom>
          <a:noFill/>
          <a:ln>
            <a:noFill/>
          </a:ln>
        </p:spPr>
      </p:pic>
    </p:spTree>
    <p:extLst>
      <p:ext uri="{BB962C8B-B14F-4D97-AF65-F5344CB8AC3E}">
        <p14:creationId xmlns:p14="http://schemas.microsoft.com/office/powerpoint/2010/main" val="10034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FAC2-23F8-489D-BE11-4B8329417B32}"/>
              </a:ext>
            </a:extLst>
          </p:cNvPr>
          <p:cNvSpPr>
            <a:spLocks noGrp="1"/>
          </p:cNvSpPr>
          <p:nvPr>
            <p:ph type="title"/>
          </p:nvPr>
        </p:nvSpPr>
        <p:spPr/>
        <p:txBody>
          <a:bodyPr/>
          <a:lstStyle/>
          <a:p>
            <a:r>
              <a:rPr lang="en-IN" dirty="0"/>
              <a:t>Model Performance</a:t>
            </a:r>
          </a:p>
        </p:txBody>
      </p:sp>
      <p:graphicFrame>
        <p:nvGraphicFramePr>
          <p:cNvPr id="4" name="Content Placeholder 3">
            <a:extLst>
              <a:ext uri="{FF2B5EF4-FFF2-40B4-BE49-F238E27FC236}">
                <a16:creationId xmlns:a16="http://schemas.microsoft.com/office/drawing/2014/main" id="{F3F019D6-63F1-4C9D-9899-18DC83F072B5}"/>
              </a:ext>
            </a:extLst>
          </p:cNvPr>
          <p:cNvGraphicFramePr>
            <a:graphicFrameLocks noGrp="1"/>
          </p:cNvGraphicFramePr>
          <p:nvPr>
            <p:ph idx="1"/>
            <p:extLst>
              <p:ext uri="{D42A27DB-BD31-4B8C-83A1-F6EECF244321}">
                <p14:modId xmlns:p14="http://schemas.microsoft.com/office/powerpoint/2010/main" val="1683627923"/>
              </p:ext>
            </p:extLst>
          </p:nvPr>
        </p:nvGraphicFramePr>
        <p:xfrm>
          <a:off x="1472749" y="2435704"/>
          <a:ext cx="8868872" cy="2969775"/>
        </p:xfrm>
        <a:graphic>
          <a:graphicData uri="http://schemas.openxmlformats.org/drawingml/2006/table">
            <a:tbl>
              <a:tblPr firstRow="1" firstCol="1" bandRow="1">
                <a:tableStyleId>{5C22544A-7EE6-4342-B048-85BDC9FD1C3A}</a:tableStyleId>
              </a:tblPr>
              <a:tblGrid>
                <a:gridCol w="4434436">
                  <a:extLst>
                    <a:ext uri="{9D8B030D-6E8A-4147-A177-3AD203B41FA5}">
                      <a16:colId xmlns:a16="http://schemas.microsoft.com/office/drawing/2014/main" val="1585768358"/>
                    </a:ext>
                  </a:extLst>
                </a:gridCol>
                <a:gridCol w="4434436">
                  <a:extLst>
                    <a:ext uri="{9D8B030D-6E8A-4147-A177-3AD203B41FA5}">
                      <a16:colId xmlns:a16="http://schemas.microsoft.com/office/drawing/2014/main" val="1270637588"/>
                    </a:ext>
                  </a:extLst>
                </a:gridCol>
              </a:tblGrid>
              <a:tr h="634231">
                <a:tc>
                  <a:txBody>
                    <a:bodyPr/>
                    <a:lstStyle/>
                    <a:p>
                      <a:pPr>
                        <a:lnSpc>
                          <a:spcPct val="150000"/>
                        </a:lnSpc>
                        <a:spcAft>
                          <a:spcPts val="800"/>
                        </a:spcAft>
                      </a:pPr>
                      <a:r>
                        <a:rPr lang="en-US" sz="12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Test_score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5462640"/>
                  </a:ext>
                </a:extLst>
              </a:tr>
              <a:tr h="583886">
                <a:tc>
                  <a:txBody>
                    <a:bodyPr/>
                    <a:lstStyle/>
                    <a:p>
                      <a:pPr>
                        <a:lnSpc>
                          <a:spcPct val="150000"/>
                        </a:lnSpc>
                        <a:spcAft>
                          <a:spcPts val="800"/>
                        </a:spcAft>
                      </a:pPr>
                      <a:r>
                        <a:rPr lang="en-US" sz="1100">
                          <a:effectLst/>
                        </a:rPr>
                        <a:t>MultinomialNB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100">
                          <a:effectLst/>
                        </a:rPr>
                        <a:t>0.781150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4847153"/>
                  </a:ext>
                </a:extLst>
              </a:tr>
              <a:tr h="583886">
                <a:tc>
                  <a:txBody>
                    <a:bodyPr/>
                    <a:lstStyle/>
                    <a:p>
                      <a:pPr>
                        <a:lnSpc>
                          <a:spcPct val="150000"/>
                        </a:lnSpc>
                        <a:spcAft>
                          <a:spcPts val="800"/>
                        </a:spcAft>
                      </a:pPr>
                      <a:r>
                        <a:rPr lang="en-US" sz="1100">
                          <a:effectLst/>
                        </a:rPr>
                        <a:t>Knn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100">
                          <a:effectLst/>
                        </a:rPr>
                        <a:t>0.578646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782287"/>
                  </a:ext>
                </a:extLst>
              </a:tr>
              <a:tr h="583886">
                <a:tc>
                  <a:txBody>
                    <a:bodyPr/>
                    <a:lstStyle/>
                    <a:p>
                      <a:pPr>
                        <a:lnSpc>
                          <a:spcPct val="150000"/>
                        </a:lnSpc>
                        <a:spcAft>
                          <a:spcPts val="800"/>
                        </a:spcAft>
                      </a:pPr>
                      <a:r>
                        <a:rPr lang="en-US" sz="1100">
                          <a:effectLst/>
                        </a:rPr>
                        <a:t>RandomForest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100">
                          <a:effectLst/>
                        </a:rPr>
                        <a:t>0.837614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3896527"/>
                  </a:ext>
                </a:extLst>
              </a:tr>
              <a:tr h="583886">
                <a:tc>
                  <a:txBody>
                    <a:bodyPr/>
                    <a:lstStyle/>
                    <a:p>
                      <a:pPr>
                        <a:lnSpc>
                          <a:spcPct val="150000"/>
                        </a:lnSpc>
                        <a:spcAft>
                          <a:spcPts val="800"/>
                        </a:spcAft>
                      </a:pPr>
                      <a:r>
                        <a:rPr lang="en-US" sz="1100">
                          <a:effectLst/>
                        </a:rPr>
                        <a:t>DecisionTree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100" dirty="0">
                          <a:effectLst/>
                        </a:rPr>
                        <a:t>0.895776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5540829"/>
                  </a:ext>
                </a:extLst>
              </a:tr>
            </a:tbl>
          </a:graphicData>
        </a:graphic>
      </p:graphicFrame>
    </p:spTree>
    <p:extLst>
      <p:ext uri="{BB962C8B-B14F-4D97-AF65-F5344CB8AC3E}">
        <p14:creationId xmlns:p14="http://schemas.microsoft.com/office/powerpoint/2010/main" val="427135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93CD-FB2B-45E0-B89F-6535D4C50C2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4AFF80D-2339-4B5A-BFBD-D0120BCFA136}"/>
              </a:ext>
            </a:extLst>
          </p:cNvPr>
          <p:cNvSpPr>
            <a:spLocks noGrp="1"/>
          </p:cNvSpPr>
          <p:nvPr>
            <p:ph idx="1"/>
          </p:nvPr>
        </p:nvSpPr>
        <p:spPr>
          <a:xfrm>
            <a:off x="550863" y="1755973"/>
            <a:ext cx="11090274" cy="4491078"/>
          </a:xfrm>
        </p:spPr>
        <p:txBody>
          <a:bodyPr>
            <a:normAutofit fontScale="85000" lnSpcReduction="10000"/>
          </a:bodyPr>
          <a:lstStyle/>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study it is been observed that there is no such trend or relationship between frequency of authors and fake news.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Also, it is been observed authors having no name, just having words like admin or no reply are sending fake news.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Authors Pam Key is observed to be most authentic author as his frequency of sending news is the highest and more than 95% news are 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Decision Tree is the best performing model with accuracy score of 89%.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Mostly news is related to politics.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Subjects on Hilary Clinton and headline with Donald Trump are more prone to be a fake news.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we can say that fake news is a major issue because it plays with people emotions disturbing a entire nation. Mostly when it comes to politics huge amount of fake news is spread, with the help of Machine Learning Algorithms we can minimize the spread. Also in this study Decision Tree model is the best performing model. This model can be used for detecting fake news.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694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17D4-BB06-4F1B-AB85-6D31E19AD6F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D3412B4-AEDC-44F4-B38A-F35225053ECC}"/>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89AD96E7-E342-4BEE-8DC3-717E437BC315}"/>
              </a:ext>
            </a:extLst>
          </p:cNvPr>
          <p:cNvSpPr/>
          <p:nvPr/>
        </p:nvSpPr>
        <p:spPr>
          <a:xfrm>
            <a:off x="1625959" y="2533151"/>
            <a:ext cx="8391441" cy="2451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t>Thank You</a:t>
            </a:r>
          </a:p>
        </p:txBody>
      </p:sp>
    </p:spTree>
    <p:extLst>
      <p:ext uri="{BB962C8B-B14F-4D97-AF65-F5344CB8AC3E}">
        <p14:creationId xmlns:p14="http://schemas.microsoft.com/office/powerpoint/2010/main" val="1537139492"/>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21</TotalTime>
  <Words>443</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Sitka Heading</vt:lpstr>
      <vt:lpstr>Source Sans Pro</vt:lpstr>
      <vt:lpstr>Symbol</vt:lpstr>
      <vt:lpstr>Times New Roman</vt:lpstr>
      <vt:lpstr>3DFloatVTI</vt:lpstr>
      <vt:lpstr>Fake News Classification</vt:lpstr>
      <vt:lpstr>Introduction</vt:lpstr>
      <vt:lpstr>Objectives</vt:lpstr>
      <vt:lpstr>Univariate Analysis</vt:lpstr>
      <vt:lpstr>Checking loud words in fake news </vt:lpstr>
      <vt:lpstr>Model Deployment</vt:lpstr>
      <vt:lpstr>Model Performance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dc:title>
  <dc:creator>ria maitra</dc:creator>
  <cp:lastModifiedBy>ria maitra</cp:lastModifiedBy>
  <cp:revision>3</cp:revision>
  <dcterms:created xsi:type="dcterms:W3CDTF">2020-11-27T07:30:51Z</dcterms:created>
  <dcterms:modified xsi:type="dcterms:W3CDTF">2020-11-27T07:52:30Z</dcterms:modified>
</cp:coreProperties>
</file>