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varScale="1">
        <p:scale>
          <a:sx n="79" d="100"/>
          <a:sy n="79" d="100"/>
        </p:scale>
        <p:origin x="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D01BE4-962A-4D9F-A79D-E33F5D648612}" type="datetimeFigureOut">
              <a:rPr lang="en-IN" smtClean="0"/>
              <a:t>14-11-2020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79D0A24-EAA8-49DA-83D8-141B342618B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33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01BE4-962A-4D9F-A79D-E33F5D64861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0A24-EAA8-49DA-83D8-141B342618B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71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01BE4-962A-4D9F-A79D-E33F5D64861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0A24-EAA8-49DA-83D8-141B342618B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51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01BE4-962A-4D9F-A79D-E33F5D64861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0A24-EAA8-49DA-83D8-141B342618B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56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01BE4-962A-4D9F-A79D-E33F5D64861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0A24-EAA8-49DA-83D8-141B342618B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89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D01BE4-962A-4D9F-A79D-E33F5D648612}"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D0A24-EAA8-49DA-83D8-141B342618B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32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D01BE4-962A-4D9F-A79D-E33F5D648612}" type="datetimeFigureOut">
              <a:rPr lang="en-IN" smtClean="0"/>
              <a:t>14-11-2020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D0A24-EAA8-49DA-83D8-141B342618B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26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D01BE4-962A-4D9F-A79D-E33F5D648612}" type="datetimeFigureOut">
              <a:rPr lang="en-IN" smtClean="0"/>
              <a:t>14-11-2020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D0A24-EAA8-49DA-83D8-141B342618B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40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01BE4-962A-4D9F-A79D-E33F5D648612}" type="datetimeFigureOut">
              <a:rPr lang="en-IN" smtClean="0"/>
              <a:t>14-11-2020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9D0A24-EAA8-49DA-83D8-141B342618B1}" type="slidenum">
              <a:rPr lang="en-IN" smtClean="0"/>
              <a:t>‹#›</a:t>
            </a:fld>
            <a:endParaRPr lang="en-IN"/>
          </a:p>
        </p:txBody>
      </p:sp>
    </p:spTree>
    <p:extLst>
      <p:ext uri="{BB962C8B-B14F-4D97-AF65-F5344CB8AC3E}">
        <p14:creationId xmlns:p14="http://schemas.microsoft.com/office/powerpoint/2010/main" val="420028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D01BE4-962A-4D9F-A79D-E33F5D648612}"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D0A24-EAA8-49DA-83D8-141B342618B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82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01BE4-962A-4D9F-A79D-E33F5D648612}" type="datetimeFigureOut">
              <a:rPr lang="en-IN" smtClean="0"/>
              <a:t>14-11-2020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79D0A24-EAA8-49DA-83D8-141B342618B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7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01BE4-962A-4D9F-A79D-E33F5D648612}" type="datetimeFigureOut">
              <a:rPr lang="en-IN" smtClean="0"/>
              <a:t>14-11-2020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79D0A24-EAA8-49DA-83D8-141B342618B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9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B54-E430-44D3-98B6-AB8466930FE8}"/>
              </a:ext>
            </a:extLst>
          </p:cNvPr>
          <p:cNvSpPr>
            <a:spLocks noGrp="1"/>
          </p:cNvSpPr>
          <p:nvPr>
            <p:ph type="ctrTitle"/>
          </p:nvPr>
        </p:nvSpPr>
        <p:spPr/>
        <p:txBody>
          <a:bodyPr/>
          <a:lstStyle/>
          <a:p>
            <a:r>
              <a:rPr lang="en-IN" dirty="0"/>
              <a:t>Micro credit loan</a:t>
            </a:r>
            <a:br>
              <a:rPr lang="en-IN" dirty="0"/>
            </a:br>
            <a:r>
              <a:rPr lang="en-IN" dirty="0"/>
              <a:t>project</a:t>
            </a:r>
          </a:p>
        </p:txBody>
      </p:sp>
      <p:sp>
        <p:nvSpPr>
          <p:cNvPr id="3" name="Subtitle 2">
            <a:extLst>
              <a:ext uri="{FF2B5EF4-FFF2-40B4-BE49-F238E27FC236}">
                <a16:creationId xmlns:a16="http://schemas.microsoft.com/office/drawing/2014/main" id="{704C8172-4970-44FC-9F7D-27DABB4D5A17}"/>
              </a:ext>
            </a:extLst>
          </p:cNvPr>
          <p:cNvSpPr>
            <a:spLocks noGrp="1"/>
          </p:cNvSpPr>
          <p:nvPr>
            <p:ph type="subTitle" idx="1"/>
          </p:nvPr>
        </p:nvSpPr>
        <p:spPr/>
        <p:txBody>
          <a:bodyPr/>
          <a:lstStyle/>
          <a:p>
            <a:r>
              <a:rPr lang="en-IN" dirty="0"/>
              <a:t>By</a:t>
            </a:r>
          </a:p>
          <a:p>
            <a:r>
              <a:rPr lang="en-IN" dirty="0"/>
              <a:t>Ria maitra</a:t>
            </a:r>
          </a:p>
        </p:txBody>
      </p:sp>
    </p:spTree>
    <p:extLst>
      <p:ext uri="{BB962C8B-B14F-4D97-AF65-F5344CB8AC3E}">
        <p14:creationId xmlns:p14="http://schemas.microsoft.com/office/powerpoint/2010/main" val="55166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60773-0A98-4F08-9A7F-A6FAEAFB9EB4}"/>
              </a:ext>
            </a:extLst>
          </p:cNvPr>
          <p:cNvSpPr>
            <a:spLocks noGrp="1"/>
          </p:cNvSpPr>
          <p:nvPr>
            <p:ph idx="1"/>
          </p:nvPr>
        </p:nvSpPr>
        <p:spPr>
          <a:xfrm>
            <a:off x="1451579" y="2290046"/>
            <a:ext cx="9603275" cy="3176300"/>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Following independent variables are highly correlated with dependent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Bef>
                <a:spcPts val="1200"/>
              </a:spcBef>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daily_decr30      * daily_decr90           * rental30      * rental90    *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last_rech_amt_m</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Bef>
                <a:spcPts val="1200"/>
              </a:spcBef>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cnt_ma_rech30     * sumamnt_ma_rech30          * medianamnt_ma_rech30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cnt_ma_rech90          * sumamnt_ma_rech90</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medianamnt_ma_rech90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cnt_loans30</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amnt_loans30         * amnt_loans90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419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4183-9125-4F0A-8B08-DC774927CCA2}"/>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851D7CEF-24DB-42F0-88EF-027AF25EE22E}"/>
              </a:ext>
            </a:extLst>
          </p:cNvPr>
          <p:cNvSpPr>
            <a:spLocks noGrp="1"/>
          </p:cNvSpPr>
          <p:nvPr>
            <p:ph idx="1"/>
          </p:nvPr>
        </p:nvSpPr>
        <p:spPr/>
        <p:txBody>
          <a:bodyPr/>
          <a:lstStyle/>
          <a:p>
            <a:r>
              <a:rPr lang="en-IN" dirty="0"/>
              <a:t>Following models are used :</a:t>
            </a: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GaussianNB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DecisionTree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RandomForest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272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CB0A-8494-4F5F-A064-2F8516B76C1A}"/>
              </a:ext>
            </a:extLst>
          </p:cNvPr>
          <p:cNvSpPr>
            <a:spLocks noGrp="1"/>
          </p:cNvSpPr>
          <p:nvPr>
            <p:ph type="title"/>
          </p:nvPr>
        </p:nvSpPr>
        <p:spPr/>
        <p:txBody>
          <a:bodyPr/>
          <a:lstStyle/>
          <a:p>
            <a:r>
              <a:rPr lang="en-IN" dirty="0"/>
              <a:t>Evaluation metrics</a:t>
            </a:r>
          </a:p>
        </p:txBody>
      </p:sp>
      <p:graphicFrame>
        <p:nvGraphicFramePr>
          <p:cNvPr id="4" name="Content Placeholder 3">
            <a:extLst>
              <a:ext uri="{FF2B5EF4-FFF2-40B4-BE49-F238E27FC236}">
                <a16:creationId xmlns:a16="http://schemas.microsoft.com/office/drawing/2014/main" id="{C8654510-8E99-4F3A-AEFC-1400AB476C46}"/>
              </a:ext>
            </a:extLst>
          </p:cNvPr>
          <p:cNvGraphicFramePr>
            <a:graphicFrameLocks noGrp="1"/>
          </p:cNvGraphicFramePr>
          <p:nvPr>
            <p:ph idx="1"/>
            <p:extLst>
              <p:ext uri="{D42A27DB-BD31-4B8C-83A1-F6EECF244321}">
                <p14:modId xmlns:p14="http://schemas.microsoft.com/office/powerpoint/2010/main" val="2092596346"/>
              </p:ext>
            </p:extLst>
          </p:nvPr>
        </p:nvGraphicFramePr>
        <p:xfrm>
          <a:off x="1582012" y="1957956"/>
          <a:ext cx="6639560" cy="1471044"/>
        </p:xfrm>
        <a:graphic>
          <a:graphicData uri="http://schemas.openxmlformats.org/drawingml/2006/table">
            <a:tbl>
              <a:tblPr firstRow="1" firstCol="1" bandRow="1">
                <a:tableStyleId>{5C22544A-7EE6-4342-B048-85BDC9FD1C3A}</a:tableStyleId>
              </a:tblPr>
              <a:tblGrid>
                <a:gridCol w="1659890">
                  <a:extLst>
                    <a:ext uri="{9D8B030D-6E8A-4147-A177-3AD203B41FA5}">
                      <a16:colId xmlns:a16="http://schemas.microsoft.com/office/drawing/2014/main" val="282628270"/>
                    </a:ext>
                  </a:extLst>
                </a:gridCol>
                <a:gridCol w="1659890">
                  <a:extLst>
                    <a:ext uri="{9D8B030D-6E8A-4147-A177-3AD203B41FA5}">
                      <a16:colId xmlns:a16="http://schemas.microsoft.com/office/drawing/2014/main" val="3561637255"/>
                    </a:ext>
                  </a:extLst>
                </a:gridCol>
                <a:gridCol w="1659890">
                  <a:extLst>
                    <a:ext uri="{9D8B030D-6E8A-4147-A177-3AD203B41FA5}">
                      <a16:colId xmlns:a16="http://schemas.microsoft.com/office/drawing/2014/main" val="2220751105"/>
                    </a:ext>
                  </a:extLst>
                </a:gridCol>
                <a:gridCol w="1659890">
                  <a:extLst>
                    <a:ext uri="{9D8B030D-6E8A-4147-A177-3AD203B41FA5}">
                      <a16:colId xmlns:a16="http://schemas.microsoft.com/office/drawing/2014/main" val="3400398058"/>
                    </a:ext>
                  </a:extLst>
                </a:gridCol>
              </a:tblGrid>
              <a:tr h="0">
                <a:tc>
                  <a:txBody>
                    <a:bodyPr/>
                    <a:lstStyle/>
                    <a:p>
                      <a:pPr>
                        <a:lnSpc>
                          <a:spcPct val="150000"/>
                        </a:lnSpc>
                        <a:spcAft>
                          <a:spcPts val="800"/>
                        </a:spcAft>
                      </a:pPr>
                      <a:r>
                        <a:rPr lang="en-US" sz="1200">
                          <a:effectLst/>
                        </a:rPr>
                        <a:t>Model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Test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True Negatives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False Negatives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004691"/>
                  </a:ext>
                </a:extLst>
              </a:tr>
              <a:tr h="0">
                <a:tc>
                  <a:txBody>
                    <a:bodyPr/>
                    <a:lstStyle/>
                    <a:p>
                      <a:pPr>
                        <a:lnSpc>
                          <a:spcPct val="150000"/>
                        </a:lnSpc>
                        <a:spcAft>
                          <a:spcPts val="800"/>
                        </a:spcAft>
                      </a:pPr>
                      <a:r>
                        <a:rPr lang="en-US"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0.898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2100474"/>
                  </a:ext>
                </a:extLst>
              </a:tr>
              <a:tr h="0">
                <a:tc>
                  <a:txBody>
                    <a:bodyPr/>
                    <a:lstStyle/>
                    <a:p>
                      <a:pPr>
                        <a:lnSpc>
                          <a:spcPct val="150000"/>
                        </a:lnSpc>
                        <a:spcAft>
                          <a:spcPts val="800"/>
                        </a:spcAft>
                      </a:pPr>
                      <a:r>
                        <a:rPr lang="en-US" sz="1200">
                          <a:effectLst/>
                        </a:rPr>
                        <a:t>GaussianNB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0.790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0.670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0.181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60659"/>
                  </a:ext>
                </a:extLst>
              </a:tr>
              <a:tr h="0">
                <a:tc>
                  <a:txBody>
                    <a:bodyPr/>
                    <a:lstStyle/>
                    <a:p>
                      <a:pPr>
                        <a:lnSpc>
                          <a:spcPct val="150000"/>
                        </a:lnSpc>
                        <a:spcAft>
                          <a:spcPts val="800"/>
                        </a:spcAft>
                      </a:pPr>
                      <a:r>
                        <a:rPr lang="en-US" sz="1200">
                          <a:effectLst/>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0.522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2920979"/>
                  </a:ext>
                </a:extLst>
              </a:tr>
              <a:tr h="0">
                <a:tc>
                  <a:txBody>
                    <a:bodyPr/>
                    <a:lstStyle/>
                    <a:p>
                      <a:pPr>
                        <a:lnSpc>
                          <a:spcPct val="150000"/>
                        </a:lnSpc>
                        <a:spcAft>
                          <a:spcPts val="800"/>
                        </a:spcAft>
                      </a:pPr>
                      <a:r>
                        <a:rPr lang="en-US" sz="1200">
                          <a:effectLst/>
                        </a:rPr>
                        <a:t>Knn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0.539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92449"/>
                  </a:ext>
                </a:extLst>
              </a:tr>
              <a:tr h="0">
                <a:tc>
                  <a:txBody>
                    <a:bodyPr/>
                    <a:lstStyle/>
                    <a:p>
                      <a:pPr>
                        <a:lnSpc>
                          <a:spcPct val="150000"/>
                        </a:lnSpc>
                        <a:spcAft>
                          <a:spcPts val="800"/>
                        </a:spcAft>
                      </a:pPr>
                      <a:r>
                        <a:rPr lang="en-US" sz="12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dirty="0">
                          <a:effectLst/>
                        </a:rPr>
                        <a:t>0.725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054209"/>
                  </a:ext>
                </a:extLst>
              </a:tr>
            </a:tbl>
          </a:graphicData>
        </a:graphic>
      </p:graphicFrame>
      <p:pic>
        <p:nvPicPr>
          <p:cNvPr id="6" name="Picture 5">
            <a:extLst>
              <a:ext uri="{FF2B5EF4-FFF2-40B4-BE49-F238E27FC236}">
                <a16:creationId xmlns:a16="http://schemas.microsoft.com/office/drawing/2014/main" id="{D2B1499E-8F1E-4F3C-BA18-04F3E017C1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6431" y="3533202"/>
            <a:ext cx="5712977" cy="1471044"/>
          </a:xfrm>
          <a:prstGeom prst="rect">
            <a:avLst/>
          </a:prstGeom>
          <a:noFill/>
          <a:ln>
            <a:noFill/>
          </a:ln>
        </p:spPr>
      </p:pic>
    </p:spTree>
    <p:extLst>
      <p:ext uri="{BB962C8B-B14F-4D97-AF65-F5344CB8AC3E}">
        <p14:creationId xmlns:p14="http://schemas.microsoft.com/office/powerpoint/2010/main" val="26426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AE7C-2815-4101-9CE8-C2F0FC0BBD5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B587B2F-5E1D-47D4-8614-F35267F5F60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is the best performing model with test score of 94% with high true negative value signifying the model is good in predicting default customer which was our main concern.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18ED0BAA-E66E-4351-AFF4-906F3586BA25}"/>
              </a:ext>
            </a:extLst>
          </p:cNvPr>
          <p:cNvGraphicFramePr>
            <a:graphicFrameLocks noGrp="1"/>
          </p:cNvGraphicFramePr>
          <p:nvPr>
            <p:extLst>
              <p:ext uri="{D42A27DB-BD31-4B8C-83A1-F6EECF244321}">
                <p14:modId xmlns:p14="http://schemas.microsoft.com/office/powerpoint/2010/main" val="1077768464"/>
              </p:ext>
            </p:extLst>
          </p:nvPr>
        </p:nvGraphicFramePr>
        <p:xfrm>
          <a:off x="2933382" y="2969777"/>
          <a:ext cx="6639560" cy="1016468"/>
        </p:xfrm>
        <a:graphic>
          <a:graphicData uri="http://schemas.openxmlformats.org/drawingml/2006/table">
            <a:tbl>
              <a:tblPr firstRow="1" firstCol="1" bandRow="1">
                <a:tableStyleId>{5C22544A-7EE6-4342-B048-85BDC9FD1C3A}</a:tableStyleId>
              </a:tblPr>
              <a:tblGrid>
                <a:gridCol w="1659890">
                  <a:extLst>
                    <a:ext uri="{9D8B030D-6E8A-4147-A177-3AD203B41FA5}">
                      <a16:colId xmlns:a16="http://schemas.microsoft.com/office/drawing/2014/main" val="2249656797"/>
                    </a:ext>
                  </a:extLst>
                </a:gridCol>
                <a:gridCol w="1659890">
                  <a:extLst>
                    <a:ext uri="{9D8B030D-6E8A-4147-A177-3AD203B41FA5}">
                      <a16:colId xmlns:a16="http://schemas.microsoft.com/office/drawing/2014/main" val="2927598353"/>
                    </a:ext>
                  </a:extLst>
                </a:gridCol>
                <a:gridCol w="1659890">
                  <a:extLst>
                    <a:ext uri="{9D8B030D-6E8A-4147-A177-3AD203B41FA5}">
                      <a16:colId xmlns:a16="http://schemas.microsoft.com/office/drawing/2014/main" val="894506093"/>
                    </a:ext>
                  </a:extLst>
                </a:gridCol>
                <a:gridCol w="1659890">
                  <a:extLst>
                    <a:ext uri="{9D8B030D-6E8A-4147-A177-3AD203B41FA5}">
                      <a16:colId xmlns:a16="http://schemas.microsoft.com/office/drawing/2014/main" val="1979620658"/>
                    </a:ext>
                  </a:extLst>
                </a:gridCol>
              </a:tblGrid>
              <a:tr h="508234">
                <a:tc>
                  <a:txBody>
                    <a:bodyPr/>
                    <a:lstStyle/>
                    <a:p>
                      <a:pPr>
                        <a:lnSpc>
                          <a:spcPct val="150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Test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True Negatives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True Positives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808263"/>
                  </a:ext>
                </a:extLst>
              </a:tr>
              <a:tr h="508234">
                <a:tc>
                  <a:txBody>
                    <a:bodyPr/>
                    <a:lstStyle/>
                    <a:p>
                      <a:pPr>
                        <a:lnSpc>
                          <a:spcPct val="150000"/>
                        </a:lnSpc>
                        <a:spcAft>
                          <a:spcPts val="800"/>
                        </a:spcAft>
                      </a:pPr>
                      <a:r>
                        <a:rPr lang="en-US" sz="12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a:effectLst/>
                        </a:rPr>
                        <a:t>0.993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200" dirty="0">
                          <a:effectLst/>
                        </a:rPr>
                        <a:t>0.725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532106"/>
                  </a:ext>
                </a:extLst>
              </a:tr>
            </a:tbl>
          </a:graphicData>
        </a:graphic>
      </p:graphicFrame>
    </p:spTree>
    <p:extLst>
      <p:ext uri="{BB962C8B-B14F-4D97-AF65-F5344CB8AC3E}">
        <p14:creationId xmlns:p14="http://schemas.microsoft.com/office/powerpoint/2010/main" val="311121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31B-F2F6-453F-987D-800C92DC9E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1C7459-BE0B-42A7-8E8C-5B0DD2E4770D}"/>
              </a:ext>
            </a:extLst>
          </p:cNvPr>
          <p:cNvSpPr>
            <a:spLocks noGrp="1"/>
          </p:cNvSpPr>
          <p:nvPr>
            <p:ph idx="1"/>
          </p:nvPr>
        </p:nvSpPr>
        <p:spPr/>
        <p:txBody>
          <a:bodyPr>
            <a:normAutofit/>
          </a:bodyPr>
          <a:lstStyle/>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24998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699E-18CF-4360-A5DA-2A410C8980C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3063806-2A11-4CD3-A729-9628C0D14E32}"/>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provided by MFI are Group Loans, Agricultural Loans, Individual Business Loans and so 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194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74C2-677D-4313-B89F-6EEFAE4AB7D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0C17D9E-2F83-4578-92A0-CB10E4B2829A}"/>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Though Microfinance Institutions enables people expand their present opportunities by providing easy access to credit but still MFI faces the challenges of credit risk. As the rate of interest id high than any commercial bank, often people fail to pay their loan. Also, because of geographic factors makes it difficult to communicate with clients of far-flung areas which create a problem in growth and expansion of the organization.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755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4E0B-2806-47BA-90D2-0E0C1C5E6EA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0B46582-2302-4DA2-B803-263390C27E82}"/>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know the relationship between the independent variables with the dependent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build a model which best classifies default and non-default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24892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0C66-AE83-4D83-9C55-C5E8D17C4130}"/>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9615DDFA-4693-420C-B6DB-C38033DD660E}"/>
              </a:ext>
            </a:extLst>
          </p:cNvPr>
          <p:cNvSpPr>
            <a:spLocks noGrp="1"/>
          </p:cNvSpPr>
          <p:nvPr>
            <p:ph idx="1"/>
          </p:nvPr>
        </p:nvSpPr>
        <p:spPr/>
        <p:txBody>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Secondary source of data is provided by a MFI client.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Format of data is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set contains 209593 rows and 33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404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345E-1237-4ECE-913F-0529A79F265D}"/>
              </a:ext>
            </a:extLst>
          </p:cNvPr>
          <p:cNvSpPr>
            <a:spLocks noGrp="1"/>
          </p:cNvSpPr>
          <p:nvPr>
            <p:ph type="title"/>
          </p:nvPr>
        </p:nvSpPr>
        <p:spPr/>
        <p:txBody>
          <a:bodyPr/>
          <a:lstStyle/>
          <a:p>
            <a:r>
              <a:rPr lang="en-IN" dirty="0"/>
              <a:t>Data variables</a:t>
            </a:r>
          </a:p>
        </p:txBody>
      </p:sp>
      <p:pic>
        <p:nvPicPr>
          <p:cNvPr id="4" name="Content Placeholder 3">
            <a:extLst>
              <a:ext uri="{FF2B5EF4-FFF2-40B4-BE49-F238E27FC236}">
                <a16:creationId xmlns:a16="http://schemas.microsoft.com/office/drawing/2014/main" id="{A5F395AB-14DD-4A43-AA4D-2A1AD76234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16125"/>
            <a:ext cx="7301367" cy="3449638"/>
          </a:xfrm>
          <a:prstGeom prst="rect">
            <a:avLst/>
          </a:prstGeom>
          <a:noFill/>
          <a:ln>
            <a:noFill/>
          </a:ln>
        </p:spPr>
      </p:pic>
    </p:spTree>
    <p:extLst>
      <p:ext uri="{BB962C8B-B14F-4D97-AF65-F5344CB8AC3E}">
        <p14:creationId xmlns:p14="http://schemas.microsoft.com/office/powerpoint/2010/main" val="24940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BD7A-E7BA-4BBB-AF42-84EA37A4724A}"/>
              </a:ext>
            </a:extLst>
          </p:cNvPr>
          <p:cNvSpPr>
            <a:spLocks noGrp="1"/>
          </p:cNvSpPr>
          <p:nvPr>
            <p:ph type="title"/>
          </p:nvPr>
        </p:nvSpPr>
        <p:spPr/>
        <p:txBody>
          <a:bodyPr/>
          <a:lstStyle/>
          <a:p>
            <a:r>
              <a:rPr lang="en-IN" dirty="0"/>
              <a:t>Data type</a:t>
            </a:r>
          </a:p>
        </p:txBody>
      </p:sp>
      <p:pic>
        <p:nvPicPr>
          <p:cNvPr id="4" name="Content Placeholder 3">
            <a:extLst>
              <a:ext uri="{FF2B5EF4-FFF2-40B4-BE49-F238E27FC236}">
                <a16:creationId xmlns:a16="http://schemas.microsoft.com/office/drawing/2014/main" id="{1E9867F6-947D-4FF1-8C4A-66696017815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80" y="2016125"/>
            <a:ext cx="3379366" cy="3449638"/>
          </a:xfrm>
          <a:prstGeom prst="rect">
            <a:avLst/>
          </a:prstGeom>
          <a:noFill/>
          <a:ln>
            <a:noFill/>
          </a:ln>
        </p:spPr>
      </p:pic>
    </p:spTree>
    <p:extLst>
      <p:ext uri="{BB962C8B-B14F-4D97-AF65-F5344CB8AC3E}">
        <p14:creationId xmlns:p14="http://schemas.microsoft.com/office/powerpoint/2010/main" val="4420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E06E-BE96-4A5B-B13F-ADAB7E8EA29A}"/>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56A52D61-8F1A-4F92-88E6-BF408A0BF45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features are right skewed also few features has negative values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C88DABD-DD0F-4BB9-8663-17D69BAFA0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6648" y="2727578"/>
            <a:ext cx="5900583" cy="2362312"/>
          </a:xfrm>
          <a:prstGeom prst="rect">
            <a:avLst/>
          </a:prstGeom>
          <a:noFill/>
          <a:ln>
            <a:noFill/>
          </a:ln>
        </p:spPr>
      </p:pic>
    </p:spTree>
    <p:extLst>
      <p:ext uri="{BB962C8B-B14F-4D97-AF65-F5344CB8AC3E}">
        <p14:creationId xmlns:p14="http://schemas.microsoft.com/office/powerpoint/2010/main" val="2534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29D9-00CA-4526-95AA-917540AD025E}"/>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100D3246-420C-443D-A9C2-5FCFF74526F0}"/>
              </a:ext>
            </a:extLst>
          </p:cNvPr>
          <p:cNvSpPr>
            <a:spLocks noGrp="1"/>
          </p:cNvSpPr>
          <p:nvPr>
            <p:ph idx="1"/>
          </p:nvPr>
        </p:nvSpPr>
        <p:spPr/>
        <p:txBody>
          <a:bodyPr>
            <a:normAutofit/>
          </a:bodyPr>
          <a:lstStyle/>
          <a:p>
            <a:r>
              <a:rPr lang="en-IN" dirty="0"/>
              <a:t>Correlation matrix</a:t>
            </a: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Dark shades represent high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7ACFFC9D-2B4C-4CA0-A71D-C2DADCE131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91596" y="2129021"/>
            <a:ext cx="5259823" cy="2978403"/>
          </a:xfrm>
          <a:prstGeom prst="rect">
            <a:avLst/>
          </a:prstGeom>
          <a:noFill/>
          <a:ln>
            <a:noFill/>
          </a:ln>
        </p:spPr>
      </p:pic>
    </p:spTree>
    <p:extLst>
      <p:ext uri="{BB962C8B-B14F-4D97-AF65-F5344CB8AC3E}">
        <p14:creationId xmlns:p14="http://schemas.microsoft.com/office/powerpoint/2010/main" val="10745030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400</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Times New Roman</vt:lpstr>
      <vt:lpstr>Gallery</vt:lpstr>
      <vt:lpstr>Micro credit loan project</vt:lpstr>
      <vt:lpstr>introduction</vt:lpstr>
      <vt:lpstr>Problem statement</vt:lpstr>
      <vt:lpstr>objective</vt:lpstr>
      <vt:lpstr>Data collection</vt:lpstr>
      <vt:lpstr>Data variables</vt:lpstr>
      <vt:lpstr>Data type</vt:lpstr>
      <vt:lpstr>Univariate  analysis</vt:lpstr>
      <vt:lpstr>Bivariate  analysis</vt:lpstr>
      <vt:lpstr>PowerPoint Presentation</vt:lpstr>
      <vt:lpstr>Model deployment</vt:lpstr>
      <vt:lpstr>Evaluation metrics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project</dc:title>
  <dc:creator>ria maitra</dc:creator>
  <cp:lastModifiedBy>ria maitra</cp:lastModifiedBy>
  <cp:revision>3</cp:revision>
  <dcterms:created xsi:type="dcterms:W3CDTF">2020-11-14T10:38:15Z</dcterms:created>
  <dcterms:modified xsi:type="dcterms:W3CDTF">2020-11-14T11:05:30Z</dcterms:modified>
</cp:coreProperties>
</file>