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1" r:id="rId2"/>
    <p:sldId id="462" r:id="rId3"/>
    <p:sldId id="479" r:id="rId4"/>
    <p:sldId id="480" r:id="rId5"/>
    <p:sldId id="482" r:id="rId6"/>
    <p:sldId id="494" r:id="rId7"/>
    <p:sldId id="485" r:id="rId8"/>
    <p:sldId id="488" r:id="rId9"/>
    <p:sldId id="504" r:id="rId10"/>
    <p:sldId id="501" r:id="rId11"/>
    <p:sldId id="491" r:id="rId12"/>
    <p:sldId id="520" r:id="rId13"/>
    <p:sldId id="514" r:id="rId14"/>
    <p:sldId id="507" r:id="rId15"/>
    <p:sldId id="499" r:id="rId16"/>
    <p:sldId id="500" r:id="rId17"/>
    <p:sldId id="506" r:id="rId18"/>
    <p:sldId id="517" r:id="rId19"/>
    <p:sldId id="512" r:id="rId20"/>
    <p:sldId id="518" r:id="rId21"/>
    <p:sldId id="511" r:id="rId22"/>
    <p:sldId id="519" r:id="rId23"/>
    <p:sldId id="515" r:id="rId24"/>
    <p:sldId id="502" r:id="rId25"/>
    <p:sldId id="508" r:id="rId26"/>
    <p:sldId id="509" r:id="rId27"/>
    <p:sldId id="510" r:id="rId28"/>
    <p:sldId id="478" r:id="rId29"/>
    <p:sldId id="393" r:id="rId30"/>
  </p:sldIdLst>
  <p:sldSz cx="9144000" cy="5143500" type="screen16x9"/>
  <p:notesSz cx="9926638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3186">
          <p15:clr>
            <a:srgbClr val="A4A3A4"/>
          </p15:clr>
        </p15:guide>
        <p15:guide id="3" orient="horz" pos="2621">
          <p15:clr>
            <a:srgbClr val="A4A3A4"/>
          </p15:clr>
        </p15:guide>
        <p15:guide id="4" pos="2928">
          <p15:clr>
            <a:srgbClr val="A4A3A4"/>
          </p15:clr>
        </p15:guide>
        <p15:guide id="5" pos="451">
          <p15:clr>
            <a:srgbClr val="A4A3A4"/>
          </p15:clr>
        </p15:guide>
        <p15:guide id="6" pos="13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92"/>
    <a:srgbClr val="3A559F"/>
    <a:srgbClr val="009999"/>
    <a:srgbClr val="D8D8D8"/>
    <a:srgbClr val="FE6A6A"/>
    <a:srgbClr val="F89F9F"/>
    <a:srgbClr val="41C7C7"/>
    <a:srgbClr val="8BE7E7"/>
    <a:srgbClr val="212424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8" autoAdjust="0"/>
    <p:restoredTop sz="82977" autoAdjust="0"/>
  </p:normalViewPr>
  <p:slideViewPr>
    <p:cSldViewPr>
      <p:cViewPr varScale="1">
        <p:scale>
          <a:sx n="144" d="100"/>
          <a:sy n="144" d="100"/>
        </p:scale>
        <p:origin x="576" y="102"/>
      </p:cViewPr>
      <p:guideLst>
        <p:guide orient="horz" pos="1287"/>
        <p:guide orient="horz" pos="3186"/>
        <p:guide orient="horz" pos="2621"/>
        <p:guide pos="2928"/>
        <p:guide pos="451"/>
        <p:guide pos="1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250" y="-90"/>
      </p:cViewPr>
      <p:guideLst>
        <p:guide orient="horz" pos="2141"/>
        <p:guide pos="3127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2317" cy="3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03" y="1"/>
            <a:ext cx="4302317" cy="3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6160"/>
            <a:ext cx="4302317" cy="3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03" y="6456160"/>
            <a:ext cx="4302317" cy="3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99065028-BD7B-4BEE-8B96-E802009357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071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2317" cy="3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l" defTabSz="91953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03" y="1"/>
            <a:ext cx="4302317" cy="3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>
            <a:lvl1pPr algn="r" defTabSz="91953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23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5" y="3228080"/>
            <a:ext cx="7941310" cy="305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0" tIns="45989" rIns="91980" bIns="459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249"/>
            <a:ext cx="4302317" cy="3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l" defTabSz="91953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03" y="6457249"/>
            <a:ext cx="4302317" cy="33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80" tIns="45989" rIns="91980" bIns="45989" numCol="1" anchor="b" anchorCtr="0" compatLnSpc="1">
            <a:prstTxWarp prst="textNoShape">
              <a:avLst/>
            </a:prstTxWarp>
          </a:bodyPr>
          <a:lstStyle>
            <a:lvl1pPr algn="r" defTabSz="91953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686BDDF0-BDFE-4E01-8610-28031AB548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635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4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0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19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23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09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57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00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692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38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7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91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35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7337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6490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898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57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848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41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91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64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370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7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7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30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kumimoji="1" lang="en-US" altLang="ko-KR" sz="1200" b="0" i="0" u="none" strike="noStrike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61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55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BDDF0-BDFE-4E01-8610-28031AB5484D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90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21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9"/>
            <a:ext cx="9144000" cy="51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9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Rectangle 117"/>
          <p:cNvSpPr>
            <a:spLocks noChangeArrowheads="1"/>
          </p:cNvSpPr>
          <p:nvPr userDrawn="1"/>
        </p:nvSpPr>
        <p:spPr bwMode="auto">
          <a:xfrm>
            <a:off x="0" y="0"/>
            <a:ext cx="9144000" cy="43200"/>
          </a:xfrm>
          <a:prstGeom prst="rect">
            <a:avLst/>
          </a:prstGeom>
          <a:solidFill>
            <a:srgbClr val="00438D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5" y="76653"/>
            <a:ext cx="8769350" cy="41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586979"/>
            <a:ext cx="8782050" cy="22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 userDrawn="1"/>
        </p:nvSpPr>
        <p:spPr bwMode="auto">
          <a:xfrm>
            <a:off x="167533" y="4887516"/>
            <a:ext cx="314325" cy="24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fld id="{2F6BED8B-751B-489B-B664-AD6C381E2FCC}" type="slidenum">
              <a:rPr lang="en-US" altLang="ko-KR" sz="1000" b="1">
                <a:solidFill>
                  <a:srgbClr val="00438D"/>
                </a:solidFill>
              </a:rPr>
              <a:pPr/>
              <a:t>‹#›</a:t>
            </a:fld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/00</a:t>
            </a:r>
          </a:p>
        </p:txBody>
      </p:sp>
      <p:sp>
        <p:nvSpPr>
          <p:cNvPr id="1142" name="Rectangle 118"/>
          <p:cNvSpPr>
            <a:spLocks noChangeArrowheads="1"/>
          </p:cNvSpPr>
          <p:nvPr userDrawn="1"/>
        </p:nvSpPr>
        <p:spPr bwMode="auto">
          <a:xfrm>
            <a:off x="187325" y="533400"/>
            <a:ext cx="8770938" cy="21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 descr="F:\▶작업완료\Branding\PPT 템플릿\(18.02) 공용 PT 표준 템플릿\img\Tmax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478" y="4881211"/>
            <a:ext cx="457722" cy="1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400" b="1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itchFamily="2" charset="2"/>
        <a:defRPr kumimoji="1" sz="1600" b="1">
          <a:solidFill>
            <a:srgbClr val="111111"/>
          </a:solidFill>
          <a:latin typeface="+mn-lt"/>
          <a:ea typeface="+mn-ea"/>
          <a:cs typeface="+mn-cs"/>
        </a:defRPr>
      </a:lvl1pPr>
      <a:lvl2pPr marL="296863" indent="-144463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Char char="•"/>
        <a:defRPr kumimoji="1" sz="1400" b="1">
          <a:solidFill>
            <a:srgbClr val="111111"/>
          </a:solidFill>
          <a:latin typeface="+mn-lt"/>
          <a:ea typeface="+mn-ea"/>
        </a:defRPr>
      </a:lvl2pPr>
      <a:lvl3pPr marL="641350" indent="-165100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200" b="1">
          <a:solidFill>
            <a:srgbClr val="111111"/>
          </a:solidFill>
          <a:latin typeface="+mn-lt"/>
          <a:ea typeface="+mn-ea"/>
        </a:defRPr>
      </a:lvl3pPr>
      <a:lvl4pPr marL="925513" indent="-176213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100" b="1">
          <a:solidFill>
            <a:srgbClr val="111111"/>
          </a:solidFill>
          <a:latin typeface="+mn-lt"/>
          <a:ea typeface="+mn-ea"/>
        </a:defRPr>
      </a:lvl4pPr>
      <a:lvl5pPr marL="12446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5pPr>
      <a:lvl6pPr marL="17018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6pPr>
      <a:lvl7pPr marL="21590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7pPr>
      <a:lvl8pPr marL="26162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8pPr>
      <a:lvl9pPr marL="3073400" indent="-187325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hyperlink" Target="https://2018.stateof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59" name="Rectangle 91"/>
          <p:cNvSpPr>
            <a:spLocks noChangeArrowheads="1"/>
          </p:cNvSpPr>
          <p:nvPr/>
        </p:nvSpPr>
        <p:spPr bwMode="auto">
          <a:xfrm>
            <a:off x="942768" y="1513224"/>
            <a:ext cx="40828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3C4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ko-KR" sz="4000" b="1" dirty="0" smtClean="0">
                <a:solidFill>
                  <a:srgbClr val="003069"/>
                </a:solidFill>
              </a:rPr>
              <a:t>Jest</a:t>
            </a:r>
            <a:r>
              <a:rPr lang="ko-KR" altLang="en-US" sz="4000" b="1" dirty="0" smtClean="0">
                <a:solidFill>
                  <a:srgbClr val="003069"/>
                </a:solidFill>
              </a:rPr>
              <a:t>를 이용한 </a:t>
            </a:r>
            <a:endParaRPr lang="en-US" altLang="ko-KR" sz="4000" b="1" dirty="0" smtClean="0">
              <a:solidFill>
                <a:srgbClr val="003069"/>
              </a:solidFill>
            </a:endParaRPr>
          </a:p>
          <a:p>
            <a:pPr algn="l">
              <a:lnSpc>
                <a:spcPct val="12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ko-KR" sz="4000" b="1" dirty="0" smtClean="0">
                <a:solidFill>
                  <a:srgbClr val="003069"/>
                </a:solidFill>
              </a:rPr>
              <a:t>        UI Test</a:t>
            </a:r>
          </a:p>
        </p:txBody>
      </p:sp>
      <p:sp>
        <p:nvSpPr>
          <p:cNvPr id="109661" name="Text Box 93"/>
          <p:cNvSpPr txBox="1">
            <a:spLocks noChangeArrowheads="1"/>
          </p:cNvSpPr>
          <p:nvPr/>
        </p:nvSpPr>
        <p:spPr bwMode="gray">
          <a:xfrm>
            <a:off x="7497537" y="4358915"/>
            <a:ext cx="1120775" cy="20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54000" rIns="0" bIns="54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0" latinLnBrk="0" hangingPunct="0"/>
            <a:r>
              <a:rPr kumimoji="0" lang="en-US" altLang="ko-KR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2019. 11. 19</a:t>
            </a:r>
            <a:endParaRPr kumimoji="0" lang="en-US" altLang="ko-KR" b="1" dirty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662" name="Rectangle 94"/>
          <p:cNvSpPr>
            <a:spLocks noChangeArrowheads="1"/>
          </p:cNvSpPr>
          <p:nvPr/>
        </p:nvSpPr>
        <p:spPr bwMode="auto">
          <a:xfrm>
            <a:off x="6207065" y="4651432"/>
            <a:ext cx="2523430" cy="11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pPr algn="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Copyright© 2019 </a:t>
            </a:r>
            <a:r>
              <a:rPr lang="en-US" altLang="ko-KR" sz="800" dirty="0" err="1" smtClean="0">
                <a:solidFill>
                  <a:schemeClr val="bg2">
                    <a:lumMod val="75000"/>
                  </a:schemeClr>
                </a:solidFill>
              </a:rPr>
              <a:t>Tmax</a:t>
            </a:r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. All Rights Reserved.</a:t>
            </a:r>
          </a:p>
        </p:txBody>
      </p:sp>
      <p:pic>
        <p:nvPicPr>
          <p:cNvPr id="1026" name="Picture 2" descr="F:\▶작업완료\Branding\PPT 템플릿\(18.02) 공용 PT 표준 템플릿\img\Tm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" y="4404728"/>
            <a:ext cx="982916" cy="3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93"/>
          <p:cNvSpPr txBox="1">
            <a:spLocks noChangeArrowheads="1"/>
          </p:cNvSpPr>
          <p:nvPr/>
        </p:nvSpPr>
        <p:spPr bwMode="gray">
          <a:xfrm>
            <a:off x="7106133" y="4081090"/>
            <a:ext cx="1512179" cy="32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54000" rIns="0" bIns="54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0" latinLnBrk="0" hangingPunct="0"/>
            <a:r>
              <a:rPr kumimoji="0" lang="en-US" altLang="ko-KR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PAS1</a:t>
            </a:r>
            <a:r>
              <a:rPr kumimoji="0" lang="ko-KR" altLang="en-US" b="1" dirty="0" smtClean="0">
                <a:solidFill>
                  <a:schemeClr val="bg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 박유진</a:t>
            </a:r>
            <a:endParaRPr kumimoji="0" lang="en-US" altLang="ko-KR" b="1" dirty="0">
              <a:solidFill>
                <a:schemeClr val="bg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Top 3 Test Framework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6678" y="681524"/>
            <a:ext cx="8316990" cy="4276238"/>
            <a:chOff x="186678" y="681524"/>
            <a:chExt cx="8316990" cy="4276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664"/>
            <a:stretch/>
          </p:blipFill>
          <p:spPr>
            <a:xfrm>
              <a:off x="186678" y="681524"/>
              <a:ext cx="7162800" cy="427623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924" y="681524"/>
              <a:ext cx="1209744" cy="4276238"/>
            </a:xfrm>
            <a:prstGeom prst="rect">
              <a:avLst/>
            </a:prstGeom>
          </p:spPr>
        </p:pic>
        <p:pic>
          <p:nvPicPr>
            <p:cNvPr id="8" name="Picture 8" descr="Image result for Jes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0" t="18309" r="8458" b="19005"/>
            <a:stretch/>
          </p:blipFill>
          <p:spPr bwMode="auto">
            <a:xfrm>
              <a:off x="1401880" y="908352"/>
              <a:ext cx="750632" cy="75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Related imag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979" y="768050"/>
              <a:ext cx="899725" cy="972000"/>
            </a:xfrm>
            <a:prstGeom prst="rect">
              <a:avLst/>
            </a:prstGeom>
            <a:solidFill>
              <a:srgbClr val="212424"/>
            </a:solidFill>
            <a:extLst/>
          </p:spPr>
        </p:pic>
        <p:pic>
          <p:nvPicPr>
            <p:cNvPr id="10" name="Picture 11" descr="Related imag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532" y="724787"/>
              <a:ext cx="1360962" cy="1058527"/>
            </a:xfrm>
            <a:prstGeom prst="rect">
              <a:avLst/>
            </a:prstGeom>
            <a:solidFill>
              <a:srgbClr val="212424"/>
            </a:solidFill>
            <a:extLst/>
          </p:spPr>
        </p:pic>
      </p:grpSp>
      <p:grpSp>
        <p:nvGrpSpPr>
          <p:cNvPr id="18" name="그룹 17"/>
          <p:cNvGrpSpPr/>
          <p:nvPr/>
        </p:nvGrpSpPr>
        <p:grpSpPr>
          <a:xfrm>
            <a:off x="6394911" y="1720093"/>
            <a:ext cx="2160546" cy="2893100"/>
            <a:chOff x="6394911" y="1445754"/>
            <a:chExt cx="2160546" cy="2893100"/>
          </a:xfrm>
        </p:grpSpPr>
        <p:sp>
          <p:nvSpPr>
            <p:cNvPr id="13" name="TextBox 12"/>
            <p:cNvSpPr txBox="1"/>
            <p:nvPr/>
          </p:nvSpPr>
          <p:spPr>
            <a:xfrm>
              <a:off x="6709147" y="1445754"/>
              <a:ext cx="184631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smtClean="0">
                  <a:solidFill>
                    <a:srgbClr val="D8D8D8"/>
                  </a:solidFill>
                </a:rPr>
                <a:t>Never heard of it</a:t>
              </a:r>
            </a:p>
            <a:p>
              <a:pPr algn="l"/>
              <a:endParaRPr lang="en-US" altLang="ko-KR" dirty="0">
                <a:solidFill>
                  <a:srgbClr val="D8D8D8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rgbClr val="D8D8D8"/>
                  </a:solidFill>
                </a:rPr>
                <a:t>Heard of it, </a:t>
              </a:r>
              <a:br>
                <a:rPr lang="en-US" altLang="ko-KR" dirty="0" smtClean="0">
                  <a:solidFill>
                    <a:srgbClr val="D8D8D8"/>
                  </a:solidFill>
                </a:rPr>
              </a:br>
              <a:r>
                <a:rPr lang="en-US" altLang="ko-KR" dirty="0" smtClean="0">
                  <a:solidFill>
                    <a:srgbClr val="D8D8D8"/>
                  </a:solidFill>
                </a:rPr>
                <a:t>not interested</a:t>
              </a:r>
            </a:p>
            <a:p>
              <a:pPr algn="l"/>
              <a:endParaRPr lang="en-US" altLang="ko-KR" dirty="0" smtClean="0">
                <a:solidFill>
                  <a:srgbClr val="D8D8D8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rgbClr val="D8D8D8"/>
                  </a:solidFill>
                </a:rPr>
                <a:t>Heard of it, </a:t>
              </a:r>
              <a:br>
                <a:rPr lang="en-US" altLang="ko-KR" dirty="0" smtClean="0">
                  <a:solidFill>
                    <a:srgbClr val="D8D8D8"/>
                  </a:solidFill>
                </a:rPr>
              </a:br>
              <a:r>
                <a:rPr lang="en-US" altLang="ko-KR" dirty="0" smtClean="0">
                  <a:solidFill>
                    <a:srgbClr val="D8D8D8"/>
                  </a:solidFill>
                </a:rPr>
                <a:t>would like to learn</a:t>
              </a:r>
            </a:p>
            <a:p>
              <a:pPr algn="l"/>
              <a:endParaRPr lang="en-US" altLang="ko-KR" dirty="0">
                <a:solidFill>
                  <a:srgbClr val="D8D8D8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rgbClr val="D8D8D8"/>
                  </a:solidFill>
                </a:rPr>
                <a:t>Used it, </a:t>
              </a:r>
              <a:br>
                <a:rPr lang="en-US" altLang="ko-KR" dirty="0" smtClean="0">
                  <a:solidFill>
                    <a:srgbClr val="D8D8D8"/>
                  </a:solidFill>
                </a:rPr>
              </a:br>
              <a:r>
                <a:rPr lang="en-US" altLang="ko-KR" dirty="0" smtClean="0">
                  <a:solidFill>
                    <a:srgbClr val="D8D8D8"/>
                  </a:solidFill>
                </a:rPr>
                <a:t>would not use again</a:t>
              </a:r>
            </a:p>
            <a:p>
              <a:pPr algn="l"/>
              <a:endParaRPr lang="en-US" altLang="ko-KR" dirty="0">
                <a:solidFill>
                  <a:srgbClr val="D8D8D8"/>
                </a:solidFill>
              </a:endParaRPr>
            </a:p>
            <a:p>
              <a:pPr algn="l"/>
              <a:r>
                <a:rPr lang="en-US" altLang="ko-KR" dirty="0" smtClean="0">
                  <a:solidFill>
                    <a:srgbClr val="D8D8D8"/>
                  </a:solidFill>
                </a:rPr>
                <a:t>Used it, </a:t>
              </a:r>
              <a:br>
                <a:rPr lang="en-US" altLang="ko-KR" dirty="0" smtClean="0">
                  <a:solidFill>
                    <a:srgbClr val="D8D8D8"/>
                  </a:solidFill>
                </a:rPr>
              </a:br>
              <a:r>
                <a:rPr lang="en-US" altLang="ko-KR" dirty="0" smtClean="0">
                  <a:solidFill>
                    <a:srgbClr val="D8D8D8"/>
                  </a:solidFill>
                </a:rPr>
                <a:t>would use again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399519" y="1452050"/>
              <a:ext cx="288000" cy="28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6394911" y="1994092"/>
              <a:ext cx="288000" cy="288000"/>
            </a:xfrm>
            <a:prstGeom prst="rect">
              <a:avLst/>
            </a:prstGeom>
            <a:solidFill>
              <a:srgbClr val="8BE7E7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6394911" y="2605572"/>
              <a:ext cx="288000" cy="288000"/>
            </a:xfrm>
            <a:prstGeom prst="rect">
              <a:avLst/>
            </a:prstGeom>
            <a:solidFill>
              <a:srgbClr val="41C7C7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401052" y="3245359"/>
              <a:ext cx="288000" cy="288000"/>
            </a:xfrm>
            <a:prstGeom prst="rect">
              <a:avLst/>
            </a:prstGeom>
            <a:solidFill>
              <a:srgbClr val="F89F9F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6394911" y="3887537"/>
              <a:ext cx="288000" cy="288000"/>
            </a:xfrm>
            <a:prstGeom prst="rect">
              <a:avLst/>
            </a:prstGeom>
            <a:solidFill>
              <a:srgbClr val="FE6A6A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308" y="4464428"/>
            <a:ext cx="5090132" cy="4933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58599" y="4386366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Jest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6564" y="442997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Mocha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57906" y="4429970"/>
            <a:ext cx="1273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Jasmine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8781" y="741682"/>
            <a:ext cx="108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2018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3309" y="466480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9999"/>
                </a:solidFill>
              </a:rPr>
              <a:t>출처 </a:t>
            </a:r>
            <a:r>
              <a:rPr lang="en-US" altLang="ko-KR" dirty="0" smtClean="0">
                <a:solidFill>
                  <a:srgbClr val="009999"/>
                </a:solidFill>
              </a:rPr>
              <a:t>: </a:t>
            </a:r>
            <a:r>
              <a:rPr lang="en-US" altLang="ko-KR" dirty="0" smtClean="0">
                <a:solidFill>
                  <a:srgbClr val="009999"/>
                </a:solidFill>
                <a:hlinkClick r:id="rId9"/>
              </a:rPr>
              <a:t>2018</a:t>
            </a:r>
            <a:r>
              <a:rPr lang="en-US" altLang="ko-KR" dirty="0" smtClean="0">
                <a:hlinkClick r:id="rId9"/>
              </a:rPr>
              <a:t> </a:t>
            </a:r>
            <a:r>
              <a:rPr lang="en-US" altLang="ko-KR" dirty="0">
                <a:hlinkClick r:id="rId9"/>
              </a:rPr>
              <a:t>State of JS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Jest?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9" name="Picture 8" descr="Image result for Jes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18309" r="8458" b="19005"/>
          <a:stretch/>
        </p:blipFill>
        <p:spPr bwMode="auto">
          <a:xfrm>
            <a:off x="2331051" y="1721110"/>
            <a:ext cx="1400783" cy="14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facebook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2667" r="24391" b="1323"/>
          <a:stretch/>
        </p:blipFill>
        <p:spPr bwMode="auto">
          <a:xfrm>
            <a:off x="463589" y="1111088"/>
            <a:ext cx="1079037" cy="10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react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9" y="2601692"/>
            <a:ext cx="1079037" cy="1040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4042737" y="1210788"/>
            <a:ext cx="4481291" cy="2336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ts val="37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Zero-configuration</a:t>
            </a:r>
          </a:p>
          <a:p>
            <a:pPr marL="342900" indent="-342900" algn="l">
              <a:lnSpc>
                <a:spcPts val="32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Fast parallelization of tests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across workers</a:t>
            </a:r>
          </a:p>
          <a:p>
            <a:pPr marL="342900" indent="-342900" algn="l">
              <a:lnSpc>
                <a:spcPts val="37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Built-in code coverage</a:t>
            </a:r>
          </a:p>
          <a:p>
            <a:pPr marL="342900" indent="-342900" algn="l">
              <a:lnSpc>
                <a:spcPts val="37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Snapshot Test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7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작성 법</a:t>
            </a:r>
            <a:r>
              <a:rPr lang="en-US" altLang="ko-KR" dirty="0" smtClean="0"/>
              <a:t>(test, it, describe)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86679" y="681525"/>
            <a:ext cx="4248000" cy="4158495"/>
          </a:xfrm>
          <a:prstGeom prst="rect">
            <a:avLst/>
          </a:prstGeom>
          <a:solidFill>
            <a:srgbClr val="2B2B2B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</a:p>
          <a:p>
            <a:pPr lvl="0" algn="l" eaLnBrk="0" latinLnBrk="0" hangingPunct="0"/>
            <a:endParaRPr kumimoji="0" lang="en-US" altLang="ko-KR" sz="18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test </a:t>
            </a:r>
            <a:r>
              <a:rPr kumimoji="0" lang="ko-KR" alt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그룹화</a:t>
            </a:r>
            <a:r>
              <a:rPr kumimoji="0" lang="ko-KR" altLang="ko-KR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8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</a:p>
          <a:p>
            <a:pPr lvl="0" algn="l" eaLnBrk="0" latinLnBrk="0" hangingPunct="0"/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23218" y="681525"/>
            <a:ext cx="4247459" cy="4158495"/>
          </a:xfrm>
          <a:prstGeom prst="rect">
            <a:avLst/>
          </a:prstGeom>
          <a:solidFill>
            <a:srgbClr val="2B2B2B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8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endParaRPr kumimoji="0" lang="en-US" altLang="ko-KR" sz="18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test </a:t>
            </a:r>
            <a:r>
              <a:rPr kumimoji="0" lang="ko-KR" alt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그룹화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</a:p>
          <a:p>
            <a:pPr lvl="0" algn="l" eaLnBrk="0" latinLnBrk="0" hangingPunct="0"/>
            <a:r>
              <a:rPr kumimoji="0" lang="en-US" altLang="ko-KR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it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800" dirty="0" err="1">
                <a:solidFill>
                  <a:srgbClr val="00B050"/>
                </a:solidFill>
              </a:rPr>
              <a:t>에</a:t>
            </a:r>
            <a:r>
              <a:rPr kumimoji="0" lang="ko-KR" altLang="ko-KR" sz="1800" dirty="0">
                <a:solidFill>
                  <a:srgbClr val="00B050"/>
                </a:solidFill>
              </a:rPr>
              <a:t> 대한 설명</a:t>
            </a:r>
            <a:r>
              <a:rPr kumimoji="0" lang="ko-KR" altLang="ko-KR" sz="18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800" dirty="0">
                <a:solidFill>
                  <a:srgbClr val="A9B7C6"/>
                </a:solidFill>
              </a:rPr>
              <a:t>실행 내용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8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8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en-US" altLang="ko-KR" sz="18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작성 법</a:t>
            </a:r>
            <a:r>
              <a:rPr lang="en-US" altLang="ko-KR" dirty="0" smtClean="0"/>
              <a:t>(matchers)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86679" y="681525"/>
            <a:ext cx="4158494" cy="4158495"/>
          </a:xfrm>
          <a:prstGeom prst="rect">
            <a:avLst/>
          </a:prstGeom>
          <a:solidFill>
            <a:srgbClr val="2B2B2B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number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number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value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1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value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value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toBeGreaterThan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value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toBeGreaterThanOrEqual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3.5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  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float number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0.1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0.2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toBeCloseTo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0.3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array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en-US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shoppingList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[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trash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bags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paper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towels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beer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200" b="1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the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shopping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has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beer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on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shoppingList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toContain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beer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72000" y="681524"/>
            <a:ext cx="4383994" cy="4158495"/>
          </a:xfrm>
          <a:prstGeom prst="rect">
            <a:avLst/>
          </a:prstGeom>
          <a:solidFill>
            <a:srgbClr val="2B2B2B"/>
          </a:solidFill>
          <a:ln>
            <a:solidFill>
              <a:schemeClr val="bg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string &amp; object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there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no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team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team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toMatch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200" dirty="0" err="1" smtClean="0">
                <a:solidFill>
                  <a:srgbClr val="6897BB"/>
                </a:solidFill>
                <a:latin typeface="Consolas" panose="020B0609020204030204" pitchFamily="49" charset="0"/>
              </a:rPr>
              <a:t>I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but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there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"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stop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Christoph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Chri</a:t>
            </a:r>
            <a:r>
              <a:rPr kumimoji="0" lang="ko-KR" altLang="ko-K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toMatch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200" dirty="0" err="1" smtClean="0">
                <a:solidFill>
                  <a:srgbClr val="6897BB"/>
                </a:solidFill>
                <a:latin typeface="Consolas" panose="020B0609020204030204" pitchFamily="49" charset="0"/>
              </a:rPr>
              <a:t>stop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2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endParaRPr kumimoji="0" lang="en-US" altLang="ko-KR" sz="12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/>
            <a:r>
              <a:rPr kumimoji="0" lang="en-US" altLang="ko-KR" sz="1200" b="1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toBeNull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toBeUndefined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assignment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= { </a:t>
            </a:r>
            <a:r>
              <a:rPr kumimoji="0" lang="ko-KR" altLang="ko-KR" sz="12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one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two</a:t>
            </a:r>
            <a:r>
              <a:rPr kumimoji="0" lang="ko-KR" altLang="ko-KR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 = 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toEqual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({ </a:t>
            </a:r>
            <a:r>
              <a:rPr kumimoji="0" lang="ko-KR" altLang="ko-KR" sz="12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one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two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  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 test </a:t>
            </a:r>
            <a:r>
              <a:rPr lang="ko-KR" altLang="en-US" dirty="0" smtClean="0"/>
              <a:t>대상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86678" y="681524"/>
            <a:ext cx="8769997" cy="4158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>
              <a:lnSpc>
                <a:spcPct val="150000"/>
              </a:lnSpc>
            </a:pPr>
            <a:r>
              <a:rPr kumimoji="0" lang="en-US" altLang="ko-KR" sz="1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/* string exception check </a:t>
            </a:r>
            <a:r>
              <a:rPr kumimoji="0" lang="ko-KR" altLang="en-US" sz="1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하는 </a:t>
            </a:r>
            <a:r>
              <a:rPr kumimoji="0" lang="en-US" altLang="ko-KR" sz="1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function */</a:t>
            </a:r>
          </a:p>
          <a:p>
            <a:pPr lvl="0" algn="l" eaLnBrk="0" latinLnBrk="0" hangingPunct="0">
              <a:lnSpc>
                <a:spcPct val="150000"/>
              </a:lnSpc>
            </a:pPr>
            <a:r>
              <a:rPr kumimoji="0" lang="ko-KR" altLang="ko-KR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kumimoji="0" lang="ko-KR" altLang="ko-K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===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=== 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NaN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String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valueOf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=== 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undefined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1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</a:t>
            </a:r>
            <a:r>
              <a:rPr kumimoji="0" lang="ko-KR" altLang="ko-KR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ct val="1500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var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chkStr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String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chkStr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===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chkStr.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valueOf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=== 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NaN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chkStr.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valueOf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=== 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undefined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100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chkStr.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toString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length</a:t>
            </a:r>
            <a:r>
              <a:rPr kumimoji="0" lang="ko-KR" altLang="ko-KR" sz="11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=== 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05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5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dirty="0" err="1">
                <a:solidFill>
                  <a:srgbClr val="CC7832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05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CC7832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05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en-US" altLang="ko-KR" sz="10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module.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exports</a:t>
            </a:r>
            <a: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= 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kumimoji="0" lang="ko-KR" altLang="ko-K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Unit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(test </a:t>
            </a:r>
            <a:r>
              <a:rPr lang="ko-KR" altLang="en-US" dirty="0" smtClean="0">
                <a:latin typeface="+mn-ea"/>
              </a:rPr>
              <a:t>사용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187323" y="681525"/>
            <a:ext cx="4611503" cy="41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>
                <a:solidFill>
                  <a:srgbClr val="FFC66D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FFC66D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 =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'../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common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100" dirty="0" err="1">
                <a:solidFill>
                  <a:srgbClr val="92D050"/>
                </a:solidFill>
                <a:latin typeface="Consolas" panose="020B0609020204030204" pitchFamily="49" charset="0"/>
              </a:rPr>
              <a:t>common</a:t>
            </a:r>
            <a:r>
              <a:rPr kumimoji="0" lang="ko-KR" altLang="ko-KR" sz="11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2800" dirty="0">
              <a:latin typeface="Arial" panose="020B0604020202020204" pitchFamily="34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endParaRPr kumimoji="0" lang="en-US" altLang="ko-KR" sz="11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1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()'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=&gt; 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endParaRPr kumimoji="0" lang="en-US" altLang="ko-KR" sz="11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""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b="1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NaN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undefined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1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1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1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54" y="1891268"/>
            <a:ext cx="4052748" cy="15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Unit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(describe, it </a:t>
            </a:r>
            <a:r>
              <a:rPr lang="ko-KR" altLang="en-US" dirty="0" smtClean="0">
                <a:latin typeface="+mn-ea"/>
              </a:rPr>
              <a:t>사용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187325" y="681525"/>
            <a:ext cx="4762720" cy="4158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>
              <a:lnSpc>
                <a:spcPts val="1500"/>
              </a:lnSpc>
            </a:pP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FFC66D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FFC66D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 =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'../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common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/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common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()'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parameter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null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parameter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NaN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NaN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parameter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undefined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undefined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toBeFalsy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b="1" i="1" dirty="0" err="1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parameter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length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is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zero</a:t>
            </a:r>
            <a:r>
              <a:rPr kumimoji="0" lang="ko-KR" altLang="ko-KR" sz="120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""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stringExceptionCheck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str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200" dirty="0" err="1">
                <a:solidFill>
                  <a:srgbClr val="FFFF00"/>
                </a:solidFill>
                <a:latin typeface="Consolas" panose="020B0609020204030204" pitchFamily="49" charset="0"/>
              </a:rPr>
              <a:t>toBeTruthy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32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54" y="1765705"/>
            <a:ext cx="3983154" cy="22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 (request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87325" y="681525"/>
            <a:ext cx="3704194" cy="41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exports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route</a:t>
            </a:r>
            <a:r>
              <a:rPr kumimoji="0" lang="ko-KR" altLang="ko-KR" sz="1200" dirty="0">
                <a:solidFill>
                  <a:srgbClr val="FFC66D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rootPath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app.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status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en-US" altLang="ko-KR" sz="12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endParaRPr kumimoji="0" lang="en-US" altLang="ko-KR" sz="12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app.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status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'TEXT'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app.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info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'Company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tmaxSoft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Team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'pas1'</a:t>
            </a:r>
            <a:b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status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en-US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en-US" altLang="ko-KR" sz="12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en-US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ko-KR" altLang="ko-KR" sz="3200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98827" y="681524"/>
            <a:ext cx="4157847" cy="41580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the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path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en-US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 </a:t>
            </a:r>
            <a:r>
              <a:rPr kumimoji="0" lang="ko-KR" altLang="ko-KR" sz="11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method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"TEXT"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object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method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info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toEqual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stringify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'Company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tmaxSoft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Team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'pas1'</a:t>
            </a:r>
            <a:b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2800" dirty="0">
              <a:latin typeface="Arial" panose="020B0604020202020204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3967128" y="2420532"/>
            <a:ext cx="756090" cy="604872"/>
          </a:xfrm>
          <a:prstGeom prst="rightArrow">
            <a:avLst/>
          </a:prstGeom>
          <a:solidFill>
            <a:srgbClr val="004692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Test (request </a:t>
            </a:r>
            <a:r>
              <a:rPr lang="ko-KR" altLang="en-US" dirty="0" smtClean="0">
                <a:latin typeface="+mn-ea"/>
              </a:rPr>
              <a:t>예제 결과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81" y="1059570"/>
            <a:ext cx="3687538" cy="30999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87325" y="681525"/>
            <a:ext cx="4157848" cy="41580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the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path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en-US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 </a:t>
            </a:r>
            <a:r>
              <a:rPr kumimoji="0" lang="ko-KR" altLang="ko-KR" sz="11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method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"TEXT"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‘</a:t>
            </a:r>
            <a:r>
              <a:rPr kumimoji="0" lang="en-US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object</a:t>
            </a:r>
            <a:r>
              <a:rPr kumimoji="0" lang="ko-KR" altLang="ko-KR" sz="11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method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1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info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1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toEqual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1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1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stringify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'Company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tmaxSoft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Team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100" dirty="0" err="1">
                <a:solidFill>
                  <a:srgbClr val="6A8759"/>
                </a:solidFill>
                <a:latin typeface="Consolas" panose="020B0609020204030204" pitchFamily="49" charset="0"/>
              </a:rPr>
              <a:t>Name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'pas1'</a:t>
            </a:r>
            <a:b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1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1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2800" dirty="0">
              <a:latin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4420782" y="2420532"/>
            <a:ext cx="756090" cy="604872"/>
          </a:xfrm>
          <a:prstGeom prst="rightArrow">
            <a:avLst/>
          </a:prstGeom>
          <a:solidFill>
            <a:srgbClr val="004692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1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(DB select)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87325" y="2420532"/>
            <a:ext cx="8769350" cy="2418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&amp;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db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queryString</a:t>
            </a:r>
            <a:r>
              <a:rPr kumimoji="0" lang="ko-KR" altLang="ko-KR" sz="1600" dirty="0" err="1">
                <a:solidFill>
                  <a:srgbClr val="6A8759"/>
                </a:solidFill>
              </a:rPr>
              <a:t>이</a:t>
            </a:r>
            <a:r>
              <a:rPr kumimoji="0" lang="ko-KR" altLang="ko-KR" sz="1600" dirty="0">
                <a:solidFill>
                  <a:srgbClr val="6A8759"/>
                </a:solidFill>
              </a:rPr>
              <a:t> 있는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select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en-US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select?</a:t>
            </a:r>
            <a:r>
              <a:rPr kumimoji="0" lang="ko-KR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IDX=2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toEqual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stringify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'TITLE'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}))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87325" y="672170"/>
            <a:ext cx="8769351" cy="15971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algn="l" eaLnBrk="0" latinLnBrk="0" hangingPunct="0"/>
            <a:r>
              <a:rPr kumimoji="0"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app.</a:t>
            </a:r>
            <a:r>
              <a:rPr kumimoji="0"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en-US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select</a:t>
            </a:r>
            <a:r>
              <a:rPr kumimoji="0" lang="ko-KR" altLang="ko-K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req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res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=&gt; </a:t>
            </a:r>
            <a:r>
              <a:rPr kumimoji="0"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'SELECT TITLE FROM </a:t>
            </a:r>
            <a:r>
              <a:rPr kumimoji="0"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tb_board</a:t>
            </a:r>
            <a:r>
              <a:rPr kumimoji="0"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WHERE IDX = ?'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connection.</a:t>
            </a:r>
            <a:r>
              <a:rPr kumimoji="0"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req.</a:t>
            </a:r>
            <a:r>
              <a:rPr kumimoji="0"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.IDX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rows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rows</a:t>
            </a:r>
            <a:r>
              <a:rPr kumimoji="0"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r>
              <a:rPr kumimoji="0"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3600" dirty="0">
              <a:latin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5400000">
            <a:off x="7313613" y="1966878"/>
            <a:ext cx="1019148" cy="756090"/>
          </a:xfrm>
          <a:prstGeom prst="rightArrow">
            <a:avLst/>
          </a:prstGeom>
          <a:solidFill>
            <a:srgbClr val="004692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endParaRPr lang="en-US" altLang="ko-KR" dirty="0" smtClean="0">
              <a:latin typeface="+mn-ea"/>
            </a:endParaRPr>
          </a:p>
        </p:txBody>
      </p:sp>
      <p:pic>
        <p:nvPicPr>
          <p:cNvPr id="1026" name="Picture 2" descr="think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21" y="983961"/>
            <a:ext cx="4158495" cy="32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(DB select </a:t>
            </a:r>
            <a:r>
              <a:rPr lang="ko-KR" altLang="en-US" dirty="0" smtClean="0">
                <a:latin typeface="+mn-ea"/>
              </a:rPr>
              <a:t>결과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00111" y="682020"/>
            <a:ext cx="8769350" cy="2418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&amp;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db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queryString</a:t>
            </a:r>
            <a:r>
              <a:rPr kumimoji="0" lang="ko-KR" altLang="ko-KR" sz="1600" dirty="0" err="1">
                <a:solidFill>
                  <a:srgbClr val="6A8759"/>
                </a:solidFill>
              </a:rPr>
              <a:t>이</a:t>
            </a:r>
            <a:r>
              <a:rPr kumimoji="0" lang="ko-KR" altLang="ko-KR" sz="1600" dirty="0">
                <a:solidFill>
                  <a:srgbClr val="6A8759"/>
                </a:solidFill>
              </a:rPr>
              <a:t> 있는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select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get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en-US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select?</a:t>
            </a:r>
            <a:r>
              <a:rPr kumimoji="0" lang="ko-KR" altLang="ko-KR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IDX=2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toEqual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6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stringify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'TITLE'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}))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6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ko-KR" altLang="ko-KR" sz="4000" dirty="0"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77" y="2245373"/>
            <a:ext cx="5276384" cy="25025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3405"/>
          <a:stretch/>
        </p:blipFill>
        <p:spPr>
          <a:xfrm>
            <a:off x="199645" y="3101013"/>
            <a:ext cx="3493432" cy="1646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111069" y="4310756"/>
            <a:ext cx="907308" cy="52926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3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(DB insert)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187325" y="681526"/>
            <a:ext cx="8769350" cy="16633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algn="l" eaLnBrk="0" latinLnBrk="0" hangingPunct="0"/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app.</a:t>
            </a:r>
            <a:r>
              <a:rPr kumimoji="0" lang="ko-KR" altLang="ko-KR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post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insert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body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body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'INSERT INTO TB_BOARD (TITLE, CONTENTS, HIT_CNT, CREA_ID) VALUES (?,?,?,?)'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connection.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body.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title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body.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contents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body.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crea_id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function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rows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err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affectedRows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rows.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affectedRows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status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json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affectedRows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87325" y="2420532"/>
            <a:ext cx="8769350" cy="2418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&amp;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db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insert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Math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floor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Math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*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+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post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insert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title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TmaxSoft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crea_id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Admin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"1"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rot="5400000">
            <a:off x="7313613" y="1966878"/>
            <a:ext cx="1019148" cy="756090"/>
          </a:xfrm>
          <a:prstGeom prst="rightArrow">
            <a:avLst/>
          </a:prstGeom>
          <a:solidFill>
            <a:srgbClr val="004692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6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 </a:t>
            </a:r>
            <a:r>
              <a:rPr lang="ko-KR" altLang="en-US" dirty="0" smtClean="0">
                <a:latin typeface="+mn-ea"/>
              </a:rPr>
              <a:t>예제</a:t>
            </a:r>
            <a:r>
              <a:rPr lang="en-US" altLang="ko-KR" dirty="0" smtClean="0">
                <a:latin typeface="+mn-ea"/>
              </a:rPr>
              <a:t>(DB insert </a:t>
            </a:r>
            <a:r>
              <a:rPr lang="ko-KR" altLang="en-US" dirty="0" smtClean="0">
                <a:latin typeface="+mn-ea"/>
              </a:rPr>
              <a:t>결과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87325" y="682020"/>
            <a:ext cx="8769350" cy="2418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&amp;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db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insert</a:t>
            </a:r>
            <a:r>
              <a:rPr kumimoji="0" lang="ko-KR" altLang="ko-KR" sz="1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query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let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Math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floor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b="1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Math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*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 + 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request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app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post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'/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insert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send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title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TmaxSoft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contents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random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crea_id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Admin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statusCode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response.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toBe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"1"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done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kumimoji="0" lang="ko-KR" altLang="ko-KR" sz="1200" dirty="0">
              <a:latin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6492" y="3101013"/>
            <a:ext cx="4885010" cy="1433369"/>
            <a:chOff x="699484" y="2949795"/>
            <a:chExt cx="5535914" cy="16257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83599"/>
            <a:stretch/>
          </p:blipFill>
          <p:spPr>
            <a:xfrm>
              <a:off x="701373" y="2949795"/>
              <a:ext cx="5534025" cy="378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t="45871"/>
            <a:stretch/>
          </p:blipFill>
          <p:spPr>
            <a:xfrm>
              <a:off x="699484" y="3327840"/>
              <a:ext cx="5534025" cy="12477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" name="자유형 15"/>
          <p:cNvSpPr/>
          <p:nvPr/>
        </p:nvSpPr>
        <p:spPr bwMode="auto">
          <a:xfrm>
            <a:off x="2440977" y="2411896"/>
            <a:ext cx="1471590" cy="1628164"/>
          </a:xfrm>
          <a:custGeom>
            <a:avLst/>
            <a:gdLst>
              <a:gd name="connsiteX0" fmla="*/ 1296136 w 1471590"/>
              <a:gd name="connsiteY0" fmla="*/ 0 h 1628164"/>
              <a:gd name="connsiteX1" fmla="*/ 1375649 w 1471590"/>
              <a:gd name="connsiteY1" fmla="*/ 1464365 h 1628164"/>
              <a:gd name="connsiteX2" fmla="*/ 136571 w 1471590"/>
              <a:gd name="connsiteY2" fmla="*/ 1524000 h 1628164"/>
              <a:gd name="connsiteX3" fmla="*/ 83562 w 1471590"/>
              <a:gd name="connsiteY3" fmla="*/ 1517374 h 1628164"/>
              <a:gd name="connsiteX4" fmla="*/ 600397 w 1471590"/>
              <a:gd name="connsiteY4" fmla="*/ 79513 h 1628164"/>
              <a:gd name="connsiteX5" fmla="*/ 958206 w 1471590"/>
              <a:gd name="connsiteY5" fmla="*/ 1358347 h 162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1590" h="1628164">
                <a:moveTo>
                  <a:pt x="1296136" y="0"/>
                </a:moveTo>
                <a:cubicBezTo>
                  <a:pt x="1432523" y="605182"/>
                  <a:pt x="1568910" y="1210365"/>
                  <a:pt x="1375649" y="1464365"/>
                </a:cubicBezTo>
                <a:cubicBezTo>
                  <a:pt x="1182388" y="1718365"/>
                  <a:pt x="351919" y="1515165"/>
                  <a:pt x="136571" y="1524000"/>
                </a:cubicBezTo>
                <a:cubicBezTo>
                  <a:pt x="-78777" y="1532835"/>
                  <a:pt x="6258" y="1758122"/>
                  <a:pt x="83562" y="1517374"/>
                </a:cubicBezTo>
                <a:cubicBezTo>
                  <a:pt x="160866" y="1276626"/>
                  <a:pt x="454623" y="106017"/>
                  <a:pt x="600397" y="79513"/>
                </a:cubicBezTo>
                <a:cubicBezTo>
                  <a:pt x="746171" y="53009"/>
                  <a:pt x="936119" y="1140791"/>
                  <a:pt x="958206" y="1358347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357" y="2571750"/>
            <a:ext cx="3953151" cy="2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 Test</a:t>
            </a:r>
            <a:endParaRPr lang="ko-KR" altLang="en-US" dirty="0"/>
          </a:p>
        </p:txBody>
      </p:sp>
      <p:pic>
        <p:nvPicPr>
          <p:cNvPr id="25602" name="Picture 2" descr="https://miro.medium.com/max/290/1*kk8ovQKB-45FsZ8TZM-vj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1" y="1767765"/>
            <a:ext cx="1063471" cy="15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SNAPSHOT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86" y="1820983"/>
            <a:ext cx="581873" cy="5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 bwMode="auto">
          <a:xfrm rot="1817136">
            <a:off x="2001836" y="3128555"/>
            <a:ext cx="831699" cy="453654"/>
          </a:xfrm>
          <a:prstGeom prst="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 rot="20294447">
            <a:off x="2050036" y="2039765"/>
            <a:ext cx="831699" cy="453654"/>
          </a:xfrm>
          <a:prstGeom prst="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6613443" y="1524810"/>
            <a:ext cx="831699" cy="453654"/>
          </a:xfrm>
          <a:prstGeom prst="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47578" y="1131960"/>
            <a:ext cx="961932" cy="1611518"/>
            <a:chOff x="6402660" y="1019421"/>
            <a:chExt cx="961932" cy="1611518"/>
          </a:xfrm>
        </p:grpSpPr>
        <p:pic>
          <p:nvPicPr>
            <p:cNvPr id="12" name="Picture 4" descr="html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84" r="11801"/>
            <a:stretch/>
          </p:blipFill>
          <p:spPr bwMode="auto">
            <a:xfrm>
              <a:off x="6402660" y="1019421"/>
              <a:ext cx="961932" cy="123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34624" y="2292385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Default</a:t>
              </a:r>
              <a:endParaRPr lang="ko-KR" altLang="en-US" sz="1600" b="1" dirty="0"/>
            </a:p>
          </p:txBody>
        </p:sp>
      </p:grpSp>
      <p:pic>
        <p:nvPicPr>
          <p:cNvPr id="24" name="Picture 4" descr="html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4" r="11801"/>
          <a:stretch/>
        </p:blipFill>
        <p:spPr bwMode="auto">
          <a:xfrm>
            <a:off x="3263127" y="1163501"/>
            <a:ext cx="961932" cy="12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ml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4" r="11801"/>
          <a:stretch/>
        </p:blipFill>
        <p:spPr bwMode="auto">
          <a:xfrm>
            <a:off x="3263127" y="3176623"/>
            <a:ext cx="961932" cy="12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jest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97" y="1157952"/>
            <a:ext cx="1091410" cy="109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 bwMode="auto">
          <a:xfrm>
            <a:off x="4450182" y="1524810"/>
            <a:ext cx="831699" cy="453654"/>
          </a:xfrm>
          <a:prstGeom prst="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위쪽/아래쪽 화살표 18"/>
          <p:cNvSpPr/>
          <p:nvPr/>
        </p:nvSpPr>
        <p:spPr bwMode="auto">
          <a:xfrm rot="3973354">
            <a:off x="5855051" y="2247613"/>
            <a:ext cx="453654" cy="2172152"/>
          </a:xfrm>
          <a:prstGeom prst="upDownArrow">
            <a:avLst>
              <a:gd name="adj1" fmla="val 50000"/>
              <a:gd name="adj2" fmla="val 79212"/>
            </a:avLst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5252" y="16290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첫번째 실행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08125" y="3760511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약간의 수정 후</a:t>
            </a:r>
            <a:endParaRPr lang="en-US" altLang="ko-KR" b="1" dirty="0" smtClean="0"/>
          </a:p>
          <a:p>
            <a:r>
              <a:rPr lang="ko-KR" altLang="en-US" b="1" dirty="0" smtClean="0"/>
              <a:t>두번째 실행</a:t>
            </a:r>
            <a:endParaRPr lang="ko-KR" altLang="en-US" b="1" dirty="0"/>
          </a:p>
        </p:txBody>
      </p:sp>
      <p:sp>
        <p:nvSpPr>
          <p:cNvPr id="27" name="곱셈 기호 26"/>
          <p:cNvSpPr/>
          <p:nvPr/>
        </p:nvSpPr>
        <p:spPr bwMode="auto">
          <a:xfrm>
            <a:off x="5514810" y="2645216"/>
            <a:ext cx="1134135" cy="1333937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6388" y="38852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테스트 오류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12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</a:t>
            </a:r>
            <a:r>
              <a:rPr lang="ko-KR" altLang="en-US" dirty="0" smtClean="0"/>
              <a:t>을 이용한 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87324" y="681525"/>
            <a:ext cx="3931021" cy="41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2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200" dirty="0">
                <a:solidFill>
                  <a:srgbClr val="9876AA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9876AA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 =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jest-image-snapshot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extend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200" dirty="0">
                <a:solidFill>
                  <a:srgbClr val="9876AA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9876AA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snapshot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google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6A8759"/>
                </a:solidFill>
                <a:latin typeface="Consolas" panose="020B0609020204030204" pitchFamily="49" charset="0"/>
              </a:rPr>
              <a:t>hompage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launch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newPage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goto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>
                <a:solidFill>
                  <a:srgbClr val="6A8759"/>
                </a:solidFill>
                <a:latin typeface="Consolas" panose="020B0609020204030204" pitchFamily="49" charset="0"/>
              </a:rPr>
              <a:t>'https://google.com'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png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screenshot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png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2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browser.</a:t>
            </a:r>
            <a:r>
              <a:rPr kumimoji="0" lang="ko-KR" altLang="ko-KR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close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2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32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5996" b="23077"/>
          <a:stretch/>
        </p:blipFill>
        <p:spPr>
          <a:xfrm>
            <a:off x="4269563" y="1664442"/>
            <a:ext cx="4687111" cy="20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</a:t>
            </a:r>
            <a:r>
              <a:rPr lang="ko-KR" altLang="en-US" dirty="0" smtClean="0"/>
              <a:t>을 이용한 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40" y="908352"/>
            <a:ext cx="5292630" cy="396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8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</a:t>
            </a:r>
            <a:r>
              <a:rPr lang="ko-KR" altLang="en-US" dirty="0" smtClean="0"/>
              <a:t>을 이용한 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87325" y="681525"/>
            <a:ext cx="3704194" cy="41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l" eaLnBrk="0" latinLnBrk="0" hangingPunct="0"/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} =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require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jest-image-snapshot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extend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9876AA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describe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snapshot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it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google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main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6A8759"/>
                </a:solidFill>
                <a:latin typeface="Consolas" panose="020B0609020204030204" pitchFamily="49" charset="0"/>
              </a:rPr>
              <a:t>hompage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async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 =&gt; {</a:t>
            </a:r>
            <a:b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puppeteer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launch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newPage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goto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>
                <a:solidFill>
                  <a:srgbClr val="6A8759"/>
                </a:solidFill>
                <a:latin typeface="Consolas" panose="020B0609020204030204" pitchFamily="49" charset="0"/>
              </a:rPr>
              <a:t>'https://google.com</a:t>
            </a:r>
            <a:r>
              <a:rPr kumimoji="0" lang="ko-KR" altLang="ko-KR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en-US" altLang="ko-KR" sz="1000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en-US" altLang="ko-KR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kumimoji="0" lang="ko-KR" altLang="ko-KR" sz="1000" b="1" dirty="0" err="1">
                <a:solidFill>
                  <a:schemeClr val="bg1"/>
                </a:solidFill>
              </a:rPr>
              <a:t>추가작성</a:t>
            </a:r>
            <a:r>
              <a:rPr kumimoji="0" lang="ko-KR" altLang="ko-KR" sz="1000" b="1" dirty="0">
                <a:solidFill>
                  <a:schemeClr val="bg1"/>
                </a:solidFill>
              </a:rPr>
              <a:t> 부분</a:t>
            </a:r>
            <a:r>
              <a:rPr kumimoji="0" lang="ko-KR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endParaRPr kumimoji="0" lang="en-US" altLang="ko-KR" sz="1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en-US" altLang="ko-KR" sz="1000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b="1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sz="1050" b="1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50" b="1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b="1" dirty="0" err="1">
                <a:solidFill>
                  <a:srgbClr val="A9B7C6"/>
                </a:solidFill>
                <a:latin typeface="Consolas" panose="020B0609020204030204" pitchFamily="49" charset="0"/>
              </a:rPr>
              <a:t>page.</a:t>
            </a:r>
            <a:r>
              <a:rPr kumimoji="0" lang="ko-KR" altLang="ko-KR" sz="1050" b="1" dirty="0" err="1">
                <a:solidFill>
                  <a:srgbClr val="FFC66D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050" b="1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05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kumimoji="0" lang="ko-KR" altLang="ko-KR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kumimoji="0" lang="ko-KR" altLang="ko-KR" sz="105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kumimoji="0" lang="ko-KR" altLang="ko-KR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kumimoji="0" lang="ko-KR" altLang="ko-KR" sz="105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kumimoji="0" lang="ko-KR" altLang="ko-KR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']", "</a:t>
            </a:r>
            <a:r>
              <a:rPr kumimoji="0" lang="ko-KR" altLang="ko-KR" sz="105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050" b="1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1050" b="1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ko-KR" altLang="ko-KR" sz="1000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endParaRPr kumimoji="0" lang="en-US" altLang="ko-KR" sz="1000" b="1" dirty="0" smtClean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algn="l" eaLnBrk="0" latinLnBrk="0" hangingPunct="0"/>
            <a:r>
              <a:rPr kumimoji="0" lang="en-US" altLang="ko-KR" sz="1000" b="1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00" b="1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const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png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page.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screenshot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expect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png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000" dirty="0" err="1">
                <a:solidFill>
                  <a:srgbClr val="9876AA"/>
                </a:solidFill>
                <a:latin typeface="Consolas" panose="020B0609020204030204" pitchFamily="49" charset="0"/>
              </a:rPr>
              <a:t>toMatchImageSnapshot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00" dirty="0" err="1">
                <a:solidFill>
                  <a:srgbClr val="CC7832"/>
                </a:solidFill>
                <a:latin typeface="Consolas" panose="020B0609020204030204" pitchFamily="49" charset="0"/>
              </a:rPr>
              <a:t>await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00" dirty="0" err="1">
                <a:solidFill>
                  <a:srgbClr val="A9B7C6"/>
                </a:solidFill>
                <a:latin typeface="Consolas" panose="020B0609020204030204" pitchFamily="49" charset="0"/>
              </a:rPr>
              <a:t>browser.</a:t>
            </a:r>
            <a:r>
              <a:rPr kumimoji="0" lang="ko-KR" altLang="ko-KR" sz="1000" dirty="0" err="1">
                <a:solidFill>
                  <a:srgbClr val="FFC66D"/>
                </a:solidFill>
                <a:latin typeface="Consolas" panose="020B0609020204030204" pitchFamily="49" charset="0"/>
              </a:rPr>
              <a:t>close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kumimoji="0" lang="ko-KR" altLang="ko-KR" sz="1000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r>
              <a:rPr kumimoji="0" lang="ko-KR" altLang="ko-KR" sz="10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28" y="681525"/>
            <a:ext cx="5072760" cy="41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</a:t>
            </a:r>
            <a:r>
              <a:rPr lang="ko-KR" altLang="en-US" dirty="0" smtClean="0"/>
              <a:t>을 이용한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" r="66926"/>
          <a:stretch/>
        </p:blipFill>
        <p:spPr>
          <a:xfrm>
            <a:off x="0" y="1437615"/>
            <a:ext cx="3059820" cy="3326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543" y="908352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Default </a:t>
            </a:r>
            <a:r>
              <a:rPr lang="ko-KR" altLang="en-US" sz="2000" b="1" dirty="0" smtClean="0"/>
              <a:t>실행 결과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08640" y="862185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코드 수정 후 결과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6"/>
          <a:stretch/>
        </p:blipFill>
        <p:spPr>
          <a:xfrm>
            <a:off x="6084180" y="1437615"/>
            <a:ext cx="3019671" cy="33267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2" r="33864"/>
          <a:stretch/>
        </p:blipFill>
        <p:spPr>
          <a:xfrm>
            <a:off x="3059820" y="1437615"/>
            <a:ext cx="3024360" cy="33267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815910" y="2798577"/>
            <a:ext cx="2268270" cy="2192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 rot="5400000">
            <a:off x="4382977" y="2099018"/>
            <a:ext cx="831699" cy="453654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3955" y="104685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차이점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564724" y="1971385"/>
            <a:ext cx="62000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3C4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ko-KR" altLang="en-US" sz="4000" b="1" smtClean="0">
                <a:solidFill>
                  <a:srgbClr val="003069"/>
                </a:solidFill>
              </a:rPr>
              <a:t>감사합니</a:t>
            </a:r>
            <a:r>
              <a:rPr lang="ko-KR" altLang="en-US" sz="4000" b="1">
                <a:solidFill>
                  <a:srgbClr val="003069"/>
                </a:solidFill>
              </a:rPr>
              <a:t>다</a:t>
            </a:r>
            <a:endParaRPr lang="en-US" altLang="ko-KR" sz="4000" b="1">
              <a:solidFill>
                <a:srgbClr val="0030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59" name="Rectangle 91"/>
          <p:cNvSpPr>
            <a:spLocks noChangeArrowheads="1"/>
          </p:cNvSpPr>
          <p:nvPr/>
        </p:nvSpPr>
        <p:spPr bwMode="auto">
          <a:xfrm>
            <a:off x="564723" y="1891269"/>
            <a:ext cx="226827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3C4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ko-KR" sz="4800" b="1" smtClean="0">
                <a:solidFill>
                  <a:srgbClr val="003069"/>
                </a:solidFill>
              </a:rPr>
              <a:t>Q</a:t>
            </a:r>
            <a:r>
              <a:rPr lang="en-US" altLang="ko-KR" sz="3800" b="1" spc="-300" smtClean="0">
                <a:solidFill>
                  <a:srgbClr val="003069"/>
                </a:solidFill>
              </a:rPr>
              <a:t> </a:t>
            </a:r>
            <a:r>
              <a:rPr lang="en-US" altLang="ko-KR" sz="3800" b="1" smtClean="0">
                <a:solidFill>
                  <a:srgbClr val="003069"/>
                </a:solidFill>
              </a:rPr>
              <a:t>&amp;</a:t>
            </a:r>
            <a:r>
              <a:rPr lang="en-US" altLang="ko-KR" sz="3800" b="1" spc="-300">
                <a:solidFill>
                  <a:srgbClr val="003069"/>
                </a:solidFill>
              </a:rPr>
              <a:t> </a:t>
            </a:r>
            <a:r>
              <a:rPr lang="en-US" altLang="ko-KR" sz="4800" b="1" smtClean="0">
                <a:solidFill>
                  <a:srgbClr val="003069"/>
                </a:solidFill>
              </a:rPr>
              <a:t>A</a:t>
            </a:r>
            <a:endParaRPr lang="en-US" altLang="ko-KR" sz="2800" b="1">
              <a:solidFill>
                <a:srgbClr val="0030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종류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+mn-ea"/>
              </a:rPr>
              <a:t>Unit 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+mn-ea"/>
              </a:rPr>
              <a:t>Integration </a:t>
            </a:r>
            <a:r>
              <a:rPr lang="en-US" altLang="ko-KR" sz="2400" dirty="0" smtClean="0">
                <a:latin typeface="+mn-ea"/>
              </a:rPr>
              <a:t>Test</a:t>
            </a:r>
            <a:endParaRPr lang="en-US" altLang="ko-KR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+mn-ea"/>
              </a:rPr>
              <a:t>E2E Test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2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Unit Test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Unit Test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소프트웨어의 </a:t>
            </a:r>
            <a:r>
              <a:rPr lang="ko-KR" altLang="en-US" dirty="0">
                <a:latin typeface="+mn-ea"/>
              </a:rPr>
              <a:t>테스트 가능한 가장 작은 </a:t>
            </a:r>
            <a:r>
              <a:rPr lang="ko-KR" altLang="en-US" dirty="0" smtClean="0">
                <a:latin typeface="+mn-ea"/>
              </a:rPr>
              <a:t>단위</a:t>
            </a:r>
            <a:r>
              <a:rPr lang="en-US" altLang="ko-KR" dirty="0" smtClean="0">
                <a:latin typeface="+mn-ea"/>
              </a:rPr>
              <a:t>(unit)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>
                <a:latin typeface="+mn-ea"/>
              </a:rPr>
              <a:t>코드를 테스트하는 </a:t>
            </a:r>
            <a:r>
              <a:rPr lang="ko-KR" altLang="en-US" dirty="0" smtClean="0">
                <a:latin typeface="+mn-ea"/>
              </a:rPr>
              <a:t>것</a:t>
            </a:r>
            <a:endParaRPr lang="en-US" altLang="ko-KR" dirty="0" smtClean="0">
              <a:latin typeface="+mn-ea"/>
            </a:endParaRP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주로 </a:t>
            </a:r>
            <a:r>
              <a:rPr lang="ko-KR" altLang="en-US" dirty="0">
                <a:latin typeface="+mn-ea"/>
              </a:rPr>
              <a:t>클래스나 메서드가 테스트 대상</a:t>
            </a: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하나의 테스트 대상에 대해서 </a:t>
            </a:r>
            <a:r>
              <a:rPr lang="ko-KR" altLang="en-US" dirty="0" smtClean="0">
                <a:latin typeface="+mn-ea"/>
              </a:rPr>
              <a:t>예상 가능한 시나리오 별로 각각 </a:t>
            </a:r>
            <a:r>
              <a:rPr lang="ko-KR" altLang="en-US" dirty="0">
                <a:latin typeface="+mn-ea"/>
              </a:rPr>
              <a:t>테스트 케이스를 </a:t>
            </a:r>
            <a:r>
              <a:rPr lang="ko-KR" altLang="en-US" dirty="0" smtClean="0">
                <a:latin typeface="+mn-ea"/>
              </a:rPr>
              <a:t>작성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1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Integration Test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Integration </a:t>
            </a:r>
            <a:r>
              <a:rPr lang="en-US" altLang="ko-KR" dirty="0" smtClean="0">
                <a:latin typeface="+mn-ea"/>
              </a:rPr>
              <a:t>Test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두 개 이상의 모듈이 실제로 연결된 상태를 테스트</a:t>
            </a: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Integration Test</a:t>
            </a:r>
            <a:r>
              <a:rPr lang="ko-KR" altLang="en-US" dirty="0" smtClean="0">
                <a:latin typeface="+mn-ea"/>
              </a:rPr>
              <a:t>의 목적은 상호작용의 오류들을 검출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9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Unit </a:t>
            </a:r>
            <a:r>
              <a:rPr lang="en-US" altLang="ko-KR" dirty="0" smtClean="0">
                <a:latin typeface="+mn-ea"/>
              </a:rPr>
              <a:t>Test</a:t>
            </a:r>
            <a:r>
              <a:rPr lang="ko-KR" altLang="en-US" dirty="0" smtClean="0">
                <a:latin typeface="+mn-ea"/>
              </a:rPr>
              <a:t>의 한계점</a:t>
            </a:r>
            <a:endParaRPr lang="en-US" altLang="ko-KR" dirty="0"/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endParaRPr lang="en-US" b="0" dirty="0" smtClean="0"/>
          </a:p>
          <a:p>
            <a:pPr lvl="1" indent="0">
              <a:lnSpc>
                <a:spcPct val="150000"/>
              </a:lnSpc>
              <a:buNone/>
            </a:pPr>
            <a:endParaRPr lang="en-US" b="0" dirty="0"/>
          </a:p>
          <a:p>
            <a:pPr lvl="1" indent="0">
              <a:lnSpc>
                <a:spcPct val="150000"/>
              </a:lnSpc>
              <a:buNone/>
            </a:pPr>
            <a:endParaRPr lang="en-US" b="0" dirty="0" smtClean="0"/>
          </a:p>
          <a:p>
            <a:pPr lvl="1" indent="0">
              <a:lnSpc>
                <a:spcPct val="150000"/>
              </a:lnSpc>
              <a:buNone/>
            </a:pPr>
            <a:endParaRPr lang="en-US" b="0" dirty="0"/>
          </a:p>
          <a:p>
            <a:pPr lvl="1" indent="0">
              <a:lnSpc>
                <a:spcPct val="150000"/>
              </a:lnSpc>
              <a:buNone/>
            </a:pPr>
            <a:endParaRPr lang="en-US" b="0" dirty="0" smtClean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39" y="1210788"/>
            <a:ext cx="4158496" cy="31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E2E </a:t>
            </a:r>
            <a:r>
              <a:rPr lang="en-US" altLang="ko-KR" dirty="0">
                <a:latin typeface="+mn-ea"/>
              </a:rPr>
              <a:t>Test</a:t>
            </a:r>
          </a:p>
        </p:txBody>
      </p:sp>
      <p:sp>
        <p:nvSpPr>
          <p:cNvPr id="106559" name="Rectangle 63"/>
          <p:cNvSpPr>
            <a:spLocks noGrp="1" noChangeArrowheads="1"/>
          </p:cNvSpPr>
          <p:nvPr>
            <p:ph type="body" idx="1"/>
          </p:nvPr>
        </p:nvSpPr>
        <p:spPr>
          <a:xfrm>
            <a:off x="187325" y="586978"/>
            <a:ext cx="8782050" cy="387499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E2E Test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E2E(End-to-End) Test</a:t>
            </a:r>
            <a:r>
              <a:rPr lang="ko-KR" altLang="en-US" dirty="0" smtClean="0">
                <a:latin typeface="+mn-ea"/>
              </a:rPr>
              <a:t>는 사용자 관점의 테스트</a:t>
            </a:r>
            <a:endParaRPr lang="en-US" altLang="ko-KR" dirty="0" smtClean="0">
              <a:latin typeface="+mn-ea"/>
            </a:endParaRP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실제 상황에서 발생할 수 있는 에러를 사전에 발견 가능</a:t>
            </a:r>
            <a:endParaRPr lang="en-US" altLang="ko-KR" dirty="0" smtClean="0">
              <a:latin typeface="+mn-ea"/>
            </a:endParaRP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브라우저를 외부에서 직접 제어 가능</a:t>
            </a:r>
            <a:endParaRPr lang="en-US" altLang="ko-KR" dirty="0">
              <a:latin typeface="+mn-ea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브라우저 크기 변경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실제 키보드 입력 등에 따른 테스트 케이스도 테스트 가능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테스트 코드가 실제 코드 내부 구조에 영향을 받지 않음</a:t>
            </a:r>
            <a:endParaRPr lang="en-US" altLang="ko-KR" dirty="0" smtClean="0">
              <a:latin typeface="+mn-ea"/>
            </a:endParaRPr>
          </a:p>
          <a:p>
            <a:pPr marL="582613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  <a:p>
            <a:pPr lvl="1" indent="0">
              <a:lnSpc>
                <a:spcPct val="100000"/>
              </a:lnSpc>
              <a:buNone/>
            </a:pPr>
            <a:endParaRPr lang="en-US" altLang="ko-KR" dirty="0">
              <a:latin typeface="+mn-ea"/>
            </a:endParaRPr>
          </a:p>
          <a:p>
            <a:pPr lvl="1" indent="0">
              <a:lnSpc>
                <a:spcPct val="100000"/>
              </a:lnSpc>
              <a:buNone/>
            </a:pP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0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5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E2E </a:t>
            </a:r>
            <a:r>
              <a:rPr lang="en-US" altLang="ko-KR" dirty="0" smtClean="0">
                <a:latin typeface="+mn-ea"/>
              </a:rPr>
              <a:t>Test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smtClean="0">
                <a:latin typeface="+mn-ea"/>
              </a:rPr>
              <a:t>고려 사항</a:t>
            </a:r>
            <a:endParaRPr lang="en-US" altLang="ko-KR" dirty="0">
              <a:latin typeface="+mn-ea"/>
            </a:endParaRPr>
          </a:p>
        </p:txBody>
      </p:sp>
      <p:pic>
        <p:nvPicPr>
          <p:cNvPr id="8194" name="Picture 2" descr="https://lh6.googleusercontent.com/WuHnuxUaNIEzSJ0mnvet4N_k4EzUDVnqxibj6PcwbUz_Nb5QIZdodJDylMsBpbOX7_ncyaVCraPWuoAEm226FlRgfYseMOYlUf-OzieppugWIA88sKlanJQR691EGgCHwt6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t="13442" r="588" b="1428"/>
          <a:stretch/>
        </p:blipFill>
        <p:spPr bwMode="auto">
          <a:xfrm>
            <a:off x="1461278" y="832743"/>
            <a:ext cx="5957718" cy="39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29549" y="2154601"/>
            <a:ext cx="277996" cy="1890225"/>
            <a:chOff x="2297740" y="2460769"/>
            <a:chExt cx="215232" cy="1661983"/>
          </a:xfrm>
        </p:grpSpPr>
        <p:pic>
          <p:nvPicPr>
            <p:cNvPr id="8196" name="Picture 4" descr="Image result for 무료 양방향 화살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30358">
              <a:off x="2288490" y="2470019"/>
              <a:ext cx="225373" cy="20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 bwMode="auto">
            <a:xfrm>
              <a:off x="2379339" y="2537677"/>
              <a:ext cx="45719" cy="15148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" name="Picture 4" descr="Image result for 무료 양방향 화살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53695">
              <a:off x="2296848" y="3906629"/>
              <a:ext cx="225373" cy="20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5913221" y="2084676"/>
            <a:ext cx="816607" cy="395292"/>
            <a:chOff x="1788310" y="2269313"/>
            <a:chExt cx="743274" cy="310914"/>
          </a:xfrm>
        </p:grpSpPr>
        <p:sp>
          <p:nvSpPr>
            <p:cNvPr id="21" name="직사각형 20"/>
            <p:cNvSpPr/>
            <p:nvPr/>
          </p:nvSpPr>
          <p:spPr>
            <a:xfrm>
              <a:off x="1788310" y="2269314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🙏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77846" y="227245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🙏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67382" y="226931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🙏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990666" y="3740139"/>
            <a:ext cx="395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🙏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654936" y="2165428"/>
            <a:ext cx="267201" cy="1897015"/>
            <a:chOff x="2297740" y="2460769"/>
            <a:chExt cx="206874" cy="166795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379339" y="2537677"/>
              <a:ext cx="45719" cy="1514850"/>
            </a:xfrm>
            <a:prstGeom prst="rect">
              <a:avLst/>
            </a:prstGeom>
            <a:solidFill>
              <a:srgbClr val="434392"/>
            </a:solidFill>
            <a:ln>
              <a:noFill/>
            </a:ln>
            <a:effectLst/>
            <a:ex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2" name="Picture 4" descr="Image result for 무료 양방향 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46198">
              <a:off x="2301915" y="3893785"/>
              <a:ext cx="198453" cy="234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Image result for 무료 양방향 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30358">
              <a:off x="2288490" y="2470019"/>
              <a:ext cx="225373" cy="20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그림 54" descr="SVG &gt; 놀람 표 &lt;strong&gt;문제&lt;/strong&gt; - 무료 SVG 이미지 및 &lt;strong&gt;아이콘&lt;/strong&gt;. | SVG Silh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1" y="2113871"/>
            <a:ext cx="397907" cy="359438"/>
          </a:xfrm>
          <a:prstGeom prst="rect">
            <a:avLst/>
          </a:prstGeom>
        </p:spPr>
      </p:pic>
      <p:pic>
        <p:nvPicPr>
          <p:cNvPr id="62" name="그림 61" descr="SVG &gt; 놀람 표 &lt;strong&gt;문제&lt;/strong&gt; - 무료 SVG 이미지 및 &lt;strong&gt;아이콘&lt;/strong&gt;. | SVG Silh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7" y="2193705"/>
            <a:ext cx="397907" cy="359438"/>
          </a:xfrm>
          <a:prstGeom prst="rect">
            <a:avLst/>
          </a:prstGeom>
        </p:spPr>
      </p:pic>
      <p:pic>
        <p:nvPicPr>
          <p:cNvPr id="63" name="그림 62" descr="SVG &gt; 놀람 표 &lt;strong&gt;문제&lt;/strong&gt; - 무료 SVG 이미지 및 &lt;strong&gt;아이콘&lt;/strong&gt;. | SVG Silh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83" y="3880641"/>
            <a:ext cx="397907" cy="3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896" y="1437615"/>
            <a:ext cx="8241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/>
              <a:t>Jest</a:t>
            </a:r>
            <a:r>
              <a:rPr lang="ko-KR" altLang="en-US" sz="8000" b="1" dirty="0" smtClean="0"/>
              <a:t>로 직접</a:t>
            </a:r>
            <a:endParaRPr lang="en-US" altLang="ko-KR" sz="8000" b="1" dirty="0" smtClean="0"/>
          </a:p>
          <a:p>
            <a:r>
              <a:rPr lang="ko-KR" altLang="en-US" sz="8000" b="1" dirty="0" smtClean="0"/>
              <a:t>테스트를 해보자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08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34629</TotalTime>
  <Words>493</Words>
  <Application>Microsoft Office PowerPoint</Application>
  <PresentationFormat>화면 슬라이드 쇼(16:9)</PresentationFormat>
  <Paragraphs>163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Arial</vt:lpstr>
      <vt:lpstr>Consolas</vt:lpstr>
      <vt:lpstr>Wingdings</vt:lpstr>
      <vt:lpstr>기본 디자인</vt:lpstr>
      <vt:lpstr>PowerPoint 프레젠테이션</vt:lpstr>
      <vt:lpstr>PowerPoint 프레젠테이션</vt:lpstr>
      <vt:lpstr>Test 종류</vt:lpstr>
      <vt:lpstr>Unit Test</vt:lpstr>
      <vt:lpstr>Integration Test</vt:lpstr>
      <vt:lpstr>Unit Test의 한계점</vt:lpstr>
      <vt:lpstr>E2E Test</vt:lpstr>
      <vt:lpstr>E2E Test의 고려 사항</vt:lpstr>
      <vt:lpstr>PowerPoint 프레젠테이션</vt:lpstr>
      <vt:lpstr>Top 3 Test Framework</vt:lpstr>
      <vt:lpstr>Why Jest?</vt:lpstr>
      <vt:lpstr>Test 작성 법(test, it, describe)</vt:lpstr>
      <vt:lpstr>Test 작성 법(matchers)</vt:lpstr>
      <vt:lpstr>unit test 대상</vt:lpstr>
      <vt:lpstr>Unit Test 예제(test 사용)</vt:lpstr>
      <vt:lpstr>Unit Test 예제(describe, it 사용)</vt:lpstr>
      <vt:lpstr>Integration Test (request 예제)</vt:lpstr>
      <vt:lpstr>Integration Test (request 예제 결과)</vt:lpstr>
      <vt:lpstr>Integration Test 예제(DB select)</vt:lpstr>
      <vt:lpstr>Integration Test 예제(DB select 결과)</vt:lpstr>
      <vt:lpstr>Integration Test 예제(DB insert)</vt:lpstr>
      <vt:lpstr>Integration Test 예제(DB insert 결과)</vt:lpstr>
      <vt:lpstr>Snapshot Test</vt:lpstr>
      <vt:lpstr>Snapshot을 이용한 예제</vt:lpstr>
      <vt:lpstr>Snapshot을 이용한 예제</vt:lpstr>
      <vt:lpstr>Snapshot을 이용한 예제</vt:lpstr>
      <vt:lpstr>Snapshot을 이용한 예제</vt:lpstr>
      <vt:lpstr>PowerPoint 프레젠테이션</vt:lpstr>
      <vt:lpstr>PowerPoint 프레젠테이션</vt:lpstr>
    </vt:vector>
  </TitlesOfParts>
  <Company>TmaxSoft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TmaxSoft</dc:creator>
  <cp:lastModifiedBy>박 유진</cp:lastModifiedBy>
  <cp:revision>2069</cp:revision>
  <cp:lastPrinted>2018-06-21T02:41:10Z</cp:lastPrinted>
  <dcterms:created xsi:type="dcterms:W3CDTF">2007-07-23T01:55:59Z</dcterms:created>
  <dcterms:modified xsi:type="dcterms:W3CDTF">2019-11-19T02:16:39Z</dcterms:modified>
</cp:coreProperties>
</file>