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5" r:id="rId9"/>
    <p:sldId id="266" r:id="rId10"/>
    <p:sldId id="267" r:id="rId11"/>
    <p:sldId id="280" r:id="rId12"/>
    <p:sldId id="275" r:id="rId13"/>
    <p:sldId id="276" r:id="rId14"/>
    <p:sldId id="282" r:id="rId15"/>
    <p:sldId id="277" r:id="rId16"/>
    <p:sldId id="283" r:id="rId17"/>
    <p:sldId id="284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인애" userId="c2b9afcd-a51f-4fcf-b48b-d016c59b5544" providerId="ADAL" clId="{ED04C615-6E16-4594-B799-C7B7CA0C420C}"/>
    <pc:docChg chg="modSld">
      <pc:chgData name="류인애" userId="c2b9afcd-a51f-4fcf-b48b-d016c59b5544" providerId="ADAL" clId="{ED04C615-6E16-4594-B799-C7B7CA0C420C}" dt="2023-06-26T01:35:55.463" v="8" actId="14100"/>
      <pc:docMkLst>
        <pc:docMk/>
      </pc:docMkLst>
      <pc:sldChg chg="modSp mod">
        <pc:chgData name="류인애" userId="c2b9afcd-a51f-4fcf-b48b-d016c59b5544" providerId="ADAL" clId="{ED04C615-6E16-4594-B799-C7B7CA0C420C}" dt="2023-06-26T01:35:55.463" v="8" actId="14100"/>
        <pc:sldMkLst>
          <pc:docMk/>
          <pc:sldMk cId="1140826319" sldId="258"/>
        </pc:sldMkLst>
        <pc:spChg chg="mod">
          <ac:chgData name="류인애" userId="c2b9afcd-a51f-4fcf-b48b-d016c59b5544" providerId="ADAL" clId="{ED04C615-6E16-4594-B799-C7B7CA0C420C}" dt="2023-06-26T01:35:55.463" v="8" actId="14100"/>
          <ac:spMkLst>
            <pc:docMk/>
            <pc:sldMk cId="1140826319" sldId="258"/>
            <ac:spMk id="5" creationId="{A6487CF6-30C6-49FF-8FCF-C98E0ABF0A60}"/>
          </ac:spMkLst>
        </pc:spChg>
      </pc:sldChg>
    </pc:docChg>
  </pc:docChgLst>
  <pc:docChgLst>
    <pc:chgData name="류인애" userId="c2b9afcd-a51f-4fcf-b48b-d016c59b5544" providerId="ADAL" clId="{4DC97FD7-A518-47DD-8B32-57D55E5EDBB7}"/>
    <pc:docChg chg="modSld">
      <pc:chgData name="류인애" userId="c2b9afcd-a51f-4fcf-b48b-d016c59b5544" providerId="ADAL" clId="{4DC97FD7-A518-47DD-8B32-57D55E5EDBB7}" dt="2023-08-14T01:14:03.771" v="24" actId="20577"/>
      <pc:docMkLst>
        <pc:docMk/>
      </pc:docMkLst>
      <pc:sldChg chg="modSp mod">
        <pc:chgData name="류인애" userId="c2b9afcd-a51f-4fcf-b48b-d016c59b5544" providerId="ADAL" clId="{4DC97FD7-A518-47DD-8B32-57D55E5EDBB7}" dt="2023-08-14T00:23:25.010" v="0" actId="1076"/>
        <pc:sldMkLst>
          <pc:docMk/>
          <pc:sldMk cId="612466149" sldId="261"/>
        </pc:sldMkLst>
        <pc:spChg chg="mod">
          <ac:chgData name="류인애" userId="c2b9afcd-a51f-4fcf-b48b-d016c59b5544" providerId="ADAL" clId="{4DC97FD7-A518-47DD-8B32-57D55E5EDBB7}" dt="2023-08-14T00:23:25.010" v="0" actId="1076"/>
          <ac:spMkLst>
            <pc:docMk/>
            <pc:sldMk cId="612466149" sldId="261"/>
            <ac:spMk id="60" creationId="{385F892A-4A60-4C85-B72D-3A8E7D133FB9}"/>
          </ac:spMkLst>
        </pc:spChg>
      </pc:sldChg>
      <pc:sldChg chg="modSp mod">
        <pc:chgData name="류인애" userId="c2b9afcd-a51f-4fcf-b48b-d016c59b5544" providerId="ADAL" clId="{4DC97FD7-A518-47DD-8B32-57D55E5EDBB7}" dt="2023-08-14T01:14:03.771" v="24" actId="20577"/>
        <pc:sldMkLst>
          <pc:docMk/>
          <pc:sldMk cId="1890872064" sldId="280"/>
        </pc:sldMkLst>
        <pc:spChg chg="mod">
          <ac:chgData name="류인애" userId="c2b9afcd-a51f-4fcf-b48b-d016c59b5544" providerId="ADAL" clId="{4DC97FD7-A518-47DD-8B32-57D55E5EDBB7}" dt="2023-08-14T01:14:03.771" v="24" actId="20577"/>
          <ac:spMkLst>
            <pc:docMk/>
            <pc:sldMk cId="1890872064" sldId="280"/>
            <ac:spMk id="49" creationId="{EBB732C2-BBEB-4F3D-AB22-4BAA5C94B6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1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8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엑셀 실무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EXCEL 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관리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5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BB732C2-BBEB-4F3D-AB22-4BAA5C94B60E}"/>
              </a:ext>
            </a:extLst>
          </p:cNvPr>
          <p:cNvSpPr txBox="1"/>
          <p:nvPr/>
        </p:nvSpPr>
        <p:spPr>
          <a:xfrm>
            <a:off x="820897" y="1616365"/>
            <a:ext cx="10923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엑셀 함수 기능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엑셀에서는 복잡한 계산을 함수 기능으로 간단하게 처리 가능</a:t>
            </a:r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함수 사용을 하기 위해서는 등호</a:t>
            </a:r>
            <a:r>
              <a:rPr lang="en-US" altLang="ko-KR"/>
              <a:t>(=)</a:t>
            </a:r>
            <a:r>
              <a:rPr lang="ko-KR" altLang="en-US"/>
              <a:t>를 입력하고 함수명과 함수에 따른 인수를 차례로 입력하여 </a:t>
            </a:r>
            <a:endParaRPr lang="en-US" altLang="ko-KR"/>
          </a:p>
          <a:p>
            <a:r>
              <a:rPr lang="ko-KR" altLang="en-US"/>
              <a:t>수식을 완성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Tip. </a:t>
            </a:r>
            <a:r>
              <a:rPr lang="ko-KR" altLang="en-US"/>
              <a:t>함수 마법사를 활용하면 함수에 대한 설명과 인수를 확인할 수 있음</a:t>
            </a:r>
            <a:endParaRPr lang="en-US" altLang="ko-KR"/>
          </a:p>
          <a:p>
            <a:r>
              <a:rPr lang="en-US" altLang="ko-KR"/>
              <a:t>     [</a:t>
            </a:r>
            <a:r>
              <a:rPr lang="ko-KR" altLang="en-US"/>
              <a:t>수식</a:t>
            </a:r>
            <a:r>
              <a:rPr lang="en-US" altLang="ko-KR"/>
              <a:t>] </a:t>
            </a:r>
            <a:r>
              <a:rPr lang="ko-KR" altLang="en-US"/>
              <a:t>탭 </a:t>
            </a:r>
            <a:r>
              <a:rPr lang="en-US" altLang="ko-KR"/>
              <a:t>– [</a:t>
            </a:r>
            <a:r>
              <a:rPr lang="ko-KR" altLang="en-US"/>
              <a:t>함수 라이브러리</a:t>
            </a:r>
            <a:r>
              <a:rPr lang="en-US" altLang="ko-KR"/>
              <a:t>] </a:t>
            </a:r>
            <a:r>
              <a:rPr lang="ko-KR" altLang="en-US"/>
              <a:t>그룹에 있는 </a:t>
            </a:r>
            <a:r>
              <a:rPr lang="en-US" altLang="ko-KR"/>
              <a:t>[</a:t>
            </a:r>
            <a:r>
              <a:rPr lang="ko-KR" altLang="en-US"/>
              <a:t>함수 삽입</a:t>
            </a:r>
            <a:r>
              <a:rPr lang="en-US" altLang="ko-KR"/>
              <a:t>] </a:t>
            </a:r>
            <a:r>
              <a:rPr lang="ko-KR" altLang="en-US"/>
              <a:t>버튼을 클릭 하거나 </a:t>
            </a:r>
            <a:r>
              <a:rPr lang="en-US" altLang="ko-KR"/>
              <a:t>Shift+F3</a:t>
            </a:r>
          </a:p>
        </p:txBody>
      </p:sp>
    </p:spTree>
    <p:extLst>
      <p:ext uri="{BB962C8B-B14F-4D97-AF65-F5344CB8AC3E}">
        <p14:creationId xmlns:p14="http://schemas.microsoft.com/office/powerpoint/2010/main" val="6902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</a:t>
              </a: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BB732C2-BBEB-4F3D-AB22-4BAA5C94B60E}"/>
              </a:ext>
            </a:extLst>
          </p:cNvPr>
          <p:cNvSpPr txBox="1"/>
          <p:nvPr/>
        </p:nvSpPr>
        <p:spPr>
          <a:xfrm>
            <a:off x="820897" y="1365354"/>
            <a:ext cx="109236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기초 계산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1) SUM </a:t>
            </a:r>
            <a:r>
              <a:rPr lang="en-US" altLang="ko-KR"/>
              <a:t>(</a:t>
            </a:r>
            <a:r>
              <a:rPr lang="ko-KR" altLang="en-US"/>
              <a:t>범위의 합계 계산</a:t>
            </a:r>
            <a:r>
              <a:rPr lang="en-US" altLang="ko-KR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/>
          </a:p>
          <a:p>
            <a:r>
              <a:rPr lang="en-US" altLang="ko-KR"/>
              <a:t>= SUM(</a:t>
            </a:r>
            <a:r>
              <a:rPr lang="ko-KR" altLang="en-US"/>
              <a:t>합계를 구하고 싶은 범위 선택</a:t>
            </a:r>
            <a:r>
              <a:rPr lang="en-US" altLang="ko-KR"/>
              <a:t>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2) AVERAGE </a:t>
            </a:r>
            <a:r>
              <a:rPr lang="en-US" altLang="ko-KR"/>
              <a:t>(</a:t>
            </a:r>
            <a:r>
              <a:rPr lang="ko-KR" altLang="en-US"/>
              <a:t>범위의 평균 계산</a:t>
            </a:r>
            <a:r>
              <a:rPr lang="en-US" altLang="ko-KR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/>
          </a:p>
          <a:p>
            <a:r>
              <a:rPr lang="en-US" altLang="ko-KR"/>
              <a:t>= AVERAGE(</a:t>
            </a:r>
            <a:r>
              <a:rPr lang="ko-KR" altLang="en-US"/>
              <a:t>평균을 구하고 싶은 범위 선택</a:t>
            </a:r>
            <a:r>
              <a:rPr lang="en-US" altLang="ko-KR"/>
              <a:t>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3) COUNTA </a:t>
            </a:r>
            <a:r>
              <a:rPr lang="en-US" altLang="ko-KR"/>
              <a:t>(</a:t>
            </a:r>
            <a:r>
              <a:rPr lang="ko-KR" altLang="en-US"/>
              <a:t>범위 내 비어 있지 않은 셀의 개수를 셈</a:t>
            </a:r>
            <a:r>
              <a:rPr lang="en-US" altLang="ko-KR"/>
              <a:t>)</a:t>
            </a:r>
          </a:p>
          <a:p>
            <a:pPr marL="342900" indent="-342900">
              <a:buAutoNum type="arabicParenR"/>
            </a:pP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/>
              <a:t>= COUNTA(</a:t>
            </a:r>
            <a:r>
              <a:rPr lang="ko-KR" altLang="en-US"/>
              <a:t>개수를 셀 범위 선택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4) SUMPRODUCT </a:t>
            </a:r>
            <a:r>
              <a:rPr lang="en-US" altLang="ko-KR"/>
              <a:t>(</a:t>
            </a:r>
            <a:r>
              <a:rPr lang="ko-KR" altLang="en-US"/>
              <a:t>배열의 해당 요소를 모두 곱하여 합을 계산</a:t>
            </a:r>
            <a:r>
              <a:rPr lang="en-US" altLang="ko-KR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/>
          </a:p>
          <a:p>
            <a:r>
              <a:rPr lang="en-US" altLang="ko-KR"/>
              <a:t>= SUMPRODUCT(</a:t>
            </a:r>
            <a:r>
              <a:rPr lang="ko-KR" altLang="en-US"/>
              <a:t>배열</a:t>
            </a:r>
            <a:r>
              <a:rPr lang="en-US" altLang="ko-KR"/>
              <a:t>1, [</a:t>
            </a:r>
            <a:r>
              <a:rPr lang="ko-KR" altLang="en-US"/>
              <a:t>배열</a:t>
            </a:r>
            <a:r>
              <a:rPr lang="en-US" altLang="ko-KR"/>
              <a:t>2], [</a:t>
            </a:r>
            <a:r>
              <a:rPr lang="ko-KR" altLang="en-US"/>
              <a:t>배열</a:t>
            </a:r>
            <a:r>
              <a:rPr lang="en-US" altLang="ko-KR"/>
              <a:t>3]…)</a:t>
            </a:r>
          </a:p>
        </p:txBody>
      </p:sp>
    </p:spTree>
    <p:extLst>
      <p:ext uri="{BB962C8B-B14F-4D97-AF65-F5344CB8AC3E}">
        <p14:creationId xmlns:p14="http://schemas.microsoft.com/office/powerpoint/2010/main" val="189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30B9133-6B88-4C55-BC7B-38D65D4B4697}"/>
              </a:ext>
            </a:extLst>
          </p:cNvPr>
          <p:cNvSpPr txBox="1"/>
          <p:nvPr/>
        </p:nvSpPr>
        <p:spPr>
          <a:xfrm>
            <a:off x="851663" y="1362560"/>
            <a:ext cx="109236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기초 통계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1) MAX </a:t>
            </a:r>
            <a:r>
              <a:rPr lang="en-US" altLang="ko-KR"/>
              <a:t>(</a:t>
            </a:r>
            <a:r>
              <a:rPr lang="ko-KR" altLang="en-US"/>
              <a:t>범위 내 최댓값 계산</a:t>
            </a:r>
            <a:r>
              <a:rPr lang="en-US" altLang="ko-KR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/>
          </a:p>
          <a:p>
            <a:r>
              <a:rPr lang="en-US" altLang="ko-KR"/>
              <a:t>= MAX(</a:t>
            </a:r>
            <a:r>
              <a:rPr lang="ko-KR" altLang="en-US"/>
              <a:t>최댓값 구하고 싶은 범위 선택</a:t>
            </a:r>
            <a:r>
              <a:rPr lang="en-US" altLang="ko-KR"/>
              <a:t>)</a:t>
            </a:r>
          </a:p>
          <a:p>
            <a:pPr marL="342900" indent="-342900">
              <a:buAutoNum type="arabicParenR"/>
            </a:pP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2) MIN </a:t>
            </a:r>
            <a:r>
              <a:rPr lang="en-US" altLang="ko-KR"/>
              <a:t>(</a:t>
            </a:r>
            <a:r>
              <a:rPr lang="ko-KR" altLang="en-US"/>
              <a:t>범위 내 최솟값 계산</a:t>
            </a:r>
            <a:r>
              <a:rPr lang="en-US" altLang="ko-KR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/>
          </a:p>
          <a:p>
            <a:r>
              <a:rPr lang="en-US" altLang="ko-KR"/>
              <a:t>= MIN(</a:t>
            </a:r>
            <a:r>
              <a:rPr lang="ko-KR" altLang="en-US"/>
              <a:t>최솟값을 구하고 싶은 범위 선택</a:t>
            </a:r>
            <a:r>
              <a:rPr lang="en-US" altLang="ko-KR"/>
              <a:t>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3) LARGE </a:t>
            </a:r>
            <a:r>
              <a:rPr lang="en-US" altLang="ko-KR"/>
              <a:t>(</a:t>
            </a:r>
            <a:r>
              <a:rPr lang="ko-KR" altLang="en-US"/>
              <a:t>범위 내 </a:t>
            </a:r>
            <a:r>
              <a:rPr lang="en-US" altLang="ko-KR"/>
              <a:t>n</a:t>
            </a:r>
            <a:r>
              <a:rPr lang="ko-KR" altLang="en-US"/>
              <a:t>번째로 큰 값을 계산</a:t>
            </a:r>
            <a:r>
              <a:rPr lang="en-US" altLang="ko-KR"/>
              <a:t>)</a:t>
            </a:r>
          </a:p>
          <a:p>
            <a:pPr marL="342900" indent="-342900">
              <a:buAutoNum type="arabicParenR"/>
            </a:pP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/>
              <a:t>= LARGE(n</a:t>
            </a:r>
            <a:r>
              <a:rPr lang="ko-KR" altLang="en-US"/>
              <a:t>번째 큰 값을 구하고 싶은 범위</a:t>
            </a:r>
            <a:r>
              <a:rPr lang="en-US" altLang="ko-KR"/>
              <a:t>, </a:t>
            </a:r>
            <a:r>
              <a:rPr lang="ko-KR" altLang="en-US"/>
              <a:t>순번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4) SMALL </a:t>
            </a:r>
            <a:r>
              <a:rPr lang="en-US" altLang="ko-KR"/>
              <a:t>(</a:t>
            </a:r>
            <a:r>
              <a:rPr lang="ko-KR" altLang="en-US"/>
              <a:t>범위 내 </a:t>
            </a:r>
            <a:r>
              <a:rPr lang="en-US" altLang="ko-KR"/>
              <a:t>n</a:t>
            </a:r>
            <a:r>
              <a:rPr lang="ko-KR" altLang="en-US"/>
              <a:t>번째로 작은 값을 계산</a:t>
            </a:r>
            <a:r>
              <a:rPr lang="en-US" altLang="ko-KR"/>
              <a:t>)</a:t>
            </a:r>
          </a:p>
          <a:p>
            <a:pPr marL="342900" indent="-342900">
              <a:buAutoNum type="arabicParenR"/>
            </a:pP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/>
              <a:t>= SMALL(n</a:t>
            </a:r>
            <a:r>
              <a:rPr lang="ko-KR" altLang="en-US"/>
              <a:t>번째 작은 값을 구하고 싶은 범위</a:t>
            </a:r>
            <a:r>
              <a:rPr lang="en-US" altLang="ko-KR"/>
              <a:t>, </a:t>
            </a:r>
            <a:r>
              <a:rPr lang="ko-KR" altLang="en-US"/>
              <a:t>순번</a:t>
            </a:r>
            <a:r>
              <a:rPr lang="en-US" altLang="ko-KR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78C0B-CF02-827D-F14E-F3E69CE5AC4F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1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6790BCB-DC7D-4690-BF81-CD0CCE0B7FB0}"/>
              </a:ext>
            </a:extLst>
          </p:cNvPr>
          <p:cNvSpPr txBox="1"/>
          <p:nvPr/>
        </p:nvSpPr>
        <p:spPr>
          <a:xfrm>
            <a:off x="811374" y="1254889"/>
            <a:ext cx="10923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논리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참조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1) IF </a:t>
            </a:r>
            <a:r>
              <a:rPr lang="en-US" altLang="ko-KR"/>
              <a:t>(</a:t>
            </a:r>
            <a:r>
              <a:rPr lang="ko-KR" altLang="en-US"/>
              <a:t>조건에 따라 참일 때와 거짓일 때 지정한 결과를 출력</a:t>
            </a:r>
            <a:r>
              <a:rPr lang="en-US" altLang="ko-KR"/>
              <a:t>)</a:t>
            </a:r>
            <a:endParaRPr lang="en-US" altLang="ko-KR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/>
              <a:t>=IF((</a:t>
            </a:r>
            <a:r>
              <a:rPr lang="ko-KR" altLang="en-US"/>
              <a:t>조건</a:t>
            </a:r>
            <a:r>
              <a:rPr lang="en-US" altLang="ko-KR"/>
              <a:t>,</a:t>
            </a:r>
            <a:r>
              <a:rPr lang="ko-KR" altLang="en-US"/>
              <a:t>결과</a:t>
            </a:r>
            <a:r>
              <a:rPr lang="en-US" altLang="ko-KR"/>
              <a:t>(</a:t>
            </a:r>
            <a:r>
              <a:rPr lang="ko-KR" altLang="en-US"/>
              <a:t>참</a:t>
            </a:r>
            <a:r>
              <a:rPr lang="en-US" altLang="ko-KR"/>
              <a:t>),[</a:t>
            </a:r>
            <a:r>
              <a:rPr lang="ko-KR" altLang="en-US"/>
              <a:t>결과</a:t>
            </a:r>
            <a:r>
              <a:rPr lang="en-US" altLang="ko-KR"/>
              <a:t>(</a:t>
            </a:r>
            <a:r>
              <a:rPr lang="ko-KR" altLang="en-US"/>
              <a:t>거짓</a:t>
            </a:r>
            <a:r>
              <a:rPr lang="en-US" altLang="ko-KR"/>
              <a:t>])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2) VLOOKUP </a:t>
            </a:r>
            <a:r>
              <a:rPr lang="en-US" altLang="ko-KR"/>
              <a:t>(</a:t>
            </a:r>
            <a:r>
              <a:rPr lang="ko-KR" altLang="en-US"/>
              <a:t>세로로 입력된 넓은 범위에서 </a:t>
            </a:r>
            <a:r>
              <a:rPr lang="en-US" altLang="ko-KR"/>
              <a:t>‘</a:t>
            </a:r>
            <a:r>
              <a:rPr lang="ko-KR" altLang="en-US"/>
              <a:t>찾을 값</a:t>
            </a:r>
            <a:r>
              <a:rPr lang="en-US" altLang="ko-KR"/>
              <a:t>＇</a:t>
            </a:r>
            <a:r>
              <a:rPr lang="ko-KR" altLang="en-US"/>
              <a:t>을 찾은 후 범위에서 지정한 </a:t>
            </a:r>
            <a:r>
              <a:rPr lang="en-US" altLang="ko-KR"/>
              <a:t>‘</a:t>
            </a:r>
            <a:r>
              <a:rPr lang="ko-KR" altLang="en-US"/>
              <a:t>열 번호</a:t>
            </a:r>
            <a:r>
              <a:rPr lang="en-US" altLang="ko-KR"/>
              <a:t>＇</a:t>
            </a:r>
            <a:r>
              <a:rPr lang="ko-KR" altLang="en-US"/>
              <a:t>의 값을 </a:t>
            </a:r>
            <a:endParaRPr lang="en-US" altLang="ko-KR"/>
          </a:p>
          <a:p>
            <a:r>
              <a:rPr lang="en-US" altLang="ko-KR"/>
              <a:t>                   </a:t>
            </a:r>
            <a:r>
              <a:rPr lang="ko-KR" altLang="en-US"/>
              <a:t>출력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=VLOOKUP(</a:t>
            </a:r>
            <a:r>
              <a:rPr lang="ko-KR" altLang="en-US"/>
              <a:t>찾을 값</a:t>
            </a:r>
            <a:r>
              <a:rPr lang="en-US" altLang="ko-KR"/>
              <a:t>, </a:t>
            </a:r>
            <a:r>
              <a:rPr lang="ko-KR" altLang="en-US"/>
              <a:t>범위</a:t>
            </a:r>
            <a:r>
              <a:rPr lang="en-US" altLang="ko-KR"/>
              <a:t>, </a:t>
            </a:r>
            <a:r>
              <a:rPr lang="ko-KR" altLang="en-US"/>
              <a:t>열번호</a:t>
            </a:r>
            <a:r>
              <a:rPr lang="en-US" altLang="ko-KR"/>
              <a:t>, [</a:t>
            </a:r>
            <a:r>
              <a:rPr lang="ko-KR" altLang="en-US"/>
              <a:t>일치 옵션</a:t>
            </a:r>
            <a:r>
              <a:rPr lang="en-US" altLang="ko-KR"/>
              <a:t>])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3) HLOOKUP </a:t>
            </a:r>
            <a:r>
              <a:rPr lang="en-US" altLang="ko-KR"/>
              <a:t>(</a:t>
            </a:r>
            <a:r>
              <a:rPr lang="ko-KR" altLang="en-US"/>
              <a:t>가로로 입력된 넓은 범위에서 </a:t>
            </a:r>
            <a:r>
              <a:rPr lang="en-US" altLang="ko-KR"/>
              <a:t>‘</a:t>
            </a:r>
            <a:r>
              <a:rPr lang="ko-KR" altLang="en-US"/>
              <a:t>찾을 값</a:t>
            </a:r>
            <a:r>
              <a:rPr lang="en-US" altLang="ko-KR"/>
              <a:t>＇</a:t>
            </a:r>
            <a:r>
              <a:rPr lang="ko-KR" altLang="en-US"/>
              <a:t>을 찾은 후 범위에서 지정한 </a:t>
            </a:r>
            <a:r>
              <a:rPr lang="en-US" altLang="ko-KR"/>
              <a:t>‘</a:t>
            </a:r>
            <a:r>
              <a:rPr lang="ko-KR" altLang="en-US"/>
              <a:t>행 번호</a:t>
            </a:r>
            <a:r>
              <a:rPr lang="en-US" altLang="ko-KR"/>
              <a:t>＇</a:t>
            </a:r>
            <a:r>
              <a:rPr lang="ko-KR" altLang="en-US"/>
              <a:t>의 값을 </a:t>
            </a:r>
            <a:endParaRPr lang="en-US" altLang="ko-KR"/>
          </a:p>
          <a:p>
            <a:r>
              <a:rPr lang="en-US" altLang="ko-KR"/>
              <a:t>                   </a:t>
            </a:r>
            <a:r>
              <a:rPr lang="ko-KR" altLang="en-US"/>
              <a:t>출력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=HLOOKUP(</a:t>
            </a:r>
            <a:r>
              <a:rPr lang="ko-KR" altLang="en-US"/>
              <a:t>찾을 값</a:t>
            </a:r>
            <a:r>
              <a:rPr lang="en-US" altLang="ko-KR"/>
              <a:t>, </a:t>
            </a:r>
            <a:r>
              <a:rPr lang="ko-KR" altLang="en-US"/>
              <a:t>범위</a:t>
            </a:r>
            <a:r>
              <a:rPr lang="en-US" altLang="ko-KR"/>
              <a:t>, </a:t>
            </a:r>
            <a:r>
              <a:rPr lang="ko-KR" altLang="en-US"/>
              <a:t>행번호</a:t>
            </a:r>
            <a:r>
              <a:rPr lang="en-US" altLang="ko-KR"/>
              <a:t>, [</a:t>
            </a:r>
            <a:r>
              <a:rPr lang="ko-KR" altLang="en-US"/>
              <a:t>일치 옵션</a:t>
            </a:r>
            <a:r>
              <a:rPr lang="en-US" altLang="ko-KR"/>
              <a:t>])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23F404-CCE2-7427-3589-91C8EDDBC629}"/>
              </a:ext>
            </a:extLst>
          </p:cNvPr>
          <p:cNvSpPr/>
          <p:nvPr/>
        </p:nvSpPr>
        <p:spPr>
          <a:xfrm>
            <a:off x="7436156" y="1814328"/>
            <a:ext cx="3944470" cy="7433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+ </a:t>
            </a:r>
            <a:r>
              <a:rPr lang="ko-KR" altLang="en-US"/>
              <a:t>함께 사용하면 좋은 함수</a:t>
            </a:r>
            <a:r>
              <a:rPr lang="en-US" altLang="ko-KR"/>
              <a:t>: ISODD</a:t>
            </a:r>
          </a:p>
          <a:p>
            <a:r>
              <a:rPr lang="en-US" altLang="ko-KR"/>
              <a:t>   (</a:t>
            </a:r>
            <a:r>
              <a:rPr lang="ko-KR" altLang="en-US"/>
              <a:t>숫자가 홀수이면 </a:t>
            </a:r>
            <a:r>
              <a:rPr lang="en-US" altLang="ko-KR"/>
              <a:t>TRUE </a:t>
            </a:r>
            <a:r>
              <a:rPr lang="ko-KR" altLang="en-US"/>
              <a:t>반환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1777B9-7366-79AC-2D87-A889D230E367}"/>
              </a:ext>
            </a:extLst>
          </p:cNvPr>
          <p:cNvSpPr/>
          <p:nvPr/>
        </p:nvSpPr>
        <p:spPr>
          <a:xfrm>
            <a:off x="821713" y="5522425"/>
            <a:ext cx="10558981" cy="7622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+ </a:t>
            </a:r>
            <a:r>
              <a:rPr lang="ko-KR" altLang="en-US"/>
              <a:t>함께 사용하면 좋은 함수</a:t>
            </a:r>
            <a:r>
              <a:rPr lang="en-US" altLang="ko-KR"/>
              <a:t>: IFERROR</a:t>
            </a:r>
          </a:p>
          <a:p>
            <a:r>
              <a:rPr lang="en-US" altLang="ko-KR"/>
              <a:t>   IFERROR </a:t>
            </a:r>
            <a:r>
              <a:rPr lang="ko-KR" altLang="en-US"/>
              <a:t>함수는 에러가 발생하는 경우에 에러 표시를 감추고 원하는 값으로 대체하는 함수 </a:t>
            </a:r>
            <a:endParaRPr lang="en-US" alt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65153-662C-2D1E-76DA-44D180D461F5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5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6790BCB-DC7D-4690-BF81-CD0CCE0B7FB0}"/>
              </a:ext>
            </a:extLst>
          </p:cNvPr>
          <p:cNvSpPr txBox="1"/>
          <p:nvPr/>
        </p:nvSpPr>
        <p:spPr>
          <a:xfrm>
            <a:off x="820897" y="1237130"/>
            <a:ext cx="109236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논리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참조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pPr algn="l"/>
            <a:r>
              <a:rPr lang="en-US" altLang="ko-KR">
                <a:solidFill>
                  <a:srgbClr val="0070C0"/>
                </a:solidFill>
              </a:rPr>
              <a:t>1) INDEX </a:t>
            </a:r>
            <a:r>
              <a:rPr lang="en-US" altLang="ko-KR"/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 Sans KR"/>
              </a:rPr>
              <a:t>첫번째 인수로 입력한 범위에서 행번호와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 Sans KR"/>
              </a:rPr>
              <a:t>열번호에 해당하는 셀에 입력된 값을 출력</a:t>
            </a:r>
            <a:r>
              <a:rPr lang="en-US" altLang="ko-KR"/>
              <a:t>)</a:t>
            </a:r>
            <a:endParaRPr lang="en-US" altLang="ko-KR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/>
              <a:t>=INDEX(</a:t>
            </a:r>
            <a:r>
              <a:rPr lang="ko-KR" altLang="en-US"/>
              <a:t>범위</a:t>
            </a:r>
            <a:r>
              <a:rPr lang="en-US" altLang="ko-KR"/>
              <a:t>, </a:t>
            </a:r>
            <a:r>
              <a:rPr lang="ko-KR" altLang="en-US"/>
              <a:t>행번호</a:t>
            </a:r>
            <a:r>
              <a:rPr lang="en-US" altLang="ko-KR"/>
              <a:t>, </a:t>
            </a:r>
            <a:r>
              <a:rPr lang="ko-KR" altLang="en-US"/>
              <a:t>열번호</a:t>
            </a:r>
            <a:r>
              <a:rPr lang="en-US" altLang="ko-KR"/>
              <a:t>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pPr algn="l"/>
            <a:r>
              <a:rPr lang="en-US" altLang="ko-KR">
                <a:solidFill>
                  <a:srgbClr val="0070C0"/>
                </a:solidFill>
              </a:rPr>
              <a:t>2) MATCH </a:t>
            </a:r>
            <a:r>
              <a:rPr lang="en-US" altLang="ko-KR"/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 Sans KR"/>
              </a:rPr>
              <a:t>범위에서 값이 몇 번째 위치하는지 순번을 반환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=MATCH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 Sans KR"/>
              </a:rPr>
              <a:t>찾을 값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 Sans KR"/>
              </a:rPr>
              <a:t>찾을 범위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ans KR"/>
              </a:rPr>
              <a:t>, [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 Sans KR"/>
              </a:rPr>
              <a:t>일치옵션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ans KR"/>
              </a:rPr>
              <a:t>])</a:t>
            </a:r>
          </a:p>
          <a:p>
            <a:endParaRPr lang="en-US" altLang="ko-KR">
              <a:solidFill>
                <a:srgbClr val="000000"/>
              </a:solidFill>
              <a:latin typeface="Noto Sans KR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z="1200"/>
          </a:p>
          <a:p>
            <a:r>
              <a:rPr lang="en-US" altLang="ko-KR"/>
              <a:t>! 365 </a:t>
            </a:r>
            <a:r>
              <a:rPr lang="ko-KR" altLang="en-US"/>
              <a:t>이전</a:t>
            </a:r>
            <a:r>
              <a:rPr lang="en-US" altLang="ko-KR"/>
              <a:t> </a:t>
            </a:r>
            <a:r>
              <a:rPr lang="ko-KR" altLang="en-US"/>
              <a:t>버전에서는</a:t>
            </a:r>
            <a:r>
              <a:rPr lang="en-US" altLang="ko-KR"/>
              <a:t> CTRL+SHIFT+ENTER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                       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159854-487C-3DC3-5DBE-4795AF90C245}"/>
              </a:ext>
            </a:extLst>
          </p:cNvPr>
          <p:cNvSpPr/>
          <p:nvPr/>
        </p:nvSpPr>
        <p:spPr>
          <a:xfrm>
            <a:off x="811374" y="3911083"/>
            <a:ext cx="9596650" cy="1783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+ INDEX/MATCH </a:t>
            </a:r>
            <a:r>
              <a:rPr lang="ko-KR" altLang="en-US"/>
              <a:t>중첩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ko-KR" altLang="en-US"/>
              <a:t>  조건 범위에서 값을 찾은 뒤</a:t>
            </a:r>
            <a:r>
              <a:rPr lang="en-US" altLang="ko-KR"/>
              <a:t>, </a:t>
            </a:r>
            <a:r>
              <a:rPr lang="ko-KR" altLang="en-US"/>
              <a:t>출력범위의 값을 반환</a:t>
            </a:r>
            <a:endParaRPr lang="en-US" altLang="ko-KR"/>
          </a:p>
          <a:p>
            <a:r>
              <a:rPr lang="en-US" altLang="ko-KR"/>
              <a:t>=INDEX(</a:t>
            </a:r>
            <a:r>
              <a:rPr lang="ko-KR" altLang="en-US"/>
              <a:t>출력범위</a:t>
            </a:r>
            <a:r>
              <a:rPr lang="en-US" altLang="ko-KR"/>
              <a:t>, MATCH(</a:t>
            </a:r>
            <a:r>
              <a:rPr lang="ko-KR" altLang="en-US"/>
              <a:t>찾을값</a:t>
            </a:r>
            <a:r>
              <a:rPr lang="en-US" altLang="ko-KR"/>
              <a:t>, </a:t>
            </a:r>
            <a:r>
              <a:rPr lang="ko-KR" altLang="en-US"/>
              <a:t>조건범위</a:t>
            </a:r>
            <a:r>
              <a:rPr lang="en-US" altLang="ko-KR"/>
              <a:t>, 0))</a:t>
            </a:r>
          </a:p>
          <a:p>
            <a:endParaRPr lang="en-US" altLang="ko-KR"/>
          </a:p>
          <a:p>
            <a:r>
              <a:rPr lang="en-US" altLang="ko-KR"/>
              <a:t>+ </a:t>
            </a:r>
            <a:r>
              <a:rPr lang="ko-KR" altLang="en-US"/>
              <a:t>다중조건 </a:t>
            </a:r>
            <a:endParaRPr lang="en-US" altLang="ko-KR"/>
          </a:p>
          <a:p>
            <a:r>
              <a:rPr lang="en-US" altLang="ko-KR"/>
              <a:t>=IFERROR(INDEX(</a:t>
            </a:r>
            <a:r>
              <a:rPr lang="ko-KR" altLang="en-US"/>
              <a:t>출력범위</a:t>
            </a:r>
            <a:r>
              <a:rPr lang="en-US" altLang="ko-KR"/>
              <a:t>, MATCH(1,(</a:t>
            </a:r>
            <a:r>
              <a:rPr lang="ko-KR" altLang="en-US"/>
              <a:t>조건</a:t>
            </a:r>
            <a:r>
              <a:rPr lang="en-US" altLang="ko-KR"/>
              <a:t>1=</a:t>
            </a:r>
            <a:r>
              <a:rPr lang="ko-KR" altLang="en-US"/>
              <a:t>조건범위</a:t>
            </a:r>
            <a:r>
              <a:rPr lang="en-US" altLang="ko-KR"/>
              <a:t>1)</a:t>
            </a:r>
            <a:r>
              <a:rPr lang="ko-KR" altLang="en-US"/>
              <a:t>*</a:t>
            </a:r>
            <a:r>
              <a:rPr lang="en-US" altLang="ko-KR"/>
              <a:t>(</a:t>
            </a:r>
            <a:r>
              <a:rPr lang="ko-KR" altLang="en-US"/>
              <a:t>조건</a:t>
            </a:r>
            <a:r>
              <a:rPr lang="en-US" altLang="ko-KR"/>
              <a:t>2=</a:t>
            </a:r>
            <a:r>
              <a:rPr lang="ko-KR" altLang="en-US"/>
              <a:t>조건범위</a:t>
            </a:r>
            <a:r>
              <a:rPr lang="en-US" altLang="ko-KR"/>
              <a:t>2)</a:t>
            </a:r>
            <a:r>
              <a:rPr lang="ko-KR" altLang="en-US"/>
              <a:t>*</a:t>
            </a:r>
            <a:r>
              <a:rPr lang="en-US" altLang="ko-KR"/>
              <a:t>···, 0)),”-”)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68F102-EFA7-3982-4A42-81332113D1CE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0A799AE-465A-4827-93C0-5AEDDA50795C}"/>
              </a:ext>
            </a:extLst>
          </p:cNvPr>
          <p:cNvSpPr txBox="1"/>
          <p:nvPr/>
        </p:nvSpPr>
        <p:spPr>
          <a:xfrm>
            <a:off x="820897" y="1676401"/>
            <a:ext cx="109236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조건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1) SUMIF </a:t>
            </a:r>
            <a:r>
              <a:rPr lang="en-US" altLang="ko-KR"/>
              <a:t>(</a:t>
            </a:r>
            <a:r>
              <a:rPr lang="ko-KR" altLang="en-US"/>
              <a:t>조건을 만족하는 셀의 합계를 계산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= SUMIF(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, [</a:t>
            </a:r>
            <a:r>
              <a:rPr lang="ko-KR" altLang="en-US"/>
              <a:t>합계범위</a:t>
            </a:r>
            <a:r>
              <a:rPr lang="en-US" altLang="ko-KR"/>
              <a:t>])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2) COUNTIF </a:t>
            </a:r>
            <a:r>
              <a:rPr lang="en-US" altLang="ko-KR"/>
              <a:t>(</a:t>
            </a:r>
            <a:r>
              <a:rPr lang="ko-KR" altLang="en-US"/>
              <a:t>조건을 만족하는 셀의 개수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= COUNTIF(</a:t>
            </a:r>
            <a:r>
              <a:rPr lang="ko-KR" altLang="en-US"/>
              <a:t>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3) AVERAGEIF </a:t>
            </a:r>
            <a:r>
              <a:rPr lang="en-US" altLang="ko-KR"/>
              <a:t>(</a:t>
            </a:r>
            <a:r>
              <a:rPr lang="ko-KR" altLang="en-US"/>
              <a:t>조건을 만족하는 셀의 평균을 계산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 AVERAGEIF(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, [</a:t>
            </a:r>
            <a:r>
              <a:rPr lang="ko-KR" altLang="en-US"/>
              <a:t>평균범위</a:t>
            </a:r>
            <a:r>
              <a:rPr lang="en-US" altLang="ko-KR"/>
              <a:t>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CD6DB0-E9E7-A958-D9BC-2C3D626CA569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4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0A799AE-465A-4827-93C0-5AEDDA50795C}"/>
              </a:ext>
            </a:extLst>
          </p:cNvPr>
          <p:cNvSpPr txBox="1"/>
          <p:nvPr/>
        </p:nvSpPr>
        <p:spPr>
          <a:xfrm>
            <a:off x="820897" y="1694330"/>
            <a:ext cx="10923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다중조건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1) SUMIFS </a:t>
            </a:r>
            <a:r>
              <a:rPr lang="en-US" altLang="ko-KR"/>
              <a:t>(</a:t>
            </a:r>
            <a:r>
              <a:rPr lang="ko-KR" altLang="en-US"/>
              <a:t>다중조건을 만족하는 셀의 합계를 계산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= SUMIFS(</a:t>
            </a:r>
            <a:r>
              <a:rPr lang="ko-KR" altLang="en-US"/>
              <a:t>합계범위</a:t>
            </a:r>
            <a:r>
              <a:rPr lang="en-US" altLang="ko-KR"/>
              <a:t>, 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2) COUNTIFS </a:t>
            </a:r>
            <a:r>
              <a:rPr lang="en-US" altLang="ko-KR"/>
              <a:t>(</a:t>
            </a:r>
            <a:r>
              <a:rPr lang="ko-KR" altLang="en-US"/>
              <a:t>다중조건을 만족하는 셀의 개수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= COUNTIFS (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3) AVERAGEIFS </a:t>
            </a:r>
            <a:r>
              <a:rPr lang="en-US" altLang="ko-KR"/>
              <a:t>(</a:t>
            </a:r>
            <a:r>
              <a:rPr lang="ko-KR" altLang="en-US"/>
              <a:t>다중조건을 만족하는 셀의 평균을 계산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 AVERAGEIFS (</a:t>
            </a:r>
            <a:r>
              <a:rPr lang="ko-KR" altLang="en-US"/>
              <a:t>평균범위</a:t>
            </a:r>
            <a:r>
              <a:rPr lang="en-US" altLang="ko-KR"/>
              <a:t>, 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C8C2E-BFCA-FCE7-9BA7-672B8D464761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3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0A799AE-465A-4827-93C0-5AEDDA50795C}"/>
              </a:ext>
            </a:extLst>
          </p:cNvPr>
          <p:cNvSpPr txBox="1"/>
          <p:nvPr/>
        </p:nvSpPr>
        <p:spPr>
          <a:xfrm>
            <a:off x="820897" y="1694330"/>
            <a:ext cx="10923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다중조건 함수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4) MAXIFS </a:t>
            </a:r>
            <a:r>
              <a:rPr lang="en-US" altLang="ko-KR"/>
              <a:t>(</a:t>
            </a:r>
            <a:r>
              <a:rPr lang="ko-KR" altLang="en-US"/>
              <a:t>다중조건을 만족하는 셀 간의 최대 값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 MAXIFS(</a:t>
            </a:r>
            <a:r>
              <a:rPr lang="ko-KR" altLang="en-US"/>
              <a:t>최대값범위</a:t>
            </a:r>
            <a:r>
              <a:rPr lang="en-US" altLang="ko-KR"/>
              <a:t>, 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5) MINIFS </a:t>
            </a:r>
            <a:r>
              <a:rPr lang="en-US" altLang="ko-KR"/>
              <a:t>(</a:t>
            </a:r>
            <a:r>
              <a:rPr lang="ko-KR" altLang="en-US"/>
              <a:t>다중조건을 만족하는 셀 간의 최소 값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 MINIFS(</a:t>
            </a:r>
            <a:r>
              <a:rPr lang="ko-KR" altLang="en-US"/>
              <a:t>최소값범위</a:t>
            </a:r>
            <a:r>
              <a:rPr lang="en-US" altLang="ko-KR"/>
              <a:t>, </a:t>
            </a:r>
            <a:r>
              <a:rPr lang="ko-KR" altLang="en-US"/>
              <a:t>조건범위</a:t>
            </a:r>
            <a:r>
              <a:rPr lang="en-US" altLang="ko-KR"/>
              <a:t>, 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A8C61-0167-AAA7-F576-D4D7B79F1CA6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2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484E762-92E8-4CD5-9CF5-0C240F4F2D8E}"/>
              </a:ext>
            </a:extLst>
          </p:cNvPr>
          <p:cNvSpPr txBox="1"/>
          <p:nvPr/>
        </p:nvSpPr>
        <p:spPr>
          <a:xfrm>
            <a:off x="820897" y="1440883"/>
            <a:ext cx="109236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텍스트 함수</a:t>
            </a:r>
            <a:endParaRPr lang="en-US" altLang="ko-KR">
              <a:solidFill>
                <a:schemeClr val="accent1"/>
              </a:solidFill>
            </a:endParaRPr>
          </a:p>
          <a:p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1) LEFT </a:t>
            </a:r>
            <a:r>
              <a:rPr lang="en-US" altLang="ko-KR"/>
              <a:t>(</a:t>
            </a:r>
            <a:r>
              <a:rPr lang="ko-KR" altLang="en-US"/>
              <a:t>문자열의 왼쪽부터 원하는 개수만큼 문자를 추출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=LEFT(</a:t>
            </a:r>
            <a:r>
              <a:rPr lang="ko-KR" altLang="en-US"/>
              <a:t>셀</a:t>
            </a:r>
            <a:r>
              <a:rPr lang="en-US" altLang="ko-KR"/>
              <a:t>,[</a:t>
            </a:r>
            <a:r>
              <a:rPr lang="ko-KR" altLang="en-US"/>
              <a:t>문자개수</a:t>
            </a:r>
            <a:r>
              <a:rPr lang="en-US" altLang="ko-KR"/>
              <a:t>])</a:t>
            </a:r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2) RIGHT </a:t>
            </a:r>
            <a:r>
              <a:rPr lang="en-US" altLang="ko-KR"/>
              <a:t>(</a:t>
            </a:r>
            <a:r>
              <a:rPr lang="ko-KR" altLang="en-US"/>
              <a:t>문자열의 오른쪽부터 원하는 개수만큼 문자를 추출</a:t>
            </a:r>
            <a:r>
              <a:rPr lang="en-US" altLang="ko-KR"/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/>
          </a:p>
          <a:p>
            <a:r>
              <a:rPr lang="en-US" altLang="ko-KR"/>
              <a:t>= RIGHT(</a:t>
            </a:r>
            <a:r>
              <a:rPr lang="ko-KR" altLang="en-US"/>
              <a:t>셀</a:t>
            </a:r>
            <a:r>
              <a:rPr lang="en-US" altLang="ko-KR"/>
              <a:t>,[</a:t>
            </a:r>
            <a:r>
              <a:rPr lang="ko-KR" altLang="en-US"/>
              <a:t>문자개수</a:t>
            </a:r>
            <a:r>
              <a:rPr lang="en-US" altLang="ko-KR"/>
              <a:t>])</a:t>
            </a:r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3) MID </a:t>
            </a:r>
            <a:r>
              <a:rPr lang="en-US" altLang="ko-KR"/>
              <a:t>(</a:t>
            </a:r>
            <a:r>
              <a:rPr lang="ko-KR" altLang="en-US"/>
              <a:t>문자열의 중간부터 원하는 개수만큼 문자를 추출</a:t>
            </a:r>
            <a:r>
              <a:rPr lang="en-US" altLang="ko-KR"/>
              <a:t>)</a:t>
            </a:r>
          </a:p>
          <a:p>
            <a:pPr marL="342900" indent="-342900">
              <a:buAutoNum type="arabicPeriod" startAt="3"/>
            </a:pPr>
            <a:endParaRPr lang="en-US" altLang="ko-KR"/>
          </a:p>
          <a:p>
            <a:r>
              <a:rPr lang="en-US" altLang="ko-KR"/>
              <a:t>= MID(</a:t>
            </a:r>
            <a:r>
              <a:rPr lang="ko-KR" altLang="en-US"/>
              <a:t>셀</a:t>
            </a:r>
            <a:r>
              <a:rPr lang="en-US" altLang="ko-KR"/>
              <a:t>,</a:t>
            </a:r>
            <a:r>
              <a:rPr lang="ko-KR" altLang="en-US"/>
              <a:t>시작위치</a:t>
            </a:r>
            <a:r>
              <a:rPr lang="en-US" altLang="ko-KR"/>
              <a:t>,[</a:t>
            </a:r>
            <a:r>
              <a:rPr lang="ko-KR" altLang="en-US"/>
              <a:t>문자개수</a:t>
            </a:r>
            <a:r>
              <a:rPr lang="en-US" altLang="ko-KR"/>
              <a:t>])</a:t>
            </a:r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4) TEXT </a:t>
            </a:r>
            <a:r>
              <a:rPr lang="en-US" altLang="ko-KR"/>
              <a:t>(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날짜 등으로 입력된 값을 지정한 서식의 문자로 변환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= TEXT(</a:t>
            </a:r>
            <a:r>
              <a:rPr lang="ko-KR" altLang="en-US"/>
              <a:t>값</a:t>
            </a:r>
            <a:r>
              <a:rPr lang="en-US" altLang="ko-KR"/>
              <a:t>, “</a:t>
            </a:r>
            <a:r>
              <a:rPr lang="ko-KR" altLang="en-US"/>
              <a:t>표시 형식“</a:t>
            </a:r>
            <a:r>
              <a:rPr lang="en-US" altLang="ko-KR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2C39C-41BB-E232-9DB5-DA61D2641B8A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A4F64C6-8A23-4F37-B0D1-FBC702EA1C1B}"/>
              </a:ext>
            </a:extLst>
          </p:cNvPr>
          <p:cNvSpPr txBox="1"/>
          <p:nvPr/>
        </p:nvSpPr>
        <p:spPr>
          <a:xfrm>
            <a:off x="820897" y="1520510"/>
            <a:ext cx="10923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날짜</a:t>
            </a:r>
            <a:r>
              <a:rPr lang="en-US" altLang="ko-KR">
                <a:solidFill>
                  <a:srgbClr val="0070C0"/>
                </a:solidFill>
              </a:rPr>
              <a:t>/</a:t>
            </a:r>
            <a:r>
              <a:rPr lang="ko-KR" altLang="en-US">
                <a:solidFill>
                  <a:srgbClr val="0070C0"/>
                </a:solidFill>
              </a:rPr>
              <a:t>시간 함수</a:t>
            </a:r>
            <a:endParaRPr lang="en-US" altLang="ko-KR">
              <a:solidFill>
                <a:schemeClr val="accent1"/>
              </a:solidFill>
            </a:endParaRPr>
          </a:p>
          <a:p>
            <a:endParaRPr lang="en-US" altLang="ko-KR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>
                <a:solidFill>
                  <a:schemeClr val="accent1"/>
                </a:solidFill>
              </a:rPr>
              <a:t>TODAY</a:t>
            </a:r>
            <a:r>
              <a:rPr lang="en-US" altLang="ko-KR"/>
              <a:t> (</a:t>
            </a:r>
            <a:r>
              <a:rPr lang="ko-KR" altLang="en-US"/>
              <a:t>오늘 날짜를 출력</a:t>
            </a:r>
            <a:r>
              <a:rPr lang="en-US" altLang="ko-KR"/>
              <a:t>)</a:t>
            </a:r>
          </a:p>
          <a:p>
            <a:r>
              <a:rPr lang="en-US" altLang="ko-KR"/>
              <a:t>= TODAY()</a:t>
            </a:r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2) YEAR/MONTH/DAY </a:t>
            </a:r>
            <a:r>
              <a:rPr lang="en-US" altLang="ko-KR"/>
              <a:t>(</a:t>
            </a:r>
            <a:r>
              <a:rPr lang="ko-KR" altLang="en-US"/>
              <a:t>지정한 날짜 값 인수에서 연도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일을 분리</a:t>
            </a:r>
            <a:r>
              <a:rPr lang="en-US" altLang="ko-KR"/>
              <a:t>)</a:t>
            </a:r>
          </a:p>
          <a:p>
            <a:r>
              <a:rPr lang="en-US" altLang="ko-KR"/>
              <a:t>= YEAR(</a:t>
            </a:r>
            <a:r>
              <a:rPr lang="ko-KR" altLang="en-US"/>
              <a:t>날짜</a:t>
            </a:r>
            <a:r>
              <a:rPr lang="en-US" altLang="ko-KR"/>
              <a:t>), = MONTH(</a:t>
            </a:r>
            <a:r>
              <a:rPr lang="ko-KR" altLang="en-US"/>
              <a:t>월</a:t>
            </a:r>
            <a:r>
              <a:rPr lang="en-US" altLang="ko-KR"/>
              <a:t>), = DAY(</a:t>
            </a:r>
            <a:r>
              <a:rPr lang="ko-KR" altLang="en-US"/>
              <a:t>일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3) DATE </a:t>
            </a:r>
            <a:r>
              <a:rPr lang="en-US" altLang="ko-KR"/>
              <a:t>(</a:t>
            </a:r>
            <a:r>
              <a:rPr lang="ko-KR" altLang="en-US"/>
              <a:t>연도</a:t>
            </a:r>
            <a:r>
              <a:rPr lang="en-US" altLang="ko-KR"/>
              <a:t>, 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일을 지정해서 날짜를 입력</a:t>
            </a:r>
            <a:r>
              <a:rPr lang="en-US" altLang="ko-KR"/>
              <a:t>)</a:t>
            </a:r>
          </a:p>
          <a:p>
            <a:r>
              <a:rPr lang="en-US" altLang="ko-KR"/>
              <a:t>= DATE(</a:t>
            </a:r>
            <a:r>
              <a:rPr lang="ko-KR" altLang="en-US"/>
              <a:t>연도</a:t>
            </a:r>
            <a:r>
              <a:rPr lang="en-US" altLang="ko-KR"/>
              <a:t>, 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일</a:t>
            </a:r>
            <a:r>
              <a:rPr lang="en-US" altLang="ko-KR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017D1-0921-9378-8E0C-CCA489770FC5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20898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62339" y="6410325"/>
            <a:ext cx="11543522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512263" y="6446883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820898" y="783769"/>
            <a:ext cx="4998097" cy="327738"/>
            <a:chOff x="820898" y="783769"/>
            <a:chExt cx="4998097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엑셀 자동채우기</a:t>
              </a:r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빠른채우기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116E74-6825-404A-89D0-1DD209B33CA3}"/>
              </a:ext>
            </a:extLst>
          </p:cNvPr>
          <p:cNvGrpSpPr/>
          <p:nvPr/>
        </p:nvGrpSpPr>
        <p:grpSpPr>
          <a:xfrm>
            <a:off x="6160380" y="783769"/>
            <a:ext cx="3102023" cy="327738"/>
            <a:chOff x="6160380" y="783769"/>
            <a:chExt cx="3102023" cy="3277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A9B9A7-B824-4CC5-A26A-396A6AEB1034}"/>
                </a:ext>
              </a:extLst>
            </p:cNvPr>
            <p:cNvSpPr/>
            <p:nvPr/>
          </p:nvSpPr>
          <p:spPr>
            <a:xfrm>
              <a:off x="6160380" y="783769"/>
              <a:ext cx="3102023" cy="3277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i="1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u="sng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1100" strike="sngStrike" dirty="0">
                  <a:solidFill>
                    <a:prstClr val="white">
                      <a:lumMod val="85000"/>
                    </a:prstClr>
                  </a:solidFill>
                </a:rPr>
                <a:t>가나다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↔    </a:t>
              </a: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0079AE5-0E73-44AF-92D3-E070F888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4845" y="878163"/>
              <a:ext cx="118226" cy="157683"/>
            </a:xfrm>
            <a:custGeom>
              <a:avLst/>
              <a:gdLst>
                <a:gd name="T0" fmla="*/ 4750 w 6509"/>
                <a:gd name="T1" fmla="*/ 7883 h 8678"/>
                <a:gd name="T2" fmla="*/ 4444 w 6509"/>
                <a:gd name="T3" fmla="*/ 7606 h 8678"/>
                <a:gd name="T4" fmla="*/ 4340 w 6509"/>
                <a:gd name="T5" fmla="*/ 7231 h 8678"/>
                <a:gd name="T6" fmla="*/ 4444 w 6509"/>
                <a:gd name="T7" fmla="*/ 6857 h 8678"/>
                <a:gd name="T8" fmla="*/ 4750 w 6509"/>
                <a:gd name="T9" fmla="*/ 6579 h 8678"/>
                <a:gd name="T10" fmla="*/ 5099 w 6509"/>
                <a:gd name="T11" fmla="*/ 6509 h 8678"/>
                <a:gd name="T12" fmla="*/ 5495 w 6509"/>
                <a:gd name="T13" fmla="*/ 6651 h 8678"/>
                <a:gd name="T14" fmla="*/ 5742 w 6509"/>
                <a:gd name="T15" fmla="*/ 6983 h 8678"/>
                <a:gd name="T16" fmla="*/ 5778 w 6509"/>
                <a:gd name="T17" fmla="*/ 7342 h 8678"/>
                <a:gd name="T18" fmla="*/ 5598 w 6509"/>
                <a:gd name="T19" fmla="*/ 7717 h 8678"/>
                <a:gd name="T20" fmla="*/ 5243 w 6509"/>
                <a:gd name="T21" fmla="*/ 7932 h 8678"/>
                <a:gd name="T22" fmla="*/ 3147 w 6509"/>
                <a:gd name="T23" fmla="*/ 5408 h 8678"/>
                <a:gd name="T24" fmla="*/ 2894 w 6509"/>
                <a:gd name="T25" fmla="*/ 5099 h 8678"/>
                <a:gd name="T26" fmla="*/ 3025 w 6509"/>
                <a:gd name="T27" fmla="*/ 4782 h 8678"/>
                <a:gd name="T28" fmla="*/ 3362 w 6509"/>
                <a:gd name="T29" fmla="*/ 4716 h 8678"/>
                <a:gd name="T30" fmla="*/ 3615 w 6509"/>
                <a:gd name="T31" fmla="*/ 5024 h 8678"/>
                <a:gd name="T32" fmla="*/ 3484 w 6509"/>
                <a:gd name="T33" fmla="*/ 5342 h 8678"/>
                <a:gd name="T34" fmla="*/ 1410 w 6509"/>
                <a:gd name="T35" fmla="*/ 7954 h 8678"/>
                <a:gd name="T36" fmla="*/ 1014 w 6509"/>
                <a:gd name="T37" fmla="*/ 7811 h 8678"/>
                <a:gd name="T38" fmla="*/ 767 w 6509"/>
                <a:gd name="T39" fmla="*/ 7480 h 8678"/>
                <a:gd name="T40" fmla="*/ 731 w 6509"/>
                <a:gd name="T41" fmla="*/ 7121 h 8678"/>
                <a:gd name="T42" fmla="*/ 911 w 6509"/>
                <a:gd name="T43" fmla="*/ 6745 h 8678"/>
                <a:gd name="T44" fmla="*/ 1266 w 6509"/>
                <a:gd name="T45" fmla="*/ 6530 h 8678"/>
                <a:gd name="T46" fmla="*/ 1627 w 6509"/>
                <a:gd name="T47" fmla="*/ 6530 h 8678"/>
                <a:gd name="T48" fmla="*/ 1982 w 6509"/>
                <a:gd name="T49" fmla="*/ 6745 h 8678"/>
                <a:gd name="T50" fmla="*/ 2161 w 6509"/>
                <a:gd name="T51" fmla="*/ 7121 h 8678"/>
                <a:gd name="T52" fmla="*/ 2126 w 6509"/>
                <a:gd name="T53" fmla="*/ 7480 h 8678"/>
                <a:gd name="T54" fmla="*/ 1879 w 6509"/>
                <a:gd name="T55" fmla="*/ 7811 h 8678"/>
                <a:gd name="T56" fmla="*/ 1484 w 6509"/>
                <a:gd name="T57" fmla="*/ 7954 h 8678"/>
                <a:gd name="T58" fmla="*/ 6363 w 6509"/>
                <a:gd name="T59" fmla="*/ 6590 h 8678"/>
                <a:gd name="T60" fmla="*/ 5999 w 6509"/>
                <a:gd name="T61" fmla="*/ 6126 h 8678"/>
                <a:gd name="T62" fmla="*/ 5474 w 6509"/>
                <a:gd name="T63" fmla="*/ 5844 h 8678"/>
                <a:gd name="T64" fmla="*/ 4821 w 6509"/>
                <a:gd name="T65" fmla="*/ 5805 h 8678"/>
                <a:gd name="T66" fmla="*/ 5535 w 6509"/>
                <a:gd name="T67" fmla="*/ 1290 h 8678"/>
                <a:gd name="T68" fmla="*/ 5604 w 6509"/>
                <a:gd name="T69" fmla="*/ 880 h 8678"/>
                <a:gd name="T70" fmla="*/ 5329 w 6509"/>
                <a:gd name="T71" fmla="*/ 281 h 8678"/>
                <a:gd name="T72" fmla="*/ 4890 w 6509"/>
                <a:gd name="T73" fmla="*/ 0 h 8678"/>
                <a:gd name="T74" fmla="*/ 4725 w 6509"/>
                <a:gd name="T75" fmla="*/ 89 h 8678"/>
                <a:gd name="T76" fmla="*/ 1731 w 6509"/>
                <a:gd name="T77" fmla="*/ 33 h 8678"/>
                <a:gd name="T78" fmla="*/ 1544 w 6509"/>
                <a:gd name="T79" fmla="*/ 20 h 8678"/>
                <a:gd name="T80" fmla="*/ 1039 w 6509"/>
                <a:gd name="T81" fmla="*/ 456 h 8678"/>
                <a:gd name="T82" fmla="*/ 905 w 6509"/>
                <a:gd name="T83" fmla="*/ 982 h 8678"/>
                <a:gd name="T84" fmla="*/ 2128 w 6509"/>
                <a:gd name="T85" fmla="*/ 5960 h 8678"/>
                <a:gd name="T86" fmla="*/ 1668 w 6509"/>
                <a:gd name="T87" fmla="*/ 5802 h 8678"/>
                <a:gd name="T88" fmla="*/ 1085 w 6509"/>
                <a:gd name="T89" fmla="*/ 5830 h 8678"/>
                <a:gd name="T90" fmla="*/ 375 w 6509"/>
                <a:gd name="T91" fmla="*/ 6259 h 8678"/>
                <a:gd name="T92" fmla="*/ 16 w 6509"/>
                <a:gd name="T93" fmla="*/ 7011 h 8678"/>
                <a:gd name="T94" fmla="*/ 87 w 6509"/>
                <a:gd name="T95" fmla="*/ 7728 h 8678"/>
                <a:gd name="T96" fmla="*/ 581 w 6509"/>
                <a:gd name="T97" fmla="*/ 8390 h 8678"/>
                <a:gd name="T98" fmla="*/ 1372 w 6509"/>
                <a:gd name="T99" fmla="*/ 8676 h 8678"/>
                <a:gd name="T100" fmla="*/ 2074 w 6509"/>
                <a:gd name="T101" fmla="*/ 8536 h 8678"/>
                <a:gd name="T102" fmla="*/ 2684 w 6509"/>
                <a:gd name="T103" fmla="*/ 7980 h 8678"/>
                <a:gd name="T104" fmla="*/ 2893 w 6509"/>
                <a:gd name="T105" fmla="*/ 7231 h 8678"/>
                <a:gd name="T106" fmla="*/ 3088 w 6509"/>
                <a:gd name="T107" fmla="*/ 6325 h 8678"/>
                <a:gd name="T108" fmla="*/ 3416 w 6509"/>
                <a:gd name="T109" fmla="*/ 6315 h 8678"/>
                <a:gd name="T110" fmla="*/ 3616 w 6509"/>
                <a:gd name="T111" fmla="*/ 7180 h 8678"/>
                <a:gd name="T112" fmla="*/ 3822 w 6509"/>
                <a:gd name="T113" fmla="*/ 7935 h 8678"/>
                <a:gd name="T114" fmla="*/ 4397 w 6509"/>
                <a:gd name="T115" fmla="*/ 8507 h 8678"/>
                <a:gd name="T116" fmla="*/ 5025 w 6509"/>
                <a:gd name="T117" fmla="*/ 8677 h 8678"/>
                <a:gd name="T118" fmla="*/ 5737 w 6509"/>
                <a:gd name="T119" fmla="*/ 8512 h 8678"/>
                <a:gd name="T120" fmla="*/ 6241 w 6509"/>
                <a:gd name="T121" fmla="*/ 8072 h 8678"/>
                <a:gd name="T122" fmla="*/ 6506 w 6509"/>
                <a:gd name="T123" fmla="*/ 7342 h 8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09" h="8678">
                  <a:moveTo>
                    <a:pt x="5063" y="7954"/>
                  </a:moveTo>
                  <a:lnTo>
                    <a:pt x="5025" y="7954"/>
                  </a:lnTo>
                  <a:lnTo>
                    <a:pt x="4953" y="7946"/>
                  </a:lnTo>
                  <a:lnTo>
                    <a:pt x="4882" y="7932"/>
                  </a:lnTo>
                  <a:lnTo>
                    <a:pt x="4814" y="7910"/>
                  </a:lnTo>
                  <a:lnTo>
                    <a:pt x="4750" y="7883"/>
                  </a:lnTo>
                  <a:lnTo>
                    <a:pt x="4688" y="7850"/>
                  </a:lnTo>
                  <a:lnTo>
                    <a:pt x="4630" y="7811"/>
                  </a:lnTo>
                  <a:lnTo>
                    <a:pt x="4577" y="7767"/>
                  </a:lnTo>
                  <a:lnTo>
                    <a:pt x="4527" y="7717"/>
                  </a:lnTo>
                  <a:lnTo>
                    <a:pt x="4483" y="7664"/>
                  </a:lnTo>
                  <a:lnTo>
                    <a:pt x="4444" y="7606"/>
                  </a:lnTo>
                  <a:lnTo>
                    <a:pt x="4411" y="7544"/>
                  </a:lnTo>
                  <a:lnTo>
                    <a:pt x="4383" y="7480"/>
                  </a:lnTo>
                  <a:lnTo>
                    <a:pt x="4362" y="7412"/>
                  </a:lnTo>
                  <a:lnTo>
                    <a:pt x="4348" y="7342"/>
                  </a:lnTo>
                  <a:lnTo>
                    <a:pt x="4340" y="7269"/>
                  </a:lnTo>
                  <a:lnTo>
                    <a:pt x="4340" y="7231"/>
                  </a:lnTo>
                  <a:lnTo>
                    <a:pt x="4340" y="7194"/>
                  </a:lnTo>
                  <a:lnTo>
                    <a:pt x="4348" y="7121"/>
                  </a:lnTo>
                  <a:lnTo>
                    <a:pt x="4362" y="7051"/>
                  </a:lnTo>
                  <a:lnTo>
                    <a:pt x="4383" y="6983"/>
                  </a:lnTo>
                  <a:lnTo>
                    <a:pt x="4411" y="6918"/>
                  </a:lnTo>
                  <a:lnTo>
                    <a:pt x="4444" y="6857"/>
                  </a:lnTo>
                  <a:lnTo>
                    <a:pt x="4483" y="6799"/>
                  </a:lnTo>
                  <a:lnTo>
                    <a:pt x="4527" y="6745"/>
                  </a:lnTo>
                  <a:lnTo>
                    <a:pt x="4577" y="6696"/>
                  </a:lnTo>
                  <a:lnTo>
                    <a:pt x="4630" y="6651"/>
                  </a:lnTo>
                  <a:lnTo>
                    <a:pt x="4688" y="6613"/>
                  </a:lnTo>
                  <a:lnTo>
                    <a:pt x="4750" y="6579"/>
                  </a:lnTo>
                  <a:lnTo>
                    <a:pt x="4814" y="6552"/>
                  </a:lnTo>
                  <a:lnTo>
                    <a:pt x="4882" y="6530"/>
                  </a:lnTo>
                  <a:lnTo>
                    <a:pt x="4953" y="6516"/>
                  </a:lnTo>
                  <a:lnTo>
                    <a:pt x="5025" y="6509"/>
                  </a:lnTo>
                  <a:lnTo>
                    <a:pt x="5063" y="6508"/>
                  </a:lnTo>
                  <a:lnTo>
                    <a:pt x="5099" y="6509"/>
                  </a:lnTo>
                  <a:lnTo>
                    <a:pt x="5173" y="6516"/>
                  </a:lnTo>
                  <a:lnTo>
                    <a:pt x="5243" y="6530"/>
                  </a:lnTo>
                  <a:lnTo>
                    <a:pt x="5311" y="6552"/>
                  </a:lnTo>
                  <a:lnTo>
                    <a:pt x="5376" y="6579"/>
                  </a:lnTo>
                  <a:lnTo>
                    <a:pt x="5437" y="6613"/>
                  </a:lnTo>
                  <a:lnTo>
                    <a:pt x="5495" y="6651"/>
                  </a:lnTo>
                  <a:lnTo>
                    <a:pt x="5549" y="6696"/>
                  </a:lnTo>
                  <a:lnTo>
                    <a:pt x="5598" y="6745"/>
                  </a:lnTo>
                  <a:lnTo>
                    <a:pt x="5643" y="6799"/>
                  </a:lnTo>
                  <a:lnTo>
                    <a:pt x="5681" y="6857"/>
                  </a:lnTo>
                  <a:lnTo>
                    <a:pt x="5715" y="6918"/>
                  </a:lnTo>
                  <a:lnTo>
                    <a:pt x="5742" y="6983"/>
                  </a:lnTo>
                  <a:lnTo>
                    <a:pt x="5764" y="7051"/>
                  </a:lnTo>
                  <a:lnTo>
                    <a:pt x="5778" y="7121"/>
                  </a:lnTo>
                  <a:lnTo>
                    <a:pt x="5785" y="7194"/>
                  </a:lnTo>
                  <a:lnTo>
                    <a:pt x="5786" y="7231"/>
                  </a:lnTo>
                  <a:lnTo>
                    <a:pt x="5785" y="7269"/>
                  </a:lnTo>
                  <a:lnTo>
                    <a:pt x="5778" y="7342"/>
                  </a:lnTo>
                  <a:lnTo>
                    <a:pt x="5764" y="7412"/>
                  </a:lnTo>
                  <a:lnTo>
                    <a:pt x="5742" y="7480"/>
                  </a:lnTo>
                  <a:lnTo>
                    <a:pt x="5715" y="7544"/>
                  </a:lnTo>
                  <a:lnTo>
                    <a:pt x="5681" y="7606"/>
                  </a:lnTo>
                  <a:lnTo>
                    <a:pt x="5643" y="7664"/>
                  </a:lnTo>
                  <a:lnTo>
                    <a:pt x="5598" y="7717"/>
                  </a:lnTo>
                  <a:lnTo>
                    <a:pt x="5549" y="7767"/>
                  </a:lnTo>
                  <a:lnTo>
                    <a:pt x="5495" y="7811"/>
                  </a:lnTo>
                  <a:lnTo>
                    <a:pt x="5437" y="7850"/>
                  </a:lnTo>
                  <a:lnTo>
                    <a:pt x="5376" y="7883"/>
                  </a:lnTo>
                  <a:lnTo>
                    <a:pt x="5311" y="7910"/>
                  </a:lnTo>
                  <a:lnTo>
                    <a:pt x="5243" y="7932"/>
                  </a:lnTo>
                  <a:lnTo>
                    <a:pt x="5173" y="7946"/>
                  </a:lnTo>
                  <a:lnTo>
                    <a:pt x="5099" y="7954"/>
                  </a:lnTo>
                  <a:lnTo>
                    <a:pt x="5063" y="7954"/>
                  </a:lnTo>
                  <a:close/>
                  <a:moveTo>
                    <a:pt x="3255" y="5424"/>
                  </a:moveTo>
                  <a:lnTo>
                    <a:pt x="3218" y="5422"/>
                  </a:lnTo>
                  <a:lnTo>
                    <a:pt x="3147" y="5408"/>
                  </a:lnTo>
                  <a:lnTo>
                    <a:pt x="3082" y="5380"/>
                  </a:lnTo>
                  <a:lnTo>
                    <a:pt x="3025" y="5342"/>
                  </a:lnTo>
                  <a:lnTo>
                    <a:pt x="2975" y="5292"/>
                  </a:lnTo>
                  <a:lnTo>
                    <a:pt x="2936" y="5235"/>
                  </a:lnTo>
                  <a:lnTo>
                    <a:pt x="2909" y="5170"/>
                  </a:lnTo>
                  <a:lnTo>
                    <a:pt x="2894" y="5099"/>
                  </a:lnTo>
                  <a:lnTo>
                    <a:pt x="2892" y="5062"/>
                  </a:lnTo>
                  <a:lnTo>
                    <a:pt x="2894" y="5024"/>
                  </a:lnTo>
                  <a:lnTo>
                    <a:pt x="2909" y="4954"/>
                  </a:lnTo>
                  <a:lnTo>
                    <a:pt x="2936" y="4889"/>
                  </a:lnTo>
                  <a:lnTo>
                    <a:pt x="2975" y="4832"/>
                  </a:lnTo>
                  <a:lnTo>
                    <a:pt x="3025" y="4782"/>
                  </a:lnTo>
                  <a:lnTo>
                    <a:pt x="3082" y="4744"/>
                  </a:lnTo>
                  <a:lnTo>
                    <a:pt x="3147" y="4716"/>
                  </a:lnTo>
                  <a:lnTo>
                    <a:pt x="3218" y="4702"/>
                  </a:lnTo>
                  <a:lnTo>
                    <a:pt x="3255" y="4700"/>
                  </a:lnTo>
                  <a:lnTo>
                    <a:pt x="3291" y="4702"/>
                  </a:lnTo>
                  <a:lnTo>
                    <a:pt x="3362" y="4716"/>
                  </a:lnTo>
                  <a:lnTo>
                    <a:pt x="3427" y="4744"/>
                  </a:lnTo>
                  <a:lnTo>
                    <a:pt x="3484" y="4782"/>
                  </a:lnTo>
                  <a:lnTo>
                    <a:pt x="3534" y="4832"/>
                  </a:lnTo>
                  <a:lnTo>
                    <a:pt x="3573" y="4889"/>
                  </a:lnTo>
                  <a:lnTo>
                    <a:pt x="3600" y="4954"/>
                  </a:lnTo>
                  <a:lnTo>
                    <a:pt x="3615" y="5024"/>
                  </a:lnTo>
                  <a:lnTo>
                    <a:pt x="3617" y="5062"/>
                  </a:lnTo>
                  <a:lnTo>
                    <a:pt x="3615" y="5099"/>
                  </a:lnTo>
                  <a:lnTo>
                    <a:pt x="3600" y="5170"/>
                  </a:lnTo>
                  <a:lnTo>
                    <a:pt x="3573" y="5235"/>
                  </a:lnTo>
                  <a:lnTo>
                    <a:pt x="3534" y="5292"/>
                  </a:lnTo>
                  <a:lnTo>
                    <a:pt x="3484" y="5342"/>
                  </a:lnTo>
                  <a:lnTo>
                    <a:pt x="3427" y="5380"/>
                  </a:lnTo>
                  <a:lnTo>
                    <a:pt x="3362" y="5408"/>
                  </a:lnTo>
                  <a:lnTo>
                    <a:pt x="3291" y="5422"/>
                  </a:lnTo>
                  <a:lnTo>
                    <a:pt x="3255" y="5424"/>
                  </a:lnTo>
                  <a:close/>
                  <a:moveTo>
                    <a:pt x="1446" y="7954"/>
                  </a:moveTo>
                  <a:lnTo>
                    <a:pt x="1410" y="7954"/>
                  </a:lnTo>
                  <a:lnTo>
                    <a:pt x="1336" y="7946"/>
                  </a:lnTo>
                  <a:lnTo>
                    <a:pt x="1266" y="7932"/>
                  </a:lnTo>
                  <a:lnTo>
                    <a:pt x="1198" y="7910"/>
                  </a:lnTo>
                  <a:lnTo>
                    <a:pt x="1133" y="7883"/>
                  </a:lnTo>
                  <a:lnTo>
                    <a:pt x="1072" y="7850"/>
                  </a:lnTo>
                  <a:lnTo>
                    <a:pt x="1014" y="7811"/>
                  </a:lnTo>
                  <a:lnTo>
                    <a:pt x="960" y="7767"/>
                  </a:lnTo>
                  <a:lnTo>
                    <a:pt x="911" y="7717"/>
                  </a:lnTo>
                  <a:lnTo>
                    <a:pt x="867" y="7664"/>
                  </a:lnTo>
                  <a:lnTo>
                    <a:pt x="828" y="7606"/>
                  </a:lnTo>
                  <a:lnTo>
                    <a:pt x="794" y="7544"/>
                  </a:lnTo>
                  <a:lnTo>
                    <a:pt x="767" y="7480"/>
                  </a:lnTo>
                  <a:lnTo>
                    <a:pt x="745" y="7412"/>
                  </a:lnTo>
                  <a:lnTo>
                    <a:pt x="731" y="7342"/>
                  </a:lnTo>
                  <a:lnTo>
                    <a:pt x="724" y="7269"/>
                  </a:lnTo>
                  <a:lnTo>
                    <a:pt x="723" y="7231"/>
                  </a:lnTo>
                  <a:lnTo>
                    <a:pt x="724" y="7194"/>
                  </a:lnTo>
                  <a:lnTo>
                    <a:pt x="731" y="7121"/>
                  </a:lnTo>
                  <a:lnTo>
                    <a:pt x="745" y="7051"/>
                  </a:lnTo>
                  <a:lnTo>
                    <a:pt x="767" y="6983"/>
                  </a:lnTo>
                  <a:lnTo>
                    <a:pt x="794" y="6918"/>
                  </a:lnTo>
                  <a:lnTo>
                    <a:pt x="828" y="6857"/>
                  </a:lnTo>
                  <a:lnTo>
                    <a:pt x="867" y="6799"/>
                  </a:lnTo>
                  <a:lnTo>
                    <a:pt x="911" y="6745"/>
                  </a:lnTo>
                  <a:lnTo>
                    <a:pt x="960" y="6696"/>
                  </a:lnTo>
                  <a:lnTo>
                    <a:pt x="1014" y="6651"/>
                  </a:lnTo>
                  <a:lnTo>
                    <a:pt x="1072" y="6613"/>
                  </a:lnTo>
                  <a:lnTo>
                    <a:pt x="1133" y="6579"/>
                  </a:lnTo>
                  <a:lnTo>
                    <a:pt x="1198" y="6552"/>
                  </a:lnTo>
                  <a:lnTo>
                    <a:pt x="1266" y="6530"/>
                  </a:lnTo>
                  <a:lnTo>
                    <a:pt x="1336" y="6516"/>
                  </a:lnTo>
                  <a:lnTo>
                    <a:pt x="1410" y="6509"/>
                  </a:lnTo>
                  <a:lnTo>
                    <a:pt x="1446" y="6508"/>
                  </a:lnTo>
                  <a:lnTo>
                    <a:pt x="1484" y="6509"/>
                  </a:lnTo>
                  <a:lnTo>
                    <a:pt x="1556" y="6516"/>
                  </a:lnTo>
                  <a:lnTo>
                    <a:pt x="1627" y="6530"/>
                  </a:lnTo>
                  <a:lnTo>
                    <a:pt x="1695" y="6552"/>
                  </a:lnTo>
                  <a:lnTo>
                    <a:pt x="1759" y="6579"/>
                  </a:lnTo>
                  <a:lnTo>
                    <a:pt x="1822" y="6613"/>
                  </a:lnTo>
                  <a:lnTo>
                    <a:pt x="1879" y="6651"/>
                  </a:lnTo>
                  <a:lnTo>
                    <a:pt x="1932" y="6696"/>
                  </a:lnTo>
                  <a:lnTo>
                    <a:pt x="1982" y="6745"/>
                  </a:lnTo>
                  <a:lnTo>
                    <a:pt x="2026" y="6799"/>
                  </a:lnTo>
                  <a:lnTo>
                    <a:pt x="2065" y="6857"/>
                  </a:lnTo>
                  <a:lnTo>
                    <a:pt x="2098" y="6918"/>
                  </a:lnTo>
                  <a:lnTo>
                    <a:pt x="2126" y="6983"/>
                  </a:lnTo>
                  <a:lnTo>
                    <a:pt x="2147" y="7051"/>
                  </a:lnTo>
                  <a:lnTo>
                    <a:pt x="2161" y="7121"/>
                  </a:lnTo>
                  <a:lnTo>
                    <a:pt x="2169" y="7194"/>
                  </a:lnTo>
                  <a:lnTo>
                    <a:pt x="2169" y="7231"/>
                  </a:lnTo>
                  <a:lnTo>
                    <a:pt x="2169" y="7269"/>
                  </a:lnTo>
                  <a:lnTo>
                    <a:pt x="2161" y="7342"/>
                  </a:lnTo>
                  <a:lnTo>
                    <a:pt x="2147" y="7412"/>
                  </a:lnTo>
                  <a:lnTo>
                    <a:pt x="2126" y="7480"/>
                  </a:lnTo>
                  <a:lnTo>
                    <a:pt x="2098" y="7544"/>
                  </a:lnTo>
                  <a:lnTo>
                    <a:pt x="2065" y="7606"/>
                  </a:lnTo>
                  <a:lnTo>
                    <a:pt x="2026" y="7664"/>
                  </a:lnTo>
                  <a:lnTo>
                    <a:pt x="1982" y="7717"/>
                  </a:lnTo>
                  <a:lnTo>
                    <a:pt x="1932" y="7767"/>
                  </a:lnTo>
                  <a:lnTo>
                    <a:pt x="1879" y="7811"/>
                  </a:lnTo>
                  <a:lnTo>
                    <a:pt x="1822" y="7850"/>
                  </a:lnTo>
                  <a:lnTo>
                    <a:pt x="1759" y="7883"/>
                  </a:lnTo>
                  <a:lnTo>
                    <a:pt x="1695" y="7910"/>
                  </a:lnTo>
                  <a:lnTo>
                    <a:pt x="1627" y="7932"/>
                  </a:lnTo>
                  <a:lnTo>
                    <a:pt x="1556" y="7946"/>
                  </a:lnTo>
                  <a:lnTo>
                    <a:pt x="1484" y="7954"/>
                  </a:lnTo>
                  <a:lnTo>
                    <a:pt x="1446" y="7954"/>
                  </a:lnTo>
                  <a:close/>
                  <a:moveTo>
                    <a:pt x="6476" y="6922"/>
                  </a:moveTo>
                  <a:lnTo>
                    <a:pt x="6466" y="6872"/>
                  </a:lnTo>
                  <a:lnTo>
                    <a:pt x="6438" y="6775"/>
                  </a:lnTo>
                  <a:lnTo>
                    <a:pt x="6404" y="6682"/>
                  </a:lnTo>
                  <a:lnTo>
                    <a:pt x="6363" y="6590"/>
                  </a:lnTo>
                  <a:lnTo>
                    <a:pt x="6316" y="6503"/>
                  </a:lnTo>
                  <a:lnTo>
                    <a:pt x="6264" y="6420"/>
                  </a:lnTo>
                  <a:lnTo>
                    <a:pt x="6205" y="6339"/>
                  </a:lnTo>
                  <a:lnTo>
                    <a:pt x="6142" y="6264"/>
                  </a:lnTo>
                  <a:lnTo>
                    <a:pt x="6073" y="6192"/>
                  </a:lnTo>
                  <a:lnTo>
                    <a:pt x="5999" y="6126"/>
                  </a:lnTo>
                  <a:lnTo>
                    <a:pt x="5921" y="6065"/>
                  </a:lnTo>
                  <a:lnTo>
                    <a:pt x="5840" y="6009"/>
                  </a:lnTo>
                  <a:lnTo>
                    <a:pt x="5753" y="5958"/>
                  </a:lnTo>
                  <a:lnTo>
                    <a:pt x="5664" y="5913"/>
                  </a:lnTo>
                  <a:lnTo>
                    <a:pt x="5570" y="5876"/>
                  </a:lnTo>
                  <a:lnTo>
                    <a:pt x="5474" y="5844"/>
                  </a:lnTo>
                  <a:lnTo>
                    <a:pt x="5425" y="5831"/>
                  </a:lnTo>
                  <a:lnTo>
                    <a:pt x="5357" y="5815"/>
                  </a:lnTo>
                  <a:lnTo>
                    <a:pt x="5221" y="5793"/>
                  </a:lnTo>
                  <a:lnTo>
                    <a:pt x="5086" y="5785"/>
                  </a:lnTo>
                  <a:lnTo>
                    <a:pt x="4953" y="5789"/>
                  </a:lnTo>
                  <a:lnTo>
                    <a:pt x="4821" y="5805"/>
                  </a:lnTo>
                  <a:lnTo>
                    <a:pt x="4692" y="5834"/>
                  </a:lnTo>
                  <a:lnTo>
                    <a:pt x="4564" y="5875"/>
                  </a:lnTo>
                  <a:lnTo>
                    <a:pt x="4441" y="5928"/>
                  </a:lnTo>
                  <a:lnTo>
                    <a:pt x="4381" y="5960"/>
                  </a:lnTo>
                  <a:lnTo>
                    <a:pt x="3974" y="5037"/>
                  </a:lnTo>
                  <a:lnTo>
                    <a:pt x="5535" y="1290"/>
                  </a:lnTo>
                  <a:lnTo>
                    <a:pt x="5551" y="1248"/>
                  </a:lnTo>
                  <a:lnTo>
                    <a:pt x="5578" y="1161"/>
                  </a:lnTo>
                  <a:lnTo>
                    <a:pt x="5596" y="1073"/>
                  </a:lnTo>
                  <a:lnTo>
                    <a:pt x="5605" y="982"/>
                  </a:lnTo>
                  <a:lnTo>
                    <a:pt x="5605" y="938"/>
                  </a:lnTo>
                  <a:lnTo>
                    <a:pt x="5604" y="880"/>
                  </a:lnTo>
                  <a:lnTo>
                    <a:pt x="5590" y="767"/>
                  </a:lnTo>
                  <a:lnTo>
                    <a:pt x="5562" y="658"/>
                  </a:lnTo>
                  <a:lnTo>
                    <a:pt x="5522" y="553"/>
                  </a:lnTo>
                  <a:lnTo>
                    <a:pt x="5470" y="456"/>
                  </a:lnTo>
                  <a:lnTo>
                    <a:pt x="5405" y="364"/>
                  </a:lnTo>
                  <a:lnTo>
                    <a:pt x="5329" y="281"/>
                  </a:lnTo>
                  <a:lnTo>
                    <a:pt x="5244" y="206"/>
                  </a:lnTo>
                  <a:lnTo>
                    <a:pt x="5196" y="173"/>
                  </a:lnTo>
                  <a:lnTo>
                    <a:pt x="4982" y="31"/>
                  </a:lnTo>
                  <a:lnTo>
                    <a:pt x="4965" y="20"/>
                  </a:lnTo>
                  <a:lnTo>
                    <a:pt x="4929" y="6"/>
                  </a:lnTo>
                  <a:lnTo>
                    <a:pt x="4890" y="0"/>
                  </a:lnTo>
                  <a:lnTo>
                    <a:pt x="4850" y="2"/>
                  </a:lnTo>
                  <a:lnTo>
                    <a:pt x="4832" y="7"/>
                  </a:lnTo>
                  <a:lnTo>
                    <a:pt x="4813" y="13"/>
                  </a:lnTo>
                  <a:lnTo>
                    <a:pt x="4778" y="33"/>
                  </a:lnTo>
                  <a:lnTo>
                    <a:pt x="4749" y="58"/>
                  </a:lnTo>
                  <a:lnTo>
                    <a:pt x="4725" y="89"/>
                  </a:lnTo>
                  <a:lnTo>
                    <a:pt x="4717" y="108"/>
                  </a:lnTo>
                  <a:lnTo>
                    <a:pt x="3255" y="3413"/>
                  </a:lnTo>
                  <a:lnTo>
                    <a:pt x="1793" y="108"/>
                  </a:lnTo>
                  <a:lnTo>
                    <a:pt x="1784" y="89"/>
                  </a:lnTo>
                  <a:lnTo>
                    <a:pt x="1760" y="58"/>
                  </a:lnTo>
                  <a:lnTo>
                    <a:pt x="1731" y="33"/>
                  </a:lnTo>
                  <a:lnTo>
                    <a:pt x="1696" y="13"/>
                  </a:lnTo>
                  <a:lnTo>
                    <a:pt x="1678" y="7"/>
                  </a:lnTo>
                  <a:lnTo>
                    <a:pt x="1659" y="2"/>
                  </a:lnTo>
                  <a:lnTo>
                    <a:pt x="1619" y="0"/>
                  </a:lnTo>
                  <a:lnTo>
                    <a:pt x="1580" y="6"/>
                  </a:lnTo>
                  <a:lnTo>
                    <a:pt x="1544" y="20"/>
                  </a:lnTo>
                  <a:lnTo>
                    <a:pt x="1527" y="31"/>
                  </a:lnTo>
                  <a:lnTo>
                    <a:pt x="1313" y="173"/>
                  </a:lnTo>
                  <a:lnTo>
                    <a:pt x="1266" y="206"/>
                  </a:lnTo>
                  <a:lnTo>
                    <a:pt x="1180" y="281"/>
                  </a:lnTo>
                  <a:lnTo>
                    <a:pt x="1104" y="364"/>
                  </a:lnTo>
                  <a:lnTo>
                    <a:pt x="1039" y="456"/>
                  </a:lnTo>
                  <a:lnTo>
                    <a:pt x="988" y="553"/>
                  </a:lnTo>
                  <a:lnTo>
                    <a:pt x="947" y="658"/>
                  </a:lnTo>
                  <a:lnTo>
                    <a:pt x="919" y="767"/>
                  </a:lnTo>
                  <a:lnTo>
                    <a:pt x="905" y="880"/>
                  </a:lnTo>
                  <a:lnTo>
                    <a:pt x="904" y="938"/>
                  </a:lnTo>
                  <a:lnTo>
                    <a:pt x="905" y="982"/>
                  </a:lnTo>
                  <a:lnTo>
                    <a:pt x="913" y="1073"/>
                  </a:lnTo>
                  <a:lnTo>
                    <a:pt x="932" y="1161"/>
                  </a:lnTo>
                  <a:lnTo>
                    <a:pt x="958" y="1248"/>
                  </a:lnTo>
                  <a:lnTo>
                    <a:pt x="974" y="1290"/>
                  </a:lnTo>
                  <a:lnTo>
                    <a:pt x="2536" y="5038"/>
                  </a:lnTo>
                  <a:lnTo>
                    <a:pt x="2128" y="5960"/>
                  </a:lnTo>
                  <a:lnTo>
                    <a:pt x="2088" y="5939"/>
                  </a:lnTo>
                  <a:lnTo>
                    <a:pt x="2008" y="5901"/>
                  </a:lnTo>
                  <a:lnTo>
                    <a:pt x="1925" y="5868"/>
                  </a:lnTo>
                  <a:lnTo>
                    <a:pt x="1841" y="5841"/>
                  </a:lnTo>
                  <a:lnTo>
                    <a:pt x="1755" y="5819"/>
                  </a:lnTo>
                  <a:lnTo>
                    <a:pt x="1668" y="5802"/>
                  </a:lnTo>
                  <a:lnTo>
                    <a:pt x="1580" y="5791"/>
                  </a:lnTo>
                  <a:lnTo>
                    <a:pt x="1491" y="5786"/>
                  </a:lnTo>
                  <a:lnTo>
                    <a:pt x="1446" y="5785"/>
                  </a:lnTo>
                  <a:lnTo>
                    <a:pt x="1372" y="5786"/>
                  </a:lnTo>
                  <a:lnTo>
                    <a:pt x="1227" y="5801"/>
                  </a:lnTo>
                  <a:lnTo>
                    <a:pt x="1085" y="5830"/>
                  </a:lnTo>
                  <a:lnTo>
                    <a:pt x="949" y="5872"/>
                  </a:lnTo>
                  <a:lnTo>
                    <a:pt x="820" y="5927"/>
                  </a:lnTo>
                  <a:lnTo>
                    <a:pt x="697" y="5994"/>
                  </a:lnTo>
                  <a:lnTo>
                    <a:pt x="581" y="6073"/>
                  </a:lnTo>
                  <a:lnTo>
                    <a:pt x="474" y="6161"/>
                  </a:lnTo>
                  <a:lnTo>
                    <a:pt x="375" y="6259"/>
                  </a:lnTo>
                  <a:lnTo>
                    <a:pt x="287" y="6367"/>
                  </a:lnTo>
                  <a:lnTo>
                    <a:pt x="210" y="6482"/>
                  </a:lnTo>
                  <a:lnTo>
                    <a:pt x="142" y="6605"/>
                  </a:lnTo>
                  <a:lnTo>
                    <a:pt x="87" y="6735"/>
                  </a:lnTo>
                  <a:lnTo>
                    <a:pt x="45" y="6870"/>
                  </a:lnTo>
                  <a:lnTo>
                    <a:pt x="16" y="7011"/>
                  </a:lnTo>
                  <a:lnTo>
                    <a:pt x="1" y="7157"/>
                  </a:lnTo>
                  <a:lnTo>
                    <a:pt x="0" y="7231"/>
                  </a:lnTo>
                  <a:lnTo>
                    <a:pt x="1" y="7305"/>
                  </a:lnTo>
                  <a:lnTo>
                    <a:pt x="16" y="7452"/>
                  </a:lnTo>
                  <a:lnTo>
                    <a:pt x="45" y="7592"/>
                  </a:lnTo>
                  <a:lnTo>
                    <a:pt x="87" y="7728"/>
                  </a:lnTo>
                  <a:lnTo>
                    <a:pt x="142" y="7858"/>
                  </a:lnTo>
                  <a:lnTo>
                    <a:pt x="210" y="7980"/>
                  </a:lnTo>
                  <a:lnTo>
                    <a:pt x="287" y="8096"/>
                  </a:lnTo>
                  <a:lnTo>
                    <a:pt x="375" y="8203"/>
                  </a:lnTo>
                  <a:lnTo>
                    <a:pt x="474" y="8302"/>
                  </a:lnTo>
                  <a:lnTo>
                    <a:pt x="581" y="8390"/>
                  </a:lnTo>
                  <a:lnTo>
                    <a:pt x="697" y="8469"/>
                  </a:lnTo>
                  <a:lnTo>
                    <a:pt x="820" y="8536"/>
                  </a:lnTo>
                  <a:lnTo>
                    <a:pt x="949" y="8591"/>
                  </a:lnTo>
                  <a:lnTo>
                    <a:pt x="1085" y="8632"/>
                  </a:lnTo>
                  <a:lnTo>
                    <a:pt x="1227" y="8662"/>
                  </a:lnTo>
                  <a:lnTo>
                    <a:pt x="1372" y="8676"/>
                  </a:lnTo>
                  <a:lnTo>
                    <a:pt x="1446" y="8678"/>
                  </a:lnTo>
                  <a:lnTo>
                    <a:pt x="1521" y="8676"/>
                  </a:lnTo>
                  <a:lnTo>
                    <a:pt x="1667" y="8662"/>
                  </a:lnTo>
                  <a:lnTo>
                    <a:pt x="1808" y="8632"/>
                  </a:lnTo>
                  <a:lnTo>
                    <a:pt x="1944" y="8591"/>
                  </a:lnTo>
                  <a:lnTo>
                    <a:pt x="2074" y="8536"/>
                  </a:lnTo>
                  <a:lnTo>
                    <a:pt x="2197" y="8469"/>
                  </a:lnTo>
                  <a:lnTo>
                    <a:pt x="2312" y="8390"/>
                  </a:lnTo>
                  <a:lnTo>
                    <a:pt x="2420" y="8302"/>
                  </a:lnTo>
                  <a:lnTo>
                    <a:pt x="2517" y="8203"/>
                  </a:lnTo>
                  <a:lnTo>
                    <a:pt x="2606" y="8096"/>
                  </a:lnTo>
                  <a:lnTo>
                    <a:pt x="2684" y="7980"/>
                  </a:lnTo>
                  <a:lnTo>
                    <a:pt x="2751" y="7858"/>
                  </a:lnTo>
                  <a:lnTo>
                    <a:pt x="2806" y="7728"/>
                  </a:lnTo>
                  <a:lnTo>
                    <a:pt x="2848" y="7592"/>
                  </a:lnTo>
                  <a:lnTo>
                    <a:pt x="2877" y="7452"/>
                  </a:lnTo>
                  <a:lnTo>
                    <a:pt x="2891" y="7305"/>
                  </a:lnTo>
                  <a:lnTo>
                    <a:pt x="2893" y="7231"/>
                  </a:lnTo>
                  <a:lnTo>
                    <a:pt x="2894" y="7132"/>
                  </a:lnTo>
                  <a:lnTo>
                    <a:pt x="2910" y="6945"/>
                  </a:lnTo>
                  <a:lnTo>
                    <a:pt x="2939" y="6771"/>
                  </a:lnTo>
                  <a:lnTo>
                    <a:pt x="2979" y="6610"/>
                  </a:lnTo>
                  <a:lnTo>
                    <a:pt x="3030" y="6461"/>
                  </a:lnTo>
                  <a:lnTo>
                    <a:pt x="3088" y="6325"/>
                  </a:lnTo>
                  <a:lnTo>
                    <a:pt x="3152" y="6201"/>
                  </a:lnTo>
                  <a:lnTo>
                    <a:pt x="3220" y="6089"/>
                  </a:lnTo>
                  <a:lnTo>
                    <a:pt x="3255" y="6038"/>
                  </a:lnTo>
                  <a:lnTo>
                    <a:pt x="3288" y="6088"/>
                  </a:lnTo>
                  <a:lnTo>
                    <a:pt x="3354" y="6196"/>
                  </a:lnTo>
                  <a:lnTo>
                    <a:pt x="3416" y="6315"/>
                  </a:lnTo>
                  <a:lnTo>
                    <a:pt x="3473" y="6445"/>
                  </a:lnTo>
                  <a:lnTo>
                    <a:pt x="3523" y="6586"/>
                  </a:lnTo>
                  <a:lnTo>
                    <a:pt x="3564" y="6740"/>
                  </a:lnTo>
                  <a:lnTo>
                    <a:pt x="3594" y="6907"/>
                  </a:lnTo>
                  <a:lnTo>
                    <a:pt x="3613" y="7085"/>
                  </a:lnTo>
                  <a:lnTo>
                    <a:pt x="3616" y="7180"/>
                  </a:lnTo>
                  <a:lnTo>
                    <a:pt x="3619" y="7254"/>
                  </a:lnTo>
                  <a:lnTo>
                    <a:pt x="3635" y="7401"/>
                  </a:lnTo>
                  <a:lnTo>
                    <a:pt x="3664" y="7542"/>
                  </a:lnTo>
                  <a:lnTo>
                    <a:pt x="3706" y="7679"/>
                  </a:lnTo>
                  <a:lnTo>
                    <a:pt x="3759" y="7811"/>
                  </a:lnTo>
                  <a:lnTo>
                    <a:pt x="3822" y="7935"/>
                  </a:lnTo>
                  <a:lnTo>
                    <a:pt x="3896" y="8053"/>
                  </a:lnTo>
                  <a:lnTo>
                    <a:pt x="3980" y="8161"/>
                  </a:lnTo>
                  <a:lnTo>
                    <a:pt x="4072" y="8262"/>
                  </a:lnTo>
                  <a:lnTo>
                    <a:pt x="4173" y="8355"/>
                  </a:lnTo>
                  <a:lnTo>
                    <a:pt x="4282" y="8436"/>
                  </a:lnTo>
                  <a:lnTo>
                    <a:pt x="4397" y="8507"/>
                  </a:lnTo>
                  <a:lnTo>
                    <a:pt x="4519" y="8566"/>
                  </a:lnTo>
                  <a:lnTo>
                    <a:pt x="4646" y="8614"/>
                  </a:lnTo>
                  <a:lnTo>
                    <a:pt x="4779" y="8650"/>
                  </a:lnTo>
                  <a:lnTo>
                    <a:pt x="4915" y="8671"/>
                  </a:lnTo>
                  <a:lnTo>
                    <a:pt x="4986" y="8676"/>
                  </a:lnTo>
                  <a:lnTo>
                    <a:pt x="5025" y="8677"/>
                  </a:lnTo>
                  <a:lnTo>
                    <a:pt x="5063" y="8678"/>
                  </a:lnTo>
                  <a:lnTo>
                    <a:pt x="5142" y="8676"/>
                  </a:lnTo>
                  <a:lnTo>
                    <a:pt x="5299" y="8660"/>
                  </a:lnTo>
                  <a:lnTo>
                    <a:pt x="5450" y="8626"/>
                  </a:lnTo>
                  <a:lnTo>
                    <a:pt x="5597" y="8577"/>
                  </a:lnTo>
                  <a:lnTo>
                    <a:pt x="5737" y="8512"/>
                  </a:lnTo>
                  <a:lnTo>
                    <a:pt x="5869" y="8433"/>
                  </a:lnTo>
                  <a:lnTo>
                    <a:pt x="5994" y="8339"/>
                  </a:lnTo>
                  <a:lnTo>
                    <a:pt x="6108" y="8232"/>
                  </a:lnTo>
                  <a:lnTo>
                    <a:pt x="6162" y="8172"/>
                  </a:lnTo>
                  <a:lnTo>
                    <a:pt x="6189" y="8139"/>
                  </a:lnTo>
                  <a:lnTo>
                    <a:pt x="6241" y="8072"/>
                  </a:lnTo>
                  <a:lnTo>
                    <a:pt x="6286" y="8003"/>
                  </a:lnTo>
                  <a:lnTo>
                    <a:pt x="6329" y="7932"/>
                  </a:lnTo>
                  <a:lnTo>
                    <a:pt x="6385" y="7821"/>
                  </a:lnTo>
                  <a:lnTo>
                    <a:pt x="6443" y="7666"/>
                  </a:lnTo>
                  <a:lnTo>
                    <a:pt x="6484" y="7507"/>
                  </a:lnTo>
                  <a:lnTo>
                    <a:pt x="6506" y="7342"/>
                  </a:lnTo>
                  <a:lnTo>
                    <a:pt x="6509" y="7175"/>
                  </a:lnTo>
                  <a:lnTo>
                    <a:pt x="6498" y="7049"/>
                  </a:lnTo>
                  <a:lnTo>
                    <a:pt x="6486" y="6964"/>
                  </a:lnTo>
                  <a:lnTo>
                    <a:pt x="6476" y="6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FF16AF2A-0D81-4C83-9A7E-BC289B1E43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3155" y="879554"/>
              <a:ext cx="165943" cy="139155"/>
              <a:chOff x="5855" y="521"/>
              <a:chExt cx="1369" cy="1148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270690A1-95D6-4B7D-90C3-1F8EFC045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696"/>
                <a:ext cx="151" cy="151"/>
              </a:xfrm>
              <a:custGeom>
                <a:avLst/>
                <a:gdLst>
                  <a:gd name="T0" fmla="*/ 527 w 1056"/>
                  <a:gd name="T1" fmla="*/ 1054 h 1054"/>
                  <a:gd name="T2" fmla="*/ 555 w 1056"/>
                  <a:gd name="T3" fmla="*/ 1054 h 1054"/>
                  <a:gd name="T4" fmla="*/ 608 w 1056"/>
                  <a:gd name="T5" fmla="*/ 1048 h 1054"/>
                  <a:gd name="T6" fmla="*/ 685 w 1056"/>
                  <a:gd name="T7" fmla="*/ 1031 h 1054"/>
                  <a:gd name="T8" fmla="*/ 780 w 1056"/>
                  <a:gd name="T9" fmla="*/ 991 h 1054"/>
                  <a:gd name="T10" fmla="*/ 864 w 1056"/>
                  <a:gd name="T11" fmla="*/ 934 h 1054"/>
                  <a:gd name="T12" fmla="*/ 936 w 1056"/>
                  <a:gd name="T13" fmla="*/ 864 h 1054"/>
                  <a:gd name="T14" fmla="*/ 993 w 1056"/>
                  <a:gd name="T15" fmla="*/ 779 h 1054"/>
                  <a:gd name="T16" fmla="*/ 1033 w 1056"/>
                  <a:gd name="T17" fmla="*/ 685 h 1054"/>
                  <a:gd name="T18" fmla="*/ 1050 w 1056"/>
                  <a:gd name="T19" fmla="*/ 607 h 1054"/>
                  <a:gd name="T20" fmla="*/ 1054 w 1056"/>
                  <a:gd name="T21" fmla="*/ 555 h 1054"/>
                  <a:gd name="T22" fmla="*/ 1056 w 1056"/>
                  <a:gd name="T23" fmla="*/ 527 h 1054"/>
                  <a:gd name="T24" fmla="*/ 1054 w 1056"/>
                  <a:gd name="T25" fmla="*/ 500 h 1054"/>
                  <a:gd name="T26" fmla="*/ 1050 w 1056"/>
                  <a:gd name="T27" fmla="*/ 447 h 1054"/>
                  <a:gd name="T28" fmla="*/ 1033 w 1056"/>
                  <a:gd name="T29" fmla="*/ 370 h 1054"/>
                  <a:gd name="T30" fmla="*/ 993 w 1056"/>
                  <a:gd name="T31" fmla="*/ 275 h 1054"/>
                  <a:gd name="T32" fmla="*/ 936 w 1056"/>
                  <a:gd name="T33" fmla="*/ 192 h 1054"/>
                  <a:gd name="T34" fmla="*/ 864 w 1056"/>
                  <a:gd name="T35" fmla="*/ 120 h 1054"/>
                  <a:gd name="T36" fmla="*/ 780 w 1056"/>
                  <a:gd name="T37" fmla="*/ 63 h 1054"/>
                  <a:gd name="T38" fmla="*/ 685 w 1056"/>
                  <a:gd name="T39" fmla="*/ 23 h 1054"/>
                  <a:gd name="T40" fmla="*/ 608 w 1056"/>
                  <a:gd name="T41" fmla="*/ 6 h 1054"/>
                  <a:gd name="T42" fmla="*/ 555 w 1056"/>
                  <a:gd name="T43" fmla="*/ 0 h 1054"/>
                  <a:gd name="T44" fmla="*/ 527 w 1056"/>
                  <a:gd name="T45" fmla="*/ 0 h 1054"/>
                  <a:gd name="T46" fmla="*/ 501 w 1056"/>
                  <a:gd name="T47" fmla="*/ 0 h 1054"/>
                  <a:gd name="T48" fmla="*/ 447 w 1056"/>
                  <a:gd name="T49" fmla="*/ 6 h 1054"/>
                  <a:gd name="T50" fmla="*/ 371 w 1056"/>
                  <a:gd name="T51" fmla="*/ 23 h 1054"/>
                  <a:gd name="T52" fmla="*/ 276 w 1056"/>
                  <a:gd name="T53" fmla="*/ 63 h 1054"/>
                  <a:gd name="T54" fmla="*/ 192 w 1056"/>
                  <a:gd name="T55" fmla="*/ 120 h 1054"/>
                  <a:gd name="T56" fmla="*/ 120 w 1056"/>
                  <a:gd name="T57" fmla="*/ 192 h 1054"/>
                  <a:gd name="T58" fmla="*/ 63 w 1056"/>
                  <a:gd name="T59" fmla="*/ 275 h 1054"/>
                  <a:gd name="T60" fmla="*/ 23 w 1056"/>
                  <a:gd name="T61" fmla="*/ 370 h 1054"/>
                  <a:gd name="T62" fmla="*/ 6 w 1056"/>
                  <a:gd name="T63" fmla="*/ 447 h 1054"/>
                  <a:gd name="T64" fmla="*/ 0 w 1056"/>
                  <a:gd name="T65" fmla="*/ 500 h 1054"/>
                  <a:gd name="T66" fmla="*/ 0 w 1056"/>
                  <a:gd name="T67" fmla="*/ 527 h 1054"/>
                  <a:gd name="T68" fmla="*/ 0 w 1056"/>
                  <a:gd name="T69" fmla="*/ 555 h 1054"/>
                  <a:gd name="T70" fmla="*/ 6 w 1056"/>
                  <a:gd name="T71" fmla="*/ 607 h 1054"/>
                  <a:gd name="T72" fmla="*/ 23 w 1056"/>
                  <a:gd name="T73" fmla="*/ 685 h 1054"/>
                  <a:gd name="T74" fmla="*/ 63 w 1056"/>
                  <a:gd name="T75" fmla="*/ 779 h 1054"/>
                  <a:gd name="T76" fmla="*/ 120 w 1056"/>
                  <a:gd name="T77" fmla="*/ 862 h 1054"/>
                  <a:gd name="T78" fmla="*/ 192 w 1056"/>
                  <a:gd name="T79" fmla="*/ 934 h 1054"/>
                  <a:gd name="T80" fmla="*/ 276 w 1056"/>
                  <a:gd name="T81" fmla="*/ 991 h 1054"/>
                  <a:gd name="T82" fmla="*/ 371 w 1056"/>
                  <a:gd name="T83" fmla="*/ 1031 h 1054"/>
                  <a:gd name="T84" fmla="*/ 447 w 1056"/>
                  <a:gd name="T85" fmla="*/ 1048 h 1054"/>
                  <a:gd name="T86" fmla="*/ 501 w 1056"/>
                  <a:gd name="T87" fmla="*/ 1054 h 1054"/>
                  <a:gd name="T88" fmla="*/ 527 w 1056"/>
                  <a:gd name="T89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6" h="1054">
                    <a:moveTo>
                      <a:pt x="527" y="1054"/>
                    </a:moveTo>
                    <a:lnTo>
                      <a:pt x="555" y="1054"/>
                    </a:lnTo>
                    <a:lnTo>
                      <a:pt x="608" y="1048"/>
                    </a:lnTo>
                    <a:lnTo>
                      <a:pt x="685" y="1031"/>
                    </a:lnTo>
                    <a:lnTo>
                      <a:pt x="780" y="991"/>
                    </a:lnTo>
                    <a:lnTo>
                      <a:pt x="864" y="934"/>
                    </a:lnTo>
                    <a:lnTo>
                      <a:pt x="936" y="864"/>
                    </a:lnTo>
                    <a:lnTo>
                      <a:pt x="993" y="779"/>
                    </a:lnTo>
                    <a:lnTo>
                      <a:pt x="1033" y="685"/>
                    </a:lnTo>
                    <a:lnTo>
                      <a:pt x="1050" y="607"/>
                    </a:lnTo>
                    <a:lnTo>
                      <a:pt x="1054" y="555"/>
                    </a:lnTo>
                    <a:lnTo>
                      <a:pt x="1056" y="527"/>
                    </a:lnTo>
                    <a:lnTo>
                      <a:pt x="1054" y="500"/>
                    </a:lnTo>
                    <a:lnTo>
                      <a:pt x="1050" y="447"/>
                    </a:lnTo>
                    <a:lnTo>
                      <a:pt x="1033" y="370"/>
                    </a:lnTo>
                    <a:lnTo>
                      <a:pt x="993" y="275"/>
                    </a:lnTo>
                    <a:lnTo>
                      <a:pt x="936" y="192"/>
                    </a:lnTo>
                    <a:lnTo>
                      <a:pt x="864" y="120"/>
                    </a:lnTo>
                    <a:lnTo>
                      <a:pt x="780" y="63"/>
                    </a:lnTo>
                    <a:lnTo>
                      <a:pt x="685" y="23"/>
                    </a:lnTo>
                    <a:lnTo>
                      <a:pt x="608" y="6"/>
                    </a:lnTo>
                    <a:lnTo>
                      <a:pt x="555" y="0"/>
                    </a:lnTo>
                    <a:lnTo>
                      <a:pt x="527" y="0"/>
                    </a:lnTo>
                    <a:lnTo>
                      <a:pt x="501" y="0"/>
                    </a:lnTo>
                    <a:lnTo>
                      <a:pt x="447" y="6"/>
                    </a:lnTo>
                    <a:lnTo>
                      <a:pt x="371" y="23"/>
                    </a:lnTo>
                    <a:lnTo>
                      <a:pt x="276" y="63"/>
                    </a:lnTo>
                    <a:lnTo>
                      <a:pt x="192" y="120"/>
                    </a:lnTo>
                    <a:lnTo>
                      <a:pt x="120" y="192"/>
                    </a:lnTo>
                    <a:lnTo>
                      <a:pt x="63" y="275"/>
                    </a:lnTo>
                    <a:lnTo>
                      <a:pt x="23" y="370"/>
                    </a:lnTo>
                    <a:lnTo>
                      <a:pt x="6" y="447"/>
                    </a:lnTo>
                    <a:lnTo>
                      <a:pt x="0" y="500"/>
                    </a:lnTo>
                    <a:lnTo>
                      <a:pt x="0" y="527"/>
                    </a:lnTo>
                    <a:lnTo>
                      <a:pt x="0" y="555"/>
                    </a:lnTo>
                    <a:lnTo>
                      <a:pt x="6" y="607"/>
                    </a:lnTo>
                    <a:lnTo>
                      <a:pt x="23" y="685"/>
                    </a:lnTo>
                    <a:lnTo>
                      <a:pt x="63" y="779"/>
                    </a:lnTo>
                    <a:lnTo>
                      <a:pt x="120" y="862"/>
                    </a:lnTo>
                    <a:lnTo>
                      <a:pt x="192" y="934"/>
                    </a:lnTo>
                    <a:lnTo>
                      <a:pt x="276" y="991"/>
                    </a:lnTo>
                    <a:lnTo>
                      <a:pt x="371" y="1031"/>
                    </a:lnTo>
                    <a:lnTo>
                      <a:pt x="447" y="1048"/>
                    </a:lnTo>
                    <a:lnTo>
                      <a:pt x="501" y="1054"/>
                    </a:lnTo>
                    <a:lnTo>
                      <a:pt x="527" y="10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FA297A8D-B05E-4E31-BF90-5C0D4ADBB1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4" y="1178"/>
                <a:ext cx="492" cy="491"/>
              </a:xfrm>
              <a:custGeom>
                <a:avLst/>
                <a:gdLst>
                  <a:gd name="T0" fmla="*/ 1943 w 3442"/>
                  <a:gd name="T1" fmla="*/ 2691 h 3440"/>
                  <a:gd name="T2" fmla="*/ 1915 w 3442"/>
                  <a:gd name="T3" fmla="*/ 2797 h 3440"/>
                  <a:gd name="T4" fmla="*/ 1825 w 3442"/>
                  <a:gd name="T5" fmla="*/ 2887 h 3440"/>
                  <a:gd name="T6" fmla="*/ 1718 w 3442"/>
                  <a:gd name="T7" fmla="*/ 2914 h 3440"/>
                  <a:gd name="T8" fmla="*/ 1611 w 3442"/>
                  <a:gd name="T9" fmla="*/ 2887 h 3440"/>
                  <a:gd name="T10" fmla="*/ 1521 w 3442"/>
                  <a:gd name="T11" fmla="*/ 2797 h 3440"/>
                  <a:gd name="T12" fmla="*/ 1493 w 3442"/>
                  <a:gd name="T13" fmla="*/ 2691 h 3440"/>
                  <a:gd name="T14" fmla="*/ 725 w 3442"/>
                  <a:gd name="T15" fmla="*/ 1923 h 3440"/>
                  <a:gd name="T16" fmla="*/ 607 w 3442"/>
                  <a:gd name="T17" fmla="*/ 1873 h 3440"/>
                  <a:gd name="T18" fmla="*/ 535 w 3442"/>
                  <a:gd name="T19" fmla="*/ 1766 h 3440"/>
                  <a:gd name="T20" fmla="*/ 526 w 3442"/>
                  <a:gd name="T21" fmla="*/ 1677 h 3440"/>
                  <a:gd name="T22" fmla="*/ 576 w 3442"/>
                  <a:gd name="T23" fmla="*/ 1557 h 3440"/>
                  <a:gd name="T24" fmla="*/ 682 w 3442"/>
                  <a:gd name="T25" fmla="*/ 1485 h 3440"/>
                  <a:gd name="T26" fmla="*/ 1493 w 3442"/>
                  <a:gd name="T27" fmla="*/ 1475 h 3440"/>
                  <a:gd name="T28" fmla="*/ 1504 w 3442"/>
                  <a:gd name="T29" fmla="*/ 684 h 3440"/>
                  <a:gd name="T30" fmla="*/ 1575 w 3442"/>
                  <a:gd name="T31" fmla="*/ 578 h 3440"/>
                  <a:gd name="T32" fmla="*/ 1695 w 3442"/>
                  <a:gd name="T33" fmla="*/ 527 h 3440"/>
                  <a:gd name="T34" fmla="*/ 1784 w 3442"/>
                  <a:gd name="T35" fmla="*/ 537 h 3440"/>
                  <a:gd name="T36" fmla="*/ 1891 w 3442"/>
                  <a:gd name="T37" fmla="*/ 607 h 3440"/>
                  <a:gd name="T38" fmla="*/ 1942 w 3442"/>
                  <a:gd name="T39" fmla="*/ 727 h 3440"/>
                  <a:gd name="T40" fmla="*/ 2690 w 3442"/>
                  <a:gd name="T41" fmla="*/ 1475 h 3440"/>
                  <a:gd name="T42" fmla="*/ 2797 w 3442"/>
                  <a:gd name="T43" fmla="*/ 1502 h 3440"/>
                  <a:gd name="T44" fmla="*/ 2888 w 3442"/>
                  <a:gd name="T45" fmla="*/ 1593 h 3440"/>
                  <a:gd name="T46" fmla="*/ 2914 w 3442"/>
                  <a:gd name="T47" fmla="*/ 1700 h 3440"/>
                  <a:gd name="T48" fmla="*/ 2888 w 3442"/>
                  <a:gd name="T49" fmla="*/ 1806 h 3440"/>
                  <a:gd name="T50" fmla="*/ 2797 w 3442"/>
                  <a:gd name="T51" fmla="*/ 1897 h 3440"/>
                  <a:gd name="T52" fmla="*/ 2690 w 3442"/>
                  <a:gd name="T53" fmla="*/ 1924 h 3440"/>
                  <a:gd name="T54" fmla="*/ 1459 w 3442"/>
                  <a:gd name="T55" fmla="*/ 19 h 3440"/>
                  <a:gd name="T56" fmla="*/ 974 w 3442"/>
                  <a:gd name="T57" fmla="*/ 169 h 3440"/>
                  <a:gd name="T58" fmla="*/ 563 w 3442"/>
                  <a:gd name="T59" fmla="*/ 446 h 3440"/>
                  <a:gd name="T60" fmla="*/ 249 w 3442"/>
                  <a:gd name="T61" fmla="*/ 827 h 3440"/>
                  <a:gd name="T62" fmla="*/ 53 w 3442"/>
                  <a:gd name="T63" fmla="*/ 1290 h 3440"/>
                  <a:gd name="T64" fmla="*/ 0 w 3442"/>
                  <a:gd name="T65" fmla="*/ 1720 h 3440"/>
                  <a:gd name="T66" fmla="*/ 53 w 3442"/>
                  <a:gd name="T67" fmla="*/ 2150 h 3440"/>
                  <a:gd name="T68" fmla="*/ 249 w 3442"/>
                  <a:gd name="T69" fmla="*/ 2612 h 3440"/>
                  <a:gd name="T70" fmla="*/ 563 w 3442"/>
                  <a:gd name="T71" fmla="*/ 2994 h 3440"/>
                  <a:gd name="T72" fmla="*/ 974 w 3442"/>
                  <a:gd name="T73" fmla="*/ 3271 h 3440"/>
                  <a:gd name="T74" fmla="*/ 1459 w 3442"/>
                  <a:gd name="T75" fmla="*/ 3422 h 3440"/>
                  <a:gd name="T76" fmla="*/ 1810 w 3442"/>
                  <a:gd name="T77" fmla="*/ 3439 h 3440"/>
                  <a:gd name="T78" fmla="*/ 2314 w 3442"/>
                  <a:gd name="T79" fmla="*/ 3336 h 3440"/>
                  <a:gd name="T80" fmla="*/ 2752 w 3442"/>
                  <a:gd name="T81" fmla="*/ 3099 h 3440"/>
                  <a:gd name="T82" fmla="*/ 3101 w 3442"/>
                  <a:gd name="T83" fmla="*/ 2750 h 3440"/>
                  <a:gd name="T84" fmla="*/ 3338 w 3442"/>
                  <a:gd name="T85" fmla="*/ 2312 h 3440"/>
                  <a:gd name="T86" fmla="*/ 3441 w 3442"/>
                  <a:gd name="T87" fmla="*/ 1809 h 3440"/>
                  <a:gd name="T88" fmla="*/ 3423 w 3442"/>
                  <a:gd name="T89" fmla="*/ 1458 h 3440"/>
                  <a:gd name="T90" fmla="*/ 3273 w 3442"/>
                  <a:gd name="T91" fmla="*/ 974 h 3440"/>
                  <a:gd name="T92" fmla="*/ 2996 w 3442"/>
                  <a:gd name="T93" fmla="*/ 563 h 3440"/>
                  <a:gd name="T94" fmla="*/ 2614 w 3442"/>
                  <a:gd name="T95" fmla="*/ 248 h 3440"/>
                  <a:gd name="T96" fmla="*/ 2152 w 3442"/>
                  <a:gd name="T97" fmla="*/ 53 h 3440"/>
                  <a:gd name="T98" fmla="*/ 1721 w 3442"/>
                  <a:gd name="T99" fmla="*/ 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42" h="3440">
                    <a:moveTo>
                      <a:pt x="2690" y="1924"/>
                    </a:moveTo>
                    <a:lnTo>
                      <a:pt x="1943" y="1924"/>
                    </a:lnTo>
                    <a:lnTo>
                      <a:pt x="1943" y="2691"/>
                    </a:lnTo>
                    <a:lnTo>
                      <a:pt x="1942" y="2714"/>
                    </a:lnTo>
                    <a:lnTo>
                      <a:pt x="1933" y="2757"/>
                    </a:lnTo>
                    <a:lnTo>
                      <a:pt x="1915" y="2797"/>
                    </a:lnTo>
                    <a:lnTo>
                      <a:pt x="1891" y="2833"/>
                    </a:lnTo>
                    <a:lnTo>
                      <a:pt x="1861" y="2863"/>
                    </a:lnTo>
                    <a:lnTo>
                      <a:pt x="1825" y="2887"/>
                    </a:lnTo>
                    <a:lnTo>
                      <a:pt x="1784" y="2904"/>
                    </a:lnTo>
                    <a:lnTo>
                      <a:pt x="1741" y="2913"/>
                    </a:lnTo>
                    <a:lnTo>
                      <a:pt x="1718" y="2914"/>
                    </a:lnTo>
                    <a:lnTo>
                      <a:pt x="1695" y="2913"/>
                    </a:lnTo>
                    <a:lnTo>
                      <a:pt x="1652" y="2904"/>
                    </a:lnTo>
                    <a:lnTo>
                      <a:pt x="1611" y="2887"/>
                    </a:lnTo>
                    <a:lnTo>
                      <a:pt x="1575" y="2863"/>
                    </a:lnTo>
                    <a:lnTo>
                      <a:pt x="1545" y="2833"/>
                    </a:lnTo>
                    <a:lnTo>
                      <a:pt x="1521" y="2797"/>
                    </a:lnTo>
                    <a:lnTo>
                      <a:pt x="1504" y="2757"/>
                    </a:lnTo>
                    <a:lnTo>
                      <a:pt x="1494" y="2714"/>
                    </a:lnTo>
                    <a:lnTo>
                      <a:pt x="1493" y="2691"/>
                    </a:lnTo>
                    <a:lnTo>
                      <a:pt x="1493" y="1924"/>
                    </a:lnTo>
                    <a:lnTo>
                      <a:pt x="748" y="1924"/>
                    </a:lnTo>
                    <a:lnTo>
                      <a:pt x="725" y="1923"/>
                    </a:lnTo>
                    <a:lnTo>
                      <a:pt x="682" y="1914"/>
                    </a:lnTo>
                    <a:lnTo>
                      <a:pt x="642" y="1897"/>
                    </a:lnTo>
                    <a:lnTo>
                      <a:pt x="607" y="1873"/>
                    </a:lnTo>
                    <a:lnTo>
                      <a:pt x="576" y="1842"/>
                    </a:lnTo>
                    <a:lnTo>
                      <a:pt x="552" y="1806"/>
                    </a:lnTo>
                    <a:lnTo>
                      <a:pt x="535" y="1766"/>
                    </a:lnTo>
                    <a:lnTo>
                      <a:pt x="526" y="1723"/>
                    </a:lnTo>
                    <a:lnTo>
                      <a:pt x="525" y="1700"/>
                    </a:lnTo>
                    <a:lnTo>
                      <a:pt x="526" y="1677"/>
                    </a:lnTo>
                    <a:lnTo>
                      <a:pt x="535" y="1633"/>
                    </a:lnTo>
                    <a:lnTo>
                      <a:pt x="552" y="1593"/>
                    </a:lnTo>
                    <a:lnTo>
                      <a:pt x="576" y="1557"/>
                    </a:lnTo>
                    <a:lnTo>
                      <a:pt x="607" y="1526"/>
                    </a:lnTo>
                    <a:lnTo>
                      <a:pt x="642" y="1502"/>
                    </a:lnTo>
                    <a:lnTo>
                      <a:pt x="682" y="1485"/>
                    </a:lnTo>
                    <a:lnTo>
                      <a:pt x="725" y="1476"/>
                    </a:lnTo>
                    <a:lnTo>
                      <a:pt x="748" y="1475"/>
                    </a:lnTo>
                    <a:lnTo>
                      <a:pt x="1493" y="1475"/>
                    </a:lnTo>
                    <a:lnTo>
                      <a:pt x="1493" y="750"/>
                    </a:lnTo>
                    <a:lnTo>
                      <a:pt x="1494" y="727"/>
                    </a:lnTo>
                    <a:lnTo>
                      <a:pt x="1504" y="684"/>
                    </a:lnTo>
                    <a:lnTo>
                      <a:pt x="1521" y="643"/>
                    </a:lnTo>
                    <a:lnTo>
                      <a:pt x="1545" y="607"/>
                    </a:lnTo>
                    <a:lnTo>
                      <a:pt x="1575" y="578"/>
                    </a:lnTo>
                    <a:lnTo>
                      <a:pt x="1611" y="552"/>
                    </a:lnTo>
                    <a:lnTo>
                      <a:pt x="1652" y="537"/>
                    </a:lnTo>
                    <a:lnTo>
                      <a:pt x="1695" y="527"/>
                    </a:lnTo>
                    <a:lnTo>
                      <a:pt x="1718" y="526"/>
                    </a:lnTo>
                    <a:lnTo>
                      <a:pt x="1741" y="527"/>
                    </a:lnTo>
                    <a:lnTo>
                      <a:pt x="1784" y="537"/>
                    </a:lnTo>
                    <a:lnTo>
                      <a:pt x="1825" y="552"/>
                    </a:lnTo>
                    <a:lnTo>
                      <a:pt x="1861" y="578"/>
                    </a:lnTo>
                    <a:lnTo>
                      <a:pt x="1891" y="607"/>
                    </a:lnTo>
                    <a:lnTo>
                      <a:pt x="1915" y="643"/>
                    </a:lnTo>
                    <a:lnTo>
                      <a:pt x="1933" y="684"/>
                    </a:lnTo>
                    <a:lnTo>
                      <a:pt x="1942" y="727"/>
                    </a:lnTo>
                    <a:lnTo>
                      <a:pt x="1943" y="750"/>
                    </a:lnTo>
                    <a:lnTo>
                      <a:pt x="1943" y="1475"/>
                    </a:lnTo>
                    <a:lnTo>
                      <a:pt x="2690" y="1475"/>
                    </a:lnTo>
                    <a:lnTo>
                      <a:pt x="2714" y="1476"/>
                    </a:lnTo>
                    <a:lnTo>
                      <a:pt x="2757" y="1485"/>
                    </a:lnTo>
                    <a:lnTo>
                      <a:pt x="2797" y="1502"/>
                    </a:lnTo>
                    <a:lnTo>
                      <a:pt x="2833" y="1526"/>
                    </a:lnTo>
                    <a:lnTo>
                      <a:pt x="2864" y="1557"/>
                    </a:lnTo>
                    <a:lnTo>
                      <a:pt x="2888" y="1593"/>
                    </a:lnTo>
                    <a:lnTo>
                      <a:pt x="2905" y="1633"/>
                    </a:lnTo>
                    <a:lnTo>
                      <a:pt x="2914" y="1677"/>
                    </a:lnTo>
                    <a:lnTo>
                      <a:pt x="2914" y="1700"/>
                    </a:lnTo>
                    <a:lnTo>
                      <a:pt x="2914" y="1723"/>
                    </a:lnTo>
                    <a:lnTo>
                      <a:pt x="2905" y="1766"/>
                    </a:lnTo>
                    <a:lnTo>
                      <a:pt x="2888" y="1806"/>
                    </a:lnTo>
                    <a:lnTo>
                      <a:pt x="2864" y="1842"/>
                    </a:lnTo>
                    <a:lnTo>
                      <a:pt x="2833" y="1873"/>
                    </a:lnTo>
                    <a:lnTo>
                      <a:pt x="2797" y="1897"/>
                    </a:lnTo>
                    <a:lnTo>
                      <a:pt x="2757" y="1914"/>
                    </a:lnTo>
                    <a:lnTo>
                      <a:pt x="2714" y="1923"/>
                    </a:lnTo>
                    <a:lnTo>
                      <a:pt x="2690" y="1924"/>
                    </a:lnTo>
                    <a:close/>
                    <a:moveTo>
                      <a:pt x="1721" y="0"/>
                    </a:moveTo>
                    <a:lnTo>
                      <a:pt x="1632" y="2"/>
                    </a:lnTo>
                    <a:lnTo>
                      <a:pt x="1459" y="19"/>
                    </a:lnTo>
                    <a:lnTo>
                      <a:pt x="1290" y="53"/>
                    </a:lnTo>
                    <a:lnTo>
                      <a:pt x="1129" y="104"/>
                    </a:lnTo>
                    <a:lnTo>
                      <a:pt x="974" y="169"/>
                    </a:lnTo>
                    <a:lnTo>
                      <a:pt x="828" y="248"/>
                    </a:lnTo>
                    <a:lnTo>
                      <a:pt x="691" y="341"/>
                    </a:lnTo>
                    <a:lnTo>
                      <a:pt x="563" y="446"/>
                    </a:lnTo>
                    <a:lnTo>
                      <a:pt x="447" y="563"/>
                    </a:lnTo>
                    <a:lnTo>
                      <a:pt x="341" y="690"/>
                    </a:lnTo>
                    <a:lnTo>
                      <a:pt x="249" y="827"/>
                    </a:lnTo>
                    <a:lnTo>
                      <a:pt x="169" y="974"/>
                    </a:lnTo>
                    <a:lnTo>
                      <a:pt x="104" y="1128"/>
                    </a:lnTo>
                    <a:lnTo>
                      <a:pt x="53" y="1290"/>
                    </a:lnTo>
                    <a:lnTo>
                      <a:pt x="19" y="1458"/>
                    </a:lnTo>
                    <a:lnTo>
                      <a:pt x="2" y="1631"/>
                    </a:lnTo>
                    <a:lnTo>
                      <a:pt x="0" y="1720"/>
                    </a:lnTo>
                    <a:lnTo>
                      <a:pt x="2" y="1809"/>
                    </a:lnTo>
                    <a:lnTo>
                      <a:pt x="19" y="1983"/>
                    </a:lnTo>
                    <a:lnTo>
                      <a:pt x="53" y="2150"/>
                    </a:lnTo>
                    <a:lnTo>
                      <a:pt x="104" y="2312"/>
                    </a:lnTo>
                    <a:lnTo>
                      <a:pt x="169" y="2466"/>
                    </a:lnTo>
                    <a:lnTo>
                      <a:pt x="249" y="2612"/>
                    </a:lnTo>
                    <a:lnTo>
                      <a:pt x="341" y="2750"/>
                    </a:lnTo>
                    <a:lnTo>
                      <a:pt x="447" y="2878"/>
                    </a:lnTo>
                    <a:lnTo>
                      <a:pt x="563" y="2994"/>
                    </a:lnTo>
                    <a:lnTo>
                      <a:pt x="691" y="3099"/>
                    </a:lnTo>
                    <a:lnTo>
                      <a:pt x="828" y="3192"/>
                    </a:lnTo>
                    <a:lnTo>
                      <a:pt x="974" y="3271"/>
                    </a:lnTo>
                    <a:lnTo>
                      <a:pt x="1129" y="3336"/>
                    </a:lnTo>
                    <a:lnTo>
                      <a:pt x="1290" y="3387"/>
                    </a:lnTo>
                    <a:lnTo>
                      <a:pt x="1459" y="3422"/>
                    </a:lnTo>
                    <a:lnTo>
                      <a:pt x="1632" y="3439"/>
                    </a:lnTo>
                    <a:lnTo>
                      <a:pt x="1721" y="3440"/>
                    </a:lnTo>
                    <a:lnTo>
                      <a:pt x="1810" y="3439"/>
                    </a:lnTo>
                    <a:lnTo>
                      <a:pt x="1984" y="3422"/>
                    </a:lnTo>
                    <a:lnTo>
                      <a:pt x="2152" y="3387"/>
                    </a:lnTo>
                    <a:lnTo>
                      <a:pt x="2314" y="3336"/>
                    </a:lnTo>
                    <a:lnTo>
                      <a:pt x="2468" y="3271"/>
                    </a:lnTo>
                    <a:lnTo>
                      <a:pt x="2614" y="3192"/>
                    </a:lnTo>
                    <a:lnTo>
                      <a:pt x="2752" y="3099"/>
                    </a:lnTo>
                    <a:lnTo>
                      <a:pt x="2878" y="2994"/>
                    </a:lnTo>
                    <a:lnTo>
                      <a:pt x="2996" y="2878"/>
                    </a:lnTo>
                    <a:lnTo>
                      <a:pt x="3101" y="2750"/>
                    </a:lnTo>
                    <a:lnTo>
                      <a:pt x="3193" y="2612"/>
                    </a:lnTo>
                    <a:lnTo>
                      <a:pt x="3273" y="2466"/>
                    </a:lnTo>
                    <a:lnTo>
                      <a:pt x="3338" y="2312"/>
                    </a:lnTo>
                    <a:lnTo>
                      <a:pt x="3388" y="2150"/>
                    </a:lnTo>
                    <a:lnTo>
                      <a:pt x="3423" y="1983"/>
                    </a:lnTo>
                    <a:lnTo>
                      <a:pt x="3441" y="1809"/>
                    </a:lnTo>
                    <a:lnTo>
                      <a:pt x="3442" y="1720"/>
                    </a:lnTo>
                    <a:lnTo>
                      <a:pt x="3441" y="1631"/>
                    </a:lnTo>
                    <a:lnTo>
                      <a:pt x="3423" y="1458"/>
                    </a:lnTo>
                    <a:lnTo>
                      <a:pt x="3388" y="1290"/>
                    </a:lnTo>
                    <a:lnTo>
                      <a:pt x="3338" y="1128"/>
                    </a:lnTo>
                    <a:lnTo>
                      <a:pt x="3273" y="974"/>
                    </a:lnTo>
                    <a:lnTo>
                      <a:pt x="3193" y="827"/>
                    </a:lnTo>
                    <a:lnTo>
                      <a:pt x="3101" y="690"/>
                    </a:lnTo>
                    <a:lnTo>
                      <a:pt x="2996" y="563"/>
                    </a:lnTo>
                    <a:lnTo>
                      <a:pt x="2878" y="446"/>
                    </a:lnTo>
                    <a:lnTo>
                      <a:pt x="2752" y="341"/>
                    </a:lnTo>
                    <a:lnTo>
                      <a:pt x="2614" y="248"/>
                    </a:lnTo>
                    <a:lnTo>
                      <a:pt x="2468" y="169"/>
                    </a:lnTo>
                    <a:lnTo>
                      <a:pt x="2314" y="104"/>
                    </a:lnTo>
                    <a:lnTo>
                      <a:pt x="2152" y="53"/>
                    </a:lnTo>
                    <a:lnTo>
                      <a:pt x="1984" y="19"/>
                    </a:lnTo>
                    <a:lnTo>
                      <a:pt x="1810" y="2"/>
                    </a:lnTo>
                    <a:lnTo>
                      <a:pt x="17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057853AC-742E-4147-B56C-100496D89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5" y="521"/>
                <a:ext cx="1369" cy="920"/>
              </a:xfrm>
              <a:custGeom>
                <a:avLst/>
                <a:gdLst>
                  <a:gd name="T0" fmla="*/ 380 w 9584"/>
                  <a:gd name="T1" fmla="*/ 0 h 6437"/>
                  <a:gd name="T2" fmla="*/ 268 w 9584"/>
                  <a:gd name="T3" fmla="*/ 18 h 6437"/>
                  <a:gd name="T4" fmla="*/ 139 w 9584"/>
                  <a:gd name="T5" fmla="*/ 91 h 6437"/>
                  <a:gd name="T6" fmla="*/ 46 w 9584"/>
                  <a:gd name="T7" fmla="*/ 208 h 6437"/>
                  <a:gd name="T8" fmla="*/ 1 w 9584"/>
                  <a:gd name="T9" fmla="*/ 351 h 6437"/>
                  <a:gd name="T10" fmla="*/ 0 w 9584"/>
                  <a:gd name="T11" fmla="*/ 6083 h 6437"/>
                  <a:gd name="T12" fmla="*/ 17 w 9584"/>
                  <a:gd name="T13" fmla="*/ 6193 h 6437"/>
                  <a:gd name="T14" fmla="*/ 88 w 9584"/>
                  <a:gd name="T15" fmla="*/ 6312 h 6437"/>
                  <a:gd name="T16" fmla="*/ 200 w 9584"/>
                  <a:gd name="T17" fmla="*/ 6397 h 6437"/>
                  <a:gd name="T18" fmla="*/ 341 w 9584"/>
                  <a:gd name="T19" fmla="*/ 6436 h 6437"/>
                  <a:gd name="T20" fmla="*/ 2625 w 9584"/>
                  <a:gd name="T21" fmla="*/ 6437 h 6437"/>
                  <a:gd name="T22" fmla="*/ 2631 w 9584"/>
                  <a:gd name="T23" fmla="*/ 6269 h 6437"/>
                  <a:gd name="T24" fmla="*/ 2658 w 9584"/>
                  <a:gd name="T25" fmla="*/ 6052 h 6437"/>
                  <a:gd name="T26" fmla="*/ 2708 w 9584"/>
                  <a:gd name="T27" fmla="*/ 5843 h 6437"/>
                  <a:gd name="T28" fmla="*/ 2839 w 9584"/>
                  <a:gd name="T29" fmla="*/ 5496 h 6437"/>
                  <a:gd name="T30" fmla="*/ 3056 w 9584"/>
                  <a:gd name="T31" fmla="*/ 5138 h 6437"/>
                  <a:gd name="T32" fmla="*/ 3336 w 9584"/>
                  <a:gd name="T33" fmla="*/ 4830 h 6437"/>
                  <a:gd name="T34" fmla="*/ 3670 w 9584"/>
                  <a:gd name="T35" fmla="*/ 4581 h 6437"/>
                  <a:gd name="T36" fmla="*/ 4049 w 9584"/>
                  <a:gd name="T37" fmla="*/ 4398 h 6437"/>
                  <a:gd name="T38" fmla="*/ 4306 w 9584"/>
                  <a:gd name="T39" fmla="*/ 4322 h 6437"/>
                  <a:gd name="T40" fmla="*/ 4519 w 9584"/>
                  <a:gd name="T41" fmla="*/ 4285 h 6437"/>
                  <a:gd name="T42" fmla="*/ 4740 w 9584"/>
                  <a:gd name="T43" fmla="*/ 4268 h 6437"/>
                  <a:gd name="T44" fmla="*/ 4851 w 9584"/>
                  <a:gd name="T45" fmla="*/ 4268 h 6437"/>
                  <a:gd name="T46" fmla="*/ 5072 w 9584"/>
                  <a:gd name="T47" fmla="*/ 4285 h 6437"/>
                  <a:gd name="T48" fmla="*/ 5285 w 9584"/>
                  <a:gd name="T49" fmla="*/ 4322 h 6437"/>
                  <a:gd name="T50" fmla="*/ 5541 w 9584"/>
                  <a:gd name="T51" fmla="*/ 4398 h 6437"/>
                  <a:gd name="T52" fmla="*/ 5920 w 9584"/>
                  <a:gd name="T53" fmla="*/ 4581 h 6437"/>
                  <a:gd name="T54" fmla="*/ 6255 w 9584"/>
                  <a:gd name="T55" fmla="*/ 4830 h 6437"/>
                  <a:gd name="T56" fmla="*/ 6534 w 9584"/>
                  <a:gd name="T57" fmla="*/ 5138 h 6437"/>
                  <a:gd name="T58" fmla="*/ 6752 w 9584"/>
                  <a:gd name="T59" fmla="*/ 5496 h 6437"/>
                  <a:gd name="T60" fmla="*/ 6883 w 9584"/>
                  <a:gd name="T61" fmla="*/ 5843 h 6437"/>
                  <a:gd name="T62" fmla="*/ 6931 w 9584"/>
                  <a:gd name="T63" fmla="*/ 6052 h 6437"/>
                  <a:gd name="T64" fmla="*/ 6960 w 9584"/>
                  <a:gd name="T65" fmla="*/ 6269 h 6437"/>
                  <a:gd name="T66" fmla="*/ 6966 w 9584"/>
                  <a:gd name="T67" fmla="*/ 6437 h 6437"/>
                  <a:gd name="T68" fmla="*/ 9249 w 9584"/>
                  <a:gd name="T69" fmla="*/ 6436 h 6437"/>
                  <a:gd name="T70" fmla="*/ 9389 w 9584"/>
                  <a:gd name="T71" fmla="*/ 6397 h 6437"/>
                  <a:gd name="T72" fmla="*/ 9500 w 9584"/>
                  <a:gd name="T73" fmla="*/ 6312 h 6437"/>
                  <a:gd name="T74" fmla="*/ 9568 w 9584"/>
                  <a:gd name="T75" fmla="*/ 6193 h 6437"/>
                  <a:gd name="T76" fmla="*/ 9584 w 9584"/>
                  <a:gd name="T77" fmla="*/ 6083 h 6437"/>
                  <a:gd name="T78" fmla="*/ 9583 w 9584"/>
                  <a:gd name="T79" fmla="*/ 351 h 6437"/>
                  <a:gd name="T80" fmla="*/ 9540 w 9584"/>
                  <a:gd name="T81" fmla="*/ 208 h 6437"/>
                  <a:gd name="T82" fmla="*/ 9448 w 9584"/>
                  <a:gd name="T83" fmla="*/ 91 h 6437"/>
                  <a:gd name="T84" fmla="*/ 9322 w 9584"/>
                  <a:gd name="T85" fmla="*/ 18 h 6437"/>
                  <a:gd name="T86" fmla="*/ 9211 w 9584"/>
                  <a:gd name="T87" fmla="*/ 0 h 6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84" h="6437">
                    <a:moveTo>
                      <a:pt x="9211" y="0"/>
                    </a:moveTo>
                    <a:lnTo>
                      <a:pt x="380" y="0"/>
                    </a:lnTo>
                    <a:lnTo>
                      <a:pt x="341" y="1"/>
                    </a:lnTo>
                    <a:lnTo>
                      <a:pt x="268" y="18"/>
                    </a:lnTo>
                    <a:lnTo>
                      <a:pt x="200" y="49"/>
                    </a:lnTo>
                    <a:lnTo>
                      <a:pt x="139" y="91"/>
                    </a:lnTo>
                    <a:lnTo>
                      <a:pt x="88" y="146"/>
                    </a:lnTo>
                    <a:lnTo>
                      <a:pt x="46" y="208"/>
                    </a:lnTo>
                    <a:lnTo>
                      <a:pt x="17" y="277"/>
                    </a:lnTo>
                    <a:lnTo>
                      <a:pt x="1" y="351"/>
                    </a:lnTo>
                    <a:lnTo>
                      <a:pt x="0" y="390"/>
                    </a:lnTo>
                    <a:lnTo>
                      <a:pt x="0" y="6083"/>
                    </a:lnTo>
                    <a:lnTo>
                      <a:pt x="1" y="6121"/>
                    </a:lnTo>
                    <a:lnTo>
                      <a:pt x="17" y="6193"/>
                    </a:lnTo>
                    <a:lnTo>
                      <a:pt x="46" y="6257"/>
                    </a:lnTo>
                    <a:lnTo>
                      <a:pt x="88" y="6312"/>
                    </a:lnTo>
                    <a:lnTo>
                      <a:pt x="139" y="6359"/>
                    </a:lnTo>
                    <a:lnTo>
                      <a:pt x="200" y="6397"/>
                    </a:lnTo>
                    <a:lnTo>
                      <a:pt x="268" y="6422"/>
                    </a:lnTo>
                    <a:lnTo>
                      <a:pt x="341" y="6436"/>
                    </a:lnTo>
                    <a:lnTo>
                      <a:pt x="380" y="6437"/>
                    </a:lnTo>
                    <a:lnTo>
                      <a:pt x="2625" y="6437"/>
                    </a:lnTo>
                    <a:lnTo>
                      <a:pt x="2625" y="6381"/>
                    </a:lnTo>
                    <a:lnTo>
                      <a:pt x="2631" y="6269"/>
                    </a:lnTo>
                    <a:lnTo>
                      <a:pt x="2642" y="6161"/>
                    </a:lnTo>
                    <a:lnTo>
                      <a:pt x="2658" y="6052"/>
                    </a:lnTo>
                    <a:lnTo>
                      <a:pt x="2680" y="5946"/>
                    </a:lnTo>
                    <a:lnTo>
                      <a:pt x="2708" y="5843"/>
                    </a:lnTo>
                    <a:lnTo>
                      <a:pt x="2755" y="5691"/>
                    </a:lnTo>
                    <a:lnTo>
                      <a:pt x="2839" y="5496"/>
                    </a:lnTo>
                    <a:lnTo>
                      <a:pt x="2939" y="5311"/>
                    </a:lnTo>
                    <a:lnTo>
                      <a:pt x="3056" y="5138"/>
                    </a:lnTo>
                    <a:lnTo>
                      <a:pt x="3189" y="4978"/>
                    </a:lnTo>
                    <a:lnTo>
                      <a:pt x="3336" y="4830"/>
                    </a:lnTo>
                    <a:lnTo>
                      <a:pt x="3497" y="4698"/>
                    </a:lnTo>
                    <a:lnTo>
                      <a:pt x="3670" y="4581"/>
                    </a:lnTo>
                    <a:lnTo>
                      <a:pt x="3854" y="4481"/>
                    </a:lnTo>
                    <a:lnTo>
                      <a:pt x="4049" y="4398"/>
                    </a:lnTo>
                    <a:lnTo>
                      <a:pt x="4202" y="4350"/>
                    </a:lnTo>
                    <a:lnTo>
                      <a:pt x="4306" y="4322"/>
                    </a:lnTo>
                    <a:lnTo>
                      <a:pt x="4411" y="4301"/>
                    </a:lnTo>
                    <a:lnTo>
                      <a:pt x="4519" y="4285"/>
                    </a:lnTo>
                    <a:lnTo>
                      <a:pt x="4629" y="4273"/>
                    </a:lnTo>
                    <a:lnTo>
                      <a:pt x="4740" y="4268"/>
                    </a:lnTo>
                    <a:lnTo>
                      <a:pt x="4795" y="4268"/>
                    </a:lnTo>
                    <a:lnTo>
                      <a:pt x="4851" y="4268"/>
                    </a:lnTo>
                    <a:lnTo>
                      <a:pt x="4962" y="4273"/>
                    </a:lnTo>
                    <a:lnTo>
                      <a:pt x="5072" y="4285"/>
                    </a:lnTo>
                    <a:lnTo>
                      <a:pt x="5179" y="4301"/>
                    </a:lnTo>
                    <a:lnTo>
                      <a:pt x="5285" y="4322"/>
                    </a:lnTo>
                    <a:lnTo>
                      <a:pt x="5389" y="4350"/>
                    </a:lnTo>
                    <a:lnTo>
                      <a:pt x="5541" y="4398"/>
                    </a:lnTo>
                    <a:lnTo>
                      <a:pt x="5736" y="4481"/>
                    </a:lnTo>
                    <a:lnTo>
                      <a:pt x="5920" y="4581"/>
                    </a:lnTo>
                    <a:lnTo>
                      <a:pt x="6094" y="4698"/>
                    </a:lnTo>
                    <a:lnTo>
                      <a:pt x="6255" y="4830"/>
                    </a:lnTo>
                    <a:lnTo>
                      <a:pt x="6402" y="4978"/>
                    </a:lnTo>
                    <a:lnTo>
                      <a:pt x="6534" y="5138"/>
                    </a:lnTo>
                    <a:lnTo>
                      <a:pt x="6652" y="5311"/>
                    </a:lnTo>
                    <a:lnTo>
                      <a:pt x="6752" y="5496"/>
                    </a:lnTo>
                    <a:lnTo>
                      <a:pt x="6834" y="5691"/>
                    </a:lnTo>
                    <a:lnTo>
                      <a:pt x="6883" y="5843"/>
                    </a:lnTo>
                    <a:lnTo>
                      <a:pt x="6910" y="5946"/>
                    </a:lnTo>
                    <a:lnTo>
                      <a:pt x="6931" y="6052"/>
                    </a:lnTo>
                    <a:lnTo>
                      <a:pt x="6949" y="6161"/>
                    </a:lnTo>
                    <a:lnTo>
                      <a:pt x="6960" y="6269"/>
                    </a:lnTo>
                    <a:lnTo>
                      <a:pt x="6966" y="6381"/>
                    </a:lnTo>
                    <a:lnTo>
                      <a:pt x="6966" y="6437"/>
                    </a:lnTo>
                    <a:lnTo>
                      <a:pt x="9211" y="6437"/>
                    </a:lnTo>
                    <a:lnTo>
                      <a:pt x="9249" y="6436"/>
                    </a:lnTo>
                    <a:lnTo>
                      <a:pt x="9322" y="6422"/>
                    </a:lnTo>
                    <a:lnTo>
                      <a:pt x="9389" y="6397"/>
                    </a:lnTo>
                    <a:lnTo>
                      <a:pt x="9448" y="6359"/>
                    </a:lnTo>
                    <a:lnTo>
                      <a:pt x="9500" y="6312"/>
                    </a:lnTo>
                    <a:lnTo>
                      <a:pt x="9540" y="6257"/>
                    </a:lnTo>
                    <a:lnTo>
                      <a:pt x="9568" y="6193"/>
                    </a:lnTo>
                    <a:lnTo>
                      <a:pt x="9583" y="6121"/>
                    </a:lnTo>
                    <a:lnTo>
                      <a:pt x="9584" y="6083"/>
                    </a:lnTo>
                    <a:lnTo>
                      <a:pt x="9584" y="390"/>
                    </a:lnTo>
                    <a:lnTo>
                      <a:pt x="9583" y="351"/>
                    </a:lnTo>
                    <a:lnTo>
                      <a:pt x="9568" y="277"/>
                    </a:lnTo>
                    <a:lnTo>
                      <a:pt x="9540" y="208"/>
                    </a:lnTo>
                    <a:lnTo>
                      <a:pt x="9500" y="146"/>
                    </a:lnTo>
                    <a:lnTo>
                      <a:pt x="9448" y="91"/>
                    </a:lnTo>
                    <a:lnTo>
                      <a:pt x="9389" y="49"/>
                    </a:lnTo>
                    <a:lnTo>
                      <a:pt x="9322" y="18"/>
                    </a:lnTo>
                    <a:lnTo>
                      <a:pt x="9249" y="1"/>
                    </a:lnTo>
                    <a:lnTo>
                      <a:pt x="92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C176743D-7EA6-4DC7-B911-7F641BEF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597"/>
                <a:ext cx="1177" cy="475"/>
              </a:xfrm>
              <a:custGeom>
                <a:avLst/>
                <a:gdLst>
                  <a:gd name="T0" fmla="*/ 8236 w 8236"/>
                  <a:gd name="T1" fmla="*/ 3264 h 3320"/>
                  <a:gd name="T2" fmla="*/ 6877 w 8236"/>
                  <a:gd name="T3" fmla="*/ 1905 h 3320"/>
                  <a:gd name="T4" fmla="*/ 6866 w 8236"/>
                  <a:gd name="T5" fmla="*/ 1894 h 3320"/>
                  <a:gd name="T6" fmla="*/ 6838 w 8236"/>
                  <a:gd name="T7" fmla="*/ 1884 h 3320"/>
                  <a:gd name="T8" fmla="*/ 6810 w 8236"/>
                  <a:gd name="T9" fmla="*/ 1884 h 3320"/>
                  <a:gd name="T10" fmla="*/ 6782 w 8236"/>
                  <a:gd name="T11" fmla="*/ 1894 h 3320"/>
                  <a:gd name="T12" fmla="*/ 6771 w 8236"/>
                  <a:gd name="T13" fmla="*/ 1905 h 3320"/>
                  <a:gd name="T14" fmla="*/ 5355 w 8236"/>
                  <a:gd name="T15" fmla="*/ 3320 h 3320"/>
                  <a:gd name="T16" fmla="*/ 3200 w 8236"/>
                  <a:gd name="T17" fmla="*/ 1167 h 3320"/>
                  <a:gd name="T18" fmla="*/ 3188 w 8236"/>
                  <a:gd name="T19" fmla="*/ 1156 h 3320"/>
                  <a:gd name="T20" fmla="*/ 3161 w 8236"/>
                  <a:gd name="T21" fmla="*/ 1145 h 3320"/>
                  <a:gd name="T22" fmla="*/ 3132 w 8236"/>
                  <a:gd name="T23" fmla="*/ 1145 h 3320"/>
                  <a:gd name="T24" fmla="*/ 3106 w 8236"/>
                  <a:gd name="T25" fmla="*/ 1156 h 3320"/>
                  <a:gd name="T26" fmla="*/ 3093 w 8236"/>
                  <a:gd name="T27" fmla="*/ 1167 h 3320"/>
                  <a:gd name="T28" fmla="*/ 1727 w 8236"/>
                  <a:gd name="T29" fmla="*/ 2533 h 3320"/>
                  <a:gd name="T30" fmla="*/ 1102 w 8236"/>
                  <a:gd name="T31" fmla="*/ 1909 h 3320"/>
                  <a:gd name="T32" fmla="*/ 1091 w 8236"/>
                  <a:gd name="T33" fmla="*/ 1899 h 3320"/>
                  <a:gd name="T34" fmla="*/ 1064 w 8236"/>
                  <a:gd name="T35" fmla="*/ 1887 h 3320"/>
                  <a:gd name="T36" fmla="*/ 1034 w 8236"/>
                  <a:gd name="T37" fmla="*/ 1887 h 3320"/>
                  <a:gd name="T38" fmla="*/ 1007 w 8236"/>
                  <a:gd name="T39" fmla="*/ 1899 h 3320"/>
                  <a:gd name="T40" fmla="*/ 994 w 8236"/>
                  <a:gd name="T41" fmla="*/ 1909 h 3320"/>
                  <a:gd name="T42" fmla="*/ 0 w 8236"/>
                  <a:gd name="T43" fmla="*/ 2900 h 3320"/>
                  <a:gd name="T44" fmla="*/ 0 w 8236"/>
                  <a:gd name="T45" fmla="*/ 0 h 3320"/>
                  <a:gd name="T46" fmla="*/ 8236 w 8236"/>
                  <a:gd name="T47" fmla="*/ 0 h 3320"/>
                  <a:gd name="T48" fmla="*/ 8236 w 8236"/>
                  <a:gd name="T49" fmla="*/ 3264 h 3320"/>
                  <a:gd name="T50" fmla="*/ 8236 w 8236"/>
                  <a:gd name="T51" fmla="*/ 3264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36" h="3320">
                    <a:moveTo>
                      <a:pt x="8236" y="3264"/>
                    </a:moveTo>
                    <a:lnTo>
                      <a:pt x="6877" y="1905"/>
                    </a:lnTo>
                    <a:lnTo>
                      <a:pt x="6866" y="1894"/>
                    </a:lnTo>
                    <a:lnTo>
                      <a:pt x="6838" y="1884"/>
                    </a:lnTo>
                    <a:lnTo>
                      <a:pt x="6810" y="1884"/>
                    </a:lnTo>
                    <a:lnTo>
                      <a:pt x="6782" y="1894"/>
                    </a:lnTo>
                    <a:lnTo>
                      <a:pt x="6771" y="1905"/>
                    </a:lnTo>
                    <a:lnTo>
                      <a:pt x="5355" y="3320"/>
                    </a:lnTo>
                    <a:lnTo>
                      <a:pt x="3200" y="1167"/>
                    </a:lnTo>
                    <a:lnTo>
                      <a:pt x="3188" y="1156"/>
                    </a:lnTo>
                    <a:lnTo>
                      <a:pt x="3161" y="1145"/>
                    </a:lnTo>
                    <a:lnTo>
                      <a:pt x="3132" y="1145"/>
                    </a:lnTo>
                    <a:lnTo>
                      <a:pt x="3106" y="1156"/>
                    </a:lnTo>
                    <a:lnTo>
                      <a:pt x="3093" y="1167"/>
                    </a:lnTo>
                    <a:lnTo>
                      <a:pt x="1727" y="2533"/>
                    </a:lnTo>
                    <a:lnTo>
                      <a:pt x="1102" y="1909"/>
                    </a:lnTo>
                    <a:lnTo>
                      <a:pt x="1091" y="1899"/>
                    </a:lnTo>
                    <a:lnTo>
                      <a:pt x="1064" y="1887"/>
                    </a:lnTo>
                    <a:lnTo>
                      <a:pt x="1034" y="1887"/>
                    </a:lnTo>
                    <a:lnTo>
                      <a:pt x="1007" y="1899"/>
                    </a:lnTo>
                    <a:lnTo>
                      <a:pt x="994" y="1909"/>
                    </a:lnTo>
                    <a:lnTo>
                      <a:pt x="0" y="2900"/>
                    </a:lnTo>
                    <a:lnTo>
                      <a:pt x="0" y="0"/>
                    </a:lnTo>
                    <a:lnTo>
                      <a:pt x="8236" y="0"/>
                    </a:lnTo>
                    <a:lnTo>
                      <a:pt x="8236" y="3264"/>
                    </a:lnTo>
                    <a:lnTo>
                      <a:pt x="8236" y="3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0958E8D0-510A-4CBC-B096-36181EB6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934" y="871071"/>
              <a:ext cx="144526" cy="165043"/>
            </a:xfrm>
            <a:custGeom>
              <a:avLst/>
              <a:gdLst>
                <a:gd name="T0" fmla="*/ 256 w 479"/>
                <a:gd name="T1" fmla="*/ 0 h 547"/>
                <a:gd name="T2" fmla="*/ 141 w 479"/>
                <a:gd name="T3" fmla="*/ 0 h 547"/>
                <a:gd name="T4" fmla="*/ 98 w 479"/>
                <a:gd name="T5" fmla="*/ 31 h 547"/>
                <a:gd name="T6" fmla="*/ 86 w 479"/>
                <a:gd name="T7" fmla="*/ 68 h 547"/>
                <a:gd name="T8" fmla="*/ 53 w 479"/>
                <a:gd name="T9" fmla="*/ 69 h 547"/>
                <a:gd name="T10" fmla="*/ 12 w 479"/>
                <a:gd name="T11" fmla="*/ 99 h 547"/>
                <a:gd name="T12" fmla="*/ 0 w 479"/>
                <a:gd name="T13" fmla="*/ 136 h 547"/>
                <a:gd name="T14" fmla="*/ 1 w 479"/>
                <a:gd name="T15" fmla="*/ 492 h 547"/>
                <a:gd name="T16" fmla="*/ 31 w 479"/>
                <a:gd name="T17" fmla="*/ 536 h 547"/>
                <a:gd name="T18" fmla="*/ 68 w 479"/>
                <a:gd name="T19" fmla="*/ 547 h 547"/>
                <a:gd name="T20" fmla="*/ 339 w 479"/>
                <a:gd name="T21" fmla="*/ 547 h 547"/>
                <a:gd name="T22" fmla="*/ 382 w 479"/>
                <a:gd name="T23" fmla="*/ 517 h 547"/>
                <a:gd name="T24" fmla="*/ 395 w 479"/>
                <a:gd name="T25" fmla="*/ 479 h 547"/>
                <a:gd name="T26" fmla="*/ 424 w 479"/>
                <a:gd name="T27" fmla="*/ 478 h 547"/>
                <a:gd name="T28" fmla="*/ 468 w 479"/>
                <a:gd name="T29" fmla="*/ 448 h 547"/>
                <a:gd name="T30" fmla="*/ 479 w 479"/>
                <a:gd name="T31" fmla="*/ 411 h 547"/>
                <a:gd name="T32" fmla="*/ 360 w 479"/>
                <a:gd name="T33" fmla="*/ 0 h 547"/>
                <a:gd name="T34" fmla="*/ 68 w 479"/>
                <a:gd name="T35" fmla="*/ 514 h 547"/>
                <a:gd name="T36" fmla="*/ 36 w 479"/>
                <a:gd name="T37" fmla="*/ 492 h 547"/>
                <a:gd name="T38" fmla="*/ 35 w 479"/>
                <a:gd name="T39" fmla="*/ 136 h 547"/>
                <a:gd name="T40" fmla="*/ 42 w 479"/>
                <a:gd name="T41" fmla="*/ 114 h 547"/>
                <a:gd name="T42" fmla="*/ 86 w 479"/>
                <a:gd name="T43" fmla="*/ 103 h 547"/>
                <a:gd name="T44" fmla="*/ 86 w 479"/>
                <a:gd name="T45" fmla="*/ 424 h 547"/>
                <a:gd name="T46" fmla="*/ 117 w 479"/>
                <a:gd name="T47" fmla="*/ 468 h 547"/>
                <a:gd name="T48" fmla="*/ 154 w 479"/>
                <a:gd name="T49" fmla="*/ 479 h 547"/>
                <a:gd name="T50" fmla="*/ 360 w 479"/>
                <a:gd name="T51" fmla="*/ 479 h 547"/>
                <a:gd name="T52" fmla="*/ 341 w 479"/>
                <a:gd name="T53" fmla="*/ 511 h 547"/>
                <a:gd name="T54" fmla="*/ 360 w 479"/>
                <a:gd name="T55" fmla="*/ 360 h 547"/>
                <a:gd name="T56" fmla="*/ 199 w 479"/>
                <a:gd name="T57" fmla="*/ 359 h 547"/>
                <a:gd name="T58" fmla="*/ 189 w 479"/>
                <a:gd name="T59" fmla="*/ 342 h 547"/>
                <a:gd name="T60" fmla="*/ 199 w 479"/>
                <a:gd name="T61" fmla="*/ 326 h 547"/>
                <a:gd name="T62" fmla="*/ 360 w 479"/>
                <a:gd name="T63" fmla="*/ 325 h 547"/>
                <a:gd name="T64" fmla="*/ 377 w 479"/>
                <a:gd name="T65" fmla="*/ 335 h 547"/>
                <a:gd name="T66" fmla="*/ 377 w 479"/>
                <a:gd name="T67" fmla="*/ 350 h 547"/>
                <a:gd name="T68" fmla="*/ 360 w 479"/>
                <a:gd name="T69" fmla="*/ 360 h 547"/>
                <a:gd name="T70" fmla="*/ 206 w 479"/>
                <a:gd name="T71" fmla="*/ 274 h 547"/>
                <a:gd name="T72" fmla="*/ 189 w 479"/>
                <a:gd name="T73" fmla="*/ 263 h 547"/>
                <a:gd name="T74" fmla="*/ 189 w 479"/>
                <a:gd name="T75" fmla="*/ 251 h 547"/>
                <a:gd name="T76" fmla="*/ 206 w 479"/>
                <a:gd name="T77" fmla="*/ 240 h 547"/>
                <a:gd name="T78" fmla="*/ 366 w 479"/>
                <a:gd name="T79" fmla="*/ 240 h 547"/>
                <a:gd name="T80" fmla="*/ 377 w 479"/>
                <a:gd name="T81" fmla="*/ 257 h 547"/>
                <a:gd name="T82" fmla="*/ 366 w 479"/>
                <a:gd name="T83" fmla="*/ 272 h 547"/>
                <a:gd name="T84" fmla="*/ 395 w 479"/>
                <a:gd name="T85" fmla="*/ 136 h 547"/>
                <a:gd name="T86" fmla="*/ 362 w 479"/>
                <a:gd name="T87" fmla="*/ 116 h 547"/>
                <a:gd name="T88" fmla="*/ 360 w 479"/>
                <a:gd name="T89" fmla="*/ 35 h 547"/>
                <a:gd name="T90" fmla="*/ 395 w 479"/>
                <a:gd name="T91" fmla="*/ 13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547">
                  <a:moveTo>
                    <a:pt x="360" y="0"/>
                  </a:moveTo>
                  <a:lnTo>
                    <a:pt x="256" y="0"/>
                  </a:lnTo>
                  <a:lnTo>
                    <a:pt x="154" y="0"/>
                  </a:lnTo>
                  <a:lnTo>
                    <a:pt x="141" y="0"/>
                  </a:lnTo>
                  <a:lnTo>
                    <a:pt x="117" y="12"/>
                  </a:lnTo>
                  <a:lnTo>
                    <a:pt x="98" y="31"/>
                  </a:lnTo>
                  <a:lnTo>
                    <a:pt x="86" y="55"/>
                  </a:lnTo>
                  <a:lnTo>
                    <a:pt x="86" y="68"/>
                  </a:lnTo>
                  <a:lnTo>
                    <a:pt x="66" y="68"/>
                  </a:lnTo>
                  <a:lnTo>
                    <a:pt x="53" y="69"/>
                  </a:lnTo>
                  <a:lnTo>
                    <a:pt x="28" y="81"/>
                  </a:lnTo>
                  <a:lnTo>
                    <a:pt x="12" y="99"/>
                  </a:lnTo>
                  <a:lnTo>
                    <a:pt x="1" y="123"/>
                  </a:lnTo>
                  <a:lnTo>
                    <a:pt x="0" y="136"/>
                  </a:lnTo>
                  <a:lnTo>
                    <a:pt x="0" y="479"/>
                  </a:lnTo>
                  <a:lnTo>
                    <a:pt x="1" y="492"/>
                  </a:lnTo>
                  <a:lnTo>
                    <a:pt x="12" y="517"/>
                  </a:lnTo>
                  <a:lnTo>
                    <a:pt x="31" y="536"/>
                  </a:lnTo>
                  <a:lnTo>
                    <a:pt x="55" y="547"/>
                  </a:lnTo>
                  <a:lnTo>
                    <a:pt x="68" y="547"/>
                  </a:lnTo>
                  <a:lnTo>
                    <a:pt x="325" y="547"/>
                  </a:lnTo>
                  <a:lnTo>
                    <a:pt x="339" y="547"/>
                  </a:lnTo>
                  <a:lnTo>
                    <a:pt x="364" y="536"/>
                  </a:lnTo>
                  <a:lnTo>
                    <a:pt x="382" y="517"/>
                  </a:lnTo>
                  <a:lnTo>
                    <a:pt x="393" y="492"/>
                  </a:lnTo>
                  <a:lnTo>
                    <a:pt x="395" y="479"/>
                  </a:lnTo>
                  <a:lnTo>
                    <a:pt x="411" y="479"/>
                  </a:lnTo>
                  <a:lnTo>
                    <a:pt x="424" y="478"/>
                  </a:lnTo>
                  <a:lnTo>
                    <a:pt x="449" y="468"/>
                  </a:lnTo>
                  <a:lnTo>
                    <a:pt x="468" y="448"/>
                  </a:lnTo>
                  <a:lnTo>
                    <a:pt x="479" y="424"/>
                  </a:lnTo>
                  <a:lnTo>
                    <a:pt x="479" y="411"/>
                  </a:lnTo>
                  <a:lnTo>
                    <a:pt x="479" y="137"/>
                  </a:lnTo>
                  <a:lnTo>
                    <a:pt x="360" y="0"/>
                  </a:lnTo>
                  <a:close/>
                  <a:moveTo>
                    <a:pt x="325" y="514"/>
                  </a:moveTo>
                  <a:lnTo>
                    <a:pt x="68" y="514"/>
                  </a:lnTo>
                  <a:lnTo>
                    <a:pt x="55" y="511"/>
                  </a:lnTo>
                  <a:lnTo>
                    <a:pt x="36" y="492"/>
                  </a:lnTo>
                  <a:lnTo>
                    <a:pt x="35" y="479"/>
                  </a:lnTo>
                  <a:lnTo>
                    <a:pt x="35" y="136"/>
                  </a:lnTo>
                  <a:lnTo>
                    <a:pt x="35" y="127"/>
                  </a:lnTo>
                  <a:lnTo>
                    <a:pt x="42" y="114"/>
                  </a:lnTo>
                  <a:lnTo>
                    <a:pt x="64" y="104"/>
                  </a:lnTo>
                  <a:lnTo>
                    <a:pt x="86" y="103"/>
                  </a:lnTo>
                  <a:lnTo>
                    <a:pt x="86" y="411"/>
                  </a:lnTo>
                  <a:lnTo>
                    <a:pt x="86" y="424"/>
                  </a:lnTo>
                  <a:lnTo>
                    <a:pt x="98" y="448"/>
                  </a:lnTo>
                  <a:lnTo>
                    <a:pt x="117" y="468"/>
                  </a:lnTo>
                  <a:lnTo>
                    <a:pt x="141" y="478"/>
                  </a:lnTo>
                  <a:lnTo>
                    <a:pt x="154" y="479"/>
                  </a:lnTo>
                  <a:lnTo>
                    <a:pt x="247" y="479"/>
                  </a:lnTo>
                  <a:lnTo>
                    <a:pt x="360" y="479"/>
                  </a:lnTo>
                  <a:lnTo>
                    <a:pt x="359" y="493"/>
                  </a:lnTo>
                  <a:lnTo>
                    <a:pt x="341" y="511"/>
                  </a:lnTo>
                  <a:lnTo>
                    <a:pt x="325" y="514"/>
                  </a:lnTo>
                  <a:close/>
                  <a:moveTo>
                    <a:pt x="360" y="360"/>
                  </a:moveTo>
                  <a:lnTo>
                    <a:pt x="206" y="360"/>
                  </a:lnTo>
                  <a:lnTo>
                    <a:pt x="199" y="359"/>
                  </a:lnTo>
                  <a:lnTo>
                    <a:pt x="189" y="350"/>
                  </a:lnTo>
                  <a:lnTo>
                    <a:pt x="189" y="342"/>
                  </a:lnTo>
                  <a:lnTo>
                    <a:pt x="189" y="335"/>
                  </a:lnTo>
                  <a:lnTo>
                    <a:pt x="199" y="326"/>
                  </a:lnTo>
                  <a:lnTo>
                    <a:pt x="206" y="325"/>
                  </a:lnTo>
                  <a:lnTo>
                    <a:pt x="360" y="325"/>
                  </a:lnTo>
                  <a:lnTo>
                    <a:pt x="366" y="326"/>
                  </a:lnTo>
                  <a:lnTo>
                    <a:pt x="377" y="335"/>
                  </a:lnTo>
                  <a:lnTo>
                    <a:pt x="377" y="342"/>
                  </a:lnTo>
                  <a:lnTo>
                    <a:pt x="377" y="350"/>
                  </a:lnTo>
                  <a:lnTo>
                    <a:pt x="366" y="359"/>
                  </a:lnTo>
                  <a:lnTo>
                    <a:pt x="360" y="360"/>
                  </a:lnTo>
                  <a:close/>
                  <a:moveTo>
                    <a:pt x="360" y="274"/>
                  </a:moveTo>
                  <a:lnTo>
                    <a:pt x="206" y="274"/>
                  </a:lnTo>
                  <a:lnTo>
                    <a:pt x="199" y="272"/>
                  </a:lnTo>
                  <a:lnTo>
                    <a:pt x="189" y="263"/>
                  </a:lnTo>
                  <a:lnTo>
                    <a:pt x="189" y="257"/>
                  </a:lnTo>
                  <a:lnTo>
                    <a:pt x="189" y="251"/>
                  </a:lnTo>
                  <a:lnTo>
                    <a:pt x="199" y="240"/>
                  </a:lnTo>
                  <a:lnTo>
                    <a:pt x="206" y="240"/>
                  </a:lnTo>
                  <a:lnTo>
                    <a:pt x="360" y="240"/>
                  </a:lnTo>
                  <a:lnTo>
                    <a:pt x="366" y="240"/>
                  </a:lnTo>
                  <a:lnTo>
                    <a:pt x="377" y="251"/>
                  </a:lnTo>
                  <a:lnTo>
                    <a:pt x="377" y="257"/>
                  </a:lnTo>
                  <a:lnTo>
                    <a:pt x="377" y="263"/>
                  </a:lnTo>
                  <a:lnTo>
                    <a:pt x="366" y="272"/>
                  </a:lnTo>
                  <a:lnTo>
                    <a:pt x="360" y="274"/>
                  </a:lnTo>
                  <a:close/>
                  <a:moveTo>
                    <a:pt x="395" y="136"/>
                  </a:moveTo>
                  <a:lnTo>
                    <a:pt x="380" y="135"/>
                  </a:lnTo>
                  <a:lnTo>
                    <a:pt x="362" y="116"/>
                  </a:lnTo>
                  <a:lnTo>
                    <a:pt x="360" y="103"/>
                  </a:lnTo>
                  <a:lnTo>
                    <a:pt x="360" y="35"/>
                  </a:lnTo>
                  <a:lnTo>
                    <a:pt x="446" y="136"/>
                  </a:lnTo>
                  <a:lnTo>
                    <a:pt x="395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6487CF6-30C6-49FF-8FCF-C98E0ABF0A60}"/>
              </a:ext>
            </a:extLst>
          </p:cNvPr>
          <p:cNvSpPr txBox="1"/>
          <p:nvPr/>
        </p:nvSpPr>
        <p:spPr>
          <a:xfrm>
            <a:off x="820898" y="1828800"/>
            <a:ext cx="10136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1) </a:t>
            </a:r>
            <a:r>
              <a:rPr lang="ko-KR" altLang="en-US">
                <a:solidFill>
                  <a:srgbClr val="0070C0"/>
                </a:solidFill>
              </a:rPr>
              <a:t>엑셀 자동채우기</a:t>
            </a:r>
            <a:endParaRPr lang="en-US" altLang="ko-KR">
              <a:solidFill>
                <a:srgbClr val="0070C0"/>
              </a:solidFill>
            </a:endParaRPr>
          </a:p>
          <a:p>
            <a:pPr fontAlgn="base"/>
            <a:r>
              <a:rPr lang="ko-KR" altLang="en-US" b="1"/>
              <a:t>문자</a:t>
            </a:r>
            <a:r>
              <a:rPr lang="en-US" altLang="ko-KR"/>
              <a:t>: </a:t>
            </a:r>
            <a:r>
              <a:rPr lang="ko-KR" altLang="en-US"/>
              <a:t>선택된 범위의 값을 반복해서 출력</a:t>
            </a:r>
          </a:p>
          <a:p>
            <a:pPr fontAlgn="base"/>
            <a:r>
              <a:rPr lang="ko-KR" altLang="en-US" b="1"/>
              <a:t>숫자</a:t>
            </a:r>
            <a:r>
              <a:rPr lang="en-US" altLang="ko-KR"/>
              <a:t>: </a:t>
            </a:r>
            <a:r>
              <a:rPr lang="ko-KR" altLang="en-US"/>
              <a:t>일정한 패턴에 의해 출력</a:t>
            </a:r>
          </a:p>
          <a:p>
            <a:pPr fontAlgn="base"/>
            <a:r>
              <a:rPr lang="ko-KR" altLang="en-US" b="1"/>
              <a:t>날짜</a:t>
            </a:r>
            <a:r>
              <a:rPr lang="en-US" altLang="ko-KR"/>
              <a:t>: </a:t>
            </a:r>
            <a:r>
              <a:rPr lang="ko-KR" altLang="en-US"/>
              <a:t>입력된 값의 패턴을 인식하여 출력</a:t>
            </a:r>
          </a:p>
          <a:p>
            <a:pPr fontAlgn="base"/>
            <a:r>
              <a:rPr lang="en-US" altLang="ko-KR"/>
              <a:t>&lt;</a:t>
            </a:r>
            <a:r>
              <a:rPr lang="ko-KR" altLang="en-US" b="1"/>
              <a:t>나만의 자동채우기 패턴 만들기</a:t>
            </a:r>
            <a:r>
              <a:rPr lang="en-US" altLang="ko-KR"/>
              <a:t>: </a:t>
            </a:r>
            <a:r>
              <a:rPr lang="ko-KR" altLang="en-US"/>
              <a:t>파일</a:t>
            </a:r>
            <a:r>
              <a:rPr lang="en-US" altLang="ko-KR"/>
              <a:t>-</a:t>
            </a:r>
            <a:r>
              <a:rPr lang="ko-KR" altLang="en-US"/>
              <a:t>옵션</a:t>
            </a:r>
            <a:r>
              <a:rPr lang="en-US" altLang="ko-KR"/>
              <a:t>-</a:t>
            </a:r>
            <a:r>
              <a:rPr lang="ko-KR" altLang="en-US"/>
              <a:t>고급</a:t>
            </a:r>
            <a:r>
              <a:rPr lang="en-US" altLang="ko-KR"/>
              <a:t>-</a:t>
            </a:r>
            <a:r>
              <a:rPr lang="ko-KR" altLang="en-US"/>
              <a:t>사용자 지정 목록 편집 메뉴에서 추가 가능</a:t>
            </a:r>
            <a:r>
              <a:rPr lang="en-US" altLang="ko-KR"/>
              <a:t>&gt;</a:t>
            </a:r>
            <a:r>
              <a:rPr lang="ko-KR" altLang="en-US"/>
              <a:t> 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2) </a:t>
            </a:r>
            <a:r>
              <a:rPr lang="ko-KR" altLang="en-US">
                <a:solidFill>
                  <a:srgbClr val="0070C0"/>
                </a:solidFill>
              </a:rPr>
              <a:t>빠른 채우기 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/>
              <a:t>왼쪽 열에 있는 데이터의 패턴을 분석하여 나머지 값을 자동으로 채워주는 기능</a:t>
            </a:r>
            <a:endParaRPr lang="en-US" altLang="ko-KR"/>
          </a:p>
          <a:p>
            <a:r>
              <a:rPr lang="ko-KR" altLang="en-US"/>
              <a:t>단축키</a:t>
            </a:r>
            <a:r>
              <a:rPr lang="en-US" altLang="ko-KR"/>
              <a:t>: </a:t>
            </a:r>
            <a:r>
              <a:rPr lang="en-US" altLang="ko-KR" b="1"/>
              <a:t>Ctrl+E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26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033331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함수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A4F64C6-8A23-4F37-B0D1-FBC702EA1C1B}"/>
              </a:ext>
            </a:extLst>
          </p:cNvPr>
          <p:cNvSpPr txBox="1"/>
          <p:nvPr/>
        </p:nvSpPr>
        <p:spPr>
          <a:xfrm>
            <a:off x="820897" y="1405100"/>
            <a:ext cx="109236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날짜</a:t>
            </a:r>
            <a:r>
              <a:rPr lang="en-US" altLang="ko-KR">
                <a:solidFill>
                  <a:srgbClr val="0070C0"/>
                </a:solidFill>
              </a:rPr>
              <a:t>/</a:t>
            </a:r>
            <a:r>
              <a:rPr lang="ko-KR" altLang="en-US">
                <a:solidFill>
                  <a:srgbClr val="0070C0"/>
                </a:solidFill>
              </a:rPr>
              <a:t>시간 함수</a:t>
            </a:r>
            <a:endParaRPr lang="en-US" altLang="ko-KR">
              <a:solidFill>
                <a:schemeClr val="accent1"/>
              </a:solidFill>
            </a:endParaRPr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4) DATEDIF </a:t>
            </a:r>
            <a:r>
              <a:rPr lang="en-US" altLang="ko-KR"/>
              <a:t>(</a:t>
            </a:r>
            <a:r>
              <a:rPr lang="ko-KR" altLang="en-US"/>
              <a:t>두 날짜 사이의 기간을 연</a:t>
            </a:r>
            <a:r>
              <a:rPr lang="en-US" altLang="ko-KR"/>
              <a:t>, 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일 단위로 계산</a:t>
            </a:r>
            <a:r>
              <a:rPr lang="en-US" altLang="ko-KR"/>
              <a:t>)</a:t>
            </a:r>
          </a:p>
          <a:p>
            <a:r>
              <a:rPr lang="en-US" altLang="ko-KR"/>
              <a:t>= DATEDIF(</a:t>
            </a:r>
            <a:r>
              <a:rPr lang="ko-KR" altLang="en-US"/>
              <a:t>시작 일</a:t>
            </a:r>
            <a:r>
              <a:rPr lang="en-US" altLang="ko-KR"/>
              <a:t>, </a:t>
            </a:r>
            <a:r>
              <a:rPr lang="ko-KR" altLang="en-US"/>
              <a:t>종료 일</a:t>
            </a:r>
            <a:r>
              <a:rPr lang="en-US" altLang="ko-KR"/>
              <a:t>, </a:t>
            </a:r>
            <a:r>
              <a:rPr lang="ko-KR" altLang="en-US"/>
              <a:t>단위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DATEDIF </a:t>
            </a:r>
            <a:r>
              <a:rPr lang="ko-KR" altLang="en-US"/>
              <a:t>함수는 두 날짜 사이의 온전한 기간만 계산 결과에 포함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근속연수</a:t>
            </a:r>
            <a:r>
              <a:rPr lang="en-US" altLang="ko-KR"/>
              <a:t>, </a:t>
            </a:r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감가상각 등 시작일을 기준으로 기간이 증가하는 경우에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solidFill>
                  <a:schemeClr val="accent1"/>
                </a:solidFill>
              </a:rPr>
              <a:t>5) YEARFRAC </a:t>
            </a:r>
            <a:r>
              <a:rPr lang="en-US" altLang="ko-KR"/>
              <a:t>(</a:t>
            </a:r>
            <a:r>
              <a:rPr lang="ko-KR" altLang="en-US"/>
              <a:t>두 날짜 사이 기간이 일 년 중 차지하는 비율을 계산</a:t>
            </a:r>
            <a:r>
              <a:rPr lang="en-US" altLang="ko-KR"/>
              <a:t>)</a:t>
            </a:r>
          </a:p>
          <a:p>
            <a:r>
              <a:rPr lang="en-US" altLang="ko-KR"/>
              <a:t>= YEARFRAC(</a:t>
            </a:r>
            <a:r>
              <a:rPr lang="ko-KR" altLang="en-US"/>
              <a:t>시작 일</a:t>
            </a:r>
            <a:r>
              <a:rPr lang="en-US" altLang="ko-KR"/>
              <a:t>, </a:t>
            </a:r>
            <a:r>
              <a:rPr lang="ko-KR" altLang="en-US"/>
              <a:t>종료 일</a:t>
            </a:r>
            <a:r>
              <a:rPr lang="en-US" altLang="ko-KR"/>
              <a:t>, [</a:t>
            </a:r>
            <a:r>
              <a:rPr lang="ko-KR" altLang="en-US"/>
              <a:t>기준</a:t>
            </a:r>
            <a:r>
              <a:rPr lang="en-US" altLang="ko-KR"/>
              <a:t>])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YEARFRAC </a:t>
            </a:r>
            <a:r>
              <a:rPr lang="ko-KR" altLang="en-US"/>
              <a:t>함수는 정확한 기간을 계산할 때 사용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자재 사용기간</a:t>
            </a:r>
            <a:r>
              <a:rPr lang="en-US" altLang="ko-KR"/>
              <a:t>, </a:t>
            </a:r>
            <a:r>
              <a:rPr lang="ko-KR" altLang="en-US"/>
              <a:t>프로젝트 진행기간 등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634CA-DBB5-4515-A101-E2B1108969EE}"/>
              </a:ext>
            </a:extLst>
          </p:cNvPr>
          <p:cNvSpPr txBox="1"/>
          <p:nvPr/>
        </p:nvSpPr>
        <p:spPr>
          <a:xfrm>
            <a:off x="8084476" y="1811053"/>
            <a:ext cx="176973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Y: </a:t>
            </a:r>
            <a:r>
              <a:rPr lang="ko-KR" altLang="en-US"/>
              <a:t>연도 차이</a:t>
            </a:r>
            <a:r>
              <a:rPr lang="en-US" altLang="ko-KR"/>
              <a:t> </a:t>
            </a:r>
          </a:p>
          <a:p>
            <a:pPr algn="ctr"/>
            <a:r>
              <a:rPr lang="en-US" altLang="ko-KR"/>
              <a:t>M: </a:t>
            </a:r>
            <a:r>
              <a:rPr lang="ko-KR" altLang="en-US"/>
              <a:t>개월 차이</a:t>
            </a:r>
            <a:endParaRPr lang="en-US" altLang="ko-KR"/>
          </a:p>
          <a:p>
            <a:pPr algn="ctr"/>
            <a:r>
              <a:rPr lang="en-US" altLang="ko-KR"/>
              <a:t>D: </a:t>
            </a:r>
            <a:r>
              <a:rPr lang="ko-KR" altLang="en-US"/>
              <a:t>날짜 차이</a:t>
            </a:r>
            <a:endParaRPr lang="en-US" altLang="ko-KR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FAF473-FE07-4CF3-AC3A-47FC0650A7D1}"/>
              </a:ext>
            </a:extLst>
          </p:cNvPr>
          <p:cNvCxnSpPr>
            <a:cxnSpLocks/>
          </p:cNvCxnSpPr>
          <p:nvPr/>
        </p:nvCxnSpPr>
        <p:spPr>
          <a:xfrm>
            <a:off x="4495585" y="2405844"/>
            <a:ext cx="35298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E741E1-F1FE-9171-BE36-061845A95451}"/>
              </a:ext>
            </a:extLst>
          </p:cNvPr>
          <p:cNvSpPr/>
          <p:nvPr/>
        </p:nvSpPr>
        <p:spPr>
          <a:xfrm>
            <a:off x="5043145" y="770907"/>
            <a:ext cx="401234" cy="327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1921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셀 참조방식</a:t>
              </a:r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($)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A376989-F119-4E44-9BE2-742B5DD8134E}"/>
              </a:ext>
            </a:extLst>
          </p:cNvPr>
          <p:cNvSpPr txBox="1"/>
          <p:nvPr/>
        </p:nvSpPr>
        <p:spPr>
          <a:xfrm>
            <a:off x="820898" y="1828800"/>
            <a:ext cx="952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셀 참조방식</a:t>
            </a:r>
            <a:r>
              <a:rPr lang="en-US" altLang="ko-KR">
                <a:solidFill>
                  <a:srgbClr val="0070C0"/>
                </a:solidFill>
              </a:rPr>
              <a:t>($)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pPr fontAlgn="base"/>
            <a:r>
              <a:rPr lang="en-US" altLang="ko-KR"/>
              <a:t>$ </a:t>
            </a:r>
            <a:r>
              <a:rPr lang="ko-KR" altLang="en-US"/>
              <a:t>기호 사용에 따라 상대 참조</a:t>
            </a:r>
            <a:r>
              <a:rPr lang="en-US" altLang="ko-KR"/>
              <a:t>, </a:t>
            </a:r>
            <a:r>
              <a:rPr lang="ko-KR" altLang="en-US"/>
              <a:t>절대 참조</a:t>
            </a:r>
            <a:r>
              <a:rPr lang="en-US" altLang="ko-KR"/>
              <a:t>, </a:t>
            </a:r>
            <a:r>
              <a:rPr lang="ko-KR" altLang="en-US"/>
              <a:t>혼합 참조로 구분됨</a:t>
            </a:r>
            <a:endParaRPr lang="en-US" altLang="ko-KR"/>
          </a:p>
          <a:p>
            <a:pPr fontAlgn="base"/>
            <a:endParaRPr lang="ko-KR" altLang="en-US"/>
          </a:p>
          <a:p>
            <a:pPr marL="342900" indent="-342900" fontAlgn="base">
              <a:buAutoNum type="arabicParenR"/>
            </a:pPr>
            <a:r>
              <a:rPr lang="ko-KR" altLang="en-US" b="1"/>
              <a:t>상대 참조</a:t>
            </a:r>
            <a:r>
              <a:rPr lang="en-US" altLang="ko-KR"/>
              <a:t>: </a:t>
            </a:r>
            <a:r>
              <a:rPr lang="ko-KR" altLang="en-US"/>
              <a:t>다른 셀을 참조할 때 셀 주소 앞에 </a:t>
            </a:r>
            <a:r>
              <a:rPr lang="en-US" altLang="ko-KR"/>
              <a:t>$ </a:t>
            </a:r>
            <a:r>
              <a:rPr lang="ko-KR" altLang="en-US"/>
              <a:t>기호가 전혀 포함되지 않는 형식</a:t>
            </a:r>
            <a:endParaRPr lang="en-US" altLang="ko-KR"/>
          </a:p>
          <a:p>
            <a:pPr marL="342900" indent="-342900" fontAlgn="base">
              <a:buAutoNum type="arabicParenR"/>
            </a:pPr>
            <a:endParaRPr lang="ko-KR" altLang="en-US"/>
          </a:p>
          <a:p>
            <a:pPr fontAlgn="base"/>
            <a:r>
              <a:rPr lang="en-US" altLang="ko-KR" b="1"/>
              <a:t>2) </a:t>
            </a:r>
            <a:r>
              <a:rPr lang="ko-KR" altLang="en-US" b="1"/>
              <a:t>절대 참조</a:t>
            </a:r>
            <a:r>
              <a:rPr lang="en-US" altLang="ko-KR"/>
              <a:t>: </a:t>
            </a:r>
            <a:r>
              <a:rPr lang="ko-KR" altLang="en-US"/>
              <a:t>열과 행에 모두 </a:t>
            </a:r>
            <a:r>
              <a:rPr lang="en-US" altLang="ko-KR"/>
              <a:t>$ </a:t>
            </a:r>
            <a:r>
              <a:rPr lang="ko-KR" altLang="en-US"/>
              <a:t>기호를 붙힌 형태로</a:t>
            </a:r>
            <a:r>
              <a:rPr lang="en-US" altLang="ko-KR"/>
              <a:t>, </a:t>
            </a:r>
            <a:r>
              <a:rPr lang="ko-KR" altLang="en-US"/>
              <a:t>수식을 복사하거나 자동 채우기를 </a:t>
            </a:r>
            <a:endParaRPr lang="en-US" altLang="ko-KR"/>
          </a:p>
          <a:p>
            <a:pPr fontAlgn="base"/>
            <a:r>
              <a:rPr lang="en-US" altLang="ko-KR"/>
              <a:t>                  </a:t>
            </a:r>
            <a:r>
              <a:rPr lang="ko-KR" altLang="en-US"/>
              <a:t>실행해도 참조한 셀 주소는 항상 고정됨</a:t>
            </a:r>
            <a:r>
              <a:rPr lang="en-US" altLang="ko-KR"/>
              <a:t>.</a:t>
            </a:r>
          </a:p>
          <a:p>
            <a:pPr fontAlgn="base"/>
            <a:endParaRPr lang="ko-KR" altLang="en-US"/>
          </a:p>
          <a:p>
            <a:pPr fontAlgn="base"/>
            <a:r>
              <a:rPr lang="en-US" altLang="ko-KR" b="1"/>
              <a:t>3) </a:t>
            </a:r>
            <a:r>
              <a:rPr lang="ko-KR" altLang="en-US" b="1"/>
              <a:t>혼합 참조</a:t>
            </a:r>
            <a:r>
              <a:rPr lang="en-US" altLang="ko-KR"/>
              <a:t>: </a:t>
            </a:r>
            <a:r>
              <a:rPr lang="ko-KR" altLang="en-US"/>
              <a:t>행과 열 중 하나만 선택하여 고정하는 방식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	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셀 서식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E1DA21-E8FC-4F13-916C-F44E565C7182}"/>
              </a:ext>
            </a:extLst>
          </p:cNvPr>
          <p:cNvSpPr txBox="1"/>
          <p:nvPr/>
        </p:nvSpPr>
        <p:spPr>
          <a:xfrm>
            <a:off x="820898" y="1828800"/>
            <a:ext cx="952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셀 서식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pPr fontAlgn="base"/>
            <a:r>
              <a:rPr lang="ko-KR" altLang="en-US"/>
              <a:t>마우스 우클릭</a:t>
            </a:r>
            <a:r>
              <a:rPr lang="en-US" altLang="ko-KR"/>
              <a:t>-</a:t>
            </a:r>
            <a:r>
              <a:rPr lang="ko-KR" altLang="en-US"/>
              <a:t>셀 서식 선택 또는 </a:t>
            </a:r>
            <a:r>
              <a:rPr lang="en-US" altLang="ko-KR"/>
              <a:t>ctrl+1</a:t>
            </a:r>
            <a:r>
              <a:rPr lang="ko-KR" altLang="en-US"/>
              <a:t>을 누르면 셀 서식 대화상자 확인 가능</a:t>
            </a:r>
          </a:p>
          <a:p>
            <a:pPr fontAlgn="base"/>
            <a:endParaRPr lang="ko-KR" altLang="en-US"/>
          </a:p>
          <a:p>
            <a:pPr fontAlgn="base"/>
            <a:r>
              <a:rPr lang="ko-KR" altLang="en-US"/>
              <a:t>세미콜론</a:t>
            </a:r>
            <a:r>
              <a:rPr lang="en-US" altLang="ko-KR"/>
              <a:t>(;)</a:t>
            </a:r>
            <a:r>
              <a:rPr lang="ko-KR" altLang="en-US"/>
              <a:t>으로 양수</a:t>
            </a:r>
            <a:r>
              <a:rPr lang="en-US" altLang="ko-KR"/>
              <a:t>, </a:t>
            </a:r>
            <a:r>
              <a:rPr lang="ko-KR" altLang="en-US"/>
              <a:t>음수</a:t>
            </a:r>
            <a:r>
              <a:rPr lang="en-US" altLang="ko-KR"/>
              <a:t>, 0, </a:t>
            </a:r>
            <a:r>
              <a:rPr lang="ko-KR" altLang="en-US"/>
              <a:t>텍스트 서식을 구분한다</a:t>
            </a:r>
            <a:r>
              <a:rPr lang="en-US" altLang="ko-KR"/>
              <a:t>.</a:t>
            </a:r>
            <a:endParaRPr lang="ko-KR" altLang="en-US"/>
          </a:p>
          <a:p>
            <a:pPr fontAlgn="base"/>
            <a:r>
              <a:rPr lang="ko-KR" altLang="en-US"/>
              <a:t>세미콜론</a:t>
            </a:r>
            <a:r>
              <a:rPr lang="en-US" altLang="ko-KR"/>
              <a:t>(;)</a:t>
            </a:r>
            <a:r>
              <a:rPr lang="ko-KR" altLang="en-US"/>
              <a:t>이 사용된 개수에 따라 서식 적용 대상이 달라짐</a:t>
            </a:r>
            <a:r>
              <a:rPr lang="en-US" altLang="ko-KR"/>
              <a:t>.</a:t>
            </a:r>
          </a:p>
          <a:p>
            <a:pPr fontAlgn="base"/>
            <a:endParaRPr lang="ko-KR" altLang="en-US"/>
          </a:p>
          <a:p>
            <a:pPr fontAlgn="base"/>
            <a:r>
              <a:rPr lang="ko-KR" altLang="en-US" b="1"/>
              <a:t>없음</a:t>
            </a:r>
            <a:r>
              <a:rPr lang="en-US" altLang="ko-KR"/>
              <a:t>-</a:t>
            </a:r>
            <a:r>
              <a:rPr lang="ko-KR" altLang="en-US"/>
              <a:t>모든 숫자와 텍스트에 동일한 서식 적용</a:t>
            </a:r>
          </a:p>
          <a:p>
            <a:pPr fontAlgn="base"/>
            <a:r>
              <a:rPr lang="en-US" altLang="ko-KR" b="1"/>
              <a:t>1</a:t>
            </a:r>
            <a:r>
              <a:rPr lang="ko-KR" altLang="en-US" b="1"/>
              <a:t>개</a:t>
            </a:r>
            <a:r>
              <a:rPr lang="en-US" altLang="ko-KR"/>
              <a:t>-</a:t>
            </a:r>
            <a:r>
              <a:rPr lang="ko-KR" altLang="en-US"/>
              <a:t>양수</a:t>
            </a:r>
            <a:r>
              <a:rPr lang="en-US" altLang="ko-KR"/>
              <a:t>;</a:t>
            </a:r>
            <a:r>
              <a:rPr lang="ko-KR" altLang="en-US"/>
              <a:t>음수에 각각 서식 적용</a:t>
            </a:r>
          </a:p>
          <a:p>
            <a:pPr fontAlgn="base"/>
            <a:r>
              <a:rPr lang="en-US" altLang="ko-KR" b="1"/>
              <a:t>2</a:t>
            </a:r>
            <a:r>
              <a:rPr lang="ko-KR" altLang="en-US" b="1"/>
              <a:t>개</a:t>
            </a:r>
            <a:r>
              <a:rPr lang="en-US" altLang="ko-KR"/>
              <a:t>-</a:t>
            </a:r>
            <a:r>
              <a:rPr lang="ko-KR" altLang="en-US"/>
              <a:t>양수</a:t>
            </a:r>
            <a:r>
              <a:rPr lang="en-US" altLang="ko-KR"/>
              <a:t>;</a:t>
            </a:r>
            <a:r>
              <a:rPr lang="ko-KR" altLang="en-US"/>
              <a:t>음수</a:t>
            </a:r>
            <a:r>
              <a:rPr lang="en-US" altLang="ko-KR"/>
              <a:t>;0</a:t>
            </a:r>
            <a:r>
              <a:rPr lang="ko-KR" altLang="en-US"/>
              <a:t>에 각각 서식 적용 </a:t>
            </a:r>
          </a:p>
          <a:p>
            <a:pPr fontAlgn="base"/>
            <a:r>
              <a:rPr lang="en-US" altLang="ko-KR" b="1"/>
              <a:t>3</a:t>
            </a:r>
            <a:r>
              <a:rPr lang="ko-KR" altLang="en-US" b="1"/>
              <a:t>개</a:t>
            </a:r>
            <a:r>
              <a:rPr lang="en-US" altLang="ko-KR"/>
              <a:t>-</a:t>
            </a:r>
            <a:r>
              <a:rPr lang="ko-KR" altLang="en-US"/>
              <a:t>양수</a:t>
            </a:r>
            <a:r>
              <a:rPr lang="en-US" altLang="ko-KR"/>
              <a:t>;</a:t>
            </a:r>
            <a:r>
              <a:rPr lang="ko-KR" altLang="en-US"/>
              <a:t>음수</a:t>
            </a:r>
            <a:r>
              <a:rPr lang="en-US" altLang="ko-KR"/>
              <a:t>;0;</a:t>
            </a:r>
            <a:r>
              <a:rPr lang="ko-KR" altLang="en-US"/>
              <a:t>텍스트에 각각 서식 적용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31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셀 서식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E1DA21-E8FC-4F13-916C-F44E565C7182}"/>
              </a:ext>
            </a:extLst>
          </p:cNvPr>
          <p:cNvSpPr txBox="1"/>
          <p:nvPr/>
        </p:nvSpPr>
        <p:spPr>
          <a:xfrm>
            <a:off x="820897" y="1477826"/>
            <a:ext cx="109236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셀 서식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/>
              <a:t>숫자 표시 형식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fontAlgn="base"/>
            <a:r>
              <a:rPr lang="ko-KR" altLang="en-US"/>
              <a:t>반드시 알아야 할 사용자 지정 표시 형식 구문</a:t>
            </a:r>
          </a:p>
          <a:p>
            <a:pPr fontAlgn="base"/>
            <a:r>
              <a:rPr lang="ko-KR" altLang="en-US"/>
              <a:t>천 단위 구분 기호를 표시하는 숫자 서식</a:t>
            </a:r>
            <a:r>
              <a:rPr lang="en-US" altLang="ko-KR"/>
              <a:t>= </a:t>
            </a:r>
            <a:r>
              <a:rPr lang="en-US" altLang="ko-KR" b="1">
                <a:solidFill>
                  <a:srgbClr val="FF0000"/>
                </a:solidFill>
              </a:rPr>
              <a:t>#,##0 (</a:t>
            </a:r>
            <a:r>
              <a:rPr lang="ko-KR" altLang="en-US" b="1">
                <a:solidFill>
                  <a:srgbClr val="FF0000"/>
                </a:solidFill>
              </a:rPr>
              <a:t>천 단위마다 쉼표로 구분 기호를 표시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</a:p>
          <a:p>
            <a:pPr fontAlgn="base"/>
            <a:endParaRPr lang="en-US" altLang="ko-KR" b="1">
              <a:solidFill>
                <a:srgbClr val="FF0000"/>
              </a:solidFill>
            </a:endParaRPr>
          </a:p>
          <a:p>
            <a:pPr fontAlgn="base"/>
            <a:r>
              <a:rPr lang="en-US" altLang="ko-KR"/>
              <a:t>2) </a:t>
            </a:r>
            <a:r>
              <a:rPr lang="ko-KR" altLang="en-US"/>
              <a:t>날짜 표시 형식 </a:t>
            </a:r>
            <a:r>
              <a:rPr lang="en-US" altLang="ko-KR"/>
              <a:t>(YYYY-MM-DD)</a:t>
            </a:r>
          </a:p>
          <a:p>
            <a:pPr fontAlgn="base"/>
            <a:endParaRPr lang="ko-KR" altLang="en-US"/>
          </a:p>
          <a:p>
            <a:pPr fontAlgn="base"/>
            <a:r>
              <a:rPr lang="en-US" altLang="ko-KR" b="1"/>
              <a:t>Y </a:t>
            </a:r>
            <a:r>
              <a:rPr lang="en-US" altLang="ko-KR"/>
              <a:t>- </a:t>
            </a:r>
            <a:r>
              <a:rPr lang="ko-KR" altLang="en-US"/>
              <a:t>연도를 표시 </a:t>
            </a:r>
            <a:r>
              <a:rPr lang="en-US" altLang="ko-KR"/>
              <a:t>yyyy</a:t>
            </a:r>
            <a:r>
              <a:rPr lang="ko-KR" altLang="en-US"/>
              <a:t>를 입력하면 </a:t>
            </a:r>
            <a:r>
              <a:rPr lang="en-US" altLang="ko-KR"/>
              <a:t>2021,2022 </a:t>
            </a:r>
            <a:r>
              <a:rPr lang="ko-KR" altLang="en-US"/>
              <a:t>형태로</a:t>
            </a:r>
            <a:r>
              <a:rPr lang="en-US" altLang="ko-KR"/>
              <a:t>, yy</a:t>
            </a:r>
            <a:r>
              <a:rPr lang="ko-KR" altLang="en-US"/>
              <a:t>를 입력하면 </a:t>
            </a:r>
            <a:r>
              <a:rPr lang="en-US" altLang="ko-KR"/>
              <a:t>21,22 </a:t>
            </a:r>
            <a:r>
              <a:rPr lang="ko-KR" altLang="en-US"/>
              <a:t>형태로 표시</a:t>
            </a:r>
          </a:p>
          <a:p>
            <a:pPr fontAlgn="base"/>
            <a:r>
              <a:rPr lang="en-US" altLang="ko-KR" b="1"/>
              <a:t>M</a:t>
            </a:r>
            <a:r>
              <a:rPr lang="en-US" altLang="ko-KR"/>
              <a:t> - </a:t>
            </a:r>
            <a:r>
              <a:rPr lang="ko-KR" altLang="en-US"/>
              <a:t>월을 표시 </a:t>
            </a:r>
            <a:r>
              <a:rPr lang="en-US" altLang="ko-KR"/>
              <a:t>mm</a:t>
            </a:r>
            <a:r>
              <a:rPr lang="ko-KR" altLang="en-US"/>
              <a:t>을 입력하면 </a:t>
            </a:r>
            <a:r>
              <a:rPr lang="en-US" altLang="ko-KR"/>
              <a:t>0</a:t>
            </a:r>
            <a:r>
              <a:rPr lang="ko-KR" altLang="en-US"/>
              <a:t>을 포함하여 </a:t>
            </a:r>
            <a:r>
              <a:rPr lang="en-US" altLang="ko-KR"/>
              <a:t>01,02 </a:t>
            </a:r>
            <a:r>
              <a:rPr lang="ko-KR" altLang="en-US"/>
              <a:t>형태로</a:t>
            </a:r>
            <a:r>
              <a:rPr lang="en-US" altLang="ko-KR"/>
              <a:t>, m</a:t>
            </a:r>
            <a:r>
              <a:rPr lang="ko-KR" altLang="en-US"/>
              <a:t>을 입력하면 </a:t>
            </a:r>
            <a:r>
              <a:rPr lang="en-US" altLang="ko-KR"/>
              <a:t>0</a:t>
            </a:r>
            <a:r>
              <a:rPr lang="ko-KR" altLang="en-US"/>
              <a:t>을 포함하지 않고 </a:t>
            </a:r>
            <a:r>
              <a:rPr lang="en-US" altLang="ko-KR"/>
              <a:t>1,2 </a:t>
            </a:r>
            <a:r>
              <a:rPr lang="ko-KR" altLang="en-US"/>
              <a:t>형태로</a:t>
            </a:r>
            <a:endParaRPr lang="en-US" altLang="ko-KR"/>
          </a:p>
          <a:p>
            <a:pPr fontAlgn="base"/>
            <a:r>
              <a:rPr lang="en-US" altLang="ko-KR"/>
              <a:t>     </a:t>
            </a:r>
            <a:r>
              <a:rPr lang="ko-KR" altLang="en-US"/>
              <a:t> 표시</a:t>
            </a:r>
            <a:r>
              <a:rPr lang="en-US" altLang="ko-KR"/>
              <a:t>, mmm</a:t>
            </a:r>
            <a:r>
              <a:rPr lang="ko-KR" altLang="en-US"/>
              <a:t>을 입력하면 </a:t>
            </a:r>
            <a:r>
              <a:rPr lang="en-US" altLang="ko-KR"/>
              <a:t>Jan, Feb </a:t>
            </a:r>
            <a:r>
              <a:rPr lang="ko-KR" altLang="en-US"/>
              <a:t>짧은 영문으로</a:t>
            </a:r>
            <a:r>
              <a:rPr lang="en-US" altLang="ko-KR"/>
              <a:t>, mmmm</a:t>
            </a:r>
            <a:r>
              <a:rPr lang="ko-KR" altLang="en-US"/>
              <a:t>을 입력하면 </a:t>
            </a:r>
            <a:r>
              <a:rPr lang="en-US" altLang="ko-KR"/>
              <a:t>January, February </a:t>
            </a:r>
            <a:r>
              <a:rPr lang="ko-KR" altLang="en-US"/>
              <a:t>형태로 표시</a:t>
            </a:r>
          </a:p>
          <a:p>
            <a:pPr fontAlgn="base"/>
            <a:r>
              <a:rPr lang="en-US" altLang="ko-KR" b="1"/>
              <a:t>D</a:t>
            </a:r>
            <a:r>
              <a:rPr lang="en-US" altLang="ko-KR"/>
              <a:t> - </a:t>
            </a:r>
            <a:r>
              <a:rPr lang="ko-KR" altLang="en-US"/>
              <a:t>일을 표시 </a:t>
            </a:r>
            <a:r>
              <a:rPr lang="en-US" altLang="ko-KR"/>
              <a:t>dd</a:t>
            </a:r>
            <a:r>
              <a:rPr lang="ko-KR" altLang="en-US"/>
              <a:t>를 입력하면 </a:t>
            </a:r>
            <a:r>
              <a:rPr lang="en-US" altLang="ko-KR"/>
              <a:t>0</a:t>
            </a:r>
            <a:r>
              <a:rPr lang="ko-KR" altLang="en-US"/>
              <a:t>을 포함하여 </a:t>
            </a:r>
            <a:r>
              <a:rPr lang="en-US" altLang="ko-KR"/>
              <a:t>01,02 </a:t>
            </a:r>
            <a:r>
              <a:rPr lang="ko-KR" altLang="en-US"/>
              <a:t>형태로</a:t>
            </a:r>
            <a:r>
              <a:rPr lang="en-US" altLang="ko-KR"/>
              <a:t>, d</a:t>
            </a:r>
            <a:r>
              <a:rPr lang="ko-KR" altLang="en-US"/>
              <a:t>를 입력하면 </a:t>
            </a:r>
            <a:r>
              <a:rPr lang="en-US" altLang="ko-KR"/>
              <a:t>0</a:t>
            </a:r>
            <a:r>
              <a:rPr lang="ko-KR" altLang="en-US"/>
              <a:t>을 포함하지 않고 </a:t>
            </a:r>
            <a:r>
              <a:rPr lang="en-US" altLang="ko-KR"/>
              <a:t>1,2 </a:t>
            </a:r>
            <a:r>
              <a:rPr lang="ko-KR" altLang="en-US"/>
              <a:t>형태로</a:t>
            </a:r>
            <a:r>
              <a:rPr lang="en-US" altLang="ko-KR"/>
              <a:t>,</a:t>
            </a:r>
          </a:p>
          <a:p>
            <a:pPr fontAlgn="base"/>
            <a:r>
              <a:rPr lang="en-US" altLang="ko-KR"/>
              <a:t>      ddd</a:t>
            </a:r>
            <a:r>
              <a:rPr lang="ko-KR" altLang="en-US"/>
              <a:t>를 입력하면 </a:t>
            </a:r>
            <a:r>
              <a:rPr lang="en-US" altLang="ko-KR"/>
              <a:t>Mon, Tue </a:t>
            </a:r>
            <a:r>
              <a:rPr lang="ko-KR" altLang="en-US"/>
              <a:t>형태의 짧은 영문으로</a:t>
            </a:r>
            <a:r>
              <a:rPr lang="en-US" altLang="ko-KR"/>
              <a:t>, dddd</a:t>
            </a:r>
            <a:r>
              <a:rPr lang="ko-KR" altLang="en-US"/>
              <a:t>를 입력하면 </a:t>
            </a:r>
            <a:r>
              <a:rPr lang="en-US" altLang="ko-KR"/>
              <a:t>Monday, Tuesday </a:t>
            </a:r>
            <a:r>
              <a:rPr lang="ko-KR" altLang="en-US"/>
              <a:t>형태로 표시</a:t>
            </a:r>
          </a:p>
          <a:p>
            <a:pPr fontAlgn="base"/>
            <a:r>
              <a:rPr lang="en-US" altLang="ko-KR" b="1"/>
              <a:t>A </a:t>
            </a:r>
            <a:r>
              <a:rPr lang="en-US" altLang="ko-KR"/>
              <a:t>- </a:t>
            </a:r>
            <a:r>
              <a:rPr lang="ko-KR" altLang="en-US"/>
              <a:t>요일을 표시 </a:t>
            </a:r>
            <a:r>
              <a:rPr lang="en-US" altLang="ko-KR"/>
              <a:t>aaa</a:t>
            </a:r>
            <a:r>
              <a:rPr lang="ko-KR" altLang="en-US"/>
              <a:t>를 입력하면 월</a:t>
            </a:r>
            <a:r>
              <a:rPr lang="en-US" altLang="ko-KR"/>
              <a:t>,</a:t>
            </a:r>
            <a:r>
              <a:rPr lang="ko-KR" altLang="en-US"/>
              <a:t>화 형태로 짧게</a:t>
            </a:r>
            <a:r>
              <a:rPr lang="en-US" altLang="ko-KR"/>
              <a:t>, aaaa</a:t>
            </a:r>
            <a:r>
              <a:rPr lang="ko-KR" altLang="en-US"/>
              <a:t>를 입력하면 월요일</a:t>
            </a:r>
            <a:r>
              <a:rPr lang="en-US" altLang="ko-KR"/>
              <a:t>, </a:t>
            </a:r>
            <a:r>
              <a:rPr lang="ko-KR" altLang="en-US"/>
              <a:t>화요일 형태로 표시 </a:t>
            </a:r>
          </a:p>
          <a:p>
            <a:pPr fontAlgn="base"/>
            <a:endParaRPr lang="ko-KR" altLang="en-US"/>
          </a:p>
          <a:p>
            <a:pPr marL="342900" indent="-342900">
              <a:buAutoNum type="arabicParenR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8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	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조건부 서식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5F892A-4A60-4C85-B72D-3A8E7D133FB9}"/>
              </a:ext>
            </a:extLst>
          </p:cNvPr>
          <p:cNvSpPr txBox="1"/>
          <p:nvPr/>
        </p:nvSpPr>
        <p:spPr>
          <a:xfrm>
            <a:off x="905972" y="1568866"/>
            <a:ext cx="1092368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조건부 서식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/>
              <a:t>지정한 조건에 맞으면 해당 셀의 서식을 자동으로 바꿔주는 기능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1) </a:t>
            </a:r>
            <a:r>
              <a:rPr lang="ko-KR" altLang="en-US"/>
              <a:t>특정 값보다 크거나 작을 때 강조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2) </a:t>
            </a:r>
            <a:r>
              <a:rPr lang="ko-KR" altLang="en-US"/>
              <a:t>상위</a:t>
            </a:r>
            <a:r>
              <a:rPr lang="en-US" altLang="ko-KR"/>
              <a:t>/</a:t>
            </a:r>
            <a:r>
              <a:rPr lang="ko-KR" altLang="en-US"/>
              <a:t>하위 </a:t>
            </a:r>
            <a:r>
              <a:rPr lang="en-US" altLang="ko-KR"/>
              <a:t>10% </a:t>
            </a:r>
            <a:r>
              <a:rPr lang="ko-KR" altLang="en-US"/>
              <a:t>항목 강조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3) </a:t>
            </a:r>
            <a:r>
              <a:rPr lang="ko-KR" altLang="en-US"/>
              <a:t>특정 텍스트 포함 강조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4) </a:t>
            </a:r>
            <a:r>
              <a:rPr lang="ko-KR" altLang="en-US"/>
              <a:t>조건을 만족할 때 전체 행 강조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5) </a:t>
            </a:r>
            <a:r>
              <a:rPr lang="ko-KR" altLang="en-US"/>
              <a:t>여러 조건에 모두 만족하는 셀 강조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6) </a:t>
            </a:r>
            <a:r>
              <a:rPr lang="ko-KR" altLang="en-US"/>
              <a:t>다양한 데이터 시각화 요소</a:t>
            </a:r>
            <a:r>
              <a:rPr lang="en-US" altLang="ko-KR"/>
              <a:t>(</a:t>
            </a:r>
            <a:r>
              <a:rPr lang="ko-KR" altLang="en-US"/>
              <a:t>데이터 막대</a:t>
            </a:r>
            <a:r>
              <a:rPr lang="en-US" altLang="ko-KR"/>
              <a:t>, </a:t>
            </a:r>
            <a:r>
              <a:rPr lang="ko-KR" altLang="en-US"/>
              <a:t>색조</a:t>
            </a:r>
            <a:r>
              <a:rPr lang="en-US" altLang="ko-KR"/>
              <a:t>, </a:t>
            </a:r>
            <a:r>
              <a:rPr lang="ko-KR" altLang="en-US"/>
              <a:t>아이콘 집합 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4976097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유효성 검사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BB732C2-BBEB-4F3D-AB22-4BAA5C94B60E}"/>
              </a:ext>
            </a:extLst>
          </p:cNvPr>
          <p:cNvSpPr txBox="1"/>
          <p:nvPr/>
        </p:nvSpPr>
        <p:spPr>
          <a:xfrm>
            <a:off x="820897" y="1828800"/>
            <a:ext cx="10923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데이터 유효성 검사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/>
              <a:t>조건을 지정하여 잘못된 데이터 입력을 제한할 수 있는 기능</a:t>
            </a: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1) </a:t>
            </a:r>
            <a:r>
              <a:rPr lang="ko-KR" altLang="en-US"/>
              <a:t>지정한 형식의 데이터만 입력 가능하도록 제한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2) </a:t>
            </a:r>
            <a:r>
              <a:rPr lang="ko-KR" altLang="en-US"/>
              <a:t>잘못된 데이터 입력 시 경고 메시지 설정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3) </a:t>
            </a:r>
            <a:r>
              <a:rPr lang="ko-KR" altLang="en-US"/>
              <a:t>메모 기능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4) </a:t>
            </a:r>
            <a:r>
              <a:rPr lang="ko-KR" altLang="en-US"/>
              <a:t>목록상자 기능</a:t>
            </a:r>
          </a:p>
          <a:p>
            <a:endParaRPr lang="en-US" altLang="ko-K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1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5992099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엑셀 표기능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>
                  <a:solidFill>
                    <a:schemeClr val="tx1"/>
                  </a:solidFill>
                </a:rPr>
                <a:t>6</a:t>
              </a:r>
              <a:endParaRPr lang="ko-KR" altLang="en-US" sz="11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BB732C2-BBEB-4F3D-AB22-4BAA5C94B60E}"/>
              </a:ext>
            </a:extLst>
          </p:cNvPr>
          <p:cNvSpPr txBox="1"/>
          <p:nvPr/>
        </p:nvSpPr>
        <p:spPr>
          <a:xfrm>
            <a:off x="820897" y="1828800"/>
            <a:ext cx="10923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엑셀 표기능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데이터 구조화</a:t>
            </a:r>
            <a:r>
              <a:rPr lang="en-US" altLang="ko-KR">
                <a:solidFill>
                  <a:srgbClr val="0070C0"/>
                </a:solidFill>
              </a:rPr>
              <a:t>)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/>
              <a:t>일반적인 방법으로 셀을 참조하여 수식을 작성한 상태에서 범위를 참조하고</a:t>
            </a:r>
            <a:r>
              <a:rPr lang="en-US" altLang="ko-KR"/>
              <a:t>, </a:t>
            </a:r>
            <a:r>
              <a:rPr lang="ko-KR" altLang="en-US"/>
              <a:t>이후 새로운 데이터를 추가한다면 참조 범위를 다시 수정해야함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하지만 표 기능을 사용하면 새로운 데이터를 인식하여 자동으로 범위가 확장되므로 다양한 자동화 서식을 만드는 데 편리함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좌표가 아닌 개체로 어디에 위치하든지 관계없음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삽입</a:t>
            </a:r>
            <a:r>
              <a:rPr lang="en-US" altLang="ko-KR"/>
              <a:t>-</a:t>
            </a:r>
            <a:r>
              <a:rPr lang="ko-KR" altLang="en-US"/>
              <a:t>표 </a:t>
            </a:r>
            <a:r>
              <a:rPr lang="en-US" altLang="ko-KR"/>
              <a:t>(</a:t>
            </a:r>
            <a:r>
              <a:rPr lang="ko-KR" altLang="en-US"/>
              <a:t>또는 단축키 </a:t>
            </a:r>
            <a:r>
              <a:rPr lang="en-US" altLang="ko-KR"/>
              <a:t>CTRL+T)</a:t>
            </a:r>
          </a:p>
          <a:p>
            <a:endParaRPr lang="en-US" altLang="ko-KR"/>
          </a:p>
          <a:p>
            <a:r>
              <a:rPr lang="ko-KR" altLang="en-US"/>
              <a:t>특징</a:t>
            </a:r>
            <a:r>
              <a:rPr lang="en-US" altLang="ko-KR"/>
              <a:t>: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머리글</a:t>
            </a:r>
            <a:r>
              <a:rPr lang="en-US" altLang="ko-KR"/>
              <a:t>, </a:t>
            </a:r>
            <a:r>
              <a:rPr lang="ko-KR" altLang="en-US"/>
              <a:t>자동확장</a:t>
            </a:r>
            <a:endParaRPr lang="en-US" altLang="ko-KR"/>
          </a:p>
          <a:p>
            <a:endParaRPr lang="en-US" altLang="ko-K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조건부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서식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셀 참조방식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자동채우기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잘린 한쪽 모서리 2">
            <a:extLst>
              <a:ext uri="{FF2B5EF4-FFF2-40B4-BE49-F238E27FC236}">
                <a16:creationId xmlns:a16="http://schemas.microsoft.com/office/drawing/2014/main" id="{97C4E57E-D47D-447C-82A2-BC1D25A8D169}"/>
              </a:ext>
            </a:extLst>
          </p:cNvPr>
          <p:cNvSpPr/>
          <p:nvPr/>
        </p:nvSpPr>
        <p:spPr>
          <a:xfrm>
            <a:off x="80254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함수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사각형: 잘린 한쪽 모서리 2">
            <a:extLst>
              <a:ext uri="{FF2B5EF4-FFF2-40B4-BE49-F238E27FC236}">
                <a16:creationId xmlns:a16="http://schemas.microsoft.com/office/drawing/2014/main" id="{D6A00889-B53F-452E-ACCD-C4920EEAA532}"/>
              </a:ext>
            </a:extLst>
          </p:cNvPr>
          <p:cNvSpPr/>
          <p:nvPr/>
        </p:nvSpPr>
        <p:spPr>
          <a:xfrm>
            <a:off x="59871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표기능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사각형: 잘린 한쪽 모서리 2">
            <a:extLst>
              <a:ext uri="{FF2B5EF4-FFF2-40B4-BE49-F238E27FC236}">
                <a16:creationId xmlns:a16="http://schemas.microsoft.com/office/drawing/2014/main" id="{4F268706-72C7-4E5E-8AA0-645824628ACD}"/>
              </a:ext>
            </a:extLst>
          </p:cNvPr>
          <p:cNvSpPr/>
          <p:nvPr/>
        </p:nvSpPr>
        <p:spPr>
          <a:xfrm>
            <a:off x="70062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피벗 테이블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잘린 한쪽 모서리 2">
            <a:extLst>
              <a:ext uri="{FF2B5EF4-FFF2-40B4-BE49-F238E27FC236}">
                <a16:creationId xmlns:a16="http://schemas.microsoft.com/office/drawing/2014/main" id="{C5830C12-1637-45F5-A011-AAC5A853DA1E}"/>
              </a:ext>
            </a:extLst>
          </p:cNvPr>
          <p:cNvSpPr/>
          <p:nvPr/>
        </p:nvSpPr>
        <p:spPr>
          <a:xfrm>
            <a:off x="496794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유</a:t>
            </a:r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7017334" y="607233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645" y="770907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7. </a:t>
              </a:r>
              <a:r>
                <a:rPr lang="ko-KR" altLang="en-US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피벗 테이블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BB732C2-BBEB-4F3D-AB22-4BAA5C94B60E}"/>
              </a:ext>
            </a:extLst>
          </p:cNvPr>
          <p:cNvSpPr txBox="1"/>
          <p:nvPr/>
        </p:nvSpPr>
        <p:spPr>
          <a:xfrm>
            <a:off x="820897" y="1551711"/>
            <a:ext cx="10923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● 피벗 테이블</a:t>
            </a:r>
            <a:endParaRPr lang="en-US" altLang="ko-KR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/>
              <a:t>사용자가 원하는 대로 재정렬한 보고서를 말함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실시간으로 데이터의 전반적인 현황을 분석하고 파악하는 데 반드시 필요한 핵심 기능</a:t>
            </a:r>
            <a:endParaRPr lang="en-US" altLang="ko-KR">
              <a:solidFill>
                <a:srgbClr val="0070C0"/>
              </a:solidFill>
            </a:endParaRPr>
          </a:p>
          <a:p>
            <a:endParaRPr lang="ko-KR" altLang="en-US"/>
          </a:p>
          <a:p>
            <a:pPr fontAlgn="base"/>
            <a:r>
              <a:rPr lang="ko-KR" altLang="en-US"/>
              <a:t>범위를 선택한 후 삽입</a:t>
            </a:r>
            <a:r>
              <a:rPr lang="en-US" altLang="ko-KR"/>
              <a:t>-</a:t>
            </a:r>
            <a:r>
              <a:rPr lang="ko-KR" altLang="en-US"/>
              <a:t>피벗테이블에서 바로 만들 수 있지만 그 전에 데이터가 올바른 형태로 정리하는 작업이 선행되어야 함</a:t>
            </a:r>
            <a:r>
              <a:rPr lang="en-US" altLang="ko-KR"/>
              <a:t>.</a:t>
            </a:r>
          </a:p>
          <a:p>
            <a:pPr fontAlgn="base"/>
            <a:endParaRPr lang="ko-KR" altLang="en-US"/>
          </a:p>
          <a:p>
            <a:pPr fontAlgn="base">
              <a:lnSpc>
                <a:spcPct val="150000"/>
              </a:lnSpc>
            </a:pPr>
            <a:r>
              <a:rPr lang="en-US" altLang="ko-KR"/>
              <a:t>1) </a:t>
            </a:r>
            <a:r>
              <a:rPr lang="ko-KR" altLang="en-US"/>
              <a:t>세로 방향 블록 쌓기 규칙을 지키고 있는가</a:t>
            </a:r>
          </a:p>
          <a:p>
            <a:pPr fontAlgn="base">
              <a:lnSpc>
                <a:spcPct val="150000"/>
              </a:lnSpc>
            </a:pPr>
            <a:r>
              <a:rPr lang="en-US" altLang="ko-KR"/>
              <a:t>2) </a:t>
            </a:r>
            <a:r>
              <a:rPr lang="ko-KR" altLang="en-US"/>
              <a:t>머리글은 한 행으로 입력되어 있는가</a:t>
            </a:r>
          </a:p>
          <a:p>
            <a:pPr fontAlgn="base">
              <a:lnSpc>
                <a:spcPct val="150000"/>
              </a:lnSpc>
            </a:pPr>
            <a:r>
              <a:rPr lang="en-US" altLang="ko-KR"/>
              <a:t>3) </a:t>
            </a:r>
            <a:r>
              <a:rPr lang="ko-KR" altLang="en-US"/>
              <a:t>병합된 셀은 없는가</a:t>
            </a:r>
          </a:p>
          <a:p>
            <a:pPr fontAlgn="base">
              <a:lnSpc>
                <a:spcPct val="150000"/>
              </a:lnSpc>
            </a:pPr>
            <a:r>
              <a:rPr lang="en-US" altLang="ko-KR"/>
              <a:t>4) </a:t>
            </a:r>
            <a:r>
              <a:rPr lang="ko-KR" altLang="en-US"/>
              <a:t>합계나 평균 등 집계된 값은 없는가</a:t>
            </a:r>
          </a:p>
          <a:p>
            <a:endParaRPr lang="en-US" altLang="ko-K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6770"/>
      </p:ext>
    </p:extLst>
  </p:cSld>
  <p:clrMapOvr>
    <a:masterClrMapping/>
  </p:clrMapOvr>
</p:sld>
</file>

<file path=ppt/theme/theme1.xml><?xml version="1.0" encoding="utf-8"?>
<a:theme xmlns:a="http://schemas.openxmlformats.org/drawingml/2006/main" name="4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2090</Words>
  <Application>Microsoft Office PowerPoint</Application>
  <PresentationFormat>와이드스크린</PresentationFormat>
  <Paragraphs>501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KR</vt:lpstr>
      <vt:lpstr>맑은 고딕</vt:lpstr>
      <vt:lpstr>Arial</vt:lpstr>
      <vt:lpstr>43_Office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류인애</cp:lastModifiedBy>
  <cp:revision>33</cp:revision>
  <dcterms:created xsi:type="dcterms:W3CDTF">2022-01-07T03:50:05Z</dcterms:created>
  <dcterms:modified xsi:type="dcterms:W3CDTF">2023-08-14T01:14:08Z</dcterms:modified>
</cp:coreProperties>
</file>