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38" autoAdjust="0"/>
    <p:restoredTop sz="94660"/>
  </p:normalViewPr>
  <p:slideViewPr>
    <p:cSldViewPr>
      <p:cViewPr varScale="1">
        <p:scale>
          <a:sx n="68" d="100"/>
          <a:sy n="68" d="100"/>
        </p:scale>
        <p:origin x="-61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CFAD244-6A91-40ED-A940-6B1BD50E9D4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AD244-6A91-40ED-A940-6B1BD50E9D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CFAD244-6A91-40ED-A940-6B1BD50E9D4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CFAD244-6A91-40ED-A940-6B1BD50E9D4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CFAD244-6A91-40ED-A940-6B1BD50E9D4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7B522CE-D20A-47D5-810A-B2D078D26E2F}"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AD244-6A91-40ED-A940-6B1BD50E9D4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CFAD244-6A91-40ED-A940-6B1BD50E9D4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CFAD244-6A91-40ED-A940-6B1BD50E9D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CFAD244-6A91-40ED-A940-6B1BD50E9D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CFAD244-6A91-40ED-A940-6B1BD50E9D4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7B522CE-D20A-47D5-810A-B2D078D26E2F}" type="datetimeFigureOut">
              <a:rPr lang="en-US" smtClean="0"/>
              <a:pPr/>
              <a:t>10/28/2024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CFAD244-6A91-40ED-A940-6B1BD50E9D4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7B522CE-D20A-47D5-810A-B2D078D26E2F}" type="datetimeFigureOut">
              <a:rPr lang="en-US" smtClean="0"/>
              <a:pPr/>
              <a:t>10/28/2024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B522CE-D20A-47D5-810A-B2D078D26E2F}" type="datetimeFigureOut">
              <a:rPr lang="en-US" smtClean="0"/>
              <a:pPr/>
              <a:t>10/28/2024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CFAD244-6A91-40ED-A940-6B1BD50E9D4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a:p>
        </p:txBody>
      </p:sp>
      <p:pic>
        <p:nvPicPr>
          <p:cNvPr id="5" name="Picture 4" descr="download (1).jpg"/>
          <p:cNvPicPr>
            <a:picLocks noChangeAspect="1"/>
          </p:cNvPicPr>
          <p:nvPr/>
        </p:nvPicPr>
        <p:blipFill>
          <a:blip r:embed="rId2"/>
          <a:stretch>
            <a:fillRect/>
          </a:stretch>
        </p:blipFill>
        <p:spPr>
          <a:xfrm>
            <a:off x="0" y="24"/>
            <a:ext cx="9144000" cy="6858000"/>
          </a:xfrm>
          <a:prstGeom prst="rect">
            <a:avLst/>
          </a:prstGeom>
        </p:spPr>
      </p:pic>
      <p:sp>
        <p:nvSpPr>
          <p:cNvPr id="6" name="TextBox 5"/>
          <p:cNvSpPr txBox="1"/>
          <p:nvPr/>
        </p:nvSpPr>
        <p:spPr>
          <a:xfrm>
            <a:off x="1643042" y="571480"/>
            <a:ext cx="4929221" cy="1015663"/>
          </a:xfrm>
          <a:prstGeom prst="rect">
            <a:avLst/>
          </a:prstGeom>
          <a:noFill/>
        </p:spPr>
        <p:txBody>
          <a:bodyPr wrap="square" rtlCol="0">
            <a:spAutoFit/>
          </a:bodyPr>
          <a:lstStyle/>
          <a:p>
            <a:endParaRPr lang="en-US" sz="6000" dirty="0"/>
          </a:p>
        </p:txBody>
      </p:sp>
      <p:sp>
        <p:nvSpPr>
          <p:cNvPr id="7" name="Rectangle 6"/>
          <p:cNvSpPr/>
          <p:nvPr/>
        </p:nvSpPr>
        <p:spPr>
          <a:xfrm>
            <a:off x="1571604" y="1142984"/>
            <a:ext cx="5214974" cy="235745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400" b="1" dirty="0"/>
              <a:t>Mobile </a:t>
            </a:r>
            <a:r>
              <a:rPr lang="en-US" sz="5400" b="1" dirty="0" smtClean="0"/>
              <a:t>Device</a:t>
            </a:r>
            <a:endParaRPr lang="en-US" sz="5400" b="1" dirty="0"/>
          </a:p>
        </p:txBody>
      </p:sp>
      <p:sp>
        <p:nvSpPr>
          <p:cNvPr id="8" name="Rectangle 7"/>
          <p:cNvSpPr/>
          <p:nvPr/>
        </p:nvSpPr>
        <p:spPr>
          <a:xfrm>
            <a:off x="571472" y="4786322"/>
            <a:ext cx="8001056" cy="1785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200000"/>
              </a:lnSpc>
            </a:pPr>
            <a:endParaRPr lang="en-US" dirty="0" smtClean="0"/>
          </a:p>
          <a:p>
            <a:pPr>
              <a:lnSpc>
                <a:spcPct val="200000"/>
              </a:lnSpc>
            </a:pPr>
            <a:r>
              <a:rPr lang="en-US" dirty="0" smtClean="0"/>
              <a:t>Name: RIYA SINGLA</a:t>
            </a:r>
          </a:p>
          <a:p>
            <a:pPr>
              <a:lnSpc>
                <a:spcPct val="200000"/>
              </a:lnSpc>
            </a:pPr>
            <a:r>
              <a:rPr lang="en-US" dirty="0" smtClean="0"/>
              <a:t>Student ID: AF0416803</a:t>
            </a:r>
          </a:p>
          <a:p>
            <a:pPr>
              <a:lnSpc>
                <a:spcPct val="200000"/>
              </a:lnSpc>
            </a:pPr>
            <a:r>
              <a:rPr lang="en-US" dirty="0" smtClean="0"/>
              <a:t>Topic: </a:t>
            </a:r>
            <a:r>
              <a:rPr lang="en-US" b="1" u="sng" dirty="0"/>
              <a:t>Mobile Device Usage and User Behavior Dataset</a:t>
            </a:r>
            <a:endParaRPr lang="en-US" b="1" dirty="0"/>
          </a:p>
          <a:p>
            <a:pPr algn="ctr"/>
            <a:endParaRPr lang="en-US" dirty="0" smtClean="0"/>
          </a:p>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Abstract</a:t>
            </a:r>
            <a:endParaRPr lang="en-US" dirty="0">
              <a:solidFill>
                <a:schemeClr val="accent3">
                  <a:lumMod val="50000"/>
                </a:schemeClr>
              </a:solidFill>
            </a:endParaRPr>
          </a:p>
        </p:txBody>
      </p:sp>
      <p:sp>
        <p:nvSpPr>
          <p:cNvPr id="3" name="Content Placeholder 2"/>
          <p:cNvSpPr>
            <a:spLocks noGrp="1"/>
          </p:cNvSpPr>
          <p:nvPr>
            <p:ph sz="quarter" idx="1"/>
          </p:nvPr>
        </p:nvSpPr>
        <p:spPr/>
        <p:txBody>
          <a:bodyPr>
            <a:noAutofit/>
          </a:bodyPr>
          <a:lstStyle/>
          <a:p>
            <a:pPr>
              <a:lnSpc>
                <a:spcPct val="150000"/>
              </a:lnSpc>
            </a:pPr>
            <a:r>
              <a:rPr lang="en-US" sz="1400" b="1" dirty="0" smtClean="0"/>
              <a:t>Purpose and Scope</a:t>
            </a:r>
            <a:r>
              <a:rPr lang="en-US" sz="1400" dirty="0" smtClean="0"/>
              <a:t>:</a:t>
            </a:r>
          </a:p>
          <a:p>
            <a:pPr>
              <a:lnSpc>
                <a:spcPct val="150000"/>
              </a:lnSpc>
              <a:buNone/>
            </a:pPr>
            <a:r>
              <a:rPr lang="en-US" sz="1400" dirty="0" smtClean="0"/>
              <a:t>             This dataset offers a detailed analysis of mobile device usage and user behavior patterns. It helps to identify how users interact with their devices, including aspects such as app usage, data consumption, battery drain, and engagement with various features over time.</a:t>
            </a:r>
          </a:p>
          <a:p>
            <a:pPr>
              <a:lnSpc>
                <a:spcPct val="150000"/>
              </a:lnSpc>
            </a:pPr>
            <a:r>
              <a:rPr lang="en-US" sz="1400" b="1" dirty="0" smtClean="0"/>
              <a:t>Data Composition</a:t>
            </a:r>
            <a:r>
              <a:rPr lang="en-US" sz="1400" dirty="0" smtClean="0"/>
              <a:t>:</a:t>
            </a:r>
          </a:p>
          <a:p>
            <a:pPr>
              <a:lnSpc>
                <a:spcPct val="150000"/>
              </a:lnSpc>
              <a:buNone/>
            </a:pPr>
            <a:r>
              <a:rPr lang="en-US" sz="1400" dirty="0" smtClean="0"/>
              <a:t>           The dataset includes both quantitative and qualitative metrics, such as screen time, app categories, data consumption rates, battery usage per app, time of day activity, user demographics (e.g., age, gender), and device specifications. This enables a comprehensive view of user engagement and performance impacts.</a:t>
            </a:r>
          </a:p>
          <a:p>
            <a:pPr>
              <a:lnSpc>
                <a:spcPct val="150000"/>
              </a:lnSpc>
            </a:pPr>
            <a:r>
              <a:rPr lang="en-US" sz="1400" b="1" dirty="0" smtClean="0"/>
              <a:t>Time-Series and Behavior Tracking</a:t>
            </a:r>
            <a:r>
              <a:rPr lang="en-US" sz="1400" dirty="0" smtClean="0"/>
              <a:t>:</a:t>
            </a:r>
          </a:p>
          <a:p>
            <a:pPr>
              <a:lnSpc>
                <a:spcPct val="150000"/>
              </a:lnSpc>
              <a:buNone/>
            </a:pPr>
            <a:r>
              <a:rPr lang="en-US" sz="1400" dirty="0" smtClean="0"/>
              <a:t>            Time-series data provides insights into behavioral patterns over time. This includes peak usage hours, daily and weekly trends, and seasonal variations. Data can be analyzed to uncover habitual usage, like social media check-ins or high-intensity gaming sessions, as well as to forecast trends</a:t>
            </a:r>
            <a:r>
              <a:rPr lang="en-US" sz="1400" dirty="0" smtClean="0"/>
              <a:t>.</a:t>
            </a:r>
            <a:endParaRPr lang="en-US" sz="1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Mobile Data Usage</a:t>
            </a:r>
            <a:endParaRPr lang="en-US" dirty="0"/>
          </a:p>
        </p:txBody>
      </p:sp>
      <p:sp>
        <p:nvSpPr>
          <p:cNvPr id="3" name="Content Placeholder 2"/>
          <p:cNvSpPr>
            <a:spLocks noGrp="1"/>
          </p:cNvSpPr>
          <p:nvPr>
            <p:ph sz="quarter" idx="1"/>
          </p:nvPr>
        </p:nvSpPr>
        <p:spPr/>
        <p:txBody>
          <a:bodyPr>
            <a:normAutofit fontScale="55000" lnSpcReduction="20000"/>
          </a:bodyPr>
          <a:lstStyle/>
          <a:p>
            <a:pPr>
              <a:lnSpc>
                <a:spcPct val="170000"/>
              </a:lnSpc>
            </a:pPr>
            <a:r>
              <a:rPr lang="en-US" b="1" dirty="0" smtClean="0"/>
              <a:t>Understanding User Behavior</a:t>
            </a:r>
            <a:r>
              <a:rPr lang="en-US" dirty="0" smtClean="0"/>
              <a:t>: By tracking app usage patterns, data consumption rates, and peak usage times, companies and researchers can develop a clear understanding of how users engage with their devices throughout the day. This information helps businesses create apps or services that align better with user needs and preferences.</a:t>
            </a:r>
          </a:p>
          <a:p>
            <a:pPr>
              <a:lnSpc>
                <a:spcPct val="170000"/>
              </a:lnSpc>
            </a:pPr>
            <a:r>
              <a:rPr lang="en-US" b="1" dirty="0" smtClean="0"/>
              <a:t>Optimizing Performance and User Experience</a:t>
            </a:r>
            <a:r>
              <a:rPr lang="en-US" dirty="0" smtClean="0"/>
              <a:t>: Insights from the data usage dataset enable developers to detect high-consumption apps, optimize battery usage, and manage data demands. For instance, a social media app can improve user experience by managing data load times and reducing battery drain.</a:t>
            </a:r>
          </a:p>
          <a:p>
            <a:pPr>
              <a:lnSpc>
                <a:spcPct val="170000"/>
              </a:lnSpc>
            </a:pPr>
            <a:r>
              <a:rPr lang="en-US" b="1" dirty="0" smtClean="0"/>
              <a:t>Market Segmentation and Targeting</a:t>
            </a:r>
            <a:r>
              <a:rPr lang="en-US" dirty="0" smtClean="0"/>
              <a:t>: Analyzing data usage by demographic segments (e.g., age, location, gender) allows marketers to tailor strategies for specific user groups. For instance, younger users might favor social media and entertainment, while older groups might prioritize news and productivity apps.</a:t>
            </a:r>
          </a:p>
          <a:p>
            <a:pPr>
              <a:lnSpc>
                <a:spcPct val="170000"/>
              </a:lnSpc>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solidFill>
                  <a:srgbClr val="E8A300"/>
                </a:solidFill>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p:cNvSpPr>
            <a:spLocks noGrp="1"/>
          </p:cNvSpPr>
          <p:nvPr>
            <p:ph sz="quarter" idx="1"/>
          </p:nvPr>
        </p:nvSpPr>
        <p:spPr/>
        <p:txBody>
          <a:bodyPr>
            <a:normAutofit fontScale="70000" lnSpcReduction="20000"/>
          </a:bodyPr>
          <a:lstStyle/>
          <a:p>
            <a:pPr lvl="0">
              <a:lnSpc>
                <a:spcPct val="160000"/>
              </a:lnSpc>
            </a:pPr>
            <a:r>
              <a:rPr lang="en-US" dirty="0" smtClean="0"/>
              <a:t>Analyzing mobile user behavior patterns</a:t>
            </a:r>
          </a:p>
          <a:p>
            <a:pPr lvl="0">
              <a:lnSpc>
                <a:spcPct val="160000"/>
              </a:lnSpc>
            </a:pPr>
            <a:r>
              <a:rPr lang="en-US" dirty="0" smtClean="0"/>
              <a:t>Building predictive models for app usage</a:t>
            </a:r>
          </a:p>
          <a:p>
            <a:pPr lvl="0">
              <a:lnSpc>
                <a:spcPct val="160000"/>
              </a:lnSpc>
            </a:pPr>
            <a:r>
              <a:rPr lang="en-US" dirty="0" smtClean="0"/>
              <a:t>Conducting research on mobile technology and user engagement</a:t>
            </a:r>
          </a:p>
          <a:p>
            <a:pPr lvl="0">
              <a:lnSpc>
                <a:spcPct val="160000"/>
              </a:lnSpc>
            </a:pPr>
            <a:r>
              <a:rPr lang="en-US" dirty="0" smtClean="0"/>
              <a:t>Developing insights into battery and data consumption trends</a:t>
            </a:r>
          </a:p>
          <a:p>
            <a:pPr lvl="0">
              <a:lnSpc>
                <a:spcPct val="160000"/>
              </a:lnSpc>
            </a:pPr>
            <a:r>
              <a:rPr lang="en-US" dirty="0" smtClean="0"/>
              <a:t>Top 5 Category Sales Percentage</a:t>
            </a:r>
          </a:p>
          <a:p>
            <a:pPr lvl="0">
              <a:lnSpc>
                <a:spcPct val="160000"/>
              </a:lnSpc>
            </a:pPr>
            <a:r>
              <a:rPr lang="en-US" dirty="0" smtClean="0"/>
              <a:t>Gender Wise Custom Distribution</a:t>
            </a:r>
          </a:p>
          <a:p>
            <a:pPr lvl="0">
              <a:lnSpc>
                <a:spcPct val="160000"/>
              </a:lnSpc>
            </a:pPr>
            <a:r>
              <a:rPr lang="en-US" dirty="0" smtClean="0"/>
              <a:t>Which was the best  year for sales</a:t>
            </a:r>
          </a:p>
          <a:p>
            <a:pPr lvl="0">
              <a:lnSpc>
                <a:spcPct val="160000"/>
              </a:lnSpc>
            </a:pPr>
            <a:r>
              <a:rPr lang="en-US" dirty="0" smtClean="0"/>
              <a:t>Top Selling Product by Category</a:t>
            </a:r>
          </a:p>
          <a:p>
            <a:pPr>
              <a:lnSpc>
                <a:spcPct val="160000"/>
              </a:lnSpc>
            </a:pPr>
            <a:r>
              <a:rPr lang="en-US" dirty="0" smtClean="0"/>
              <a:t>Bottom Selling Product by Category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sz="quarter" idx="1"/>
          </p:nvPr>
        </p:nvSpPr>
        <p:spPr/>
        <p:txBody>
          <a:bodyPr>
            <a:normAutofit fontScale="55000" lnSpcReduction="20000"/>
          </a:bodyPr>
          <a:lstStyle/>
          <a:p>
            <a:pPr>
              <a:lnSpc>
                <a:spcPct val="170000"/>
              </a:lnSpc>
              <a:spcAft>
                <a:spcPts val="600"/>
              </a:spcAft>
            </a:pPr>
            <a:r>
              <a:rPr lang="en-US" b="1" dirty="0" smtClean="0"/>
              <a:t>Identify Usage Patterns</a:t>
            </a:r>
            <a:r>
              <a:rPr lang="en-US" dirty="0" smtClean="0"/>
              <a:t>: Analyze how and when users engage with apps, data, and device features to understand daily usage habits.</a:t>
            </a:r>
          </a:p>
          <a:p>
            <a:pPr>
              <a:lnSpc>
                <a:spcPct val="170000"/>
              </a:lnSpc>
              <a:spcAft>
                <a:spcPts val="600"/>
              </a:spcAft>
            </a:pPr>
            <a:r>
              <a:rPr lang="en-US" b="1" dirty="0" smtClean="0"/>
              <a:t>Enhance User Experience</a:t>
            </a:r>
            <a:r>
              <a:rPr lang="en-US" dirty="0" smtClean="0"/>
              <a:t>: Provide insights for developers to optimize app functionality, performance, and battery/data efficiency based on actual usage data.</a:t>
            </a:r>
          </a:p>
          <a:p>
            <a:pPr>
              <a:lnSpc>
                <a:spcPct val="170000"/>
              </a:lnSpc>
              <a:spcAft>
                <a:spcPts val="600"/>
              </a:spcAft>
            </a:pPr>
            <a:r>
              <a:rPr lang="en-US" b="1" dirty="0" smtClean="0"/>
              <a:t>Guide Market Segmentation and Targeting</a:t>
            </a:r>
            <a:r>
              <a:rPr lang="en-US" dirty="0" smtClean="0"/>
              <a:t>: Enable companies to segment users by demographics or behavioral patterns to tailor marketing efforts and product features.</a:t>
            </a:r>
          </a:p>
          <a:p>
            <a:pPr>
              <a:lnSpc>
                <a:spcPct val="170000"/>
              </a:lnSpc>
              <a:spcAft>
                <a:spcPts val="600"/>
              </a:spcAft>
            </a:pPr>
            <a:r>
              <a:rPr lang="en-US" b="1" dirty="0" smtClean="0"/>
              <a:t>Support Network Infrastructure Planning</a:t>
            </a:r>
            <a:r>
              <a:rPr lang="en-US" dirty="0" smtClean="0"/>
              <a:t>: Help telecom companies identify peak data usage times and geographic demand to improve network quality and capacity.</a:t>
            </a:r>
          </a:p>
          <a:p>
            <a:pPr>
              <a:lnSpc>
                <a:spcPct val="170000"/>
              </a:lnSpc>
              <a:spcAft>
                <a:spcPts val="600"/>
              </a:spcAft>
            </a:pPr>
            <a:r>
              <a:rPr lang="en-US" b="1" dirty="0" smtClean="0"/>
              <a:t>Forecast Future Trends</a:t>
            </a:r>
            <a:r>
              <a:rPr lang="en-US" dirty="0" smtClean="0"/>
              <a:t>: Use historical data to predict future mobile data demands, </a:t>
            </a:r>
            <a:r>
              <a:rPr lang="en-US" dirty="0" err="1" smtClean="0"/>
              <a:t>abling</a:t>
            </a:r>
            <a:r>
              <a:rPr lang="en-US" dirty="0" smtClean="0"/>
              <a:t> </a:t>
            </a:r>
            <a:r>
              <a:rPr lang="en-US" dirty="0" smtClean="0"/>
              <a:t>companies to innovate and prepare for emerging user needs</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rgbClr val="E8A300"/>
                </a:solidFill>
                <a:latin typeface="Times New Roman" panose="02020603050405020304" pitchFamily="18" charset="0"/>
                <a:cs typeface="Times New Roman" panose="02020603050405020304" pitchFamily="18" charset="0"/>
              </a:rPr>
              <a:t>Methodology</a:t>
            </a:r>
            <a:endParaRPr lang="en-US" dirty="0"/>
          </a:p>
        </p:txBody>
      </p:sp>
      <p:sp>
        <p:nvSpPr>
          <p:cNvPr id="3" name="Content Placeholder 2"/>
          <p:cNvSpPr>
            <a:spLocks noGrp="1"/>
          </p:cNvSpPr>
          <p:nvPr>
            <p:ph sz="quarter" idx="1"/>
          </p:nvPr>
        </p:nvSpPr>
        <p:spPr/>
        <p:txBody>
          <a:bodyPr/>
          <a:lstStyle/>
          <a:p>
            <a:r>
              <a:rPr lang="en-US" sz="2200" dirty="0" err="1" smtClean="0">
                <a:latin typeface="Times New Roman" panose="02020603050405020304" pitchFamily="18" charset="0"/>
                <a:cs typeface="Times New Roman" panose="02020603050405020304" pitchFamily="18" charset="0"/>
              </a:rPr>
              <a:t>NumPy</a:t>
            </a:r>
            <a:r>
              <a:rPr lang="en-US" sz="2200" dirty="0" smtClean="0">
                <a:latin typeface="Times New Roman" panose="02020603050405020304" pitchFamily="18" charset="0"/>
                <a:cs typeface="Times New Roman" panose="02020603050405020304" pitchFamily="18" charset="0"/>
              </a:rPr>
              <a:t>: </a:t>
            </a:r>
          </a:p>
          <a:p>
            <a:pPr marL="457200" lvl="1" indent="0">
              <a:buNone/>
            </a:pPr>
            <a:r>
              <a:rPr lang="en-US" dirty="0" smtClean="0">
                <a:solidFill>
                  <a:schemeClr val="tx1"/>
                </a:solidFill>
                <a:latin typeface="Times New Roman" panose="02020603050405020304" pitchFamily="18" charset="0"/>
                <a:cs typeface="Times New Roman" panose="02020603050405020304" pitchFamily="18" charset="0"/>
              </a:rPr>
              <a:t>Provides support for efficient numerical computations and array operations.</a:t>
            </a:r>
          </a:p>
          <a:p>
            <a:r>
              <a:rPr lang="en-US" sz="2200" dirty="0" smtClean="0">
                <a:latin typeface="Times New Roman" panose="02020603050405020304" pitchFamily="18" charset="0"/>
                <a:cs typeface="Times New Roman" panose="02020603050405020304" pitchFamily="18" charset="0"/>
              </a:rPr>
              <a:t>Pandas: </a:t>
            </a:r>
          </a:p>
          <a:p>
            <a:pPr marL="457200" lvl="1" indent="0">
              <a:buNone/>
            </a:pPr>
            <a:r>
              <a:rPr lang="en-US" dirty="0" smtClean="0">
                <a:solidFill>
                  <a:schemeClr val="tx1"/>
                </a:solidFill>
                <a:latin typeface="Times New Roman" panose="02020603050405020304" pitchFamily="18" charset="0"/>
                <a:cs typeface="Times New Roman" panose="02020603050405020304" pitchFamily="18" charset="0"/>
              </a:rPr>
              <a:t>Offers data manipulation and analysis tools through </a:t>
            </a:r>
            <a:r>
              <a:rPr lang="en-US" dirty="0" err="1" smtClean="0">
                <a:solidFill>
                  <a:schemeClr val="tx1"/>
                </a:solidFill>
                <a:latin typeface="Times New Roman" panose="02020603050405020304" pitchFamily="18" charset="0"/>
                <a:cs typeface="Times New Roman" panose="02020603050405020304" pitchFamily="18" charset="0"/>
              </a:rPr>
              <a:t>dataframes</a:t>
            </a:r>
            <a:r>
              <a:rPr lang="en-US" dirty="0" smtClean="0">
                <a:solidFill>
                  <a:schemeClr val="tx1"/>
                </a:solidFill>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Matplotlib</a:t>
            </a:r>
            <a:r>
              <a:rPr lang="en-US" sz="2200" dirty="0" smtClean="0">
                <a:latin typeface="Times New Roman" panose="02020603050405020304" pitchFamily="18" charset="0"/>
                <a:cs typeface="Times New Roman" panose="02020603050405020304" pitchFamily="18" charset="0"/>
              </a:rPr>
              <a:t>: </a:t>
            </a:r>
          </a:p>
          <a:p>
            <a:pPr marL="457200" lvl="1" indent="0">
              <a:buNone/>
            </a:pPr>
            <a:r>
              <a:rPr lang="en-US" dirty="0" smtClean="0">
                <a:solidFill>
                  <a:schemeClr val="tx1"/>
                </a:solidFill>
                <a:latin typeface="Times New Roman" panose="02020603050405020304" pitchFamily="18" charset="0"/>
                <a:cs typeface="Times New Roman" panose="02020603050405020304" pitchFamily="18" charset="0"/>
              </a:rPr>
              <a:t>Enables creating static, interactive, and animated visualizations.</a:t>
            </a:r>
          </a:p>
          <a:p>
            <a:r>
              <a:rPr lang="en-US" sz="2200" dirty="0" err="1" smtClean="0">
                <a:latin typeface="Times New Roman" panose="02020603050405020304" pitchFamily="18" charset="0"/>
                <a:cs typeface="Times New Roman" panose="02020603050405020304" pitchFamily="18" charset="0"/>
              </a:rPr>
              <a:t>Seaborn</a:t>
            </a:r>
            <a:r>
              <a:rPr lang="en-US" sz="2200" dirty="0" smtClean="0">
                <a:latin typeface="Times New Roman" panose="02020603050405020304" pitchFamily="18" charset="0"/>
                <a:cs typeface="Times New Roman" panose="02020603050405020304" pitchFamily="18" charset="0"/>
              </a:rPr>
              <a:t>:</a:t>
            </a:r>
          </a:p>
          <a:p>
            <a:pPr marL="457200" lvl="1" indent="0">
              <a:buNone/>
            </a:pPr>
            <a:r>
              <a:rPr lang="en-US" dirty="0" smtClean="0">
                <a:solidFill>
                  <a:schemeClr val="tx1"/>
                </a:solidFill>
                <a:latin typeface="Times New Roman" panose="02020603050405020304" pitchFamily="18" charset="0"/>
                <a:cs typeface="Times New Roman" panose="02020603050405020304" pitchFamily="18" charset="0"/>
              </a:rPr>
              <a:t>Builds on </a:t>
            </a:r>
            <a:r>
              <a:rPr lang="en-US" dirty="0" err="1" smtClean="0">
                <a:solidFill>
                  <a:schemeClr val="tx1"/>
                </a:solidFill>
                <a:latin typeface="Times New Roman" panose="02020603050405020304" pitchFamily="18" charset="0"/>
                <a:cs typeface="Times New Roman" panose="02020603050405020304" pitchFamily="18" charset="0"/>
              </a:rPr>
              <a:t>Matplotlib</a:t>
            </a:r>
            <a:r>
              <a:rPr lang="en-US" dirty="0" smtClean="0">
                <a:solidFill>
                  <a:schemeClr val="tx1"/>
                </a:solidFill>
                <a:latin typeface="Times New Roman" panose="02020603050405020304" pitchFamily="18" charset="0"/>
                <a:cs typeface="Times New Roman" panose="02020603050405020304" pitchFamily="18" charset="0"/>
              </a:rPr>
              <a:t> to provide a high-level interface for drawing attractive statistical graphics.</a:t>
            </a:r>
            <a:endParaRPr lang="en-IN"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Hardware and Software Requirements</a:t>
            </a:r>
            <a:endParaRPr lang="en-US" dirty="0">
              <a:solidFill>
                <a:schemeClr val="accent6">
                  <a:lumMod val="50000"/>
                </a:schemeClr>
              </a:solidFill>
            </a:endParaRPr>
          </a:p>
        </p:txBody>
      </p:sp>
      <p:sp>
        <p:nvSpPr>
          <p:cNvPr id="3" name="Content Placeholder 2"/>
          <p:cNvSpPr>
            <a:spLocks noGrp="1"/>
          </p:cNvSpPr>
          <p:nvPr>
            <p:ph sz="quarter" idx="1"/>
          </p:nvPr>
        </p:nvSpPr>
        <p:spPr/>
        <p:txBody>
          <a:bodyPr>
            <a:normAutofit fontScale="55000" lnSpcReduction="20000"/>
          </a:bodyPr>
          <a:lstStyle/>
          <a:p>
            <a:pPr marL="0" lvl="0" indent="0">
              <a:lnSpc>
                <a:spcPct val="170000"/>
              </a:lnSpc>
              <a:spcBef>
                <a:spcPts val="200"/>
              </a:spcBef>
              <a:buClrTx/>
              <a:buSzTx/>
              <a:buNone/>
              <a:defRPr/>
            </a:pPr>
            <a:endParaRPr lang="en-IN" sz="2800" b="1" kern="1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70000"/>
              </a:lnSpc>
              <a:spcBef>
                <a:spcPts val="200"/>
              </a:spcBef>
              <a:buClrTx/>
              <a:buSzTx/>
              <a:buNone/>
              <a:defRPr/>
            </a:pPr>
            <a:r>
              <a:rPr lang="en-IN" sz="2800" b="1" kern="100" dirty="0" smtClean="0">
                <a:latin typeface="Times New Roman" panose="02020603050405020304" pitchFamily="18" charset="0"/>
                <a:ea typeface="Times New Roman" panose="02020603050405020304" pitchFamily="18" charset="0"/>
                <a:cs typeface="Times New Roman" panose="02020603050405020304" pitchFamily="18" charset="0"/>
              </a:rPr>
              <a:t>HARDWARE </a:t>
            </a:r>
            <a:r>
              <a:rPr lang="en-IN" sz="2800" b="1" kern="100" dirty="0" smtClean="0">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IN" sz="2800" b="1" kern="1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70000"/>
              </a:lnSpc>
              <a:spcAft>
                <a:spcPts val="800"/>
              </a:spcAft>
              <a:tabLst>
                <a:tab pos="457200" algn="l"/>
              </a:tabLst>
            </a:pP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Processor</a:t>
            </a:r>
            <a:r>
              <a:rPr lang="en-IN" sz="2800" kern="100" dirty="0" smtClean="0">
                <a:latin typeface="Times New Roman" panose="02020603050405020304" pitchFamily="18" charset="0"/>
                <a:ea typeface="Calibri" panose="020F0502020204030204" pitchFamily="34" charset="0"/>
                <a:cs typeface="Times New Roman" panose="02020603050405020304" pitchFamily="18" charset="0"/>
              </a:rPr>
              <a:t>: Intel Core i5 or equivalent (minimum), Intel Core i7 or higher (recommended)</a:t>
            </a:r>
          </a:p>
          <a:p>
            <a:pPr marL="342900" lvl="0" indent="-342900">
              <a:lnSpc>
                <a:spcPct val="170000"/>
              </a:lnSpc>
              <a:spcAft>
                <a:spcPts val="800"/>
              </a:spcAft>
              <a:tabLst>
                <a:tab pos="457200" algn="l"/>
              </a:tabLst>
            </a:pP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RAM</a:t>
            </a:r>
            <a:r>
              <a:rPr lang="en-IN" sz="2800" kern="100" dirty="0" smtClean="0">
                <a:latin typeface="Times New Roman" panose="02020603050405020304" pitchFamily="18" charset="0"/>
                <a:ea typeface="Calibri" panose="020F0502020204030204" pitchFamily="34" charset="0"/>
                <a:cs typeface="Times New Roman" panose="02020603050405020304" pitchFamily="18" charset="0"/>
              </a:rPr>
              <a:t>: 8 GB (minimum), 16 GB or more (recommended)</a:t>
            </a:r>
          </a:p>
          <a:p>
            <a:pPr marL="342900" lvl="0" indent="-342900">
              <a:lnSpc>
                <a:spcPct val="170000"/>
              </a:lnSpc>
              <a:spcAft>
                <a:spcPts val="800"/>
              </a:spcAft>
              <a:tabLst>
                <a:tab pos="457200" algn="l"/>
              </a:tabLst>
            </a:pP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Storage</a:t>
            </a:r>
            <a:r>
              <a:rPr lang="en-IN" sz="2800" kern="100" dirty="0" smtClean="0">
                <a:latin typeface="Times New Roman" panose="02020603050405020304" pitchFamily="18" charset="0"/>
                <a:ea typeface="Calibri" panose="020F0502020204030204" pitchFamily="34" charset="0"/>
                <a:cs typeface="Times New Roman" panose="02020603050405020304" pitchFamily="18" charset="0"/>
              </a:rPr>
              <a:t>: 256 GB SSD (minimum), 512 GB SSD or more (recommended)</a:t>
            </a:r>
          </a:p>
          <a:p>
            <a:pPr marL="342900" lvl="0" indent="-342900">
              <a:lnSpc>
                <a:spcPct val="170000"/>
              </a:lnSpc>
              <a:spcAft>
                <a:spcPts val="800"/>
              </a:spcAft>
              <a:tabLst>
                <a:tab pos="457200" algn="l"/>
              </a:tabLst>
            </a:pP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Graphics</a:t>
            </a:r>
            <a:r>
              <a:rPr lang="en-IN" sz="2800" kern="100" dirty="0" smtClean="0">
                <a:latin typeface="Times New Roman" panose="02020603050405020304" pitchFamily="18" charset="0"/>
                <a:ea typeface="Calibri" panose="020F0502020204030204" pitchFamily="34" charset="0"/>
                <a:cs typeface="Times New Roman" panose="02020603050405020304" pitchFamily="18" charset="0"/>
              </a:rPr>
              <a:t>: Integrated graphics for basic visualization, dedicated GPU for more intensive visualizations</a:t>
            </a:r>
          </a:p>
          <a:p>
            <a:pPr marL="342900" lvl="0" indent="-342900">
              <a:lnSpc>
                <a:spcPct val="170000"/>
              </a:lnSpc>
              <a:spcAft>
                <a:spcPts val="800"/>
              </a:spcAft>
              <a:tabLst>
                <a:tab pos="457200" algn="l"/>
              </a:tabLst>
            </a:pP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Display</a:t>
            </a:r>
            <a:r>
              <a:rPr lang="en-IN" sz="2800" kern="100" dirty="0" smtClean="0">
                <a:latin typeface="Times New Roman" panose="02020603050405020304" pitchFamily="18" charset="0"/>
                <a:ea typeface="Calibri" panose="020F0502020204030204" pitchFamily="34" charset="0"/>
                <a:cs typeface="Times New Roman" panose="02020603050405020304" pitchFamily="18" charset="0"/>
              </a:rPr>
              <a:t>: Full HD monitor (1920x1080 resolution) or higher</a:t>
            </a:r>
          </a:p>
          <a:p>
            <a:pPr marL="342900" lvl="0" indent="-342900">
              <a:lnSpc>
                <a:spcPct val="170000"/>
              </a:lnSpc>
              <a:spcAft>
                <a:spcPts val="800"/>
              </a:spcAft>
              <a:tabLst>
                <a:tab pos="457200" algn="l"/>
              </a:tabLst>
            </a:pPr>
            <a:r>
              <a:rPr lang="en-IN" sz="2800" b="1" kern="100" dirty="0" smtClean="0">
                <a:latin typeface="Times New Roman" panose="02020603050405020304" pitchFamily="18" charset="0"/>
                <a:ea typeface="Calibri" panose="020F0502020204030204" pitchFamily="34" charset="0"/>
                <a:cs typeface="Times New Roman" panose="02020603050405020304" pitchFamily="18" charset="0"/>
              </a:rPr>
              <a:t>Internet Connection</a:t>
            </a:r>
            <a:r>
              <a:rPr lang="en-IN" sz="2800" kern="100" dirty="0" smtClean="0">
                <a:latin typeface="Times New Roman" panose="02020603050405020304" pitchFamily="18" charset="0"/>
                <a:ea typeface="Calibri" panose="020F0502020204030204" pitchFamily="34" charset="0"/>
                <a:cs typeface="Times New Roman" panose="02020603050405020304" pitchFamily="18" charset="0"/>
              </a:rPr>
              <a:t>: Stable internet connection for downloading datasets and libraries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kern="100" dirty="0" smtClean="0">
                <a:solidFill>
                  <a:schemeClr val="accent3">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US" dirty="0">
              <a:solidFill>
                <a:schemeClr val="accent3">
                  <a:lumMod val="50000"/>
                </a:schemeClr>
              </a:solidFill>
            </a:endParaRPr>
          </a:p>
        </p:txBody>
      </p:sp>
      <p:sp>
        <p:nvSpPr>
          <p:cNvPr id="3" name="Content Placeholder 2"/>
          <p:cNvSpPr>
            <a:spLocks noGrp="1"/>
          </p:cNvSpPr>
          <p:nvPr>
            <p:ph sz="quarter" idx="1"/>
          </p:nvPr>
        </p:nvSpPr>
        <p:spPr/>
        <p:txBody>
          <a:bodyPr/>
          <a:lstStyle/>
          <a:p>
            <a:pPr marL="0" indent="0">
              <a:lnSpc>
                <a:spcPct val="100000"/>
              </a:lnSpc>
              <a:spcBef>
                <a:spcPts val="200"/>
              </a:spcBef>
              <a:buNone/>
            </a:pPr>
            <a:endParaRPr lang="en-IN" sz="3600" b="1" kern="100" dirty="0" smtClean="0">
              <a:solidFill>
                <a:srgbClr val="E8A3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200"/>
              </a:spcBef>
            </a:pPr>
            <a:r>
              <a:rPr lang="en-GB" sz="2400" kern="100" dirty="0" smtClean="0">
                <a:latin typeface="Times New Roman" panose="02020603050405020304" pitchFamily="18" charset="0"/>
                <a:ea typeface="Times New Roman" panose="02020603050405020304" pitchFamily="18" charset="0"/>
                <a:cs typeface="Times New Roman" panose="02020603050405020304" pitchFamily="18" charset="0"/>
              </a:rPr>
              <a:t>Operating System: Windows 10 or higher, </a:t>
            </a:r>
            <a:r>
              <a:rPr lang="en-GB" sz="2400" kern="100" dirty="0" err="1" smtClean="0">
                <a:latin typeface="Times New Roman" panose="02020603050405020304" pitchFamily="18" charset="0"/>
                <a:ea typeface="Times New Roman" panose="02020603050405020304" pitchFamily="18" charset="0"/>
                <a:cs typeface="Times New Roman" panose="02020603050405020304" pitchFamily="18" charset="0"/>
              </a:rPr>
              <a:t>macOS</a:t>
            </a:r>
            <a:r>
              <a:rPr lang="en-GB" sz="2400" kern="100" dirty="0" smtClean="0">
                <a:latin typeface="Times New Roman" panose="02020603050405020304" pitchFamily="18" charset="0"/>
                <a:ea typeface="Times New Roman" panose="02020603050405020304" pitchFamily="18" charset="0"/>
                <a:cs typeface="Times New Roman" panose="02020603050405020304" pitchFamily="18" charset="0"/>
              </a:rPr>
              <a:t> 10.14 or higher, Linux</a:t>
            </a:r>
          </a:p>
          <a:p>
            <a:pPr>
              <a:lnSpc>
                <a:spcPct val="150000"/>
              </a:lnSpc>
              <a:spcBef>
                <a:spcPts val="200"/>
              </a:spcBef>
            </a:pPr>
            <a:r>
              <a:rPr lang="en-GB" sz="2400" kern="100" dirty="0" smtClean="0">
                <a:latin typeface="Times New Roman" panose="02020603050405020304" pitchFamily="18" charset="0"/>
                <a:ea typeface="Times New Roman" panose="02020603050405020304" pitchFamily="18" charset="0"/>
                <a:cs typeface="Times New Roman" panose="02020603050405020304" pitchFamily="18" charset="0"/>
              </a:rPr>
              <a:t>Programming Languages: Python 3.6 or higher</a:t>
            </a:r>
          </a:p>
          <a:p>
            <a:pPr>
              <a:lnSpc>
                <a:spcPct val="150000"/>
              </a:lnSpc>
              <a:spcBef>
                <a:spcPts val="200"/>
              </a:spcBef>
            </a:pPr>
            <a:r>
              <a:rPr lang="en-GB" sz="2400" kern="100" dirty="0" smtClean="0">
                <a:latin typeface="Times New Roman" panose="02020603050405020304" pitchFamily="18" charset="0"/>
                <a:ea typeface="Times New Roman" panose="02020603050405020304" pitchFamily="18" charset="0"/>
                <a:cs typeface="Times New Roman" panose="02020603050405020304" pitchFamily="18" charset="0"/>
              </a:rPr>
              <a:t>IDE/Text Editor: </a:t>
            </a:r>
            <a:r>
              <a:rPr lang="en-GB" sz="2400" kern="100" dirty="0" err="1" smtClean="0">
                <a:latin typeface="Times New Roman" panose="02020603050405020304" pitchFamily="18" charset="0"/>
                <a:ea typeface="Times New Roman" panose="02020603050405020304" pitchFamily="18" charset="0"/>
                <a:cs typeface="Times New Roman" panose="02020603050405020304" pitchFamily="18" charset="0"/>
              </a:rPr>
              <a:t>Jupyter</a:t>
            </a:r>
            <a:r>
              <a:rPr lang="en-GB" sz="2400" kern="100" dirty="0" smtClean="0">
                <a:latin typeface="Times New Roman" panose="02020603050405020304" pitchFamily="18" charset="0"/>
                <a:ea typeface="Times New Roman" panose="02020603050405020304" pitchFamily="18" charset="0"/>
                <a:cs typeface="Times New Roman" panose="02020603050405020304" pitchFamily="18" charset="0"/>
              </a:rPr>
              <a:t> Notebook, Visual Studio Code, </a:t>
            </a:r>
            <a:r>
              <a:rPr lang="en-GB" sz="2400" kern="100" dirty="0" err="1" smtClean="0">
                <a:latin typeface="Times New Roman" panose="02020603050405020304" pitchFamily="18" charset="0"/>
                <a:ea typeface="Times New Roman" panose="02020603050405020304" pitchFamily="18" charset="0"/>
                <a:cs typeface="Times New Roman" panose="02020603050405020304" pitchFamily="18" charset="0"/>
              </a:rPr>
              <a:t>PyCharm</a:t>
            </a:r>
            <a:endParaRPr lang="en-IN" sz="2400" kern="100"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fontScale="85000" lnSpcReduction="10000"/>
          </a:bodyPr>
          <a:lstStyle/>
          <a:p>
            <a:pPr>
              <a:lnSpc>
                <a:spcPct val="150000"/>
              </a:lnSpc>
            </a:pPr>
            <a:r>
              <a:rPr lang="en-US" sz="2000" dirty="0" smtClean="0"/>
              <a:t>A </a:t>
            </a:r>
            <a:r>
              <a:rPr lang="en-US" sz="2000" b="1" dirty="0" smtClean="0"/>
              <a:t>Mobile Data Usage and User Behavior Dataset</a:t>
            </a:r>
            <a:r>
              <a:rPr lang="en-US" sz="2000" dirty="0" smtClean="0"/>
              <a:t> provides essential insights into how users interact with mobile devices, including patterns in data consumption, app usage frequency, and peak engagement times. Key objectives include understanding daily usage habits, enhancing app performance, and identifying opportunities for targeted marketing and personalized experiences. Additionally, it supports network infrastructure planning by telecom companies, guiding them to meet data demand effectively. The dataset is also valuable for predicting future trends and improving user retention and engagement by focusing on the features users find most engaging. Security insights help ensure privacy and manage data vulnerabilities, making it a comprehensive resource for stakeholders in the tech and telecom industries.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86</TotalTime>
  <Words>827</Words>
  <Application>Microsoft Office PowerPoint</Application>
  <PresentationFormat>On-screen Show (4:3)</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Slide 1</vt:lpstr>
      <vt:lpstr>Abstract</vt:lpstr>
      <vt:lpstr>Why  Use  Mobile Data Usage</vt:lpstr>
      <vt:lpstr>Problem Statement</vt:lpstr>
      <vt:lpstr>Aim</vt:lpstr>
      <vt:lpstr>Methodology</vt:lpstr>
      <vt:lpstr>Hardware and Software Requirements</vt:lpstr>
      <vt:lpstr>SOFTWARE REQUIREMENTS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sec</dc:creator>
  <cp:lastModifiedBy>sec</cp:lastModifiedBy>
  <cp:revision>10</cp:revision>
  <dcterms:created xsi:type="dcterms:W3CDTF">2024-10-27T14:45:59Z</dcterms:created>
  <dcterms:modified xsi:type="dcterms:W3CDTF">2024-10-28T05:49:33Z</dcterms:modified>
</cp:coreProperties>
</file>