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1"/>
  </p:notesMasterIdLst>
  <p:handoutMasterIdLst>
    <p:handoutMasterId r:id="rId12"/>
  </p:handoutMasterIdLst>
  <p:sldIdLst>
    <p:sldId id="265" r:id="rId3"/>
    <p:sldId id="343" r:id="rId4"/>
    <p:sldId id="345" r:id="rId5"/>
    <p:sldId id="344" r:id="rId6"/>
    <p:sldId id="340" r:id="rId7"/>
    <p:sldId id="347" r:id="rId8"/>
    <p:sldId id="349" r:id="rId9"/>
    <p:sldId id="350"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29" autoAdjust="0"/>
  </p:normalViewPr>
  <p:slideViewPr>
    <p:cSldViewPr showGuides="1">
      <p:cViewPr varScale="1">
        <p:scale>
          <a:sx n="88" d="100"/>
          <a:sy n="88" d="100"/>
        </p:scale>
        <p:origin x="672"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28-Oct-17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28-Oct-17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28-Oct-17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28-Oct-17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28-Oct-17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28-Oct-17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28-Oct-17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28-Oct-17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28-Oct-17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28-Oct-17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28-Oct-17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28-Oct-17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28-Oct-17</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2812" y="914400"/>
            <a:ext cx="10744200" cy="1447800"/>
          </a:xfrm>
        </p:spPr>
        <p:txBody>
          <a:bodyPr>
            <a:normAutofit/>
          </a:bodyPr>
          <a:lstStyle/>
          <a:p>
            <a:pPr algn="ctr"/>
            <a:r>
              <a:rPr lang="en-US" sz="4400" dirty="0">
                <a:solidFill>
                  <a:schemeClr val="accent6">
                    <a:lumMod val="60000"/>
                    <a:lumOff val="40000"/>
                  </a:schemeClr>
                </a:solidFill>
                <a:latin typeface="Berlin Sans FB" pitchFamily="34" charset="0"/>
              </a:rPr>
              <a:t>A Project </a:t>
            </a:r>
            <a:r>
              <a:rPr lang="en-US" sz="4400" dirty="0" smtClean="0">
                <a:solidFill>
                  <a:schemeClr val="accent6">
                    <a:lumMod val="60000"/>
                    <a:lumOff val="40000"/>
                  </a:schemeClr>
                </a:solidFill>
                <a:latin typeface="Berlin Sans FB" pitchFamily="34" charset="0"/>
              </a:rPr>
              <a:t>on Wireless Communication</a:t>
            </a:r>
            <a:br>
              <a:rPr lang="en-US" sz="4400" dirty="0" smtClean="0">
                <a:solidFill>
                  <a:schemeClr val="accent6">
                    <a:lumMod val="60000"/>
                    <a:lumOff val="40000"/>
                  </a:schemeClr>
                </a:solidFill>
                <a:latin typeface="Berlin Sans FB" pitchFamily="34" charset="0"/>
              </a:rPr>
            </a:br>
            <a:r>
              <a:rPr lang="en-US" sz="1800" dirty="0">
                <a:solidFill>
                  <a:schemeClr val="accent6">
                    <a:lumMod val="60000"/>
                    <a:lumOff val="40000"/>
                  </a:schemeClr>
                </a:solidFill>
                <a:latin typeface="Berlin Sans FB" pitchFamily="34" charset="0"/>
              </a:rPr>
              <a:t/>
            </a:r>
            <a:br>
              <a:rPr lang="en-US" sz="1800" dirty="0">
                <a:solidFill>
                  <a:schemeClr val="accent6">
                    <a:lumMod val="60000"/>
                    <a:lumOff val="40000"/>
                  </a:schemeClr>
                </a:solidFill>
                <a:latin typeface="Berlin Sans FB" pitchFamily="34" charset="0"/>
              </a:rPr>
            </a:br>
            <a:r>
              <a:rPr lang="en-US" sz="4400" dirty="0">
                <a:solidFill>
                  <a:schemeClr val="accent6">
                    <a:lumMod val="60000"/>
                    <a:lumOff val="40000"/>
                  </a:schemeClr>
                </a:solidFill>
                <a:latin typeface="Berlin Sans FB" pitchFamily="34" charset="0"/>
              </a:rPr>
              <a:t>using RF </a:t>
            </a:r>
            <a:r>
              <a:rPr lang="en-US" sz="4400" dirty="0" smtClean="0">
                <a:solidFill>
                  <a:schemeClr val="accent6">
                    <a:lumMod val="60000"/>
                    <a:lumOff val="40000"/>
                  </a:schemeClr>
                </a:solidFill>
                <a:latin typeface="Berlin Sans FB" pitchFamily="34" charset="0"/>
              </a:rPr>
              <a:t>modulator and </a:t>
            </a:r>
            <a:r>
              <a:rPr lang="en-US" sz="4400" dirty="0" smtClean="0">
                <a:solidFill>
                  <a:schemeClr val="accent6">
                    <a:lumMod val="60000"/>
                    <a:lumOff val="40000"/>
                  </a:schemeClr>
                </a:solidFill>
                <a:latin typeface="Berlin Sans FB" pitchFamily="34" charset="0"/>
              </a:rPr>
              <a:t>Encoder-Decoder</a:t>
            </a:r>
            <a:endParaRPr lang="en-US" sz="4400" dirty="0">
              <a:solidFill>
                <a:schemeClr val="accent6">
                  <a:lumMod val="60000"/>
                  <a:lumOff val="40000"/>
                </a:schemeClr>
              </a:solidFill>
              <a:latin typeface="Berlin Sans FB" pitchFamily="34" charset="0"/>
            </a:endParaRPr>
          </a:p>
        </p:txBody>
      </p:sp>
      <p:sp>
        <p:nvSpPr>
          <p:cNvPr id="4" name="Subtitle 3"/>
          <p:cNvSpPr>
            <a:spLocks noGrp="1"/>
          </p:cNvSpPr>
          <p:nvPr>
            <p:ph type="subTitle" idx="1"/>
          </p:nvPr>
        </p:nvSpPr>
        <p:spPr>
          <a:xfrm>
            <a:off x="1293812" y="3657600"/>
            <a:ext cx="5867400" cy="2514600"/>
          </a:xfrm>
        </p:spPr>
        <p:txBody>
          <a:bodyPr>
            <a:normAutofit fontScale="92500" lnSpcReduction="20000"/>
          </a:bodyPr>
          <a:lstStyle/>
          <a:p>
            <a:endParaRPr lang="it-IT" dirty="0" smtClean="0"/>
          </a:p>
          <a:p>
            <a:endParaRPr lang="it-IT" dirty="0"/>
          </a:p>
          <a:p>
            <a:endParaRPr lang="it-IT" dirty="0" smtClean="0"/>
          </a:p>
          <a:p>
            <a:endParaRPr lang="it-IT" dirty="0"/>
          </a:p>
          <a:p>
            <a:r>
              <a:rPr lang="it-IT" dirty="0" smtClean="0">
                <a:latin typeface="Berlin Sans FB" panose="020E0602020502020306" pitchFamily="34" charset="0"/>
              </a:rPr>
              <a:t>Presented </a:t>
            </a:r>
            <a:r>
              <a:rPr lang="it-IT" dirty="0" smtClean="0">
                <a:latin typeface="Berlin Sans FB" panose="020E0602020502020306" pitchFamily="34" charset="0"/>
              </a:rPr>
              <a:t>by</a:t>
            </a:r>
            <a:r>
              <a:rPr lang="it-IT" dirty="0" smtClean="0">
                <a:latin typeface="Berlin Sans FB" panose="020E0602020502020306" pitchFamily="34" charset="0"/>
              </a:rPr>
              <a:t>:</a:t>
            </a:r>
          </a:p>
          <a:p>
            <a:endParaRPr lang="it-IT" dirty="0" smtClean="0">
              <a:latin typeface="Berlin Sans FB" panose="020E0602020502020306" pitchFamily="34" charset="0"/>
            </a:endParaRPr>
          </a:p>
          <a:p>
            <a:endParaRPr lang="it-IT" dirty="0" smtClean="0"/>
          </a:p>
          <a:p>
            <a:r>
              <a:rPr lang="it-IT" sz="2400" dirty="0" smtClean="0">
                <a:latin typeface="Times New Roman" panose="02020603050405020304" pitchFamily="18" charset="0"/>
                <a:cs typeface="Times New Roman" panose="02020603050405020304" pitchFamily="18" charset="0"/>
              </a:rPr>
              <a:t>Fahmid </a:t>
            </a:r>
            <a:r>
              <a:rPr lang="it-IT" sz="2400" dirty="0" smtClean="0">
                <a:latin typeface="Times New Roman" panose="02020603050405020304" pitchFamily="18" charset="0"/>
                <a:cs typeface="Times New Roman" panose="02020603050405020304" pitchFamily="18" charset="0"/>
              </a:rPr>
              <a:t>mahmud           id-1402042</a:t>
            </a:r>
          </a:p>
          <a:p>
            <a:endParaRPr lang="it-IT" sz="2400" dirty="0" smtClean="0">
              <a:latin typeface="Times New Roman" panose="02020603050405020304" pitchFamily="18" charset="0"/>
              <a:cs typeface="Times New Roman" panose="02020603050405020304" pitchFamily="18" charset="0"/>
            </a:endParaRPr>
          </a:p>
          <a:p>
            <a:r>
              <a:rPr lang="it-IT" sz="2400" dirty="0" smtClean="0">
                <a:latin typeface="Times New Roman" panose="02020603050405020304" pitchFamily="18" charset="0"/>
                <a:cs typeface="Times New Roman" panose="02020603050405020304" pitchFamily="18" charset="0"/>
              </a:rPr>
              <a:t>md. Riazul mowla      </a:t>
            </a:r>
            <a:r>
              <a:rPr lang="it-IT" sz="2400" dirty="0" smtClean="0">
                <a:latin typeface="Times New Roman" panose="02020603050405020304" pitchFamily="18" charset="0"/>
                <a:cs typeface="Times New Roman" panose="02020603050405020304" pitchFamily="18" charset="0"/>
              </a:rPr>
              <a:t> </a:t>
            </a:r>
            <a:r>
              <a:rPr lang="it-IT" sz="2400" dirty="0" smtClean="0">
                <a:latin typeface="Times New Roman" panose="02020603050405020304" pitchFamily="18" charset="0"/>
                <a:cs typeface="Times New Roman" panose="02020603050405020304" pitchFamily="18" charset="0"/>
              </a:rPr>
              <a:t>id-1402050</a:t>
            </a:r>
            <a:endParaRPr lang="it-I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1000"/>
                                        <p:tgtEl>
                                          <p:spTgt spid="4">
                                            <p:txEl>
                                              <p:pRg st="4" end="4"/>
                                            </p:txEl>
                                          </p:spTgt>
                                        </p:tgtEl>
                                      </p:cBhvr>
                                    </p:animEffect>
                                    <p:anim calcmode="lin" valueType="num">
                                      <p:cBhvr>
                                        <p:cTn id="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7" end="7"/>
                                            </p:txEl>
                                          </p:spTgt>
                                        </p:tgtEl>
                                        <p:attrNameLst>
                                          <p:attrName>style.visibility</p:attrName>
                                        </p:attrNameLst>
                                      </p:cBhvr>
                                      <p:to>
                                        <p:strVal val="visible"/>
                                      </p:to>
                                    </p:set>
                                    <p:animEffect transition="in" filter="fade">
                                      <p:cBhvr>
                                        <p:cTn id="14" dur="1000"/>
                                        <p:tgtEl>
                                          <p:spTgt spid="4">
                                            <p:txEl>
                                              <p:pRg st="7" end="7"/>
                                            </p:txEl>
                                          </p:spTgt>
                                        </p:tgtEl>
                                      </p:cBhvr>
                                    </p:animEffect>
                                    <p:anim calcmode="lin" valueType="num">
                                      <p:cBhvr>
                                        <p:cTn id="1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1000"/>
                                        <p:tgtEl>
                                          <p:spTgt spid="4">
                                            <p:txEl>
                                              <p:pRg st="9" end="9"/>
                                            </p:txEl>
                                          </p:spTgt>
                                        </p:tgtEl>
                                      </p:cBhvr>
                                    </p:animEffect>
                                    <p:anim calcmode="lin" valueType="num">
                                      <p:cBhvr>
                                        <p:cTn id="2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0012" y="533400"/>
            <a:ext cx="8763000" cy="5878532"/>
          </a:xfrm>
          <a:prstGeom prst="rect">
            <a:avLst/>
          </a:prstGeom>
        </p:spPr>
        <p:txBody>
          <a:bodyPr wrap="square">
            <a:spAutoFit/>
          </a:bodyPr>
          <a:lstStyle/>
          <a:p>
            <a:pPr algn="ctr"/>
            <a:r>
              <a:rPr lang="en-US" sz="5400" dirty="0" smtClean="0">
                <a:solidFill>
                  <a:schemeClr val="accent1">
                    <a:lumMod val="60000"/>
                    <a:lumOff val="40000"/>
                  </a:schemeClr>
                </a:solidFill>
                <a:latin typeface="Berlin Sans FB" panose="020E0602020502020306" pitchFamily="34" charset="0"/>
                <a:cs typeface="Times New Roman" panose="02020603050405020304" pitchFamily="18" charset="0"/>
              </a:rPr>
              <a:t>Components</a:t>
            </a:r>
          </a:p>
          <a:p>
            <a:pPr algn="ctr"/>
            <a:endParaRPr lang="en-US" sz="1200" dirty="0">
              <a:latin typeface="Times New Roman" panose="02020603050405020304" pitchFamily="18" charset="0"/>
              <a:cs typeface="Times New Roman" panose="02020603050405020304" pitchFamily="18" charset="0"/>
            </a:endParaRPr>
          </a:p>
          <a:p>
            <a:pPr marL="457200" lvl="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RF Transmitter</a:t>
            </a:r>
          </a:p>
          <a:p>
            <a:pPr marL="457200" lvl="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HT12E Encoder</a:t>
            </a:r>
          </a:p>
          <a:p>
            <a:pPr marL="457200" lvl="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RF Receiver </a:t>
            </a:r>
          </a:p>
          <a:p>
            <a:pPr marL="457200" lvl="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HT12D Decoder</a:t>
            </a:r>
          </a:p>
          <a:p>
            <a:pPr marL="457200" lvl="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LM7805</a:t>
            </a:r>
          </a:p>
          <a:p>
            <a:pPr marL="457200" lvl="0" indent="-457200">
              <a:spcAft>
                <a:spcPts val="1200"/>
              </a:spcAf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Resistors (</a:t>
            </a:r>
            <a:r>
              <a:rPr lang="en-US" sz="2200" dirty="0">
                <a:latin typeface="Times New Roman" panose="02020603050405020304" pitchFamily="18" charset="0"/>
                <a:cs typeface="Times New Roman" panose="02020603050405020304" pitchFamily="18" charset="0"/>
              </a:rPr>
              <a:t>680kΩ, 33kΩ, 1kΩ)</a:t>
            </a:r>
          </a:p>
          <a:p>
            <a:pPr marL="457200" lvl="0" indent="-457200">
              <a:spcAft>
                <a:spcPts val="1200"/>
              </a:spcAf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Potentiometer (</a:t>
            </a:r>
            <a:r>
              <a:rPr lang="en-US" sz="2200" dirty="0">
                <a:latin typeface="Times New Roman" panose="02020603050405020304" pitchFamily="18" charset="0"/>
                <a:cs typeface="Times New Roman" panose="02020603050405020304" pitchFamily="18" charset="0"/>
              </a:rPr>
              <a:t>100kΩ)</a:t>
            </a:r>
          </a:p>
          <a:p>
            <a:pPr marL="457200" lvl="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LED</a:t>
            </a:r>
          </a:p>
          <a:p>
            <a:pPr marL="457200" lvl="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Connecting Wires</a:t>
            </a:r>
          </a:p>
          <a:p>
            <a:pPr marL="457200" indent="-457200">
              <a:spcAft>
                <a:spcPts val="12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9V Battery</a:t>
            </a:r>
            <a:endParaRPr lang="ru-RU"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13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1000"/>
                                        <p:tgtEl>
                                          <p:spTgt spid="5">
                                            <p:txEl>
                                              <p:pRg st="4" end="4"/>
                                            </p:txEl>
                                          </p:spTgt>
                                        </p:tgtEl>
                                      </p:cBhvr>
                                    </p:animEffect>
                                    <p:anim calcmode="lin" valueType="num">
                                      <p:cBhvr>
                                        <p:cTn id="1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anim calcmode="lin" valueType="num">
                                      <p:cBhvr>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anim calcmode="lin" valueType="num">
                                      <p:cBhvr>
                                        <p:cTn id="2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1000"/>
                                        <p:tgtEl>
                                          <p:spTgt spid="5">
                                            <p:txEl>
                                              <p:pRg st="7" end="7"/>
                                            </p:txEl>
                                          </p:spTgt>
                                        </p:tgtEl>
                                      </p:cBhvr>
                                    </p:animEffect>
                                    <p:anim calcmode="lin" valueType="num">
                                      <p:cBhvr>
                                        <p:cTn id="3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1000"/>
                                        <p:tgtEl>
                                          <p:spTgt spid="5">
                                            <p:txEl>
                                              <p:pRg st="8" end="8"/>
                                            </p:txEl>
                                          </p:spTgt>
                                        </p:tgtEl>
                                      </p:cBhvr>
                                    </p:animEffect>
                                    <p:anim calcmode="lin" valueType="num">
                                      <p:cBhvr>
                                        <p:cTn id="3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1000"/>
                                        <p:tgtEl>
                                          <p:spTgt spid="5">
                                            <p:txEl>
                                              <p:pRg st="9" end="9"/>
                                            </p:txEl>
                                          </p:spTgt>
                                        </p:tgtEl>
                                      </p:cBhvr>
                                    </p:animEffect>
                                    <p:anim calcmode="lin" valueType="num">
                                      <p:cBhvr>
                                        <p:cTn id="4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1000"/>
                                        <p:tgtEl>
                                          <p:spTgt spid="5">
                                            <p:txEl>
                                              <p:pRg st="10" end="10"/>
                                            </p:txEl>
                                          </p:spTgt>
                                        </p:tgtEl>
                                      </p:cBhvr>
                                    </p:animEffect>
                                    <p:anim calcmode="lin" valueType="num">
                                      <p:cBhvr>
                                        <p:cTn id="4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1000"/>
                                        <p:tgtEl>
                                          <p:spTgt spid="5">
                                            <p:txEl>
                                              <p:pRg st="11" end="11"/>
                                            </p:txEl>
                                          </p:spTgt>
                                        </p:tgtEl>
                                      </p:cBhvr>
                                    </p:animEffect>
                                    <p:anim calcmode="lin" valueType="num">
                                      <p:cBhvr>
                                        <p:cTn id="53"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2" y="152400"/>
            <a:ext cx="7239000" cy="762000"/>
          </a:xfrm>
        </p:spPr>
        <p:txBody>
          <a:bodyPr>
            <a:noAutofit/>
          </a:bodyPr>
          <a:lstStyle/>
          <a:p>
            <a:pPr algn="ctr"/>
            <a:r>
              <a:rPr lang="en-US" sz="5400" dirty="0" smtClean="0">
                <a:solidFill>
                  <a:schemeClr val="accent1"/>
                </a:solidFill>
                <a:latin typeface="Berlin Sans FB" panose="020E0602020502020306" pitchFamily="34" charset="0"/>
              </a:rPr>
              <a:t>Schematic Diagram</a:t>
            </a:r>
            <a:endParaRPr lang="ru-RU" sz="5400"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2" y="990600"/>
            <a:ext cx="10668000" cy="5494496"/>
          </a:xfrm>
          <a:prstGeom prst="rect">
            <a:avLst/>
          </a:prstGeom>
        </p:spPr>
      </p:pic>
    </p:spTree>
    <p:extLst>
      <p:ext uri="{BB962C8B-B14F-4D97-AF65-F5344CB8AC3E}">
        <p14:creationId xmlns:p14="http://schemas.microsoft.com/office/powerpoint/2010/main" val="2798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1903412" y="304800"/>
            <a:ext cx="8763000" cy="770710"/>
          </a:xfrm>
        </p:spPr>
        <p:txBody>
          <a:bodyPr>
            <a:normAutofit fontScale="90000"/>
          </a:bodyPr>
          <a:lstStyle/>
          <a:p>
            <a:r>
              <a:rPr lang="en-US" sz="5998" dirty="0" smtClean="0">
                <a:solidFill>
                  <a:schemeClr val="accent1">
                    <a:lumMod val="60000"/>
                    <a:lumOff val="40000"/>
                  </a:schemeClr>
                </a:solidFill>
                <a:latin typeface="Berlin Sans FB" panose="020E0602020502020306" pitchFamily="34" charset="0"/>
              </a:rPr>
              <a:t>Vero-board Implementation</a:t>
            </a:r>
            <a:endParaRPr lang="ru-RU" sz="5998" dirty="0">
              <a:solidFill>
                <a:schemeClr val="accent1">
                  <a:lumMod val="60000"/>
                  <a:lumOff val="4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637" y="1289993"/>
            <a:ext cx="8791575" cy="5153669"/>
          </a:xfrm>
          <a:prstGeom prst="rect">
            <a:avLst/>
          </a:prstGeom>
        </p:spPr>
      </p:pic>
    </p:spTree>
    <p:extLst>
      <p:ext uri="{BB962C8B-B14F-4D97-AF65-F5344CB8AC3E}">
        <p14:creationId xmlns:p14="http://schemas.microsoft.com/office/powerpoint/2010/main" val="38091889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6612" y="381000"/>
            <a:ext cx="10668000" cy="6019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pPr algn="ctr"/>
            <a:r>
              <a:rPr lang="en-US" sz="5400" dirty="0" smtClean="0">
                <a:solidFill>
                  <a:schemeClr val="accent1">
                    <a:lumMod val="60000"/>
                    <a:lumOff val="40000"/>
                  </a:schemeClr>
                </a:solidFill>
                <a:latin typeface="Berlin Sans FB" panose="020E0602020502020306" pitchFamily="34" charset="0"/>
              </a:rPr>
              <a:t>Working Principle of Used Module</a:t>
            </a:r>
            <a:endParaRPr lang="en-US" sz="5400" dirty="0" smtClean="0">
              <a:solidFill>
                <a:schemeClr val="accent1">
                  <a:lumMod val="60000"/>
                  <a:lumOff val="40000"/>
                </a:schemeClr>
              </a:solidFill>
              <a:latin typeface="Berlin Sans FB" panose="020E0602020502020306" pitchFamily="34" charset="0"/>
            </a:endParaRPr>
          </a:p>
          <a:p>
            <a:endParaRPr lang="en-US" sz="1800" dirty="0" smtClean="0">
              <a:solidFill>
                <a:schemeClr val="accent1">
                  <a:lumMod val="60000"/>
                  <a:lumOff val="40000"/>
                </a:schemeClr>
              </a:solidFill>
              <a:latin typeface="Berlin Sans FB" panose="020E0602020502020306" pitchFamily="34" charset="0"/>
            </a:endParaRPr>
          </a:p>
          <a:p>
            <a:pPr marL="285750" indent="-285750" algn="just">
              <a:lnSpc>
                <a:spcPct val="100000"/>
              </a:lnSpc>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RF</a:t>
            </a:r>
            <a:r>
              <a:rPr lang="en-US" sz="2200" dirty="0" smtClean="0">
                <a:latin typeface="Times New Roman" panose="02020603050405020304" pitchFamily="18" charset="0"/>
                <a:cs typeface="Times New Roman" panose="02020603050405020304" pitchFamily="18" charset="0"/>
              </a:rPr>
              <a:t>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Transmitter</a:t>
            </a:r>
            <a:r>
              <a:rPr lang="en-US" sz="2200" dirty="0" smtClean="0">
                <a:latin typeface="Times New Roman" panose="02020603050405020304" pitchFamily="18" charset="0"/>
                <a:cs typeface="Times New Roman" panose="02020603050405020304" pitchFamily="18" charset="0"/>
              </a:rPr>
              <a:t> &amp;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Receiver</a:t>
            </a:r>
            <a:r>
              <a:rPr lang="en-US" sz="2200" dirty="0" smtClean="0">
                <a:latin typeface="Times New Roman" panose="02020603050405020304" pitchFamily="18" charset="0"/>
                <a:cs typeface="Times New Roman" panose="02020603050405020304" pitchFamily="18" charset="0"/>
              </a:rPr>
              <a:t> sections are placed at a distance of at least 20 meters. In order to show the working of wireless communication between transmitter &amp; receiver, one LED at receiver side is controlled by an input terminal at transmitter section.</a:t>
            </a:r>
          </a:p>
          <a:p>
            <a:pPr algn="just"/>
            <a:r>
              <a:rPr lang="en-US" sz="2200"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HT12E</a:t>
            </a:r>
            <a:r>
              <a:rPr lang="en-US" sz="2200" dirty="0" smtClean="0">
                <a:latin typeface="Times New Roman" panose="02020603050405020304" pitchFamily="18" charset="0"/>
                <a:cs typeface="Times New Roman" panose="02020603050405020304" pitchFamily="18" charset="0"/>
              </a:rPr>
              <a:t> encoder IC converts the single-bit data from the single data pin that are connected to button into serial data. This serial data is sent to RF transmitter. The RF transmitter transmits this serial data using radio signals.</a:t>
            </a:r>
          </a:p>
          <a:p>
            <a:pPr algn="just"/>
            <a:r>
              <a:rPr lang="en-US" sz="2200"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At the receiver side, the RF receiver receives the serial data. This serial data is sent to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HT12D</a:t>
            </a:r>
            <a:r>
              <a:rPr lang="en-US" sz="2200" dirty="0" smtClean="0">
                <a:latin typeface="Times New Roman" panose="02020603050405020304" pitchFamily="18" charset="0"/>
                <a:cs typeface="Times New Roman" panose="02020603050405020304" pitchFamily="18" charset="0"/>
              </a:rPr>
              <a:t> decoder IC which converts into single-bit parallel data.</a:t>
            </a:r>
          </a:p>
          <a:p>
            <a:pPr algn="just"/>
            <a:r>
              <a:rPr lang="en-US" sz="2200" dirty="0" smtClean="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The single data pin of decoder are connected to a red LED through a 1kΩ resistor. According to the input terminal of transmitter circuit pushed, the LED can be turned ON or OFF.</a:t>
            </a:r>
            <a:r>
              <a:rPr lang="en-US" sz="2400" dirty="0" smtClean="0">
                <a:latin typeface="Times New Roman" panose="02020603050405020304" pitchFamily="18" charset="0"/>
                <a:cs typeface="Times New Roman" panose="02020603050405020304" pitchFamily="18" charset="0"/>
              </a:rPr>
              <a:t> </a:t>
            </a:r>
          </a:p>
          <a:p>
            <a:endParaRPr lang="en-US" sz="1800" dirty="0">
              <a:solidFill>
                <a:schemeClr val="accent1">
                  <a:lumMod val="60000"/>
                  <a:lumOff val="40000"/>
                </a:schemeClr>
              </a:solidFill>
              <a:latin typeface="Berlin Sans FB" panose="020E0602020502020306" pitchFamily="34" charset="0"/>
            </a:endParaRPr>
          </a:p>
        </p:txBody>
      </p:sp>
    </p:spTree>
    <p:extLst>
      <p:ext uri="{BB962C8B-B14F-4D97-AF65-F5344CB8AC3E}">
        <p14:creationId xmlns:p14="http://schemas.microsoft.com/office/powerpoint/2010/main" val="22959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304800"/>
            <a:ext cx="11201399" cy="1371600"/>
          </a:xfrm>
        </p:spPr>
        <p:txBody>
          <a:bodyPr>
            <a:noAutofit/>
          </a:bodyPr>
          <a:lstStyle/>
          <a:p>
            <a:pPr algn="ctr"/>
            <a:r>
              <a:rPr lang="en-US" sz="5400" dirty="0">
                <a:solidFill>
                  <a:schemeClr val="accent1">
                    <a:lumMod val="60000"/>
                    <a:lumOff val="40000"/>
                  </a:schemeClr>
                </a:solidFill>
                <a:latin typeface="Berlin Sans FB" panose="020E0602020502020306" pitchFamily="34" charset="0"/>
              </a:rPr>
              <a:t>Application of Wireless </a:t>
            </a:r>
            <a:r>
              <a:rPr lang="en-US" sz="5400" dirty="0" smtClean="0">
                <a:solidFill>
                  <a:schemeClr val="accent1">
                    <a:lumMod val="60000"/>
                    <a:lumOff val="40000"/>
                  </a:schemeClr>
                </a:solidFill>
                <a:latin typeface="Berlin Sans FB" panose="020E0602020502020306" pitchFamily="34" charset="0"/>
              </a:rPr>
              <a:t>Transmission</a:t>
            </a:r>
            <a:br>
              <a:rPr lang="en-US" sz="5400" dirty="0" smtClean="0">
                <a:solidFill>
                  <a:schemeClr val="accent1">
                    <a:lumMod val="60000"/>
                    <a:lumOff val="40000"/>
                  </a:schemeClr>
                </a:solidFill>
                <a:latin typeface="Berlin Sans FB" panose="020E0602020502020306" pitchFamily="34" charset="0"/>
              </a:rPr>
            </a:br>
            <a:r>
              <a:rPr lang="en-US" sz="5400" dirty="0" smtClean="0">
                <a:solidFill>
                  <a:schemeClr val="accent1">
                    <a:lumMod val="60000"/>
                    <a:lumOff val="40000"/>
                  </a:schemeClr>
                </a:solidFill>
                <a:latin typeface="Berlin Sans FB" panose="020E0602020502020306" pitchFamily="34" charset="0"/>
              </a:rPr>
              <a:t> </a:t>
            </a:r>
            <a:r>
              <a:rPr lang="en-US" sz="5400" dirty="0">
                <a:solidFill>
                  <a:schemeClr val="accent1">
                    <a:lumMod val="60000"/>
                    <a:lumOff val="40000"/>
                  </a:schemeClr>
                </a:solidFill>
                <a:latin typeface="Berlin Sans FB" panose="020E0602020502020306" pitchFamily="34" charset="0"/>
              </a:rPr>
              <a:t>&amp; Our </a:t>
            </a:r>
            <a:r>
              <a:rPr lang="en-US" sz="5400" dirty="0" smtClean="0">
                <a:solidFill>
                  <a:schemeClr val="accent1">
                    <a:lumMod val="60000"/>
                    <a:lumOff val="40000"/>
                  </a:schemeClr>
                </a:solidFill>
                <a:latin typeface="Berlin Sans FB" panose="020E0602020502020306" pitchFamily="34" charset="0"/>
              </a:rPr>
              <a:t>Project</a:t>
            </a:r>
            <a:endParaRPr lang="en-US" sz="5400" dirty="0">
              <a:solidFill>
                <a:schemeClr val="accent1">
                  <a:lumMod val="60000"/>
                  <a:lumOff val="40000"/>
                </a:schemeClr>
              </a:solidFill>
              <a:latin typeface="Berlin Sans FB" panose="020E0602020502020306" pitchFamily="34" charset="0"/>
            </a:endParaRPr>
          </a:p>
        </p:txBody>
      </p:sp>
      <p:sp>
        <p:nvSpPr>
          <p:cNvPr id="4" name="TextBox 3"/>
          <p:cNvSpPr txBox="1"/>
          <p:nvPr/>
        </p:nvSpPr>
        <p:spPr>
          <a:xfrm>
            <a:off x="836612" y="2057400"/>
            <a:ext cx="10667999" cy="3477875"/>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smtClean="0">
                <a:solidFill>
                  <a:schemeClr val="tx1">
                    <a:lumMod val="95000"/>
                  </a:schemeClr>
                </a:solidFill>
                <a:latin typeface="Times New Roman" panose="02020603050405020304" pitchFamily="18" charset="0"/>
                <a:cs typeface="Times New Roman" panose="02020603050405020304" pitchFamily="18" charset="0"/>
              </a:rPr>
              <a:t>As </a:t>
            </a:r>
            <a:r>
              <a:rPr lang="en-US" sz="2200" dirty="0">
                <a:solidFill>
                  <a:schemeClr val="tx1">
                    <a:lumMod val="95000"/>
                  </a:schemeClr>
                </a:solidFill>
                <a:latin typeface="Times New Roman" panose="02020603050405020304" pitchFamily="18" charset="0"/>
                <a:cs typeface="Times New Roman" panose="02020603050405020304" pitchFamily="18" charset="0"/>
              </a:rPr>
              <a:t>RF modules doesn’t require line of sight communication, the transmitter &amp; receiver can be isolated over a distance &amp; data can be transmitted successfully. </a:t>
            </a:r>
            <a:endParaRPr lang="en-US" sz="2200" dirty="0" smtClean="0">
              <a:solidFill>
                <a:schemeClr val="tx1">
                  <a:lumMod val="95000"/>
                </a:schemeClr>
              </a:solidFill>
              <a:latin typeface="Times New Roman" panose="02020603050405020304" pitchFamily="18" charset="0"/>
              <a:cs typeface="Times New Roman" panose="02020603050405020304" pitchFamily="18" charset="0"/>
            </a:endParaRPr>
          </a:p>
          <a:p>
            <a:pPr algn="just"/>
            <a:endParaRPr lang="en-US" sz="22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tx1">
                    <a:lumMod val="95000"/>
                  </a:schemeClr>
                </a:solidFill>
                <a:latin typeface="Times New Roman" panose="02020603050405020304" pitchFamily="18" charset="0"/>
                <a:cs typeface="Times New Roman" panose="02020603050405020304" pitchFamily="18" charset="0"/>
              </a:rPr>
              <a:t>The </a:t>
            </a:r>
            <a:r>
              <a:rPr lang="en-US" sz="2200" dirty="0">
                <a:solidFill>
                  <a:schemeClr val="tx1">
                    <a:lumMod val="95000"/>
                  </a:schemeClr>
                </a:solidFill>
                <a:latin typeface="Times New Roman" panose="02020603050405020304" pitchFamily="18" charset="0"/>
                <a:cs typeface="Times New Roman" panose="02020603050405020304" pitchFamily="18" charset="0"/>
              </a:rPr>
              <a:t>wireless transmitter &amp; receiver can be used in car door &amp; garage door controllers. </a:t>
            </a:r>
            <a:endParaRPr lang="en-US" sz="2200" dirty="0" smtClean="0">
              <a:solidFill>
                <a:schemeClr val="tx1">
                  <a:lumMod val="95000"/>
                </a:schemeClr>
              </a:solidFill>
              <a:latin typeface="Times New Roman" panose="02020603050405020304" pitchFamily="18" charset="0"/>
              <a:cs typeface="Times New Roman" panose="02020603050405020304" pitchFamily="18" charset="0"/>
            </a:endParaRPr>
          </a:p>
          <a:p>
            <a:pPr algn="just"/>
            <a:endParaRPr lang="en-US" sz="22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tx1">
                    <a:lumMod val="95000"/>
                  </a:schemeClr>
                </a:solidFill>
                <a:latin typeface="Times New Roman" panose="02020603050405020304" pitchFamily="18" charset="0"/>
                <a:cs typeface="Times New Roman" panose="02020603050405020304" pitchFamily="18" charset="0"/>
              </a:rPr>
              <a:t>They </a:t>
            </a:r>
            <a:r>
              <a:rPr lang="en-US" sz="2200" dirty="0">
                <a:solidFill>
                  <a:schemeClr val="tx1">
                    <a:lumMod val="95000"/>
                  </a:schemeClr>
                </a:solidFill>
                <a:latin typeface="Times New Roman" panose="02020603050405020304" pitchFamily="18" charset="0"/>
                <a:cs typeface="Times New Roman" panose="02020603050405020304" pitchFamily="18" charset="0"/>
              </a:rPr>
              <a:t>can also be used in home automation systems</a:t>
            </a:r>
            <a:r>
              <a:rPr lang="en-US" sz="2200" dirty="0" smtClean="0">
                <a:solidFill>
                  <a:schemeClr val="tx1">
                    <a:lumMod val="95000"/>
                  </a:schemeClr>
                </a:solidFill>
                <a:latin typeface="Times New Roman" panose="02020603050405020304" pitchFamily="18" charset="0"/>
                <a:cs typeface="Times New Roman" panose="02020603050405020304" pitchFamily="18" charset="0"/>
              </a:rPr>
              <a:t>.</a:t>
            </a:r>
          </a:p>
          <a:p>
            <a:pPr algn="just"/>
            <a:r>
              <a:rPr lang="en-US" sz="2200" dirty="0" smtClean="0">
                <a:solidFill>
                  <a:schemeClr val="tx1">
                    <a:lumMod val="95000"/>
                  </a:schemeClr>
                </a:solidFill>
                <a:latin typeface="Times New Roman" panose="02020603050405020304" pitchFamily="18" charset="0"/>
                <a:cs typeface="Times New Roman" panose="02020603050405020304" pitchFamily="18" charset="0"/>
              </a:rPr>
              <a:t> </a:t>
            </a:r>
            <a:endParaRPr lang="en-US" sz="22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tx1">
                    <a:lumMod val="95000"/>
                  </a:schemeClr>
                </a:solidFill>
                <a:latin typeface="Times New Roman" panose="02020603050405020304" pitchFamily="18" charset="0"/>
                <a:cs typeface="Times New Roman" panose="02020603050405020304" pitchFamily="18" charset="0"/>
              </a:rPr>
              <a:t>Our </a:t>
            </a:r>
            <a:r>
              <a:rPr lang="en-US" sz="2200" dirty="0">
                <a:solidFill>
                  <a:schemeClr val="tx1">
                    <a:lumMod val="95000"/>
                  </a:schemeClr>
                </a:solidFill>
                <a:latin typeface="Times New Roman" panose="02020603050405020304" pitchFamily="18" charset="0"/>
                <a:cs typeface="Times New Roman" panose="02020603050405020304" pitchFamily="18" charset="0"/>
              </a:rPr>
              <a:t>project can be used in home for detecting the water level of water tank</a:t>
            </a:r>
            <a:r>
              <a:rPr lang="en-US" sz="2200" dirty="0" smtClean="0">
                <a:solidFill>
                  <a:schemeClr val="tx1">
                    <a:lumMod val="95000"/>
                  </a:schemeClr>
                </a:solidFill>
                <a:latin typeface="Times New Roman" panose="02020603050405020304" pitchFamily="18" charset="0"/>
                <a:cs typeface="Times New Roman" panose="02020603050405020304" pitchFamily="18" charset="0"/>
              </a:rPr>
              <a:t>.</a:t>
            </a:r>
          </a:p>
          <a:p>
            <a:pPr algn="just"/>
            <a:endParaRPr lang="en-US" sz="2200"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tx1">
                    <a:lumMod val="95000"/>
                  </a:schemeClr>
                </a:solidFill>
                <a:latin typeface="Times New Roman" panose="02020603050405020304" pitchFamily="18" charset="0"/>
                <a:cs typeface="Times New Roman" panose="02020603050405020304" pitchFamily="18" charset="0"/>
              </a:rPr>
              <a:t>It </a:t>
            </a:r>
            <a:r>
              <a:rPr lang="en-US" sz="2200" dirty="0">
                <a:solidFill>
                  <a:schemeClr val="tx1">
                    <a:lumMod val="95000"/>
                  </a:schemeClr>
                </a:solidFill>
                <a:latin typeface="Times New Roman" panose="02020603050405020304" pitchFamily="18" charset="0"/>
                <a:cs typeface="Times New Roman" panose="02020603050405020304" pitchFamily="18" charset="0"/>
              </a:rPr>
              <a:t>can also be used for controlling gate OPEN or LOCK by detecting metal.</a:t>
            </a:r>
            <a:endParaRPr lang="en-US" sz="2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95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1000"/>
                                        <p:tgtEl>
                                          <p:spTgt spid="4">
                                            <p:txEl>
                                              <p:pRg st="8" end="8"/>
                                            </p:txEl>
                                          </p:spTgt>
                                        </p:tgtEl>
                                      </p:cBhvr>
                                    </p:animEffect>
                                    <p:anim calcmode="lin" valueType="num">
                                      <p:cBhvr>
                                        <p:cTn id="41"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noAutofit/>
          </a:bodyPr>
          <a:lstStyle/>
          <a:p>
            <a:pPr algn="ctr"/>
            <a:r>
              <a:rPr lang="en-US" sz="5400" dirty="0">
                <a:solidFill>
                  <a:schemeClr val="accent1"/>
                </a:solidFill>
                <a:latin typeface="Berlin Sans FB" panose="020E0602020502020306" pitchFamily="34" charset="0"/>
              </a:rPr>
              <a:t>Conclusion</a:t>
            </a:r>
          </a:p>
        </p:txBody>
      </p:sp>
      <p:sp>
        <p:nvSpPr>
          <p:cNvPr id="3" name="Subtitle 2"/>
          <p:cNvSpPr>
            <a:spLocks noGrp="1"/>
          </p:cNvSpPr>
          <p:nvPr>
            <p:ph idx="1"/>
          </p:nvPr>
        </p:nvSpPr>
        <p:spPr>
          <a:xfrm>
            <a:off x="836612" y="1600200"/>
            <a:ext cx="10896600" cy="4876799"/>
          </a:xfrm>
        </p:spPr>
        <p:txBody>
          <a:bodyPr>
            <a:normAutofit/>
          </a:bodyPr>
          <a:lstStyle/>
          <a:p>
            <a:pPr algn="just">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This project is one of the basic projects in the RF modules based electrical and electronic projects. This is the beginning of many more human-friendly and useful projects involving the amazing features of electrical components which are quite easily available</a:t>
            </a:r>
            <a:r>
              <a:rPr lang="en-US" sz="2200" dirty="0" smtClean="0">
                <a:solidFill>
                  <a:schemeClr val="tx1"/>
                </a:solidFill>
                <a:latin typeface="Times New Roman" panose="02020603050405020304" pitchFamily="18" charset="0"/>
                <a:cs typeface="Times New Roman" panose="02020603050405020304" pitchFamily="18" charset="0"/>
              </a:rPr>
              <a:t>.</a:t>
            </a:r>
            <a:endParaRPr lang="en-US" sz="2200" dirty="0">
              <a:solidFill>
                <a:schemeClr val="tx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From this project, </a:t>
            </a:r>
            <a:r>
              <a:rPr lang="en-US" sz="2200" dirty="0" smtClean="0">
                <a:solidFill>
                  <a:schemeClr val="tx1"/>
                </a:solidFill>
                <a:latin typeface="Times New Roman" panose="02020603050405020304" pitchFamily="18" charset="0"/>
                <a:cs typeface="Times New Roman" panose="02020603050405020304" pitchFamily="18" charset="0"/>
              </a:rPr>
              <a:t>we have </a:t>
            </a:r>
            <a:r>
              <a:rPr lang="en-US" sz="2200" dirty="0">
                <a:solidFill>
                  <a:schemeClr val="tx1"/>
                </a:solidFill>
                <a:latin typeface="Times New Roman" panose="02020603050405020304" pitchFamily="18" charset="0"/>
                <a:cs typeface="Times New Roman" panose="02020603050405020304" pitchFamily="18" charset="0"/>
              </a:rPr>
              <a:t>learnt how to transmit a low power AM signal &amp; how it receives by using RF modules. We </a:t>
            </a:r>
            <a:r>
              <a:rPr lang="en-US" sz="2200" dirty="0" smtClean="0">
                <a:solidFill>
                  <a:schemeClr val="tx1"/>
                </a:solidFill>
                <a:latin typeface="Times New Roman" panose="02020603050405020304" pitchFamily="18" charset="0"/>
                <a:cs typeface="Times New Roman" panose="02020603050405020304" pitchFamily="18" charset="0"/>
              </a:rPr>
              <a:t>have also </a:t>
            </a:r>
            <a:r>
              <a:rPr lang="en-US" sz="2200" dirty="0">
                <a:solidFill>
                  <a:schemeClr val="tx1"/>
                </a:solidFill>
                <a:latin typeface="Times New Roman" panose="02020603050405020304" pitchFamily="18" charset="0"/>
                <a:cs typeface="Times New Roman" panose="02020603050405020304" pitchFamily="18" charset="0"/>
              </a:rPr>
              <a:t>learnt the working principle of TX &amp; RX module and data sheet of HT12E encoder &amp; HT12D decoder. Here we used LM7805 as a regulator to </a:t>
            </a:r>
            <a:r>
              <a:rPr lang="en-US" sz="2200" dirty="0" smtClean="0">
                <a:solidFill>
                  <a:schemeClr val="tx1"/>
                </a:solidFill>
                <a:latin typeface="Times New Roman" panose="02020603050405020304" pitchFamily="18" charset="0"/>
                <a:cs typeface="Times New Roman" panose="02020603050405020304" pitchFamily="18" charset="0"/>
              </a:rPr>
              <a:t>obtain </a:t>
            </a:r>
            <a:r>
              <a:rPr lang="en-US" sz="2200" dirty="0">
                <a:solidFill>
                  <a:schemeClr val="tx1"/>
                </a:solidFill>
                <a:latin typeface="Times New Roman" panose="02020603050405020304" pitchFamily="18" charset="0"/>
                <a:cs typeface="Times New Roman" panose="02020603050405020304" pitchFamily="18" charset="0"/>
              </a:rPr>
              <a:t>5V DC &amp; a 100kΩ potentiometer for achieving the desired frequency.  </a:t>
            </a:r>
          </a:p>
          <a:p>
            <a:pPr algn="just">
              <a:lnSpc>
                <a:spcPct val="100000"/>
              </a:lnSpc>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 our daily life, we can use this project easily for our requirement purposes as </a:t>
            </a:r>
            <a:r>
              <a:rPr lang="en-US" sz="2200" dirty="0" smtClean="0">
                <a:solidFill>
                  <a:schemeClr val="tx1"/>
                </a:solidFill>
                <a:latin typeface="Times New Roman" panose="02020603050405020304" pitchFamily="18" charset="0"/>
                <a:cs typeface="Times New Roman" panose="02020603050405020304" pitchFamily="18" charset="0"/>
              </a:rPr>
              <a:t>it is </a:t>
            </a:r>
            <a:r>
              <a:rPr lang="en-US" sz="2200" dirty="0">
                <a:solidFill>
                  <a:schemeClr val="tx1"/>
                </a:solidFill>
                <a:latin typeface="Times New Roman" panose="02020603050405020304" pitchFamily="18" charset="0"/>
                <a:cs typeface="Times New Roman" panose="02020603050405020304" pitchFamily="18" charset="0"/>
              </a:rPr>
              <a:t>much available. For further improvements like stable arrangements of the components, using precision components etc. will increase the efficiency of this project to a great extent.</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4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93"/>
            <a:ext cx="12188825" cy="6856214"/>
          </a:xfrm>
          <a:prstGeom prst="rect">
            <a:avLst/>
          </a:prstGeom>
        </p:spPr>
      </p:pic>
    </p:spTree>
    <p:extLst>
      <p:ext uri="{BB962C8B-B14F-4D97-AF65-F5344CB8AC3E}">
        <p14:creationId xmlns:p14="http://schemas.microsoft.com/office/powerpoint/2010/main" val="113689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297</Words>
  <Application>Microsoft Office PowerPoint</Application>
  <PresentationFormat>Custom</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Berlin Sans FB</vt:lpstr>
      <vt:lpstr>Corbel</vt:lpstr>
      <vt:lpstr>Times New Roman</vt:lpstr>
      <vt:lpstr>Wingdings</vt:lpstr>
      <vt:lpstr>Digital Blue Tunnel 16x9</vt:lpstr>
      <vt:lpstr>A Project on Wireless Communication  using RF modulator and Encoder-Decoder</vt:lpstr>
      <vt:lpstr>PowerPoint Presentation</vt:lpstr>
      <vt:lpstr>Schematic Diagram</vt:lpstr>
      <vt:lpstr>Vero-board Implementation</vt:lpstr>
      <vt:lpstr>PowerPoint Presentation</vt:lpstr>
      <vt:lpstr>Application of Wireless Transmission  &amp; Our Project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2015-05-12T15:40:09Z</dcterms:created>
  <dcterms:modified xsi:type="dcterms:W3CDTF">2017-10-28T16:16:31Z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