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2"/>
  </p:notesMasterIdLst>
  <p:sldIdLst>
    <p:sldId id="282" r:id="rId3"/>
    <p:sldId id="408" r:id="rId4"/>
    <p:sldId id="410" r:id="rId5"/>
    <p:sldId id="419" r:id="rId6"/>
    <p:sldId id="411" r:id="rId7"/>
    <p:sldId id="413" r:id="rId8"/>
    <p:sldId id="414" r:id="rId9"/>
    <p:sldId id="415" r:id="rId10"/>
    <p:sldId id="421" r:id="rId11"/>
    <p:sldId id="422" r:id="rId12"/>
    <p:sldId id="423" r:id="rId13"/>
    <p:sldId id="424" r:id="rId14"/>
    <p:sldId id="425" r:id="rId15"/>
    <p:sldId id="433" r:id="rId16"/>
    <p:sldId id="434" r:id="rId17"/>
    <p:sldId id="430" r:id="rId18"/>
    <p:sldId id="435" r:id="rId19"/>
    <p:sldId id="436" r:id="rId20"/>
    <p:sldId id="437" r:id="rId21"/>
    <p:sldId id="432" r:id="rId22"/>
    <p:sldId id="431" r:id="rId23"/>
    <p:sldId id="426" r:id="rId24"/>
    <p:sldId id="438" r:id="rId25"/>
    <p:sldId id="439" r:id="rId26"/>
    <p:sldId id="498" r:id="rId27"/>
    <p:sldId id="440" r:id="rId28"/>
    <p:sldId id="499" r:id="rId29"/>
    <p:sldId id="441" r:id="rId30"/>
    <p:sldId id="500" r:id="rId31"/>
    <p:sldId id="446" r:id="rId32"/>
    <p:sldId id="447" r:id="rId33"/>
    <p:sldId id="448" r:id="rId34"/>
    <p:sldId id="449" r:id="rId35"/>
    <p:sldId id="450" r:id="rId36"/>
    <p:sldId id="452" r:id="rId37"/>
    <p:sldId id="458" r:id="rId38"/>
    <p:sldId id="459" r:id="rId39"/>
    <p:sldId id="460" r:id="rId40"/>
    <p:sldId id="464" r:id="rId41"/>
    <p:sldId id="467" r:id="rId42"/>
    <p:sldId id="474" r:id="rId43"/>
    <p:sldId id="469" r:id="rId44"/>
    <p:sldId id="470" r:id="rId45"/>
    <p:sldId id="475" r:id="rId46"/>
    <p:sldId id="476" r:id="rId47"/>
    <p:sldId id="477" r:id="rId48"/>
    <p:sldId id="478" r:id="rId49"/>
    <p:sldId id="479" r:id="rId50"/>
    <p:sldId id="480" r:id="rId51"/>
    <p:sldId id="481" r:id="rId52"/>
    <p:sldId id="482" r:id="rId53"/>
    <p:sldId id="490" r:id="rId54"/>
    <p:sldId id="484" r:id="rId55"/>
    <p:sldId id="485" r:id="rId56"/>
    <p:sldId id="486" r:id="rId57"/>
    <p:sldId id="487" r:id="rId58"/>
    <p:sldId id="488" r:id="rId59"/>
    <p:sldId id="489" r:id="rId60"/>
    <p:sldId id="405" r:id="rId61"/>
  </p:sldIdLst>
  <p:sldSz cx="9144000" cy="6858000" type="screen4x3"/>
  <p:notesSz cx="67818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62" autoAdjust="0"/>
    <p:restoredTop sz="89427" autoAdjust="0"/>
  </p:normalViewPr>
  <p:slideViewPr>
    <p:cSldViewPr>
      <p:cViewPr>
        <p:scale>
          <a:sx n="70" d="100"/>
          <a:sy n="70" d="100"/>
        </p:scale>
        <p:origin x="-1482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3012" y="-96"/>
      </p:cViewPr>
      <p:guideLst>
        <p:guide orient="horz" pos="3126"/>
        <p:guide pos="21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1451" y="0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1236C-35A5-4802-937B-DE5808855C06}" type="datetimeFigureOut">
              <a:rPr lang="en-US" smtClean="0"/>
              <a:pPr/>
              <a:t>3/6/2016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8180" y="4715153"/>
            <a:ext cx="54254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451" y="9428583"/>
            <a:ext cx="293878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FB7CC-6A9B-4236-9CE9-531875BFD4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90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 that the rectangular core calls for more length of copper for the same number of turns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to circular core. Therefore circular core is preferable to rectangular or square core.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1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increasing the number of the no of steps, the area of the circumscribing circle is more effectively utilized.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254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 smtClean="0"/>
              <a:t>Space factor is larger for large outputs and small for small outputs.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/>
              <a:t>The value of the space factor for intermediate</a:t>
            </a:r>
            <a:r>
              <a:rPr lang="en-US" baseline="0" dirty="0" smtClean="0"/>
              <a:t> ratings can be interpolated.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25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Ø"/>
            </a:pPr>
            <a:r>
              <a:rPr lang="en-US" dirty="0" smtClean="0"/>
              <a:t>Space factor is larger for large outputs and small for small outputs.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dirty="0" smtClean="0"/>
              <a:t>The value of the space factor for intermediate</a:t>
            </a:r>
            <a:r>
              <a:rPr lang="en-US" baseline="0" dirty="0" smtClean="0"/>
              <a:t> ratings can be interpolated.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FB7CC-6A9B-4236-9CE9-531875BFD4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72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ko-KR" altLang="en-US" sz="2400">
              <a:ea typeface="Gulim" pitchFamily="50" charset="-127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 dirty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9792" y="2924944"/>
            <a:ext cx="6121375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smtClean="0"/>
              <a:t>Click to edit Master subtitle style</a:t>
            </a:r>
            <a:endParaRPr lang="ko-KR" altLang="en-US" dirty="0"/>
          </a:p>
        </p:txBody>
      </p:sp>
    </p:spTree>
  </p:cSld>
  <p:clrMapOvr>
    <a:masterClrMapping/>
  </p:clrMapOvr>
  <p:transition spd="med"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3B1-6D21-484A-A958-05FCA07D6F71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0538F-4315-4D0F-8A47-B54993D1D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C385-DFF6-43C2-BE20-94D2F0BB92F9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C2736-D6FA-4FEC-BE33-F13E87915D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3D405-5CBC-4763-B125-3461CC3E0C0B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B91DF6-EB71-44E9-9116-6334731995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8FB20-627D-48AE-9EF7-324037924500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2FFB9-CEC3-41C1-9FA6-A847CB9A5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5B6D3-88E3-4A54-AA54-263A4C9222C7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7F3BB-E770-4EEA-BCD0-05095A0A8E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FC6C-1B46-4FE6-B4D5-A2EDE3F4B542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00E97-36A0-4AA8-BD3E-DADEE7908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DC7CF-4FCB-47CB-AA06-4B9EF98467C9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916C4-CC8D-467E-8C2A-2105377D1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med">
    <p:plu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EDCD2-5F3C-463F-A85B-F0708DADD9C3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FEEC0-3DAB-42A9-A1B1-C0533ADC4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82E3-43C7-4E58-8B09-B5F5C2DEF65A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C6AC7-A10C-4EDE-87C1-6BBEB44ED3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ECCE6-07AD-478E-B1AD-CFA2B5ACD745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F4AC8-E605-4E8B-9795-7FF4CB0A4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30C3-C861-44CE-8270-28E87EBF20AD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67CAE-E81B-4F4B-80DC-847EF8A1C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vert="horz" wrap="square" lIns="18000" tIns="10800" rIns="18000" bIns="1080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492" y="928670"/>
            <a:ext cx="864235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Master </a:t>
            </a:r>
          </a:p>
          <a:p>
            <a:pPr lvl="2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3"/>
            <a:r>
              <a:rPr lang="en-US" altLang="ko-KR" dirty="0" smtClean="0"/>
              <a:t>Master</a:t>
            </a:r>
            <a:endParaRPr lang="ko-KR" altLang="en-US" dirty="0" smtClean="0"/>
          </a:p>
          <a:p>
            <a:pPr lvl="4"/>
            <a:r>
              <a:rPr lang="en-US" altLang="ko-KR" dirty="0" smtClean="0"/>
              <a:t>Master</a:t>
            </a:r>
            <a:endParaRPr lang="ko-KR" altLang="en-US" dirty="0" smtClean="0"/>
          </a:p>
        </p:txBody>
      </p:sp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28574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spcBef>
                <a:spcPct val="0"/>
              </a:spcBef>
              <a:defRPr/>
            </a:pPr>
            <a:fld id="{3F9C6642-CE8B-45ED-A0A4-E57DCF5B5956}" type="slidenum">
              <a:rPr lang="ko-KR" altLang="en-US" sz="1400" b="0">
                <a:latin typeface="Tahoma" pitchFamily="34" charset="0"/>
                <a:ea typeface="Gulim" pitchFamily="50" charset="-127"/>
              </a:rPr>
              <a:pPr algn="r">
                <a:spcBef>
                  <a:spcPct val="0"/>
                </a:spcBef>
                <a:defRPr/>
              </a:pPr>
              <a:t>‹#›</a:t>
            </a:fld>
            <a:endParaRPr lang="en-US" altLang="ko-KR" sz="1400" b="0" dirty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072198" y="6215082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Department of </a:t>
            </a: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EEE, CUET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gray">
          <a:xfrm>
            <a:off x="0" y="857233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ko-KR" altLang="en-US" sz="2400" b="0">
              <a:latin typeface="Tahoma" pitchFamily="34" charset="0"/>
              <a:ea typeface="Gulim" pitchFamily="50" charset="-127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152400" y="6248400"/>
            <a:ext cx="3143272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0"/>
              </a:spcBef>
              <a:defRPr/>
            </a:pPr>
            <a:r>
              <a:rPr lang="en-US" altLang="ko-KR" sz="1600" dirty="0" smtClean="0">
                <a:solidFill>
                  <a:srgbClr val="444444"/>
                </a:solidFill>
                <a:latin typeface="Constantia" pitchFamily="18" charset="0"/>
                <a:cs typeface="Times New Roman" pitchFamily="18" charset="0"/>
              </a:rPr>
              <a:t>Nipu Kumar Das</a:t>
            </a:r>
            <a:endParaRPr lang="en-US" altLang="ko-KR" sz="1600" dirty="0">
              <a:solidFill>
                <a:srgbClr val="444444"/>
              </a:solidFill>
              <a:latin typeface="Constantia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plus/>
  </p:transition>
  <p:txStyles>
    <p:titleStyle>
      <a:lvl1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2pPr>
      <a:lvl3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3pPr>
      <a:lvl4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4pPr>
      <a:lvl5pPr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Times New Roman" pitchFamily="18" charset="0"/>
          <a:ea typeface="Gulim" pitchFamily="50" charset="-127"/>
          <a:cs typeface="Times New Roman" pitchFamily="18" charset="0"/>
        </a:defRPr>
      </a:lvl5pPr>
      <a:lvl6pPr marL="4572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6pPr>
      <a:lvl7pPr marL="9144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7pPr>
      <a:lvl8pPr marL="13716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8pPr>
      <a:lvl9pPr marL="1828800" algn="ctr" rtl="0" eaLnBrk="1" fontAlgn="ctr" latinLnBrk="1" hangingPunct="1">
        <a:spcBef>
          <a:spcPct val="0"/>
        </a:spcBef>
        <a:spcAft>
          <a:spcPct val="0"/>
        </a:spcAft>
        <a:defRPr kumimoji="1" sz="3200">
          <a:solidFill>
            <a:schemeClr val="bg2"/>
          </a:solidFill>
          <a:latin typeface="Arial Narrow" pitchFamily="34" charset="0"/>
          <a:ea typeface="Gulim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31341D0-7EB8-494D-85BC-565371F3015A}" type="datetimeFigureOut">
              <a:rPr lang="en-US"/>
              <a:pPr>
                <a:defRPr/>
              </a:pPr>
              <a:t>3/6/2016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6A6C32-39EB-458B-BC85-C22854DD86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plus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algn="ctr">
              <a:buNone/>
            </a:pPr>
            <a:endParaRPr lang="en-US" sz="1100" b="1" dirty="0" smtClean="0">
              <a:solidFill>
                <a:srgbClr val="002060"/>
              </a:solidFill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rgbClr val="002060"/>
                </a:solidFill>
              </a:rPr>
              <a:t>Electrical Machine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2060"/>
                </a:solidFill>
              </a:rPr>
              <a:t>Design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2060"/>
                </a:solidFill>
              </a:rPr>
              <a:t> EEE-352 </a:t>
            </a:r>
          </a:p>
          <a:p>
            <a:pPr algn="ctr">
              <a:buNone/>
            </a:pPr>
            <a:endParaRPr lang="en-CA" sz="6600" b="1" dirty="0" smtClean="0">
              <a:solidFill>
                <a:schemeClr val="accent2">
                  <a:lumMod val="75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VOLTAGE PER TURN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93800276"/>
              </p:ext>
            </p:extLst>
          </p:nvPr>
        </p:nvGraphicFramePr>
        <p:xfrm>
          <a:off x="457200" y="1447800"/>
          <a:ext cx="2287588" cy="393700"/>
        </p:xfrm>
        <a:graphic>
          <a:graphicData uri="http://schemas.openxmlformats.org/presentationml/2006/ole">
            <p:oleObj spid="_x0000_s2313" name="Equation" r:id="rId3" imgW="2286000" imgH="393480" progId="Equation.3">
              <p:embed/>
            </p:oleObj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53838817"/>
              </p:ext>
            </p:extLst>
          </p:nvPr>
        </p:nvGraphicFramePr>
        <p:xfrm>
          <a:off x="292100" y="2463800"/>
          <a:ext cx="2732088" cy="731838"/>
        </p:xfrm>
        <a:graphic>
          <a:graphicData uri="http://schemas.openxmlformats.org/presentationml/2006/ole">
            <p:oleObj spid="_x0000_s2314" name="Equation" r:id="rId4" imgW="2730240" imgH="736560" progId="Equation.3">
              <p:embed/>
            </p:oleObj>
          </a:graphicData>
        </a:graphic>
      </p:graphicFrame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2400" y="990600"/>
            <a:ext cx="567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ea typeface="MS PGothic" pitchFamily="34" charset="-128"/>
              </a:rPr>
              <a:t>R. M. S value of induced Voltage in the whole primary winding is: 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52400" y="1981200"/>
            <a:ext cx="213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Voltage </a:t>
            </a:r>
            <a:r>
              <a:rPr lang="en-US" dirty="0"/>
              <a:t>per turn: E</a:t>
            </a:r>
            <a:r>
              <a:rPr lang="en-US" baseline="-25000" dirty="0"/>
              <a:t>t</a:t>
            </a:r>
            <a:r>
              <a:rPr lang="en-US" dirty="0"/>
              <a:t> </a:t>
            </a:r>
          </a:p>
        </p:txBody>
      </p:sp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29736291"/>
              </p:ext>
            </p:extLst>
          </p:nvPr>
        </p:nvGraphicFramePr>
        <p:xfrm>
          <a:off x="176151" y="3657600"/>
          <a:ext cx="3689350" cy="1676400"/>
        </p:xfrm>
        <a:graphic>
          <a:graphicData uri="http://schemas.openxmlformats.org/presentationml/2006/ole">
            <p:oleObj spid="_x0000_s2315" name="Equation" r:id="rId5" imgW="3708360" imgH="1676160" progId="Equation.3">
              <p:embed/>
            </p:oleObj>
          </a:graphicData>
        </a:graphic>
      </p:graphicFrame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4724400" y="1309330"/>
            <a:ext cx="4114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the design, the ratio of total magnetic loading and electric loading may be kept constant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Magnetic loading  =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Electric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loading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N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</a:t>
            </a:r>
          </a:p>
          <a:p>
            <a:pPr>
              <a:lnSpc>
                <a:spcPct val="150000"/>
              </a:lnSpc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04800" y="321206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4038600" y="1752600"/>
            <a:ext cx="190500" cy="4495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92806136"/>
              </p:ext>
            </p:extLst>
          </p:nvPr>
        </p:nvGraphicFramePr>
        <p:xfrm>
          <a:off x="6934200" y="2209800"/>
          <a:ext cx="336550" cy="330200"/>
        </p:xfrm>
        <a:graphic>
          <a:graphicData uri="http://schemas.openxmlformats.org/presentationml/2006/ole">
            <p:oleObj spid="_x0000_s2316" name="Equation" r:id="rId6" imgW="330057" imgH="330057" progId="Equation.3">
              <p:embed/>
            </p:oleObj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36245433"/>
              </p:ext>
            </p:extLst>
          </p:nvPr>
        </p:nvGraphicFramePr>
        <p:xfrm>
          <a:off x="5346700" y="4076700"/>
          <a:ext cx="2870200" cy="2260600"/>
        </p:xfrm>
        <a:graphic>
          <a:graphicData uri="http://schemas.openxmlformats.org/presentationml/2006/ole">
            <p:oleObj spid="_x0000_s2317" name="Equation" r:id="rId7" imgW="2869920" imgH="226044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41730005"/>
              </p:ext>
            </p:extLst>
          </p:nvPr>
        </p:nvGraphicFramePr>
        <p:xfrm>
          <a:off x="4267200" y="3276600"/>
          <a:ext cx="4826000" cy="685800"/>
        </p:xfrm>
        <a:graphic>
          <a:graphicData uri="http://schemas.openxmlformats.org/presentationml/2006/ole">
            <p:oleObj spid="_x0000_s2318" name="Equation" r:id="rId8" imgW="4825800" imgH="685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88109267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VOLTAGE PER TURN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6698979"/>
              </p:ext>
            </p:extLst>
          </p:nvPr>
        </p:nvGraphicFramePr>
        <p:xfrm>
          <a:off x="1371600" y="2590800"/>
          <a:ext cx="7010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90"/>
                <a:gridCol w="4994910"/>
              </a:tblGrid>
              <a:tr h="1041400">
                <a:tc gridSpan="2"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Where,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 constant and values are  depends</a:t>
                      </a:r>
                      <a:r>
                        <a:rPr lang="en-US" sz="20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type of transformer, service condition and method of construction.</a:t>
                      </a:r>
                      <a:endParaRPr lang="en-US" sz="20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 0.6 to 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3-phase core type power transformer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 0.45      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3-phase core type distribution transformer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 1.3	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3-phase shell type transformer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 0.75 to 0.85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1-phase core type transformer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</a:t>
                      </a:r>
                      <a:r>
                        <a:rPr lang="en-US" sz="2000" kern="1200" baseline="-250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=  1.0  to 1.2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for 1-phase shell type transformer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5422970"/>
              </p:ext>
            </p:extLst>
          </p:nvPr>
        </p:nvGraphicFramePr>
        <p:xfrm>
          <a:off x="2667000" y="2781300"/>
          <a:ext cx="2628900" cy="571500"/>
        </p:xfrm>
        <a:graphic>
          <a:graphicData uri="http://schemas.openxmlformats.org/presentationml/2006/ole">
            <p:oleObj spid="_x0000_s3156" name="Equation" r:id="rId3" imgW="2628720" imgH="571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91011155"/>
              </p:ext>
            </p:extLst>
          </p:nvPr>
        </p:nvGraphicFramePr>
        <p:xfrm>
          <a:off x="2438400" y="1600200"/>
          <a:ext cx="1714500" cy="584200"/>
        </p:xfrm>
        <a:graphic>
          <a:graphicData uri="http://schemas.openxmlformats.org/presentationml/2006/ole">
            <p:oleObj spid="_x0000_s3157" name="Equation" r:id="rId4" imgW="1714320" imgH="58392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152400" y="1034534"/>
            <a:ext cx="4639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 voltage per turn can be define: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42187992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a </a:t>
            </a:r>
            <a:r>
              <a:rPr lang="en-US" b="1" dirty="0" smtClean="0">
                <a:solidFill>
                  <a:srgbClr val="C00000"/>
                </a:solidFill>
              </a:rPr>
              <a:t>100 kVA</a:t>
            </a:r>
            <a:r>
              <a:rPr lang="en-US" dirty="0" smtClean="0">
                <a:solidFill>
                  <a:srgbClr val="C00000"/>
                </a:solidFill>
              </a:rPr>
              <a:t>, 3</a:t>
            </a:r>
            <a:r>
              <a:rPr lang="el-GR" dirty="0" smtClean="0">
                <a:solidFill>
                  <a:srgbClr val="C00000"/>
                </a:solidFill>
              </a:rPr>
              <a:t>φ</a:t>
            </a:r>
            <a:r>
              <a:rPr lang="en-US" dirty="0" smtClean="0">
                <a:solidFill>
                  <a:srgbClr val="C00000"/>
                </a:solidFill>
              </a:rPr>
              <a:t> distribution transformer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Voltage per turn: E</a:t>
            </a:r>
            <a:r>
              <a:rPr lang="en-US" baseline="-25000" dirty="0">
                <a:solidFill>
                  <a:srgbClr val="0070C0"/>
                </a:solidFill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Choice of core material: </a:t>
            </a:r>
            <a:r>
              <a:rPr lang="en-US" sz="2400" dirty="0" smtClean="0"/>
              <a:t>CRGO steel lamination of 0.35mm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Choice of </a:t>
            </a:r>
            <a:r>
              <a:rPr lang="en-US" dirty="0" smtClean="0">
                <a:solidFill>
                  <a:srgbClr val="0070C0"/>
                </a:solidFill>
              </a:rPr>
              <a:t>specific magnetic loading </a:t>
            </a:r>
            <a:r>
              <a:rPr lang="en-US" i="1" dirty="0" err="1" smtClean="0">
                <a:solidFill>
                  <a:srgbClr val="0070C0"/>
                </a:solidFill>
              </a:rPr>
              <a:t>B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max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sz="2400" dirty="0" smtClean="0"/>
              <a:t>1.7 </a:t>
            </a:r>
            <a:r>
              <a:rPr lang="en-US" sz="2400" dirty="0" err="1" smtClean="0"/>
              <a:t>Wb</a:t>
            </a:r>
            <a:r>
              <a:rPr lang="en-US" sz="2400" dirty="0" smtClean="0"/>
              <a:t>/m</a:t>
            </a:r>
            <a:r>
              <a:rPr lang="en-US" sz="2400" baseline="30000" dirty="0" smtClean="0"/>
              <a:t>2</a:t>
            </a:r>
            <a:r>
              <a:rPr lang="en-US" sz="2400" dirty="0"/>
              <a:t> </a:t>
            </a: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10404511"/>
              </p:ext>
            </p:extLst>
          </p:nvPr>
        </p:nvGraphicFramePr>
        <p:xfrm>
          <a:off x="1828800" y="1676400"/>
          <a:ext cx="4813300" cy="2108200"/>
        </p:xfrm>
        <a:graphic>
          <a:graphicData uri="http://schemas.openxmlformats.org/presentationml/2006/ole">
            <p:oleObj spid="_x0000_s4134" name="Equation" r:id="rId3" imgW="4813200" imgH="210816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35259166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a </a:t>
            </a:r>
            <a:r>
              <a:rPr lang="en-US" b="1" dirty="0" smtClean="0">
                <a:solidFill>
                  <a:srgbClr val="C00000"/>
                </a:solidFill>
              </a:rPr>
              <a:t>100 kVA</a:t>
            </a:r>
            <a:r>
              <a:rPr lang="en-US" dirty="0" smtClean="0">
                <a:solidFill>
                  <a:srgbClr val="C00000"/>
                </a:solidFill>
              </a:rPr>
              <a:t>, 3</a:t>
            </a:r>
            <a:r>
              <a:rPr lang="el-GR" dirty="0" smtClean="0">
                <a:solidFill>
                  <a:srgbClr val="C00000"/>
                </a:solidFill>
              </a:rPr>
              <a:t>φ</a:t>
            </a:r>
            <a:r>
              <a:rPr lang="en-US" dirty="0" smtClean="0">
                <a:solidFill>
                  <a:srgbClr val="C00000"/>
                </a:solidFill>
              </a:rPr>
              <a:t> distribution transformer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472112"/>
          </a:xfrm>
          <a:ln>
            <a:solidFill>
              <a:srgbClr val="92D050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Cross </a:t>
            </a:r>
            <a:r>
              <a:rPr lang="en-US" dirty="0">
                <a:solidFill>
                  <a:srgbClr val="0070C0"/>
                </a:solidFill>
              </a:rPr>
              <a:t>Section </a:t>
            </a:r>
            <a:r>
              <a:rPr lang="en-US" dirty="0" smtClean="0">
                <a:solidFill>
                  <a:srgbClr val="0070C0"/>
                </a:solidFill>
              </a:rPr>
              <a:t>area of </a:t>
            </a:r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dirty="0" smtClean="0">
                <a:solidFill>
                  <a:srgbClr val="0070C0"/>
                </a:solidFill>
              </a:rPr>
              <a:t>core A</a:t>
            </a:r>
            <a:r>
              <a:rPr lang="en-US" baseline="-25000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83804557"/>
              </p:ext>
            </p:extLst>
          </p:nvPr>
        </p:nvGraphicFramePr>
        <p:xfrm>
          <a:off x="609600" y="1511300"/>
          <a:ext cx="4152900" cy="2146300"/>
        </p:xfrm>
        <a:graphic>
          <a:graphicData uri="http://schemas.openxmlformats.org/presentationml/2006/ole">
            <p:oleObj spid="_x0000_s5216" name="Equation" r:id="rId3" imgW="4152600" imgH="2145960" progId="Equation.3">
              <p:embed/>
            </p:oleObj>
          </a:graphicData>
        </a:graphic>
      </p:graphicFrame>
      <p:sp>
        <p:nvSpPr>
          <p:cNvPr id="6" name="Rectangle 5"/>
          <p:cNvSpPr/>
          <p:nvPr/>
        </p:nvSpPr>
        <p:spPr>
          <a:xfrm>
            <a:off x="76200" y="3810000"/>
            <a:ext cx="4876800" cy="24929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Diameter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the circumscribing circle for the core: d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Chosen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seven step cores so, the area should be nearly circular. In the case of a 7 step core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Iron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space factor,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0.88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Stacking factor for laminations,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0.92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05400" y="1600200"/>
            <a:ext cx="190500" cy="47027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05551133"/>
              </p:ext>
            </p:extLst>
          </p:nvPr>
        </p:nvGraphicFramePr>
        <p:xfrm>
          <a:off x="5522913" y="1498600"/>
          <a:ext cx="3544887" cy="4521200"/>
        </p:xfrm>
        <a:graphic>
          <a:graphicData uri="http://schemas.openxmlformats.org/presentationml/2006/ole">
            <p:oleObj spid="_x0000_s5217" name="Equation" r:id="rId4" imgW="3797280" imgH="4520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6823756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Choice of core </a:t>
            </a:r>
            <a:r>
              <a:rPr lang="en-US" dirty="0" smtClean="0">
                <a:solidFill>
                  <a:srgbClr val="C00000"/>
                </a:solidFill>
              </a:rPr>
              <a:t>section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075" y="1428750"/>
            <a:ext cx="2350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76200" y="1066800"/>
            <a:ext cx="3124200" cy="4317325"/>
            <a:chOff x="152400" y="1066800"/>
            <a:chExt cx="3124200" cy="4317325"/>
          </a:xfrm>
        </p:grpSpPr>
        <p:sp>
          <p:nvSpPr>
            <p:cNvPr id="6" name="TextBox 5"/>
            <p:cNvSpPr txBox="1"/>
            <p:nvPr/>
          </p:nvSpPr>
          <p:spPr>
            <a:xfrm>
              <a:off x="152400" y="1066800"/>
              <a:ext cx="3124200" cy="431732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4" y="1143000"/>
              <a:ext cx="2010166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28600" y="3200400"/>
              <a:ext cx="2667000" cy="17543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Circular core </a:t>
              </a:r>
              <a:r>
                <a:rPr lang="en-US" b="1" dirty="0" smtClean="0"/>
                <a:t>:</a:t>
              </a:r>
              <a:endParaRPr lang="en-US" b="1" dirty="0"/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/>
                <a:t>If the area is 10cm</a:t>
              </a:r>
              <a:r>
                <a:rPr lang="en-US" baseline="30000" dirty="0"/>
                <a:t>2</a:t>
              </a:r>
              <a:r>
                <a:rPr lang="en-US" dirty="0" smtClean="0"/>
                <a:t>,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 smtClean="0"/>
                <a:t>  then the </a:t>
              </a:r>
              <a:r>
                <a:rPr lang="en-US" dirty="0"/>
                <a:t>diameter of the </a:t>
              </a:r>
              <a:r>
                <a:rPr lang="en-US" dirty="0" smtClean="0"/>
                <a:t>core =3.56cm and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 smtClean="0"/>
                <a:t> the Circumference</a:t>
              </a:r>
              <a:endParaRPr lang="en-US" dirty="0"/>
            </a:p>
            <a:p>
              <a:r>
                <a:rPr lang="en-US" dirty="0" smtClean="0"/>
                <a:t>      = πx3.56=11.2 </a:t>
              </a:r>
              <a:r>
                <a:rPr lang="en-US" dirty="0"/>
                <a:t>cm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76600" y="1143000"/>
            <a:ext cx="2667000" cy="4191000"/>
            <a:chOff x="3276600" y="1143000"/>
            <a:chExt cx="2667000" cy="4191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276600" y="1143000"/>
              <a:ext cx="2667000" cy="419100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endParaRPr>
            </a:p>
          </p:txBody>
        </p: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620" y="1571393"/>
              <a:ext cx="2354580" cy="16540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3429000" y="3352800"/>
              <a:ext cx="2133600" cy="175432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b="1" dirty="0"/>
                <a:t>Square core </a:t>
              </a:r>
              <a:r>
                <a:rPr lang="en-US" b="1" dirty="0" smtClean="0"/>
                <a:t>:</a:t>
              </a:r>
              <a:endParaRPr lang="en-US" b="1" dirty="0"/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/>
                <a:t> for Ai = 10cm</a:t>
              </a:r>
              <a:r>
                <a:rPr lang="en-US" baseline="30000" dirty="0"/>
                <a:t>2</a:t>
              </a:r>
              <a:r>
                <a:rPr lang="en-US" dirty="0"/>
                <a:t>, </a:t>
              </a:r>
              <a:endParaRPr lang="en-US" dirty="0" smtClean="0"/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 smtClean="0"/>
                <a:t>side of </a:t>
              </a:r>
              <a:r>
                <a:rPr lang="en-US" dirty="0"/>
                <a:t>the square = </a:t>
              </a:r>
              <a:r>
                <a:rPr lang="en-US" dirty="0" smtClean="0"/>
                <a:t> 3.16 cm </a:t>
              </a:r>
            </a:p>
            <a:p>
              <a:pPr marL="285750" indent="-285750">
                <a:buFont typeface="Wingdings" pitchFamily="2" charset="2"/>
                <a:buChar char="q"/>
              </a:pPr>
              <a:r>
                <a:rPr lang="en-US" dirty="0" smtClean="0"/>
                <a:t>Perimeter = 4x3.16=12.64cm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 bwMode="auto">
          <a:xfrm>
            <a:off x="6019800" y="1143000"/>
            <a:ext cx="2895600" cy="419100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84075" y="3351074"/>
            <a:ext cx="265512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Rectangular </a:t>
            </a:r>
            <a:r>
              <a:rPr lang="en-US" b="1" dirty="0" smtClean="0"/>
              <a:t>core:</a:t>
            </a:r>
            <a:endParaRPr lang="en-US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dirty="0"/>
              <a:t>for Ai = </a:t>
            </a:r>
            <a:r>
              <a:rPr lang="en-US" dirty="0" smtClean="0"/>
              <a:t>10 cm</a:t>
            </a:r>
            <a:r>
              <a:rPr lang="en-US" baseline="30000" dirty="0" smtClean="0"/>
              <a:t>2</a:t>
            </a:r>
            <a:r>
              <a:rPr lang="en-US" dirty="0" smtClean="0"/>
              <a:t> ,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sides of the </a:t>
            </a:r>
            <a:r>
              <a:rPr lang="en-US" dirty="0" smtClean="0"/>
              <a:t>rectangle </a:t>
            </a:r>
            <a:r>
              <a:rPr lang="en-US" dirty="0"/>
              <a:t>to be 10cm and 1.0cm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Perimeter </a:t>
            </a:r>
            <a:r>
              <a:rPr lang="en-US" dirty="0"/>
              <a:t>= </a:t>
            </a:r>
            <a:r>
              <a:rPr lang="en-US" dirty="0" smtClean="0"/>
              <a:t>(10+1)2=22cm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1000" y="5638800"/>
            <a:ext cx="8031942" cy="46166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 smtClean="0"/>
              <a:t>Which type of core is preferable for transformer design?   And why?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307787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Choice of core section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3190875" cy="2409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066800"/>
            <a:ext cx="2857500" cy="23050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81400"/>
            <a:ext cx="2133600" cy="22574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807500"/>
            <a:ext cx="4953000" cy="2031325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/>
              <a:t>Very high values of mechanical forces under short circuit conditions tries to deform the shape </a:t>
            </a:r>
            <a:r>
              <a:rPr lang="en-US" dirty="0" smtClean="0"/>
              <a:t>of the </a:t>
            </a:r>
            <a:r>
              <a:rPr lang="en-US" dirty="0"/>
              <a:t>square or rectangular coil (the mechanical forces try to deform to a circular shape</a:t>
            </a:r>
            <a:r>
              <a:rPr lang="en-US" dirty="0" smtClean="0"/>
              <a:t>) </a:t>
            </a:r>
            <a:r>
              <a:rPr lang="en-US" dirty="0"/>
              <a:t>and hence </a:t>
            </a:r>
            <a:r>
              <a:rPr lang="en-US" dirty="0" smtClean="0"/>
              <a:t>damage the </a:t>
            </a:r>
            <a:r>
              <a:rPr lang="en-US" dirty="0"/>
              <a:t>coil and insulation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Since this is not so in case of circular coils, circular coils are preferable to </a:t>
            </a:r>
            <a:r>
              <a:rPr lang="en-US" dirty="0" smtClean="0"/>
              <a:t>square or </a:t>
            </a:r>
            <a:r>
              <a:rPr lang="en-US" dirty="0"/>
              <a:t>rectangular coils.</a:t>
            </a:r>
          </a:p>
        </p:txBody>
      </p:sp>
    </p:spTree>
    <p:extLst>
      <p:ext uri="{BB962C8B-B14F-4D97-AF65-F5344CB8AC3E}">
        <p14:creationId xmlns="" xmlns:p14="http://schemas.microsoft.com/office/powerpoint/2010/main" val="3870786355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Selection of the no of step in core design.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4140875"/>
            <a:ext cx="8839200" cy="2031325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dirty="0">
                <a:latin typeface="+mj-lt"/>
                <a:cs typeface="Times New Roman" pitchFamily="18" charset="0"/>
              </a:rPr>
              <a:t>Thus a circular core and a circular coil is preferable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Since the core has to be of laminated </a:t>
            </a:r>
            <a:r>
              <a:rPr lang="en-US" dirty="0" smtClean="0">
                <a:latin typeface="+mj-lt"/>
                <a:cs typeface="Times New Roman" pitchFamily="18" charset="0"/>
              </a:rPr>
              <a:t>type, circular </a:t>
            </a:r>
            <a:r>
              <a:rPr lang="en-US" dirty="0">
                <a:latin typeface="+mj-lt"/>
                <a:cs typeface="Times New Roman" pitchFamily="18" charset="0"/>
              </a:rPr>
              <a:t>core is not practicable as it </a:t>
            </a:r>
            <a:r>
              <a:rPr lang="en-US" dirty="0" smtClean="0">
                <a:latin typeface="+mj-lt"/>
                <a:cs typeface="Times New Roman" pitchFamily="18" charset="0"/>
              </a:rPr>
              <a:t>required more </a:t>
            </a:r>
            <a:r>
              <a:rPr lang="en-US" dirty="0">
                <a:latin typeface="+mj-lt"/>
                <a:cs typeface="Times New Roman" pitchFamily="18" charset="0"/>
              </a:rPr>
              <a:t>number of different size laminations and poses </a:t>
            </a:r>
            <a:r>
              <a:rPr lang="en-US" dirty="0" smtClean="0">
                <a:latin typeface="+mj-lt"/>
                <a:cs typeface="Times New Roman" pitchFamily="18" charset="0"/>
              </a:rPr>
              <a:t>the problem </a:t>
            </a:r>
            <a:r>
              <a:rPr lang="en-US" dirty="0">
                <a:latin typeface="+mj-lt"/>
                <a:cs typeface="Times New Roman" pitchFamily="18" charset="0"/>
              </a:rPr>
              <a:t>of securing them together is in position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However, a circular core can be approximated to </a:t>
            </a:r>
            <a:r>
              <a:rPr lang="en-US" dirty="0" smtClean="0">
                <a:latin typeface="+mj-lt"/>
                <a:cs typeface="Times New Roman" pitchFamily="18" charset="0"/>
              </a:rPr>
              <a:t>a stepped </a:t>
            </a:r>
            <a:r>
              <a:rPr lang="en-US" dirty="0">
                <a:latin typeface="+mj-lt"/>
                <a:cs typeface="Times New Roman" pitchFamily="18" charset="0"/>
              </a:rPr>
              <a:t>core having </a:t>
            </a:r>
            <a:r>
              <a:rPr lang="en-US" dirty="0" smtClean="0">
                <a:latin typeface="+mj-lt"/>
                <a:cs typeface="Times New Roman" pitchFamily="18" charset="0"/>
              </a:rPr>
              <a:t>different </a:t>
            </a:r>
            <a:r>
              <a:rPr lang="en-US" dirty="0">
                <a:latin typeface="+mj-lt"/>
                <a:cs typeface="Times New Roman" pitchFamily="18" charset="0"/>
              </a:rPr>
              <a:t>number of steps. 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Times New Roman" pitchFamily="18" charset="0"/>
              </a:rPr>
              <a:t>In practice the core is built of 0.35 mm thin strips arrange in a number of steps.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Times New Roman" pitchFamily="18" charset="0"/>
              </a:rPr>
              <a:t>By </a:t>
            </a:r>
            <a:r>
              <a:rPr lang="en-US" dirty="0">
                <a:latin typeface="+mj-lt"/>
                <a:cs typeface="Times New Roman" pitchFamily="18" charset="0"/>
              </a:rPr>
              <a:t>increasing </a:t>
            </a:r>
            <a:r>
              <a:rPr lang="en-US" dirty="0" smtClean="0">
                <a:latin typeface="+mj-lt"/>
                <a:cs typeface="Times New Roman" pitchFamily="18" charset="0"/>
              </a:rPr>
              <a:t>the no </a:t>
            </a:r>
            <a:r>
              <a:rPr lang="en-US" dirty="0">
                <a:latin typeface="+mj-lt"/>
                <a:cs typeface="Times New Roman" pitchFamily="18" charset="0"/>
              </a:rPr>
              <a:t>of steps, the area of the circumscribing circle is more effectively utilized</a:t>
            </a:r>
            <a:r>
              <a:rPr lang="en-US" dirty="0" smtClean="0">
                <a:latin typeface="+mj-lt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r>
              <a:rPr lang="en-US" dirty="0" smtClean="0">
                <a:latin typeface="+mj-lt"/>
                <a:cs typeface="Times New Roman" pitchFamily="18" charset="0"/>
              </a:rPr>
              <a:t>Iron space factor for typical number of steps in core is presented table 6.4, P. 147, [1]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524000" y="1676400"/>
            <a:ext cx="533400" cy="45398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3657600" y="1828800"/>
            <a:ext cx="533400" cy="45398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6248400" y="1981200"/>
            <a:ext cx="533400" cy="453983"/>
          </a:xfrm>
          <a:prstGeom prst="rightArrow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1201519"/>
            <a:ext cx="1339741" cy="2227481"/>
            <a:chOff x="152400" y="1066181"/>
            <a:chExt cx="1339741" cy="2227481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1066181"/>
              <a:ext cx="1314450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67739" y="2647331"/>
              <a:ext cx="132440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Laminated </a:t>
              </a:r>
              <a:endParaRPr lang="en-US" b="1" dirty="0" smtClean="0"/>
            </a:p>
            <a:p>
              <a:r>
                <a:rPr lang="en-US" b="1" dirty="0" smtClean="0"/>
                <a:t>circular </a:t>
              </a:r>
              <a:r>
                <a:rPr lang="en-US" b="1" dirty="0"/>
                <a:t>core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75143" y="1157287"/>
            <a:ext cx="1949457" cy="2184911"/>
            <a:chOff x="4375143" y="1157287"/>
            <a:chExt cx="1949457" cy="2184911"/>
          </a:xfrm>
        </p:grpSpPr>
        <p:pic>
          <p:nvPicPr>
            <p:cNvPr id="10245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1157287"/>
              <a:ext cx="1733550" cy="1704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75143" y="2972866"/>
              <a:ext cx="194945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Three stepped </a:t>
              </a:r>
              <a:r>
                <a:rPr lang="en-US" b="1" dirty="0" smtClean="0"/>
                <a:t>core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96644" y="1173121"/>
            <a:ext cx="2118756" cy="2431040"/>
            <a:chOff x="6796644" y="1173121"/>
            <a:chExt cx="2118756" cy="2431040"/>
          </a:xfrm>
        </p:grpSpPr>
        <p:pic>
          <p:nvPicPr>
            <p:cNvPr id="1024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7525" y="1173121"/>
              <a:ext cx="2047875" cy="1914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6796644" y="3234829"/>
              <a:ext cx="18998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Four stepped core: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81200" y="1143000"/>
            <a:ext cx="1647825" cy="1949387"/>
            <a:chOff x="1981200" y="1143000"/>
            <a:chExt cx="1647825" cy="1949387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143000"/>
              <a:ext cx="1647825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164552" y="2723055"/>
              <a:ext cx="1281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Square core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56615332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a </a:t>
            </a:r>
            <a:r>
              <a:rPr lang="en-US" b="1" dirty="0" smtClean="0">
                <a:solidFill>
                  <a:srgbClr val="C00000"/>
                </a:solidFill>
              </a:rPr>
              <a:t>100 kVA</a:t>
            </a:r>
            <a:r>
              <a:rPr lang="en-US" dirty="0" smtClean="0">
                <a:solidFill>
                  <a:srgbClr val="C00000"/>
                </a:solidFill>
              </a:rPr>
              <a:t>, 3</a:t>
            </a:r>
            <a:r>
              <a:rPr lang="el-GR" dirty="0" smtClean="0">
                <a:solidFill>
                  <a:srgbClr val="C00000"/>
                </a:solidFill>
              </a:rPr>
              <a:t>φ</a:t>
            </a:r>
            <a:r>
              <a:rPr lang="en-US" dirty="0" smtClean="0">
                <a:solidFill>
                  <a:srgbClr val="C00000"/>
                </a:solidFill>
              </a:rPr>
              <a:t> distribution transformer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472112"/>
          </a:xfrm>
          <a:ln>
            <a:solidFill>
              <a:srgbClr val="92D050"/>
            </a:solidFill>
          </a:ln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Check </a:t>
            </a:r>
            <a:r>
              <a:rPr lang="en-US" i="1" dirty="0" err="1" smtClean="0">
                <a:solidFill>
                  <a:srgbClr val="0070C0"/>
                </a:solidFill>
              </a:rPr>
              <a:t>B</a:t>
            </a:r>
            <a:r>
              <a:rPr lang="en-US" i="1" baseline="-25000" dirty="0" err="1" smtClean="0">
                <a:solidFill>
                  <a:srgbClr val="0070C0"/>
                </a:solidFill>
              </a:rPr>
              <a:t>m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sz="800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Window </a:t>
            </a:r>
            <a:r>
              <a:rPr lang="en-US" dirty="0">
                <a:solidFill>
                  <a:srgbClr val="0070C0"/>
                </a:solidFill>
              </a:rPr>
              <a:t>area A</a:t>
            </a:r>
            <a:r>
              <a:rPr lang="en-US" baseline="-25000" dirty="0">
                <a:solidFill>
                  <a:srgbClr val="0070C0"/>
                </a:solidFill>
              </a:rPr>
              <a:t>w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876800" y="990600"/>
            <a:ext cx="4191000" cy="4832092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Window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space factor (k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Empirical formula is used for k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taken approximately 0.29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Window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area ?;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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current density taken as 2.5 A / mm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 = output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kVA (100 kVA) 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24400" y="1066800"/>
            <a:ext cx="45719" cy="46482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911822591"/>
              </p:ext>
            </p:extLst>
          </p:nvPr>
        </p:nvGraphicFramePr>
        <p:xfrm>
          <a:off x="152400" y="1524000"/>
          <a:ext cx="4462153" cy="2057400"/>
        </p:xfrm>
        <a:graphic>
          <a:graphicData uri="http://schemas.openxmlformats.org/presentationml/2006/ole">
            <p:oleObj spid="_x0000_s11332" name="Equation" r:id="rId4" imgW="3949560" imgH="205740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637489495"/>
              </p:ext>
            </p:extLst>
          </p:nvPr>
        </p:nvGraphicFramePr>
        <p:xfrm>
          <a:off x="317500" y="4267200"/>
          <a:ext cx="4038600" cy="1498600"/>
        </p:xfrm>
        <a:graphic>
          <a:graphicData uri="http://schemas.openxmlformats.org/presentationml/2006/ole">
            <p:oleObj spid="_x0000_s11333" name="Equation" r:id="rId5" imgW="4038480" imgH="149832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49381850"/>
              </p:ext>
            </p:extLst>
          </p:nvPr>
        </p:nvGraphicFramePr>
        <p:xfrm>
          <a:off x="5029200" y="2084388"/>
          <a:ext cx="3895725" cy="2066925"/>
        </p:xfrm>
        <a:graphic>
          <a:graphicData uri="http://schemas.openxmlformats.org/presentationml/2006/ole">
            <p:oleObj spid="_x0000_s11334" name="Equation" r:id="rId6" imgW="3898800" imgH="2082600" progId="Equation.3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17716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30044" y="5867400"/>
            <a:ext cx="3853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B0F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Therefore</a:t>
            </a:r>
            <a:r>
              <a:rPr lang="en-US" sz="2400" b="1" dirty="0">
                <a:solidFill>
                  <a:srgbClr val="0070C0"/>
                </a:solidFill>
              </a:rPr>
              <a:t>, A</a:t>
            </a:r>
            <a:r>
              <a:rPr lang="en-US" sz="2400" b="1" baseline="-25000" dirty="0">
                <a:solidFill>
                  <a:srgbClr val="0070C0"/>
                </a:solidFill>
              </a:rPr>
              <a:t>w</a:t>
            </a:r>
            <a:r>
              <a:rPr lang="en-US" sz="2400" b="1" dirty="0">
                <a:solidFill>
                  <a:srgbClr val="0070C0"/>
                </a:solidFill>
              </a:rPr>
              <a:t>  = 40,779 mm</a:t>
            </a:r>
            <a:r>
              <a:rPr lang="en-US" sz="2400" b="1" baseline="30000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407001915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a </a:t>
            </a:r>
            <a:r>
              <a:rPr lang="en-US" b="1" dirty="0" smtClean="0">
                <a:solidFill>
                  <a:srgbClr val="C00000"/>
                </a:solidFill>
              </a:rPr>
              <a:t>100 kVA</a:t>
            </a:r>
            <a:r>
              <a:rPr lang="en-US" dirty="0" smtClean="0">
                <a:solidFill>
                  <a:srgbClr val="C00000"/>
                </a:solidFill>
              </a:rPr>
              <a:t>, 3</a:t>
            </a:r>
            <a:r>
              <a:rPr lang="el-GR" dirty="0" smtClean="0">
                <a:solidFill>
                  <a:srgbClr val="C00000"/>
                </a:solidFill>
              </a:rPr>
              <a:t>φ</a:t>
            </a:r>
            <a:r>
              <a:rPr lang="en-US" dirty="0" smtClean="0">
                <a:solidFill>
                  <a:srgbClr val="C00000"/>
                </a:solidFill>
              </a:rPr>
              <a:t> distribution transformer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67800" cy="5472112"/>
          </a:xfrm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Window dimension: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885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" y="1524000"/>
            <a:ext cx="3962400" cy="504753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latin typeface="+mj-lt"/>
              </a:rPr>
              <a:t>Leakage reactance </a:t>
            </a:r>
            <a:r>
              <a:rPr lang="el-GR" sz="2400" b="1" i="1" dirty="0">
                <a:solidFill>
                  <a:srgbClr val="0070C0"/>
                </a:solidFill>
                <a:latin typeface="+mj-lt"/>
                <a:cs typeface="Calibri"/>
              </a:rPr>
              <a:t>α</a:t>
            </a:r>
            <a:r>
              <a:rPr lang="en-US" dirty="0">
                <a:latin typeface="+mj-lt"/>
                <a:cs typeface="Calibri"/>
              </a:rPr>
              <a:t> distance between adjacent limb </a:t>
            </a:r>
            <a:r>
              <a:rPr lang="en-US" dirty="0" smtClean="0">
                <a:latin typeface="+mj-lt"/>
              </a:rPr>
              <a:t>width.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width of window for optimum output W</a:t>
            </a:r>
            <a:r>
              <a:rPr lang="en-US" b="1" baseline="-25000" dirty="0" smtClean="0">
                <a:solidFill>
                  <a:srgbClr val="0070C0"/>
                </a:solidFill>
                <a:latin typeface="+mj-lt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=</a:t>
            </a:r>
            <a:r>
              <a:rPr lang="en-US" b="1" dirty="0" smtClean="0">
                <a:latin typeface="+mj-lt"/>
              </a:rPr>
              <a:t>D - d=0.7d</a:t>
            </a:r>
          </a:p>
          <a:p>
            <a:r>
              <a:rPr lang="en-US" dirty="0" smtClean="0">
                <a:latin typeface="+mj-lt"/>
              </a:rPr>
              <a:t>   where</a:t>
            </a:r>
          </a:p>
          <a:p>
            <a:r>
              <a:rPr lang="en-US" dirty="0" smtClean="0">
                <a:latin typeface="+mj-lt"/>
              </a:rPr>
              <a:t>    D (distance between adjacent limb)</a:t>
            </a:r>
          </a:p>
          <a:p>
            <a:r>
              <a:rPr lang="en-US" sz="1400" dirty="0" smtClean="0">
                <a:latin typeface="+mj-lt"/>
              </a:rPr>
              <a:t>=[ width of iron + width of bare Cu + width of insulation and clearance]</a:t>
            </a:r>
          </a:p>
          <a:p>
            <a:r>
              <a:rPr lang="en-US" dirty="0" smtClean="0">
                <a:latin typeface="+mj-lt"/>
              </a:rPr>
              <a:t>    m = </a:t>
            </a:r>
            <a:r>
              <a:rPr lang="en-US" sz="1400" dirty="0" smtClean="0">
                <a:latin typeface="+mj-lt"/>
              </a:rPr>
              <a:t>space occupied by insulation and clearance                                    =0.2d  </a:t>
            </a:r>
            <a:r>
              <a:rPr lang="en-US" sz="1400" b="1" dirty="0" smtClean="0">
                <a:solidFill>
                  <a:srgbClr val="002060"/>
                </a:solidFill>
                <a:latin typeface="+mj-lt"/>
              </a:rPr>
              <a:t>(along the width)</a:t>
            </a:r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Height of the </a:t>
            </a:r>
            <a:r>
              <a:rPr lang="en-US" b="1" dirty="0" smtClean="0">
                <a:solidFill>
                  <a:srgbClr val="0070C0"/>
                </a:solidFill>
              </a:rPr>
              <a:t>window L </a:t>
            </a:r>
            <a:r>
              <a:rPr lang="en-US" sz="1400" b="1" dirty="0" smtClean="0">
                <a:solidFill>
                  <a:srgbClr val="0070C0"/>
                </a:solidFill>
              </a:rPr>
              <a:t>:</a:t>
            </a:r>
            <a:r>
              <a:rPr lang="en-US" sz="1400" dirty="0" smtClean="0">
                <a:solidFill>
                  <a:srgbClr val="0070C0"/>
                </a:solidFill>
              </a:rPr>
              <a:t> 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US" sz="1400" dirty="0" smtClean="0">
              <a:solidFill>
                <a:srgbClr val="0070C0"/>
              </a:solidFill>
            </a:endParaRPr>
          </a:p>
          <a:p>
            <a:r>
              <a:rPr lang="en-US" dirty="0"/>
              <a:t>			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Generally 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 </a:t>
            </a:r>
            <a:endParaRPr lang="en-US" sz="800" dirty="0"/>
          </a:p>
          <a:p>
            <a:endParaRPr lang="en-US" sz="800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40395303"/>
              </p:ext>
            </p:extLst>
          </p:nvPr>
        </p:nvGraphicFramePr>
        <p:xfrm>
          <a:off x="1219200" y="4546600"/>
          <a:ext cx="2641600" cy="635000"/>
        </p:xfrm>
        <a:graphic>
          <a:graphicData uri="http://schemas.openxmlformats.org/presentationml/2006/ole">
            <p:oleObj spid="_x0000_s12334" name="Equation" r:id="rId4" imgW="2641320" imgH="63468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99457206"/>
              </p:ext>
            </p:extLst>
          </p:nvPr>
        </p:nvGraphicFramePr>
        <p:xfrm>
          <a:off x="1263650" y="5410200"/>
          <a:ext cx="1219200" cy="558800"/>
        </p:xfrm>
        <a:graphic>
          <a:graphicData uri="http://schemas.openxmlformats.org/presentationml/2006/ole">
            <p:oleObj spid="_x0000_s12335" name="Equation" r:id="rId5" imgW="1218960" imgH="558720" progId="Equation.3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267200" y="1219200"/>
            <a:ext cx="4724401" cy="3200400"/>
            <a:chOff x="4267200" y="1219200"/>
            <a:chExt cx="4724401" cy="3200400"/>
          </a:xfrm>
        </p:grpSpPr>
        <p:pic>
          <p:nvPicPr>
            <p:cNvPr id="12299" name="Picture 11" descr="http://pubs.sciepub.com/iteces/2/1/6/image/fig2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1219200"/>
              <a:ext cx="4724401" cy="3200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Straight Arrow Connector 17"/>
            <p:cNvCxnSpPr/>
            <p:nvPr/>
          </p:nvCxnSpPr>
          <p:spPr bwMode="auto">
            <a:xfrm>
              <a:off x="4991100" y="2824348"/>
              <a:ext cx="12573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flipV="1">
              <a:off x="7543800" y="1981200"/>
              <a:ext cx="0" cy="1676400"/>
            </a:xfrm>
            <a:prstGeom prst="straightConnector1">
              <a:avLst/>
            </a:prstGeom>
            <a:noFill/>
            <a:ln w="38100" cap="flat" cmpd="sng" algn="ctr">
              <a:solidFill>
                <a:srgbClr val="002060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79139" y="3059668"/>
              <a:ext cx="4812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W</a:t>
              </a:r>
              <a:r>
                <a:rPr lang="en-US" b="1" baseline="-25000" dirty="0">
                  <a:solidFill>
                    <a:srgbClr val="0070C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2800" y="263473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L</a:t>
              </a:r>
              <a:endParaRPr lang="en-US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4223162" y="4419600"/>
            <a:ext cx="4669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Then width and height of the window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30475133"/>
              </p:ext>
            </p:extLst>
          </p:nvPr>
        </p:nvGraphicFramePr>
        <p:xfrm>
          <a:off x="4191000" y="5080000"/>
          <a:ext cx="4724400" cy="1092200"/>
        </p:xfrm>
        <a:graphic>
          <a:graphicData uri="http://schemas.openxmlformats.org/presentationml/2006/ole">
            <p:oleObj spid="_x0000_s12336" name="Equation" r:id="rId7" imgW="4647960" imgH="109188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92453376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dimensions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52400" y="1143000"/>
          <a:ext cx="4724400" cy="1092200"/>
        </p:xfrm>
        <a:graphic>
          <a:graphicData uri="http://schemas.openxmlformats.org/presentationml/2006/ole">
            <p:oleObj spid="_x0000_s51202" name="Equation" r:id="rId3" imgW="4647960" imgH="10918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438400"/>
            <a:ext cx="4876800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Choosing desire  window width: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1xd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1x140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140 mm 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  L = 291 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12+5+14=31 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30mm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=a =width of largest stamping= 133 mm</a:t>
            </a:r>
            <a:endParaRPr lang="en-US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D= d+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baseline="-25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endParaRPr lang="en-US" baseline="-25000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140x0.95+140=273 mm</a:t>
            </a:r>
          </a:p>
          <a:p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Height of window H = 291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 290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mm; 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Clearance to yoke=30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Then, Height of window H =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290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+28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2=346 mm;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width = (2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273) + 133 =  mm=679 mm 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height = 346 + 133+133 = 612 mm;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3124200"/>
            <a:ext cx="3352800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of window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 of window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Height of the yoke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H=Overall height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+2H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W=Overall width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2D+a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1667470"/>
            <a:ext cx="3505200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D= Distance between center of adjacent limb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= </a:t>
            </a:r>
            <a:r>
              <a:rPr lang="en-US" b="1" dirty="0" err="1" smtClean="0">
                <a:solidFill>
                  <a:srgbClr val="0070C0"/>
                </a:solidFill>
              </a:rPr>
              <a:t>d+W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w</a:t>
            </a:r>
            <a:endParaRPr lang="en-US" b="1" baseline="-25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Design flow chart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81000" y="1490246"/>
            <a:ext cx="8458200" cy="4072354"/>
            <a:chOff x="381000" y="1490246"/>
            <a:chExt cx="8458200" cy="4072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838200" y="1490246"/>
              <a:ext cx="13716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Start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81000" y="2176046"/>
              <a:ext cx="2286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Given specification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81000" y="2904292"/>
              <a:ext cx="2286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Choice of materials</a:t>
              </a:r>
            </a:p>
          </p:txBody>
        </p:sp>
        <p:cxnSp>
          <p:nvCxnSpPr>
            <p:cNvPr id="10" name="Straight Arrow Connector 9"/>
            <p:cNvCxnSpPr>
              <a:stCxn id="4" idx="2"/>
              <a:endCxn id="7" idx="0"/>
            </p:cNvCxnSpPr>
            <p:nvPr/>
          </p:nvCxnSpPr>
          <p:spPr bwMode="auto">
            <a:xfrm>
              <a:off x="1524000" y="1828800"/>
              <a:ext cx="0" cy="347246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7" idx="2"/>
              <a:endCxn id="8" idx="0"/>
            </p:cNvCxnSpPr>
            <p:nvPr/>
          </p:nvCxnSpPr>
          <p:spPr bwMode="auto">
            <a:xfrm>
              <a:off x="1524000" y="2514600"/>
              <a:ext cx="0" cy="389692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Rectangle 15"/>
            <p:cNvSpPr/>
            <p:nvPr/>
          </p:nvSpPr>
          <p:spPr bwMode="auto">
            <a:xfrm>
              <a:off x="457200" y="3623846"/>
              <a:ext cx="2133600" cy="584775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Assumption of basic quantities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81000" y="4538246"/>
              <a:ext cx="2286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Design Process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1000" y="5224046"/>
              <a:ext cx="2286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Performance Calculation</a:t>
              </a:r>
            </a:p>
          </p:txBody>
        </p:sp>
        <p:cxnSp>
          <p:nvCxnSpPr>
            <p:cNvPr id="19" name="Straight Arrow Connector 18"/>
            <p:cNvCxnSpPr>
              <a:stCxn id="16" idx="2"/>
              <a:endCxn id="17" idx="0"/>
            </p:cNvCxnSpPr>
            <p:nvPr/>
          </p:nvCxnSpPr>
          <p:spPr bwMode="auto">
            <a:xfrm>
              <a:off x="1524000" y="4208621"/>
              <a:ext cx="0" cy="329625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17" idx="2"/>
              <a:endCxn id="18" idx="0"/>
            </p:cNvCxnSpPr>
            <p:nvPr/>
          </p:nvCxnSpPr>
          <p:spPr bwMode="auto">
            <a:xfrm>
              <a:off x="1524000" y="4876800"/>
              <a:ext cx="0" cy="347246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8" idx="2"/>
              <a:endCxn id="16" idx="0"/>
            </p:cNvCxnSpPr>
            <p:nvPr/>
          </p:nvCxnSpPr>
          <p:spPr bwMode="auto">
            <a:xfrm>
              <a:off x="1524000" y="3242846"/>
              <a:ext cx="0" cy="381000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" name="Rectangle 27"/>
            <p:cNvSpPr/>
            <p:nvPr/>
          </p:nvSpPr>
          <p:spPr bwMode="auto">
            <a:xfrm>
              <a:off x="5410200" y="1490246"/>
              <a:ext cx="3429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Compare with given specification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6096000" y="3724871"/>
              <a:ext cx="21336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Print Design Sheet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019800" y="4690646"/>
              <a:ext cx="2286000" cy="338554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Stop</a:t>
              </a:r>
            </a:p>
          </p:txBody>
        </p:sp>
        <p:cxnSp>
          <p:nvCxnSpPr>
            <p:cNvPr id="36" name="Straight Arrow Connector 35"/>
            <p:cNvCxnSpPr>
              <a:stCxn id="33" idx="2"/>
              <a:endCxn id="34" idx="0"/>
            </p:cNvCxnSpPr>
            <p:nvPr/>
          </p:nvCxnSpPr>
          <p:spPr bwMode="auto">
            <a:xfrm>
              <a:off x="7162800" y="4063425"/>
              <a:ext cx="0" cy="627221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Flowchart: Decision 40"/>
            <p:cNvSpPr/>
            <p:nvPr/>
          </p:nvSpPr>
          <p:spPr bwMode="auto">
            <a:xfrm>
              <a:off x="5682350" y="2252246"/>
              <a:ext cx="2895600" cy="672525"/>
            </a:xfrm>
            <a:prstGeom prst="flowChartDecision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MS PGothic" pitchFamily="34" charset="-128"/>
                  <a:cs typeface="Times New Roman" pitchFamily="18" charset="0"/>
                </a:rPr>
                <a:t>Satisfactory ?</a:t>
              </a:r>
            </a:p>
          </p:txBody>
        </p:sp>
        <p:cxnSp>
          <p:nvCxnSpPr>
            <p:cNvPr id="43" name="Straight Arrow Connector 42"/>
            <p:cNvCxnSpPr>
              <a:stCxn id="28" idx="2"/>
              <a:endCxn id="41" idx="0"/>
            </p:cNvCxnSpPr>
            <p:nvPr/>
          </p:nvCxnSpPr>
          <p:spPr bwMode="auto">
            <a:xfrm>
              <a:off x="7124700" y="1828800"/>
              <a:ext cx="5450" cy="423446"/>
            </a:xfrm>
            <a:prstGeom prst="straightConnector1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Straight Arrow Connector 47"/>
            <p:cNvCxnSpPr>
              <a:stCxn id="41" idx="2"/>
              <a:endCxn id="33" idx="0"/>
            </p:cNvCxnSpPr>
            <p:nvPr/>
          </p:nvCxnSpPr>
          <p:spPr bwMode="auto">
            <a:xfrm>
              <a:off x="7130150" y="2924771"/>
              <a:ext cx="32650" cy="8001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9" name="Rectangle 48"/>
            <p:cNvSpPr/>
            <p:nvPr/>
          </p:nvSpPr>
          <p:spPr bwMode="auto">
            <a:xfrm>
              <a:off x="3200400" y="3090446"/>
              <a:ext cx="1676400" cy="584775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rPr>
                <a:t>Modify assumption</a:t>
              </a:r>
            </a:p>
          </p:txBody>
        </p:sp>
        <p:cxnSp>
          <p:nvCxnSpPr>
            <p:cNvPr id="51" name="Elbow Connector 50"/>
            <p:cNvCxnSpPr>
              <a:stCxn id="41" idx="1"/>
              <a:endCxn id="49" idx="3"/>
            </p:cNvCxnSpPr>
            <p:nvPr/>
          </p:nvCxnSpPr>
          <p:spPr bwMode="auto">
            <a:xfrm rot="10800000" flipV="1">
              <a:off x="4876800" y="2588508"/>
              <a:ext cx="805550" cy="794325"/>
            </a:xfrm>
            <a:prstGeom prst="bentConnector3">
              <a:avLst>
                <a:gd name="adj1" fmla="val 1314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4" name="Elbow Connector 53"/>
            <p:cNvCxnSpPr>
              <a:stCxn id="49" idx="1"/>
              <a:endCxn id="16" idx="3"/>
            </p:cNvCxnSpPr>
            <p:nvPr/>
          </p:nvCxnSpPr>
          <p:spPr bwMode="auto">
            <a:xfrm rot="10800000" flipV="1">
              <a:off x="2590800" y="3382834"/>
              <a:ext cx="609600" cy="533400"/>
            </a:xfrm>
            <a:prstGeom prst="bentConnector3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5" name="TextBox 54"/>
            <p:cNvSpPr txBox="1"/>
            <p:nvPr/>
          </p:nvSpPr>
          <p:spPr>
            <a:xfrm>
              <a:off x="5029200" y="2416314"/>
              <a:ext cx="457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9000" y="3025914"/>
              <a:ext cx="609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cxnSp>
          <p:nvCxnSpPr>
            <p:cNvPr id="60" name="Elbow Connector 59"/>
            <p:cNvCxnSpPr>
              <a:stCxn id="18" idx="2"/>
              <a:endCxn id="28" idx="0"/>
            </p:cNvCxnSpPr>
            <p:nvPr/>
          </p:nvCxnSpPr>
          <p:spPr bwMode="auto">
            <a:xfrm rot="5400000" flipH="1" flipV="1">
              <a:off x="2288173" y="726073"/>
              <a:ext cx="4072354" cy="5600700"/>
            </a:xfrm>
            <a:prstGeom prst="bentConnector5">
              <a:avLst>
                <a:gd name="adj1" fmla="val -5613"/>
                <a:gd name="adj2" fmla="val 26663"/>
                <a:gd name="adj3" fmla="val 105613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="" xmlns:p14="http://schemas.microsoft.com/office/powerpoint/2010/main" val="2575449687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Determining Main Dimension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67800" cy="5472112"/>
          </a:xfrm>
          <a:ln>
            <a:solidFill>
              <a:srgbClr val="92D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Design of yoke: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The area of Yoke is </a:t>
            </a:r>
            <a:r>
              <a:rPr lang="en-US" dirty="0"/>
              <a:t>generally taken </a:t>
            </a:r>
            <a:r>
              <a:rPr lang="en-US" dirty="0" smtClean="0"/>
              <a:t>15% </a:t>
            </a:r>
            <a:r>
              <a:rPr lang="en-US" dirty="0"/>
              <a:t>to </a:t>
            </a:r>
            <a:r>
              <a:rPr lang="en-US" dirty="0" smtClean="0"/>
              <a:t>25</a:t>
            </a:r>
            <a:r>
              <a:rPr lang="en-US" dirty="0"/>
              <a:t>% higher </a:t>
            </a:r>
            <a:r>
              <a:rPr lang="en-US" dirty="0" smtClean="0"/>
              <a:t>     then </a:t>
            </a:r>
            <a:r>
              <a:rPr lang="en-US" dirty="0"/>
              <a:t>core section area (A</a:t>
            </a:r>
            <a:r>
              <a:rPr lang="en-US" baseline="-25000" dirty="0"/>
              <a:t>i</a:t>
            </a:r>
            <a:r>
              <a:rPr lang="en-US" dirty="0" smtClean="0"/>
              <a:t>) using hot rolled steel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For “CRGO” the area of yoke is taken equal to that of the   core.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4586161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Overall dimension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800" y="2209800"/>
            <a:ext cx="3124200" cy="230832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of window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 of window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Height of the yoke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H=Overall height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+2H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W=Overall width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2D+a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200" y="981670"/>
            <a:ext cx="4267200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Overall dimension of the transformer: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 = width of the largest stamping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d= diameter of the circumscribing diameter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0" y="1066800"/>
            <a:ext cx="4572000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D= Distance between center of adjacent limb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= </a:t>
            </a:r>
            <a:r>
              <a:rPr lang="en-US" b="1" dirty="0" err="1" smtClean="0">
                <a:solidFill>
                  <a:srgbClr val="0070C0"/>
                </a:solidFill>
              </a:rPr>
              <a:t>d+W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w</a:t>
            </a:r>
            <a:endParaRPr lang="en-US" b="1" baseline="-25000" dirty="0" smtClean="0">
              <a:solidFill>
                <a:srgbClr val="0070C0"/>
              </a:solidFill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3581400" y="2133600"/>
            <a:ext cx="5486400" cy="4026932"/>
            <a:chOff x="3581400" y="2133600"/>
            <a:chExt cx="5486400" cy="4026932"/>
          </a:xfrm>
        </p:grpSpPr>
        <p:sp>
          <p:nvSpPr>
            <p:cNvPr id="5" name="Rectangle 4"/>
            <p:cNvSpPr/>
            <p:nvPr/>
          </p:nvSpPr>
          <p:spPr bwMode="auto">
            <a:xfrm>
              <a:off x="4419600" y="4724400"/>
              <a:ext cx="4648200" cy="52322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91000" y="2133600"/>
              <a:ext cx="4724400" cy="3276600"/>
              <a:chOff x="4191000" y="2133600"/>
              <a:chExt cx="4724400" cy="32766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4267200" y="4876800"/>
                <a:ext cx="4648200" cy="523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 rot="5400000">
                <a:off x="7043410" y="3548390"/>
                <a:ext cx="3200400" cy="523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 rot="5400000">
                <a:off x="2852410" y="3548390"/>
                <a:ext cx="3200400" cy="523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 rot="5400000">
                <a:off x="4909810" y="3548390"/>
                <a:ext cx="3200400" cy="523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4191000" y="2133600"/>
                <a:ext cx="4724400" cy="52322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pitchFamily="34" charset="0"/>
                  <a:ea typeface="MS PGothic" pitchFamily="34" charset="-128"/>
                </a:endParaRPr>
              </a:p>
            </p:txBody>
          </p:sp>
        </p:grpSp>
        <p:cxnSp>
          <p:nvCxnSpPr>
            <p:cNvPr id="18" name="Straight Arrow Connector 17"/>
            <p:cNvCxnSpPr>
              <a:stCxn id="8" idx="0"/>
              <a:endCxn id="9" idx="2"/>
            </p:cNvCxnSpPr>
            <p:nvPr/>
          </p:nvCxnSpPr>
          <p:spPr bwMode="auto">
            <a:xfrm>
              <a:off x="4714220" y="3810000"/>
              <a:ext cx="153418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4191000" y="5715000"/>
              <a:ext cx="47244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 rot="5400000">
              <a:off x="6514306" y="3771900"/>
              <a:ext cx="221059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rot="5400000">
              <a:off x="3925094" y="5676900"/>
              <a:ext cx="532606" cy="79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rot="5400000">
              <a:off x="8649494" y="5676106"/>
              <a:ext cx="532606" cy="794"/>
            </a:xfrm>
            <a:prstGeom prst="line">
              <a:avLst/>
            </a:prstGeom>
            <a:noFill/>
            <a:ln w="9525" cap="flat" cmpd="sng" algn="ctr">
              <a:solidFill>
                <a:srgbClr val="7030A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4191000" y="4876800"/>
              <a:ext cx="533400" cy="53340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6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rot="10800000">
              <a:off x="3733800" y="2133600"/>
              <a:ext cx="457200" cy="1588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rot="10800000">
              <a:off x="3733800" y="5410200"/>
              <a:ext cx="457200" cy="1588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rot="16200000" flipH="1">
              <a:off x="2247899" y="3771899"/>
              <a:ext cx="3276602" cy="4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3" name="Rectangle 42"/>
            <p:cNvSpPr/>
            <p:nvPr/>
          </p:nvSpPr>
          <p:spPr>
            <a:xfrm>
              <a:off x="5105400" y="3886200"/>
              <a:ext cx="4603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70C0"/>
                  </a:solidFill>
                </a:rPr>
                <a:t>W</a:t>
              </a:r>
              <a:r>
                <a:rPr lang="en-US" b="1" baseline="-25000" dirty="0" err="1" smtClean="0">
                  <a:solidFill>
                    <a:srgbClr val="0070C0"/>
                  </a:solidFill>
                </a:rPr>
                <a:t>w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277496" y="3581400"/>
              <a:ext cx="4187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H</a:t>
              </a:r>
              <a:r>
                <a:rPr lang="en-US" b="1" baseline="-25000" dirty="0" smtClean="0">
                  <a:solidFill>
                    <a:srgbClr val="0070C0"/>
                  </a:solidFill>
                </a:rPr>
                <a:t>w</a:t>
              </a:r>
              <a:endParaRPr lang="en-US" dirty="0"/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 rot="10800000">
              <a:off x="3733800" y="2665411"/>
              <a:ext cx="457200" cy="1588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 rot="16200000" flipH="1">
              <a:off x="4152901" y="2400299"/>
              <a:ext cx="533400" cy="2"/>
            </a:xfrm>
            <a:prstGeom prst="straightConnector1">
              <a:avLst/>
            </a:prstGeom>
            <a:noFill/>
            <a:ln w="9525" cap="flat" cmpd="sng" algn="ctr">
              <a:solidFill>
                <a:srgbClr val="7030A0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50" name="Rectangle 49"/>
            <p:cNvSpPr/>
            <p:nvPr/>
          </p:nvSpPr>
          <p:spPr>
            <a:xfrm>
              <a:off x="4493362" y="2221468"/>
              <a:ext cx="383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H</a:t>
              </a:r>
              <a:r>
                <a:rPr lang="en-US" baseline="-25000" dirty="0" err="1" smtClean="0"/>
                <a:t>y</a:t>
              </a:r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581400" y="3429000"/>
              <a:ext cx="320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H</a:t>
              </a:r>
              <a:endParaRPr lang="en-US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0800" y="5791200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70C0"/>
                  </a:solidFill>
                </a:rPr>
                <a:t>W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53562889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WINDINGS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76200" y="1066800"/>
            <a:ext cx="6324600" cy="3785652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Number of turn in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winding: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(∆-</a:t>
            </a:r>
            <a:r>
              <a:rPr lang="en-US" sz="20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yn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Voltage per phase = 415 /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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 = 239.6 V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Turns per phase 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winding = 239.6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÷ 4.5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=53.24 turns, choose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54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turns.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Number of turns of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winding: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∆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yn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Turns per phase on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= 11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10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÷ 4.5 = 2444.44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chosen as 2445 turns.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Tapings of 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5%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2.5%are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be provided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on the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487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2.5%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404526644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WINDINGS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76200" y="1066800"/>
            <a:ext cx="6248400" cy="501675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LOW VOLTAGE WINDING: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(∆-</a:t>
            </a:r>
            <a:r>
              <a:rPr lang="en-US" sz="20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yn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per phase = (100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÷ {(√3)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415} = 139 A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Here,  choose helical cylindrical coil.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Current density, δ = 2.5 A 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 (assumed)</a:t>
            </a:r>
          </a:p>
          <a:p>
            <a:pPr>
              <a:buClr>
                <a:srgbClr val="7030A0"/>
              </a:buClr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conductor,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 139 ÷ 2.5	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= 55.6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 56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Choosing, rectangular copper conductor from IS : 6160:1977 specs.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Now, choosing Cross section =T x W= 4 mm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mm;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2 conductor strips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Therefore,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Forming conductor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area,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aseline="-25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 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7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= 56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mm</a:t>
            </a:r>
            <a:r>
              <a:rPr lang="en-US" sz="2000" baseline="30000" dirty="0" err="1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70" name="AutoShape 2" descr="https://encrypted-tbn1.gstatic.com/images?q=tbn:ANd9GcQuW9P2APGpR0ebYaXsMJnDEsj0ZAbCj26O7ObVNQwWdLC1ACq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8372" name="Picture 4" descr="https://encrypted-tbn1.gstatic.com/images?q=tbn:ANd9GcQuW9P2APGpR0ebYaXsMJnDEsj0ZAbCj26O7ObVNQwWdLC1ACq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5484264" y="2669139"/>
            <a:ext cx="4343401" cy="205312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04526644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WINDINGS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228600" y="1144012"/>
            <a:ext cx="4267200" cy="304698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High voltage winding: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∆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lang="en-US" sz="24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yn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 Choose disc coils.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current in </a:t>
            </a:r>
            <a:r>
              <a:rPr lang="en-US" sz="2400" dirty="0" err="1" smtClean="0">
                <a:solidFill>
                  <a:srgbClr val="002060"/>
                </a:solidFill>
              </a:rPr>
              <a:t>H.V.</a:t>
            </a:r>
            <a:r>
              <a:rPr lang="en-US" sz="2400" dirty="0" smtClean="0">
                <a:solidFill>
                  <a:srgbClr val="002060"/>
                </a:solidFill>
              </a:rPr>
              <a:t> winding per phase</a:t>
            </a:r>
          </a:p>
          <a:p>
            <a:r>
              <a:rPr lang="en-US" sz="2400" dirty="0" smtClean="0"/>
              <a:t>  =   (100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10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)÷(3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11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10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   </a:t>
            </a:r>
          </a:p>
          <a:p>
            <a:r>
              <a:rPr lang="en-US" sz="2400" dirty="0" smtClean="0"/>
              <a:t>  =   3.03 A </a:t>
            </a:r>
          </a:p>
          <a:p>
            <a:r>
              <a:rPr lang="en-US" sz="2400" dirty="0" smtClean="0"/>
              <a:t>Cross section of conductor for </a:t>
            </a:r>
            <a:r>
              <a:rPr lang="en-US" sz="2400" dirty="0" err="1" smtClean="0"/>
              <a:t>H.V.</a:t>
            </a:r>
            <a:r>
              <a:rPr lang="en-US" sz="2400" dirty="0" smtClean="0"/>
              <a:t> winding ,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a</a:t>
            </a:r>
            <a:r>
              <a:rPr lang="en-US" sz="2400" b="1" baseline="-25000" dirty="0" smtClean="0"/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3.03 ÷ 2.5 = 1.21 mm</a:t>
            </a:r>
            <a:r>
              <a:rPr lang="en-US" sz="2400" baseline="30000" dirty="0" smtClean="0"/>
              <a:t>2</a:t>
            </a:r>
            <a:endParaRPr lang="en-US" sz="2400" dirty="0" smtClean="0"/>
          </a:p>
        </p:txBody>
      </p:sp>
      <p:sp>
        <p:nvSpPr>
          <p:cNvPr id="58370" name="AutoShape 2" descr="https://encrypted-tbn1.gstatic.com/images?q=tbn:ANd9GcQuW9P2APGpR0ebYaXsMJnDEsj0ZAbCj26O7ObVNQwWdLC1ACq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0" name="Picture 2" descr="Disk Wound El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358356" cy="3108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4526644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WINDINGS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76200" y="991136"/>
            <a:ext cx="4724400" cy="4893647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Choosing round conductor where,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d</a:t>
            </a:r>
            <a:r>
              <a:rPr lang="en-US" sz="2400" dirty="0" smtClean="0"/>
              <a:t> = diameter of conductor </a:t>
            </a:r>
          </a:p>
          <a:p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1</a:t>
            </a:r>
            <a:r>
              <a:rPr lang="en-US" sz="2400" b="1" baseline="-25000" dirty="0" smtClean="0"/>
              <a:t> </a:t>
            </a:r>
            <a:r>
              <a:rPr lang="en-US" sz="2400" dirty="0" smtClean="0"/>
              <a:t>=  </a:t>
            </a:r>
            <a:r>
              <a:rPr lang="en-US" sz="2400" dirty="0" err="1" smtClean="0"/>
              <a:t>πd</a:t>
            </a:r>
            <a:r>
              <a:rPr lang="en-US" sz="2400" baseline="30000" dirty="0" err="1" smtClean="0"/>
              <a:t>2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÷ 4;     </a:t>
            </a:r>
            <a:r>
              <a:rPr lang="en-US" sz="2400" dirty="0" err="1" smtClean="0"/>
              <a:t>d</a:t>
            </a:r>
            <a:r>
              <a:rPr lang="en-US" sz="2400" baseline="30000" dirty="0" err="1" smtClean="0"/>
              <a:t>2</a:t>
            </a:r>
            <a:r>
              <a:rPr lang="en-US" sz="2400" dirty="0" smtClean="0"/>
              <a:t>=1.54;</a:t>
            </a:r>
          </a:p>
          <a:p>
            <a:r>
              <a:rPr lang="en-US" sz="2400" dirty="0" smtClean="0"/>
              <a:t>Therefore,  </a:t>
            </a:r>
            <a:r>
              <a:rPr lang="en-US" sz="2400" b="1" dirty="0" smtClean="0"/>
              <a:t>d </a:t>
            </a:r>
            <a:r>
              <a:rPr lang="en-US" sz="2400" dirty="0" smtClean="0"/>
              <a:t>= 1.212 mm</a:t>
            </a:r>
          </a:p>
          <a:p>
            <a:r>
              <a:rPr lang="en-US" sz="2400" dirty="0" smtClean="0"/>
              <a:t>Now choosing,  d = 1.25 mm; </a:t>
            </a:r>
          </a:p>
          <a:p>
            <a:r>
              <a:rPr lang="en-US" sz="2400" dirty="0" smtClean="0"/>
              <a:t>Then area, </a:t>
            </a:r>
            <a:r>
              <a:rPr lang="en-US" sz="2400" b="1" dirty="0" err="1" smtClean="0"/>
              <a:t>a</a:t>
            </a:r>
            <a:r>
              <a:rPr lang="en-US" sz="2400" b="1" baseline="-25000" dirty="0" err="1" smtClean="0"/>
              <a:t>1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1.23 </a:t>
            </a:r>
            <a:r>
              <a:rPr lang="en-US" sz="2400" dirty="0" err="1" smtClean="0"/>
              <a:t>mm</a:t>
            </a:r>
            <a:r>
              <a:rPr lang="en-US" sz="2400" baseline="30000" dirty="0" err="1" smtClean="0"/>
              <a:t>2</a:t>
            </a:r>
            <a:endParaRPr lang="en-US" sz="2400" baseline="300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Copper area in window </a:t>
            </a:r>
            <a:r>
              <a:rPr lang="en-US" sz="2400" dirty="0" smtClean="0"/>
              <a:t>=  2 (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1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1</a:t>
            </a:r>
            <a:r>
              <a:rPr lang="en-US" sz="2400" dirty="0" smtClean="0"/>
              <a:t> +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2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2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= 2 (1.23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2568 + 54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56);  = 12,365.28  </a:t>
            </a:r>
            <a:r>
              <a:rPr lang="en-US" sz="2400" dirty="0" err="1" smtClean="0"/>
              <a:t>mm</a:t>
            </a:r>
            <a:r>
              <a:rPr lang="en-US" sz="2400" baseline="30000" dirty="0" err="1" smtClean="0"/>
              <a:t>2</a:t>
            </a:r>
            <a:endParaRPr lang="en-US" sz="2400" dirty="0" smtClean="0"/>
          </a:p>
          <a:p>
            <a:r>
              <a:rPr lang="en-US" sz="2400" dirty="0" smtClean="0"/>
              <a:t>Now for this dimensions,</a:t>
            </a:r>
          </a:p>
          <a:p>
            <a:r>
              <a:rPr lang="en-US" sz="2400" dirty="0" smtClean="0"/>
              <a:t> we get</a:t>
            </a:r>
          </a:p>
          <a:p>
            <a:r>
              <a:rPr lang="en-US" sz="2400" dirty="0" smtClean="0"/>
              <a:t>window space factor,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k</a:t>
            </a:r>
            <a:r>
              <a:rPr lang="en-US" sz="2400" baseline="-25000" dirty="0" err="1" smtClean="0"/>
              <a:t>w</a:t>
            </a:r>
            <a:r>
              <a:rPr lang="en-US" sz="2400" dirty="0" smtClean="0"/>
              <a:t> =(12,365.28÷ 40,800)  = 0.3</a:t>
            </a:r>
            <a:endParaRPr lang="en-US" sz="2400" dirty="0"/>
          </a:p>
        </p:txBody>
      </p:sp>
      <p:sp>
        <p:nvSpPr>
          <p:cNvPr id="58370" name="AutoShape 2" descr="https://encrypted-tbn1.gstatic.com/images?q=tbn:ANd9GcQuW9P2APGpR0ebYaXsMJnDEsj0ZAbCj26O7ObVNQwWdLC1ACq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250" name="Picture 2" descr="Disk Wound Ele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9618" y="1676400"/>
            <a:ext cx="4101982" cy="29260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04526644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kumimoji="0" lang="en-US" dirty="0" smtClean="0">
                <a:solidFill>
                  <a:srgbClr val="C00000"/>
                </a:solidFill>
                <a:ea typeface="Times New Roman" pitchFamily="18" charset="0"/>
              </a:rPr>
              <a:t>DESIGN THE LAYOUT OF L.V. WINDING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90600"/>
            <a:ext cx="8839200" cy="4893647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Number of turns in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54.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Size of conductor :  2 strips of  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mm 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Consider paper insulation of conductor is = 0.25 mm;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paper insulation for conductors,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(4+ 0.25) mm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(7 + 0.25) mm; =(4.25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 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7.25) mm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  30.81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mm</a:t>
            </a:r>
            <a:r>
              <a:rPr kumimoji="0" lang="en-US" sz="2400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Choosing 2  layers for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winding,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Turns per layer = 54 / 2 =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Width of conductor 7.25  mm is taken along the window,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2 conductor sides 4.25 + 4.25 = 8.5 mm forming conductor per layer.</a:t>
            </a:r>
            <a:endParaRPr lang="en-US" sz="2400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For two layers, the dimension of conductors width wise is 17 mm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lang="en-US" sz="2400" dirty="0" smtClean="0"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kumimoji="0" lang="en-US" dirty="0" smtClean="0">
                <a:solidFill>
                  <a:srgbClr val="C00000"/>
                </a:solidFill>
                <a:ea typeface="Times New Roman" pitchFamily="18" charset="0"/>
              </a:rPr>
              <a:t>DESIGN THE LAYOUT OF L.V. WINDING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90600"/>
            <a:ext cx="8839200" cy="397031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height of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in window = 27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 = 195.75  mm;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say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196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thickness of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8.5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 = 17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distance between core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3.5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inside diameter of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140+ ( 2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3.5 ) = 147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outside diameter of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= 147 + ( 2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17) 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181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mean diameter of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147 + 17= 164 mm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 length of turn of 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coil =</a:t>
            </a:r>
            <a:r>
              <a:rPr lang="en-US" sz="28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πd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 164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515 mm </a:t>
            </a:r>
            <a:endParaRPr lang="en-US" sz="2800" dirty="0" smtClean="0"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DESIGN AND LAYOUT OF H.V. WINDING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1" y="989886"/>
            <a:ext cx="8458200" cy="3970318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distance between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L.V.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H.V.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12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Inside diameter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= 181 + ( 12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2 ) = 205 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Now, Split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winding in 4 coils each with turns = 2568/4 = 642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size of conductor = 1.25 mm diameter.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With paper insulation on conductor, the diameter   = (1.25 + 0.25) mm= 1.50 mm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[N:B: window width=140 mm, height = 290mm;]**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DESIGN AND LAYOUT OF H.V. WINDING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89886"/>
            <a:ext cx="8763000" cy="4893647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Choose 15 layers ;  turns per layer = 2568/15 = 43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height of winding in each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coil = 43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1.5 = 64.5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thickness of each coil = 15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1.5 = 22.5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outside diameter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coil = 205 + ( 2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22.5 ) = 250 mm 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 diameter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coil = 205 + 22.5 = 227.5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mean length of turn  =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=227.5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π = 714.35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height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coils in window = ( 64.5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4 ) +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8+8+8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282 mm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space required between coils and core on either side is taken as 26 mm.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height of window required:= 282 + 28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 = 338 mm ; Which is acceptable  </a:t>
            </a:r>
          </a:p>
          <a:p>
            <a:pPr>
              <a:buClr>
                <a:srgbClr val="00B050"/>
              </a:buClr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N:B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window width=140 mm, height = 346 mm;]***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38200" y="7086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 length of turn of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coil 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πd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 166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521.5 mm 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Design flow 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38200" y="1490246"/>
            <a:ext cx="1371600" cy="523220"/>
          </a:xfrm>
          <a:prstGeom prst="rect">
            <a:avLst/>
          </a:pr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Start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0" y="3166646"/>
            <a:ext cx="22860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Given specification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1000" y="4995446"/>
            <a:ext cx="22860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Choice of materials</a:t>
            </a:r>
          </a:p>
        </p:txBody>
      </p: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 bwMode="auto">
          <a:xfrm>
            <a:off x="1524000" y="2013466"/>
            <a:ext cx="0" cy="115318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 bwMode="auto">
          <a:xfrm>
            <a:off x="1524000" y="4120753"/>
            <a:ext cx="0" cy="87469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8" idx="2"/>
          </p:cNvCxnSpPr>
          <p:nvPr/>
        </p:nvCxnSpPr>
        <p:spPr bwMode="auto">
          <a:xfrm>
            <a:off x="1524000" y="5949553"/>
            <a:ext cx="0" cy="45124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Left Brace 2"/>
          <p:cNvSpPr/>
          <p:nvPr/>
        </p:nvSpPr>
        <p:spPr bwMode="auto">
          <a:xfrm>
            <a:off x="2209800" y="1283732"/>
            <a:ext cx="457200" cy="926068"/>
          </a:xfrm>
          <a:prstGeom prst="lef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3616" y="1201544"/>
            <a:ext cx="15547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Generator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Motor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Transformer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Left Brace 5"/>
          <p:cNvSpPr/>
          <p:nvPr/>
        </p:nvSpPr>
        <p:spPr bwMode="auto">
          <a:xfrm>
            <a:off x="2691192" y="3200399"/>
            <a:ext cx="509208" cy="920353"/>
          </a:xfrm>
          <a:prstGeom prst="leftBrace">
            <a:avLst>
              <a:gd name="adj1" fmla="val 16561"/>
              <a:gd name="adj2" fmla="val 46104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9" name="Left Brace 8"/>
          <p:cNvSpPr/>
          <p:nvPr/>
        </p:nvSpPr>
        <p:spPr bwMode="auto">
          <a:xfrm>
            <a:off x="2667000" y="4928175"/>
            <a:ext cx="533400" cy="1091625"/>
          </a:xfrm>
          <a:prstGeom prst="leftBrac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0998" y="502027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Magnetic   (HRS, CRS, CRGOS, </a:t>
            </a:r>
            <a:r>
              <a:rPr lang="en-US" dirty="0" err="1" smtClean="0">
                <a:solidFill>
                  <a:schemeClr val="tx2"/>
                </a:solidFill>
              </a:rPr>
              <a:t>etc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Conducting ( Cu, Al, </a:t>
            </a:r>
            <a:r>
              <a:rPr lang="en-US" dirty="0" err="1" smtClean="0">
                <a:solidFill>
                  <a:schemeClr val="tx2"/>
                </a:solidFill>
              </a:rPr>
              <a:t>etc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Insulating Material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048000" y="3316069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Performance requirements as needed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by the customer’s and  BDS, ASA, BSI, IEC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81042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PERCENTAGE REACTANCE</a:t>
            </a:r>
            <a:endParaRPr lang="en-US" dirty="0">
              <a:solidFill>
                <a:srgbClr val="7030A0"/>
              </a:solidFill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685800" y="2082800"/>
          <a:ext cx="6350000" cy="4089400"/>
        </p:xfrm>
        <a:graphic>
          <a:graphicData uri="http://schemas.openxmlformats.org/presentationml/2006/ole">
            <p:oleObj spid="_x0000_s66562" name="Equation" r:id="rId3" imgW="6349680" imgH="4089240" progId="Equation.3">
              <p:embed/>
            </p:oleObj>
          </a:graphicData>
        </a:graphic>
      </p:graphicFrame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mean length of turn=  164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515 mm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mean length of turn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227.5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π =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714.35 mm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PERCENTAGE RESISTANCE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928670"/>
            <a:ext cx="8847108" cy="5472112"/>
          </a:xfrm>
          <a:noFill/>
          <a:ln w="762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ρ</a:t>
            </a:r>
            <a:r>
              <a:rPr lang="en-US" baseline="-25000" dirty="0" err="1" smtClean="0"/>
              <a:t>20</a:t>
            </a:r>
            <a:r>
              <a:rPr lang="en-US" baseline="-25000" dirty="0" smtClean="0"/>
              <a:t> </a:t>
            </a:r>
            <a:r>
              <a:rPr lang="en-US" dirty="0" smtClean="0"/>
              <a:t>= 0.01724  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n-US" dirty="0" err="1" smtClean="0"/>
              <a:t>mm</a:t>
            </a:r>
            <a:r>
              <a:rPr lang="en-US" baseline="30000" dirty="0" err="1" smtClean="0"/>
              <a:t>2</a:t>
            </a:r>
            <a:r>
              <a:rPr lang="en-US" dirty="0" smtClean="0"/>
              <a:t>/m and         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20</a:t>
            </a:r>
            <a:r>
              <a:rPr lang="en-US" baseline="-25000" dirty="0" smtClean="0"/>
              <a:t> </a:t>
            </a:r>
            <a:r>
              <a:rPr lang="en-US" dirty="0" smtClean="0"/>
              <a:t>=0.00393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At </a:t>
            </a:r>
            <a:r>
              <a:rPr lang="en-US" dirty="0" err="1" smtClean="0"/>
              <a:t>75°C</a:t>
            </a:r>
            <a:r>
              <a:rPr lang="en-US" dirty="0" smtClean="0"/>
              <a:t>,   </a:t>
            </a:r>
            <a:r>
              <a:rPr lang="en-US" dirty="0" err="1" smtClean="0"/>
              <a:t>ρ</a:t>
            </a:r>
            <a:r>
              <a:rPr lang="en-US" baseline="-25000" dirty="0" err="1" smtClean="0"/>
              <a:t>75</a:t>
            </a:r>
            <a:r>
              <a:rPr lang="en-US" baseline="-25000" dirty="0" smtClean="0"/>
              <a:t>   </a:t>
            </a:r>
            <a:r>
              <a:rPr lang="en-US" dirty="0" smtClean="0"/>
              <a:t>= </a:t>
            </a:r>
            <a:r>
              <a:rPr lang="en-US" dirty="0" err="1" smtClean="0"/>
              <a:t>ρ</a:t>
            </a:r>
            <a:r>
              <a:rPr lang="en-US" baseline="-25000" dirty="0" err="1" smtClean="0"/>
              <a:t>20</a:t>
            </a:r>
            <a:r>
              <a:rPr lang="en-US" dirty="0" smtClean="0"/>
              <a:t>{1+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20</a:t>
            </a:r>
            <a:r>
              <a:rPr lang="en-US" dirty="0" smtClean="0"/>
              <a:t>(75-20)}</a:t>
            </a:r>
          </a:p>
          <a:p>
            <a:pPr>
              <a:buNone/>
            </a:pPr>
            <a:r>
              <a:rPr lang="en-US" dirty="0" smtClean="0"/>
              <a:t>                            = 0.01724(1+0.00393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55);</a:t>
            </a:r>
          </a:p>
          <a:p>
            <a:pPr>
              <a:buNone/>
            </a:pPr>
            <a:r>
              <a:rPr lang="en-US" dirty="0" smtClean="0"/>
              <a:t>                             =0.021 </a:t>
            </a:r>
            <a:r>
              <a:rPr lang="el-GR" dirty="0" smtClean="0"/>
              <a:t>Ω</a:t>
            </a:r>
            <a:r>
              <a:rPr lang="en-US" dirty="0" smtClean="0"/>
              <a:t>/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2</a:t>
            </a:r>
            <a:r>
              <a:rPr lang="en-US" dirty="0" smtClean="0"/>
              <a:t>/m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Resistance of low voltage (</a:t>
            </a:r>
            <a:r>
              <a:rPr lang="en-US" dirty="0" err="1" smtClean="0"/>
              <a:t>l.v</a:t>
            </a:r>
            <a:r>
              <a:rPr lang="en-US" dirty="0" smtClean="0"/>
              <a:t>.) winding: (per phase)</a:t>
            </a:r>
          </a:p>
          <a:p>
            <a:pPr>
              <a:buNone/>
            </a:pPr>
            <a:r>
              <a:rPr lang="en-US" dirty="0" smtClean="0"/>
              <a:t>                             = (0.021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515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54) ÷ (56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1000)  Ω</a:t>
            </a:r>
          </a:p>
          <a:p>
            <a:pPr>
              <a:buNone/>
            </a:pPr>
            <a:r>
              <a:rPr lang="en-US" dirty="0" smtClean="0"/>
              <a:t>                             =  0.01043 Ω (per phase)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PERCENTAGE RESISTANCE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928670"/>
            <a:ext cx="8847108" cy="5472112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Resistance of high voltage (</a:t>
            </a:r>
            <a:r>
              <a:rPr lang="en-US" dirty="0" err="1" smtClean="0"/>
              <a:t>h.v</a:t>
            </a:r>
            <a:r>
              <a:rPr lang="en-US" dirty="0" smtClean="0"/>
              <a:t>.) winding: (per phase)</a:t>
            </a:r>
          </a:p>
          <a:p>
            <a:pPr>
              <a:buNone/>
            </a:pPr>
            <a:r>
              <a:rPr lang="en-US" dirty="0" smtClean="0"/>
              <a:t>                    = (0.021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714.35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2568)÷(1.23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1000) Ω </a:t>
            </a:r>
          </a:p>
          <a:p>
            <a:pPr>
              <a:buNone/>
            </a:pPr>
            <a:r>
              <a:rPr lang="en-US" dirty="0" smtClean="0"/>
              <a:t>                   = 33.32  Ω (per phase)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So, Ratio of transformation = (11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) ÷ (239) </a:t>
            </a:r>
          </a:p>
          <a:p>
            <a:pPr>
              <a:buNone/>
            </a:pPr>
            <a:r>
              <a:rPr lang="en-US" dirty="0" smtClean="0"/>
              <a:t>                                                 = 46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Now, 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Equivalent resistance referred to </a:t>
            </a:r>
            <a:r>
              <a:rPr lang="en-US" dirty="0" err="1" smtClean="0"/>
              <a:t>h.v</a:t>
            </a:r>
            <a:r>
              <a:rPr lang="en-US" dirty="0" smtClean="0"/>
              <a:t>. winding (per phase) </a:t>
            </a:r>
          </a:p>
          <a:p>
            <a:pPr>
              <a:buNone/>
            </a:pPr>
            <a:r>
              <a:rPr lang="en-US" dirty="0" smtClean="0"/>
              <a:t>                  R = 33.32  + 0.0104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(46)</a:t>
            </a:r>
            <a:r>
              <a:rPr lang="en-US" baseline="30000" dirty="0" smtClean="0"/>
              <a:t>2 </a:t>
            </a:r>
            <a:r>
              <a:rPr lang="en-US" dirty="0" smtClean="0"/>
              <a:t>Ω</a:t>
            </a:r>
          </a:p>
          <a:p>
            <a:pPr>
              <a:buNone/>
            </a:pPr>
            <a:r>
              <a:rPr lang="en-US" dirty="0" smtClean="0"/>
              <a:t>                      = 28.31 +21.92 Ω</a:t>
            </a:r>
          </a:p>
          <a:p>
            <a:pPr>
              <a:buNone/>
            </a:pPr>
            <a:r>
              <a:rPr lang="en-US" dirty="0" smtClean="0"/>
              <a:t>                      = 55.32 Ω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Impedance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Percentage resistance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% R  =(Eq. Resistance  / Base Resistance) </a:t>
            </a:r>
          </a:p>
          <a:p>
            <a:pPr>
              <a:buNone/>
            </a:pPr>
            <a:r>
              <a:rPr lang="en-US" dirty="0" smtClean="0"/>
              <a:t>        =  (55.24) ÷ </a:t>
            </a:r>
            <a:r>
              <a:rPr lang="en-US" dirty="0" smtClean="0">
                <a:solidFill>
                  <a:srgbClr val="7030A0"/>
                </a:solidFill>
              </a:rPr>
              <a:t>(11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7030A0"/>
                </a:solidFill>
              </a:rPr>
              <a:t> 10</a:t>
            </a:r>
            <a:r>
              <a:rPr lang="en-US" baseline="30000" dirty="0" smtClean="0">
                <a:solidFill>
                  <a:srgbClr val="7030A0"/>
                </a:solidFill>
              </a:rPr>
              <a:t>3</a:t>
            </a:r>
            <a:r>
              <a:rPr lang="en-US" dirty="0" smtClean="0">
                <a:solidFill>
                  <a:srgbClr val="7030A0"/>
                </a:solidFill>
              </a:rPr>
              <a:t>/3.03) </a:t>
            </a:r>
            <a:r>
              <a:rPr lang="en-US" dirty="0" smtClean="0">
                <a:solidFill>
                  <a:srgbClr val="7030A0"/>
                </a:solidFill>
                <a:sym typeface="Symbol"/>
              </a:rPr>
              <a:t></a:t>
            </a:r>
            <a:r>
              <a:rPr lang="en-US" dirty="0" smtClean="0">
                <a:solidFill>
                  <a:srgbClr val="7030A0"/>
                </a:solidFill>
              </a:rPr>
              <a:t> 100% </a:t>
            </a:r>
          </a:p>
          <a:p>
            <a:pPr>
              <a:buNone/>
            </a:pPr>
            <a:r>
              <a:rPr lang="en-US" dirty="0" smtClean="0"/>
              <a:t>        =  </a:t>
            </a:r>
            <a:r>
              <a:rPr lang="en-US" dirty="0" smtClean="0">
                <a:solidFill>
                  <a:srgbClr val="7030A0"/>
                </a:solidFill>
              </a:rPr>
              <a:t>1.52%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X = 4.25 %;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R = 1.52% 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None/>
            </a:pPr>
            <a:r>
              <a:rPr lang="en-US" dirty="0" smtClean="0"/>
              <a:t>Percentage impedance, %Z =  √(4.48</a:t>
            </a:r>
            <a:r>
              <a:rPr lang="en-US" baseline="30000" dirty="0" smtClean="0"/>
              <a:t>2  </a:t>
            </a:r>
            <a:r>
              <a:rPr lang="en-US" dirty="0" smtClean="0"/>
              <a:t>+1.52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</a:t>
            </a:r>
          </a:p>
          <a:p>
            <a:pPr>
              <a:buNone/>
            </a:pPr>
            <a:r>
              <a:rPr lang="en-US" dirty="0" smtClean="0"/>
              <a:t>                                            = 4.73 % 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PERCENTAGE OF IMPEDANCE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7620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percentage resistance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% R  =(Eq. Resistance  / Base Resistance) </a:t>
            </a:r>
          </a:p>
          <a:p>
            <a:pPr>
              <a:buNone/>
            </a:pPr>
            <a:r>
              <a:rPr lang="en-US" dirty="0" smtClean="0"/>
              <a:t>        =  (55.24) ÷ (11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/3.03)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   =  1.52% </a:t>
            </a:r>
          </a:p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X = 4.25 %;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R = 1.52% 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Percentage impedance, %Z =  √(4.48</a:t>
            </a:r>
            <a:r>
              <a:rPr lang="en-US" baseline="30000" dirty="0" smtClean="0"/>
              <a:t>2  </a:t>
            </a:r>
            <a:r>
              <a:rPr lang="en-US" dirty="0" smtClean="0"/>
              <a:t>+1.52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</a:t>
            </a:r>
          </a:p>
          <a:p>
            <a:pPr>
              <a:buNone/>
            </a:pPr>
            <a:r>
              <a:rPr lang="en-US" dirty="0" smtClean="0"/>
              <a:t>        = 4.73 %</a:t>
            </a:r>
          </a:p>
          <a:p>
            <a:pPr>
              <a:buNone/>
            </a:pPr>
            <a:r>
              <a:rPr lang="en-US" dirty="0" err="1" smtClean="0"/>
              <a:t>N.B</a:t>
            </a:r>
            <a:r>
              <a:rPr lang="en-US" dirty="0" smtClean="0"/>
              <a:t>: </a:t>
            </a:r>
            <a:r>
              <a:rPr lang="en-US" sz="2400" dirty="0" smtClean="0"/>
              <a:t>% Z is beyond expectable limit, So change your dimension</a:t>
            </a:r>
            <a:endParaRPr lang="en-US" sz="2400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window for improving % Z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52400" y="1143000"/>
          <a:ext cx="4724400" cy="1092200"/>
        </p:xfrm>
        <a:graphic>
          <a:graphicData uri="http://schemas.openxmlformats.org/presentationml/2006/ole">
            <p:oleObj spid="_x0000_s77826" name="Equation" r:id="rId3" imgW="4647960" imgH="10918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438400"/>
            <a:ext cx="4876800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Choosing desire  window width: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0.7xd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0.7x140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102 mm 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  L = 400 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12+5+14=31 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30mm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=28 mm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D=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140x0.95+102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=235 mm</a:t>
            </a:r>
          </a:p>
          <a:p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Height of window H = 400  mm; 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Clearance to yoke=30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Then, Height of window H =400 + 28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2=456 m;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width = (2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235) + 133 =  mm=603 mm 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height = 400 + 133+133 = 666 mm;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3124200"/>
            <a:ext cx="3352800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of window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 of window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Height of the yoke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H=Overall height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+2H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W=Overall width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2D+a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1667470"/>
            <a:ext cx="3505200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D= Distance between center of adjacent limb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= </a:t>
            </a:r>
            <a:r>
              <a:rPr lang="en-US" b="1" dirty="0" err="1" smtClean="0">
                <a:solidFill>
                  <a:srgbClr val="0070C0"/>
                </a:solidFill>
              </a:rPr>
              <a:t>d+W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w</a:t>
            </a:r>
            <a:endParaRPr lang="en-US" b="1" baseline="-25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  <a:ea typeface="Times New Roman" pitchFamily="18" charset="0"/>
              </a:rPr>
              <a:t>Change Design layout of </a:t>
            </a:r>
            <a:r>
              <a:rPr kumimoji="0" lang="en-US" dirty="0" err="1" smtClean="0">
                <a:solidFill>
                  <a:schemeClr val="tx1"/>
                </a:solidFill>
                <a:ea typeface="Times New Roman" pitchFamily="18" charset="0"/>
              </a:rPr>
              <a:t>L.V.</a:t>
            </a:r>
            <a:r>
              <a:rPr kumimoji="0" lang="en-US" dirty="0" smtClean="0">
                <a:solidFill>
                  <a:schemeClr val="tx1"/>
                </a:solidFill>
                <a:ea typeface="Times New Roman" pitchFamily="18" charset="0"/>
              </a:rPr>
              <a:t> winding</a:t>
            </a:r>
            <a:endParaRPr 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90600"/>
            <a:ext cx="8839200" cy="5355312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Number of turns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54.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Size of conductor : 2 strips of  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mm 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If, paper insulation of conductor=0.25 mm;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paper insulation for conductors,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(4+ 0.25) mm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(7 + 0.25) mm; =(4.25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 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7.25) mm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  30.81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mm</a:t>
            </a:r>
            <a:r>
              <a:rPr kumimoji="0" lang="en-US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Choosing single  layers for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Turns per layer = 54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Width of conductor 7.25  mm is taken along the winding,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2 conductor sides 4.25 + 4.25 = 8.5 mm forming conductor per layer.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For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single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layers, the dimension of conductors,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width wise is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8.5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mm and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height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in window =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 =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391.5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mm;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say 392 mm;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thickness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8.5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 = 8.5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distance between core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3.5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inside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140+ ( 2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3.5 ) = 147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outside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= 147 + ( 2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8.5)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164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mean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147 +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8.5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155.5 mm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 length of turn of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coil =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πd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 155.5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488.27 mm </a:t>
            </a:r>
            <a:endParaRPr lang="en-US" dirty="0" smtClean="0"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Change Design and layout of </a:t>
            </a:r>
            <a:r>
              <a:rPr lang="en-US" dirty="0" err="1" smtClean="0"/>
              <a:t>H.V.</a:t>
            </a:r>
            <a:r>
              <a:rPr lang="en-US" dirty="0" smtClean="0"/>
              <a:t> winding</a:t>
            </a:r>
            <a:endParaRPr 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89886"/>
            <a:ext cx="8921417" cy="5324535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distance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12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Inside diameter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= 164 + ( 12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2 ) = 188 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Now, Split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winding in 4 coils each with turns = 2568/4 = 634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size of conductor = 1.25 mm diameter.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paper insulation on conductor, the diameter   = (1.25 + 0.25) mm= 1.50 mm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Choose 12 layers ;  turns per layer = 634/10 = 64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height of winding in each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64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1.5 =96 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thickness of each coil = 10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1.5 = 15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outside diameter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188 + ( 2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15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) = 218 mm 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 diameter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188 + 15 = 203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 length of turn 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=203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π = 637.42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height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coils in window = ( 96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4 ) +8+8+8 =408 mm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space required between coils and core on either side is taken as 26 mm.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height of window required:= 408 + 24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= 456 mm ; Which is acceptable  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N:B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window width=102 mm, height = 456 mm;]***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Reactance</a:t>
            </a:r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622300" y="2082800"/>
          <a:ext cx="6477000" cy="4089400"/>
        </p:xfrm>
        <a:graphic>
          <a:graphicData uri="http://schemas.openxmlformats.org/presentationml/2006/ole">
            <p:oleObj spid="_x0000_s78850" name="Equation" r:id="rId3" imgW="6476760" imgH="4089240" progId="Equation.3">
              <p:embed/>
            </p:oleObj>
          </a:graphicData>
        </a:graphic>
      </p:graphicFrame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mean length of turn=  155.5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</a:t>
            </a:r>
            <a:r>
              <a:rPr lang="en-US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488.27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mean length of turn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π = 646.84 mm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PERCENTAGE OF IMPEDANCE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7211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percentage resistance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% R  =(Eq. Resistance  / Base Resistance) </a:t>
            </a:r>
          </a:p>
          <a:p>
            <a:pPr>
              <a:buNone/>
            </a:pPr>
            <a:r>
              <a:rPr lang="en-US" dirty="0" smtClean="0"/>
              <a:t>        =  (55.24) ÷ (11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/3.03)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   =  1.52% </a:t>
            </a:r>
          </a:p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X = 2.32 %;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R = 1.52% 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Percentage impedance, %Z =  √(2.32</a:t>
            </a:r>
            <a:r>
              <a:rPr lang="en-US" baseline="30000" dirty="0" smtClean="0"/>
              <a:t>2  </a:t>
            </a:r>
            <a:r>
              <a:rPr lang="en-US" dirty="0" smtClean="0"/>
              <a:t>+1.52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</a:t>
            </a:r>
          </a:p>
          <a:p>
            <a:pPr>
              <a:buNone/>
            </a:pPr>
            <a:r>
              <a:rPr lang="en-US" dirty="0" smtClean="0"/>
              <a:t>        = 2.77 %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N.B</a:t>
            </a:r>
            <a:r>
              <a:rPr lang="en-US" b="1" dirty="0" smtClean="0">
                <a:solidFill>
                  <a:srgbClr val="7030A0"/>
                </a:solidFill>
              </a:rPr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% Z is too low expectable limit, So change your dimension   again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Design flow chart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1295400"/>
            <a:ext cx="2133600" cy="1384995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Assumption of basic quantities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1000" y="3200400"/>
            <a:ext cx="22860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Design Process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81000" y="4690646"/>
            <a:ext cx="22860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MS PGothic" pitchFamily="34" charset="-128"/>
              </a:rPr>
              <a:t>Performance Calculation</a:t>
            </a: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 bwMode="auto">
          <a:xfrm>
            <a:off x="1524000" y="2680395"/>
            <a:ext cx="0" cy="520005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7" idx="2"/>
            <a:endCxn id="18" idx="0"/>
          </p:cNvCxnSpPr>
          <p:nvPr/>
        </p:nvCxnSpPr>
        <p:spPr bwMode="auto">
          <a:xfrm>
            <a:off x="1524000" y="4154507"/>
            <a:ext cx="0" cy="53613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endCxn id="16" idx="0"/>
          </p:cNvCxnSpPr>
          <p:nvPr/>
        </p:nvCxnSpPr>
        <p:spPr bwMode="auto">
          <a:xfrm>
            <a:off x="1524000" y="914400"/>
            <a:ext cx="0" cy="38100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>
            <a:off x="2590800" y="1447800"/>
            <a:ext cx="381000" cy="1143000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967" y="1466671"/>
            <a:ext cx="268214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Specific magnetic 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Specific electrical 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Space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Staking factor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 bwMode="auto">
          <a:xfrm>
            <a:off x="2667000" y="3084493"/>
            <a:ext cx="304800" cy="1411307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32" name="Left Brace 31"/>
          <p:cNvSpPr/>
          <p:nvPr/>
        </p:nvSpPr>
        <p:spPr bwMode="auto">
          <a:xfrm>
            <a:off x="2667000" y="4684693"/>
            <a:ext cx="304800" cy="954107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1524000" y="5636061"/>
            <a:ext cx="0" cy="53613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970912" y="3124200"/>
            <a:ext cx="3506088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Analysis and Calculations to determine: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Magnetic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Electric circuit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Thermal and Mechanical design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3382325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 Change window dimension for </a:t>
            </a:r>
            <a:r>
              <a:rPr lang="en-US" dirty="0" err="1" smtClean="0"/>
              <a:t>modifiying</a:t>
            </a:r>
            <a:r>
              <a:rPr lang="en-US" dirty="0" smtClean="0"/>
              <a:t> % Z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-6350" y="1143000"/>
          <a:ext cx="5254625" cy="1092200"/>
        </p:xfrm>
        <a:graphic>
          <a:graphicData uri="http://schemas.openxmlformats.org/presentationml/2006/ole">
            <p:oleObj spid="_x0000_s88066" name="Equation" r:id="rId3" imgW="5168880" imgH="10918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2438400"/>
            <a:ext cx="5029200" cy="369331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Choosing desire  window width: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0.78xd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0.78x140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 110 mm 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H  L = 370 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baseline="-25000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 12+5+14=31 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30mm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=28 mm</a:t>
            </a:r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D= </a:t>
            </a:r>
            <a:r>
              <a:rPr lang="en-US" dirty="0" err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140x0.95+110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=243 mm</a:t>
            </a:r>
          </a:p>
          <a:p>
            <a:endParaRPr lang="en-US" dirty="0" smtClean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Height of window H = 370  mm; 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Clearance to yoke=30 mm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Then, Height of window H = 370 + 30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2=430 mm;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width = (2 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243) + 133 =  mm=619 mm ;</a:t>
            </a:r>
          </a:p>
          <a:p>
            <a:r>
              <a:rPr lang="en-US" dirty="0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Total height = 430 + 133+133 = 696 mm;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3124200"/>
            <a:ext cx="3352800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width of window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Height of window</a:t>
            </a:r>
          </a:p>
          <a:p>
            <a:r>
              <a:rPr lang="en-US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Height of the yoke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H=Overall height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+2H</a:t>
            </a:r>
            <a:r>
              <a:rPr lang="en-US" b="1" baseline="-25000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b="1" baseline="-25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W=Overall width of frame =</a:t>
            </a:r>
            <a:r>
              <a:rPr lang="en-US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2D+a</a:t>
            </a:r>
            <a:endParaRPr lang="en-US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86400" y="1667470"/>
            <a:ext cx="3505200" cy="92333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D= Distance between center of adjacent limb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= </a:t>
            </a:r>
            <a:r>
              <a:rPr lang="en-US" b="1" dirty="0" err="1" smtClean="0">
                <a:solidFill>
                  <a:srgbClr val="0070C0"/>
                </a:solidFill>
              </a:rPr>
              <a:t>d+W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w</a:t>
            </a:r>
            <a:endParaRPr lang="en-US" b="1" baseline="-250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kumimoji="0" lang="en-US" dirty="0" smtClean="0">
                <a:solidFill>
                  <a:schemeClr val="tx1"/>
                </a:solidFill>
                <a:ea typeface="Times New Roman" pitchFamily="18" charset="0"/>
              </a:rPr>
              <a:t>Design the layout of </a:t>
            </a:r>
            <a:r>
              <a:rPr kumimoji="0" lang="en-US" dirty="0" err="1" smtClean="0">
                <a:solidFill>
                  <a:schemeClr val="tx1"/>
                </a:solidFill>
                <a:ea typeface="Times New Roman" pitchFamily="18" charset="0"/>
              </a:rPr>
              <a:t>l.v</a:t>
            </a:r>
            <a:r>
              <a:rPr kumimoji="0" lang="en-US" dirty="0" smtClean="0">
                <a:solidFill>
                  <a:schemeClr val="tx1"/>
                </a:solidFill>
                <a:ea typeface="Times New Roman" pitchFamily="18" charset="0"/>
              </a:rPr>
              <a:t>. winding</a:t>
            </a:r>
            <a:endParaRPr 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90600"/>
            <a:ext cx="8839200" cy="5355312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Number of turns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54.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Size of conductor : 2 strips of  4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mm 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If, paper insulation of conductor=0.25 mm;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paper insulation for conductors,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(4+ 0.25) mm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(7 + 0.25) mm; =(4.25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 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7.25) mm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  30.81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mm</a:t>
            </a:r>
            <a:r>
              <a:rPr kumimoji="0" lang="en-US" b="0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Choosing 2  layers for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Turns per layer = 54 / 2 =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Width of conductor 7.25  mm is taken along the winding,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with 2 conductor sides 4.25 + 4.25 = 8.5 mm forming conductor per layer.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For two layers, the dimension of conductors,</a:t>
            </a:r>
            <a:endParaRPr lang="en-US" dirty="0" smtClean="0">
              <a:latin typeface="Arial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width wise is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17mm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and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height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in window = 27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7.25 = 195.75  mm;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say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196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thickness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8.5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 = 17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distance between core and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3.5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inside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140+ ( 2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3.5 ) = 147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outside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winding = 147 + ( 2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17)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181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SzTx/>
              <a:buFont typeface="Wingdings" pitchFamily="2" charset="2"/>
              <a:buChar char="Ø"/>
              <a:tabLst/>
            </a:pP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mean diameter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l.v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coil = 147 + 17= 164 mm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mean length of turn of 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coil =</a:t>
            </a:r>
            <a:r>
              <a:rPr lang="en-US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πd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 164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lang="en-US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515 mm </a:t>
            </a:r>
            <a:endParaRPr lang="en-US" dirty="0" smtClean="0"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DESIGN AND LAYOUT OF </a:t>
            </a:r>
            <a:r>
              <a:rPr lang="en-US" dirty="0" err="1" smtClean="0"/>
              <a:t>H.V.</a:t>
            </a:r>
            <a:r>
              <a:rPr lang="en-US" dirty="0" smtClean="0"/>
              <a:t> WINDING</a:t>
            </a:r>
            <a:endParaRPr lang="en-US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52400" y="989886"/>
            <a:ext cx="8921417" cy="5324535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distance between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12 mm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Inside diameter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= 181 + ( 12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2 ) = 205 mm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Now, Split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winding in 4 coils each with turns = 2568/4 = 634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size of conductor = 1.25 mm diameter.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itchFamily="2" charset="2"/>
              <a:buChar char="q"/>
              <a:tabLst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paper insulation on conductor, the diameter   = (1.25 + 0.25) mm= 1.50 mm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Choose 12 layers ;  turns per layer = 634/12 = 54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height of winding in each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54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1.5 =81 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thickness of each coil = 12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1.5 = 18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outside diameter of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205 + ( 2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18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) = 241 mm 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 diameter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 = 205 + 18 = 223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mean length of turn  =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=223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π = 700.22 mm 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height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h.v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coils in window = ( 81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4 ) +8+8+8 =348 mm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space required between coils and core on either side is taken as 30 mm.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height of window required:= 348 + 30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 = 408 mm ; Which is acceptable  </a:t>
            </a: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B050"/>
              </a:buCl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N:B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 window width=110 mm, height = 430 mm;]***</a:t>
            </a: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Reactance</a:t>
            </a:r>
            <a:endParaRPr lang="en-US" dirty="0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749300" y="2082800"/>
          <a:ext cx="6223000" cy="4089400"/>
        </p:xfrm>
        <a:graphic>
          <a:graphicData uri="http://schemas.openxmlformats.org/presentationml/2006/ole">
            <p:oleObj spid="_x0000_s89090" name="Equation" r:id="rId3" imgW="6222960" imgH="4089240" progId="Equation.3">
              <p:embed/>
            </p:oleObj>
          </a:graphicData>
        </a:graphic>
      </p:graphicFrame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6200" y="990600"/>
            <a:ext cx="8991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mean length of turn=  164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SutonnyMJ" pitchFamily="2" charset="0"/>
                <a:sym typeface="Symbol" pitchFamily="18" charset="2"/>
              </a:rPr>
              <a:t>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π = 515 mm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H.V.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mean length of turn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223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π = 700.22 mm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SutonnyMJ" pitchFamily="2" charset="0"/>
              <a:sym typeface="Symbol" pitchFamily="18" charset="2"/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Percentage of </a:t>
            </a:r>
            <a:r>
              <a:rPr lang="en-US" dirty="0" smtClean="0">
                <a:solidFill>
                  <a:srgbClr val="C00000"/>
                </a:solidFill>
              </a:rPr>
              <a:t>IMPEDANCE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percentage resistance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% R  =(Eq. Resistance  / Base Resistance) </a:t>
            </a:r>
          </a:p>
          <a:p>
            <a:pPr>
              <a:buNone/>
            </a:pPr>
            <a:r>
              <a:rPr lang="en-US" dirty="0" smtClean="0"/>
              <a:t>        =  (55.24) ÷ (11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/3.03)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   =  1.52% </a:t>
            </a:r>
          </a:p>
          <a:p>
            <a:pPr>
              <a:buNone/>
            </a:pPr>
            <a:r>
              <a:rPr lang="en-US" dirty="0" smtClean="0"/>
              <a:t>Here,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X = 3.69 %;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R = 1.52% 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Percentage impedance, %Z =  √(3.69</a:t>
            </a:r>
            <a:r>
              <a:rPr lang="en-US" baseline="30000" dirty="0" smtClean="0"/>
              <a:t>2  </a:t>
            </a:r>
            <a:r>
              <a:rPr lang="en-US" dirty="0" smtClean="0"/>
              <a:t>+1.52</a:t>
            </a:r>
            <a:r>
              <a:rPr lang="en-US" baseline="30000" dirty="0" smtClean="0"/>
              <a:t>2 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</a:t>
            </a:r>
          </a:p>
          <a:p>
            <a:pPr>
              <a:buNone/>
            </a:pPr>
            <a:r>
              <a:rPr lang="en-US" dirty="0" smtClean="0"/>
              <a:t>        = 3.99 %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WEIGHT OF IRON IN CORE AND YOKE ASSEMBLY: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From Fig </a:t>
            </a:r>
            <a:r>
              <a:rPr lang="en-US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 the volume of the core and yoke is given by:	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= A</a:t>
            </a:r>
            <a:r>
              <a:rPr lang="en-US" baseline="-25000" dirty="0" smtClean="0"/>
              <a:t>i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{ (619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2) + (430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3) }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3</a:t>
            </a:r>
            <a:endParaRPr lang="en-US" baseline="300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= 12456</a:t>
            </a:r>
            <a:r>
              <a:rPr lang="en-US" dirty="0" smtClean="0">
                <a:sym typeface="Symbol"/>
              </a:rPr>
              <a:t> </a:t>
            </a:r>
            <a:r>
              <a:rPr lang="en-US" dirty="0" smtClean="0"/>
              <a:t>2528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3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              = 31488768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3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Weight of iron = 7.85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 kg /</a:t>
            </a:r>
            <a:r>
              <a:rPr lang="en-US" dirty="0" err="1" smtClean="0"/>
              <a:t>m</a:t>
            </a:r>
            <a:r>
              <a:rPr lang="en-US" baseline="30000" dirty="0" err="1" smtClean="0"/>
              <a:t>3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Weight of core and yoke</a:t>
            </a:r>
          </a:p>
          <a:p>
            <a:pPr>
              <a:buNone/>
            </a:pPr>
            <a:r>
              <a:rPr lang="en-US" dirty="0" smtClean="0"/>
              <a:t> = (31488768</a:t>
            </a:r>
            <a:r>
              <a:rPr lang="en-US" dirty="0" smtClean="0">
                <a:sym typeface="Symbol"/>
              </a:rPr>
              <a:t>  </a:t>
            </a:r>
            <a:r>
              <a:rPr lang="en-US" dirty="0" smtClean="0"/>
              <a:t>7.85 ) ÷ ( 1000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 1000 )  = 247 kg </a:t>
            </a:r>
          </a:p>
          <a:p>
            <a:pPr>
              <a:buNone/>
            </a:pPr>
            <a:r>
              <a:rPr lang="en-US" dirty="0" smtClean="0"/>
              <a:t>Core loss at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max</a:t>
            </a:r>
            <a:r>
              <a:rPr lang="en-US" dirty="0" smtClean="0"/>
              <a:t> = 1.63  wb/m is 1.2 watts/kg </a:t>
            </a:r>
          </a:p>
          <a:p>
            <a:pPr>
              <a:buNone/>
            </a:pPr>
            <a:r>
              <a:rPr lang="en-US" dirty="0" smtClean="0"/>
              <a:t>Core less in transformer = 247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1.2 = 296  watts ; approximate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MAGNETIZING VOLT AMPERES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Magnetizing volt amperes:</a:t>
            </a:r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max</a:t>
            </a:r>
            <a:r>
              <a:rPr lang="en-US" dirty="0" smtClean="0"/>
              <a:t> = 1.63 wb/</a:t>
            </a:r>
            <a:r>
              <a:rPr lang="en-US" dirty="0" err="1" smtClean="0"/>
              <a:t>m</a:t>
            </a:r>
            <a:r>
              <a:rPr lang="en-US" baseline="30000" dirty="0" err="1" smtClean="0"/>
              <a:t>2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 VA / kg from the curve is 10 VA/kg </a:t>
            </a:r>
          </a:p>
          <a:p>
            <a:pPr>
              <a:buNone/>
            </a:pPr>
            <a:r>
              <a:rPr lang="en-US" dirty="0" smtClean="0"/>
              <a:t>Magnetizing volt amperes = 247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 = 2470 VA 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Weight of </a:t>
            </a:r>
            <a:r>
              <a:rPr lang="en-US" b="1" dirty="0" err="1" smtClean="0"/>
              <a:t>l.v</a:t>
            </a:r>
            <a:r>
              <a:rPr lang="en-US" b="1" dirty="0" smtClean="0"/>
              <a:t>. winding :</a:t>
            </a:r>
          </a:p>
          <a:p>
            <a:pPr>
              <a:buNone/>
            </a:pPr>
            <a:r>
              <a:rPr lang="en-US" dirty="0" smtClean="0"/>
              <a:t>We know, density of copper 8.89 g/</a:t>
            </a:r>
            <a:r>
              <a:rPr lang="en-US" dirty="0" err="1" smtClean="0"/>
              <a:t>cm</a:t>
            </a:r>
            <a:r>
              <a:rPr lang="en-US" baseline="30000" dirty="0" err="1" smtClean="0"/>
              <a:t>3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Number of turns = 54 &amp;    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= 56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2</a:t>
            </a:r>
            <a:endParaRPr lang="en-US" baseline="30000" dirty="0" smtClean="0"/>
          </a:p>
          <a:p>
            <a:pPr>
              <a:buNone/>
            </a:pPr>
            <a:r>
              <a:rPr lang="en-US" dirty="0" smtClean="0"/>
              <a:t>Mean length of turn = 515 mm</a:t>
            </a:r>
          </a:p>
          <a:p>
            <a:pPr>
              <a:buNone/>
            </a:pPr>
            <a:r>
              <a:rPr lang="en-US" dirty="0" smtClean="0"/>
              <a:t>Weight of </a:t>
            </a:r>
            <a:r>
              <a:rPr lang="en-US" dirty="0" err="1" smtClean="0"/>
              <a:t>l.v</a:t>
            </a:r>
            <a:r>
              <a:rPr lang="en-US" dirty="0" smtClean="0"/>
              <a:t>. winding (per limb)    </a:t>
            </a:r>
          </a:p>
          <a:p>
            <a:pPr>
              <a:buNone/>
            </a:pPr>
            <a:r>
              <a:rPr lang="en-US" dirty="0" smtClean="0"/>
              <a:t>= ( 8.89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56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515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54 ) ÷ ( 1000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1000 )  = 13.84 kg</a:t>
            </a: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WEIGHT OF IRON IN CORE AND YOKE ASSEMBLY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1004870"/>
            <a:ext cx="8770908" cy="531973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Weight of </a:t>
            </a:r>
            <a:r>
              <a:rPr lang="en-US" dirty="0" err="1" smtClean="0"/>
              <a:t>h.v</a:t>
            </a:r>
            <a:r>
              <a:rPr lang="en-US" dirty="0" smtClean="0"/>
              <a:t>. winding (per limb):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Number of turns = 2568;   normal 2445 ;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1</a:t>
            </a:r>
            <a:r>
              <a:rPr lang="en-US" dirty="0" smtClean="0"/>
              <a:t> = 1.21 </a:t>
            </a:r>
            <a:r>
              <a:rPr lang="en-US" dirty="0" err="1" smtClean="0"/>
              <a:t>mm</a:t>
            </a:r>
            <a:r>
              <a:rPr lang="en-US" baseline="30000" dirty="0" err="1" smtClean="0"/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; Mean length of turn = 700.22 mm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Weight of 4 coils (one limb)    </a:t>
            </a:r>
          </a:p>
          <a:p>
            <a:pPr>
              <a:buNone/>
            </a:pPr>
            <a:r>
              <a:rPr lang="en-US" dirty="0" smtClean="0"/>
              <a:t>       = ( 8.89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1.21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700.22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2568 ) ÷ ( 1000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1000 ) kg </a:t>
            </a:r>
          </a:p>
          <a:p>
            <a:pPr>
              <a:buNone/>
            </a:pPr>
            <a:r>
              <a:rPr lang="en-US" dirty="0" smtClean="0"/>
              <a:t>       = 19.34 kg ; for all turns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 normal turns,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weight of the coils (one limb) </a:t>
            </a:r>
          </a:p>
          <a:p>
            <a:pPr>
              <a:buNone/>
            </a:pPr>
            <a:r>
              <a:rPr lang="en-US" dirty="0" smtClean="0"/>
              <a:t>    = (8.89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1.29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700.22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2445) ÷ ( 1000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1000 ) kg  	  = 18.41 kg </a:t>
            </a:r>
          </a:p>
        </p:txBody>
      </p:sp>
    </p:spTree>
  </p:cSld>
  <p:clrMapOvr>
    <a:masterClrMapping/>
  </p:clrMapOvr>
  <p:transition spd="med">
    <p:plus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TOTAL WEIGHT OF COPPER IN TRANSFORMER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3810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Total weight of copper in transformer:</a:t>
            </a:r>
          </a:p>
          <a:p>
            <a:pPr>
              <a:buNone/>
            </a:pPr>
            <a:r>
              <a:rPr lang="en-US" dirty="0" smtClean="0"/>
              <a:t>We can write:</a:t>
            </a:r>
          </a:p>
          <a:p>
            <a:pPr>
              <a:buNone/>
            </a:pPr>
            <a:r>
              <a:rPr lang="en-US" dirty="0" smtClean="0"/>
              <a:t>= 3( </a:t>
            </a:r>
            <a:r>
              <a:rPr lang="en-US" dirty="0" err="1" smtClean="0"/>
              <a:t>l.v</a:t>
            </a:r>
            <a:r>
              <a:rPr lang="en-US" dirty="0" smtClean="0"/>
              <a:t>. + </a:t>
            </a:r>
            <a:r>
              <a:rPr lang="en-US" dirty="0" err="1" smtClean="0"/>
              <a:t>h.v</a:t>
            </a:r>
            <a:r>
              <a:rPr lang="en-US" dirty="0" smtClean="0"/>
              <a:t>. ) = 3 ( 13.84 + 18.41) = 96.75 kg 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Copper loss and load loss at </a:t>
            </a:r>
            <a:r>
              <a:rPr lang="en-US" dirty="0" err="1" smtClean="0"/>
              <a:t>75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r>
              <a:rPr lang="en-US" dirty="0" smtClean="0"/>
              <a:t> :</a:t>
            </a:r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h.v</a:t>
            </a:r>
            <a:r>
              <a:rPr lang="en-US" dirty="0" smtClean="0"/>
              <a:t>. current per phase = 3.03 A </a:t>
            </a:r>
          </a:p>
          <a:p>
            <a:pPr>
              <a:buNone/>
            </a:pPr>
            <a:r>
              <a:rPr lang="en-US" dirty="0" smtClean="0"/>
              <a:t> Copper loss for 3 phases 	= 3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baseline="30000" dirty="0" err="1" smtClean="0"/>
              <a:t>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r</a:t>
            </a:r>
          </a:p>
          <a:p>
            <a:pPr>
              <a:buNone/>
            </a:pPr>
            <a:r>
              <a:rPr lang="en-US" dirty="0" smtClean="0"/>
              <a:t>                                                  = 3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3.03</a:t>
            </a:r>
            <a:r>
              <a:rPr lang="en-US" baseline="30000" dirty="0" smtClean="0"/>
              <a:t>2</a:t>
            </a:r>
            <a:r>
              <a:rPr lang="en-US" dirty="0" smtClean="0">
                <a:sym typeface="Symbol"/>
              </a:rPr>
              <a:t>55.24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                                =1521.76 W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Let, stray load loss about 7%,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Then, load loss (at </a:t>
            </a:r>
            <a:r>
              <a:rPr lang="en-US" dirty="0" err="1" smtClean="0"/>
              <a:t>75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r>
              <a:rPr lang="en-US" dirty="0" smtClean="0"/>
              <a:t>) = 1521.76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 .07 = 1628 watts </a:t>
            </a:r>
          </a:p>
        </p:txBody>
      </p:sp>
    </p:spTree>
  </p:cSld>
  <p:clrMapOvr>
    <a:masterClrMapping/>
  </p:clrMapOvr>
  <p:transition spd="med">
    <p:plu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CALCULATION OF PERFORMANCE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Iron loss = 296 watts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None/>
            </a:pPr>
            <a:r>
              <a:rPr lang="en-US" dirty="0" smtClean="0"/>
              <a:t>total loss = ( 296 + 1628)</a:t>
            </a:r>
          </a:p>
          <a:p>
            <a:pPr>
              <a:buNone/>
            </a:pPr>
            <a:r>
              <a:rPr lang="en-US" dirty="0" smtClean="0"/>
              <a:t>               =  1924 watts </a:t>
            </a:r>
          </a:p>
          <a:p>
            <a:pPr>
              <a:buNone/>
            </a:pPr>
            <a:r>
              <a:rPr lang="en-US" dirty="0" smtClean="0"/>
              <a:t>               = 1924 watt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Calculation of performance:</a:t>
            </a:r>
          </a:p>
          <a:p>
            <a:pPr lvl="0">
              <a:buNone/>
            </a:pPr>
            <a:r>
              <a:rPr lang="en-US" dirty="0" smtClean="0"/>
              <a:t>Efficiency on full load at unity power factor : </a:t>
            </a:r>
          </a:p>
          <a:p>
            <a:pPr>
              <a:buNone/>
            </a:pPr>
            <a:r>
              <a:rPr lang="en-US" dirty="0" smtClean="0"/>
              <a:t>Output = 100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1000 watts. </a:t>
            </a:r>
          </a:p>
          <a:p>
            <a:pPr>
              <a:buNone/>
            </a:pPr>
            <a:r>
              <a:rPr lang="en-US" dirty="0" smtClean="0"/>
              <a:t>Efficiency 	= 100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1000/(100</a:t>
            </a:r>
            <a:r>
              <a:rPr lang="en-US" dirty="0" smtClean="0">
                <a:sym typeface="Symbol"/>
              </a:rPr>
              <a:t>  1000</a:t>
            </a:r>
            <a:r>
              <a:rPr lang="en-US" dirty="0" smtClean="0"/>
              <a:t>+1924)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100%</a:t>
            </a:r>
          </a:p>
          <a:p>
            <a:pPr>
              <a:buNone/>
            </a:pPr>
            <a:r>
              <a:rPr lang="en-US" dirty="0" smtClean="0"/>
              <a:t>                    =  98.11%</a:t>
            </a:r>
          </a:p>
        </p:txBody>
      </p:sp>
    </p:spTree>
  </p:cSld>
  <p:clrMapOvr>
    <a:masterClrMapping/>
  </p:clrMapOvr>
  <p:transition spd="med">
    <p:plus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r>
              <a:rPr lang="en-US" dirty="0" smtClean="0"/>
              <a:t>Design flow chart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1295400"/>
            <a:ext cx="2133600" cy="1384995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Assumption of basic quantities</a:t>
            </a:r>
          </a:p>
        </p:txBody>
      </p:sp>
      <p:cxnSp>
        <p:nvCxnSpPr>
          <p:cNvPr id="22" name="Straight Arrow Connector 21"/>
          <p:cNvCxnSpPr>
            <a:endCxn id="16" idx="0"/>
          </p:cNvCxnSpPr>
          <p:nvPr/>
        </p:nvCxnSpPr>
        <p:spPr bwMode="auto">
          <a:xfrm>
            <a:off x="1524000" y="914400"/>
            <a:ext cx="0" cy="381000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>
            <a:off x="2590800" y="1219200"/>
            <a:ext cx="381000" cy="1143000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967" y="1219200"/>
            <a:ext cx="268214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Specific magnetic 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Specific electrical loading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Space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Staking factor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21461412"/>
              </p:ext>
            </p:extLst>
          </p:nvPr>
        </p:nvGraphicFramePr>
        <p:xfrm>
          <a:off x="152400" y="3332480"/>
          <a:ext cx="3657600" cy="2839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cap="all" dirty="0" smtClean="0"/>
                        <a:t>Choice of magnetic loading (</a:t>
                      </a:r>
                      <a:r>
                        <a:rPr lang="en-US" u="sng" cap="all" dirty="0" err="1" smtClean="0"/>
                        <a:t>B</a:t>
                      </a:r>
                      <a:r>
                        <a:rPr lang="en-US" u="sng" baseline="-25000" dirty="0" err="1" smtClean="0"/>
                        <a:t>m</a:t>
                      </a:r>
                      <a:r>
                        <a:rPr lang="en-US" u="sng" cap="all" dirty="0" smtClean="0"/>
                        <a:t>)</a:t>
                      </a:r>
                      <a:endParaRPr lang="en-US" b="1" dirty="0" smtClean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Normal Si-Steel 	             0.9 to 1.1 T</a:t>
                      </a:r>
                    </a:p>
                    <a:p>
                      <a:r>
                        <a:rPr lang="en-US" dirty="0" smtClean="0"/>
                        <a:t> (0.35 mm thickness, 1.5%—3.5% Si)</a:t>
                      </a:r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HRGO           	            1.2 to 1.4 T</a:t>
                      </a:r>
                    </a:p>
                    <a:p>
                      <a:r>
                        <a:rPr lang="en-US" dirty="0" smtClean="0"/>
                        <a:t> (Hot Rolled Grain Oriented Si Steel) 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CRGO		1.4 to 1.7 T</a:t>
                      </a:r>
                    </a:p>
                    <a:p>
                      <a:pPr lvl="0"/>
                      <a:r>
                        <a:rPr lang="en-US" dirty="0" smtClean="0"/>
                        <a:t> (Cold Rolled Grain Oriented Si Steel) </a:t>
                      </a:r>
                    </a:p>
                    <a:p>
                      <a:r>
                        <a:rPr lang="en-US" dirty="0" smtClean="0"/>
                        <a:t>            (0.14---0.28 mm thickness)</a:t>
                      </a:r>
                    </a:p>
                    <a:p>
                      <a:endParaRPr lang="en-US" dirty="0" smtClean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558601"/>
              </p:ext>
            </p:extLst>
          </p:nvPr>
        </p:nvGraphicFramePr>
        <p:xfrm>
          <a:off x="4495800" y="2438400"/>
          <a:ext cx="441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3454400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sng" cap="al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Choice of Electric Loading </a:t>
                      </a:r>
                      <a:r>
                        <a:rPr lang="en-US" sz="1400" b="1" u="none" cap="all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l-GR" b="1" u="none" dirty="0" smtClean="0">
                          <a:solidFill>
                            <a:schemeClr val="tx1"/>
                          </a:solidFill>
                        </a:rPr>
                        <a:t>δ</a:t>
                      </a:r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1" u="none" kern="1200" cap="all" dirty="0" smtClean="0">
                        <a:solidFill>
                          <a:schemeClr val="tx1"/>
                        </a:solidFill>
                        <a:effectLst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Natural Cooling: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1.5---2.3 A/mm</a:t>
                      </a:r>
                      <a:r>
                        <a:rPr lang="en-US" sz="14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AN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Air Natural cooling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ON	Oil Natural cooling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OFAN	Oil Forced circulated with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Natural air cooling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Forced  Cooling :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2.2---4.0 A/mm</a:t>
                      </a:r>
                      <a:r>
                        <a:rPr lang="en-US" sz="14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AB	Air Blast cooling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OB	Oil Blast cooling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OFAB	Oil Forced circulated with air 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Blast cooling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Water Cooling: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5.0 ---6.0 A/mm</a:t>
                      </a:r>
                      <a:r>
                        <a:rPr lang="en-US" sz="140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OW	Oil immersed with circulated  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Water cooling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OFW	Oil Forced with circulated 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    Water cooling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9581042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CALCULATION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Efficiency on 3/4th full load at unity power factor: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Core loss = 296 watts;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Load loss on 3/4 load = 1628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(3/4)</a:t>
            </a:r>
            <a:r>
              <a:rPr lang="en-US" baseline="30000" dirty="0" smtClean="0"/>
              <a:t>2</a:t>
            </a:r>
            <a:r>
              <a:rPr lang="en-US" dirty="0" smtClean="0"/>
              <a:t> = 916 Watt;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Total loss = 296 + 916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     =  1212 watts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Efficiency on 3/4th of full load </a:t>
            </a:r>
          </a:p>
          <a:p>
            <a:pPr>
              <a:buNone/>
            </a:pPr>
            <a:r>
              <a:rPr lang="en-US" dirty="0" smtClean="0"/>
              <a:t>                                          =75000/(75000+1212) 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 100%</a:t>
            </a:r>
          </a:p>
          <a:p>
            <a:pPr>
              <a:buNone/>
            </a:pPr>
            <a:r>
              <a:rPr lang="en-US" dirty="0" smtClean="0"/>
              <a:t>    				 = 98.4%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Efficiency on ½ of full load at unity power factor: </a:t>
            </a:r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Core loss = 296 watts; </a:t>
            </a:r>
          </a:p>
        </p:txBody>
      </p:sp>
    </p:spTree>
  </p:cSld>
  <p:clrMapOvr>
    <a:masterClrMapping/>
  </p:clrMapOvr>
  <p:transition spd="med">
    <p:plu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CALCULATION OF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1143000"/>
            <a:ext cx="8770908" cy="525778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Load loss on 1/2 load = 1628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(1/2)</a:t>
            </a:r>
            <a:r>
              <a:rPr lang="en-US" baseline="30000" dirty="0" smtClean="0"/>
              <a:t>2</a:t>
            </a:r>
            <a:r>
              <a:rPr lang="en-US" dirty="0" smtClean="0"/>
              <a:t> = 407 W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Total loss = (296 + 407 )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	          = 703 watts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Efficiency on 1/2 of full load </a:t>
            </a:r>
          </a:p>
          <a:p>
            <a:pPr>
              <a:buNone/>
            </a:pPr>
            <a:r>
              <a:rPr lang="en-US" dirty="0" smtClean="0"/>
              <a:t>                         = 50000/(50000+703)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 100% </a:t>
            </a:r>
          </a:p>
          <a:p>
            <a:pPr>
              <a:buNone/>
            </a:pPr>
            <a:r>
              <a:rPr lang="en-US" dirty="0" smtClean="0"/>
              <a:t>                         = 98.61 %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VOLTAGE REGULATION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Regulation on full load at unity power factor: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R = 1.52%,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% X = 3.69%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Now,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( V + </a:t>
            </a:r>
            <a:r>
              <a:rPr lang="en-US" dirty="0" err="1" smtClean="0"/>
              <a:t>IR</a:t>
            </a:r>
            <a:r>
              <a:rPr lang="en-US" dirty="0" smtClean="0"/>
              <a:t> )</a:t>
            </a:r>
            <a:r>
              <a:rPr lang="en-US" baseline="30000" dirty="0" smtClean="0"/>
              <a:t>2  </a:t>
            </a:r>
            <a:r>
              <a:rPr lang="en-US" dirty="0" smtClean="0"/>
              <a:t>+  ( IX )</a:t>
            </a:r>
            <a:r>
              <a:rPr lang="en-US" baseline="30000" dirty="0" smtClean="0"/>
              <a:t>2</a:t>
            </a:r>
            <a:r>
              <a:rPr lang="en-US" dirty="0" smtClean="0"/>
              <a:t>  =  </a:t>
            </a:r>
            <a:r>
              <a:rPr lang="en-US" dirty="0" err="1" smtClean="0"/>
              <a:t>E</a:t>
            </a:r>
            <a:r>
              <a:rPr lang="en-US" baseline="30000" dirty="0" err="1" smtClean="0"/>
              <a:t>2</a:t>
            </a:r>
            <a:endParaRPr lang="en-US" baseline="300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Or, ( 1.0 + 0.0152 )</a:t>
            </a:r>
            <a:r>
              <a:rPr lang="en-US" baseline="30000" dirty="0" smtClean="0"/>
              <a:t>2 </a:t>
            </a:r>
            <a:r>
              <a:rPr lang="en-US" dirty="0" smtClean="0"/>
              <a:t>+ (0.0369)</a:t>
            </a:r>
            <a:r>
              <a:rPr lang="en-US" baseline="30000" dirty="0" smtClean="0"/>
              <a:t>2</a:t>
            </a:r>
            <a:r>
              <a:rPr lang="en-US" dirty="0" smtClean="0"/>
              <a:t> = 1.031=</a:t>
            </a:r>
            <a:r>
              <a:rPr lang="en-US" dirty="0" err="1" smtClean="0"/>
              <a:t>E</a:t>
            </a:r>
            <a:r>
              <a:rPr lang="en-US" baseline="30000" dirty="0" err="1" smtClean="0"/>
              <a:t>2</a:t>
            </a:r>
            <a:endParaRPr lang="en-US" baseline="30000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Or, E = 1.015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 Regulation = 1.015 – 1.0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= 0.015 </a:t>
            </a:r>
            <a:r>
              <a:rPr lang="en-US" dirty="0" err="1" smtClean="0"/>
              <a:t>p.u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= 1. 5%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CORE LOSS CURRENT, MAGNETIZING CURRENT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Regulation on full load at 0.8 power factor lagging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= [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cos</a:t>
            </a:r>
            <a:r>
              <a:rPr lang="en-US" dirty="0" smtClean="0"/>
              <a:t> φ + IX sin φ] %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= [1.52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0.8 + 3.69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0.6] %  = 3.43 % 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Core loss current, magnetizing current, no load current 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Core loss = 296 watts.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core loss current,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c</a:t>
            </a:r>
            <a:r>
              <a:rPr lang="en-US" dirty="0" smtClean="0"/>
              <a:t>	= ( 296 ) ÷ ( 3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11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 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= </a:t>
            </a:r>
            <a:r>
              <a:rPr lang="en-US" dirty="0" err="1" smtClean="0"/>
              <a:t>0.0089A</a:t>
            </a: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Magnetizing  VA = 2470 ;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magnetizing current,   </a:t>
            </a:r>
            <a:r>
              <a:rPr lang="en-US" dirty="0" err="1" smtClean="0"/>
              <a:t>I</a:t>
            </a:r>
            <a:r>
              <a:rPr lang="en-US" baseline="-25000" dirty="0" err="1" smtClean="0"/>
              <a:t>m</a:t>
            </a:r>
            <a:r>
              <a:rPr lang="en-US" dirty="0" smtClean="0"/>
              <a:t> = ( 2470 ) ÷ (3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11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                                    = 0.0748 A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NO-LOAD CURRENT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928670"/>
            <a:ext cx="8642350" cy="5243530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No load current per phase , I</a:t>
            </a:r>
            <a:r>
              <a:rPr lang="en-US" baseline="-25000" dirty="0" smtClean="0"/>
              <a:t>o</a:t>
            </a:r>
            <a:r>
              <a:rPr lang="en-US" dirty="0" smtClean="0"/>
              <a:t> = </a:t>
            </a:r>
            <a:r>
              <a:rPr lang="en-US" dirty="0" smtClean="0">
                <a:sym typeface="Symbol"/>
              </a:rPr>
              <a:t></a:t>
            </a:r>
            <a:r>
              <a:rPr lang="en-US" dirty="0" smtClean="0"/>
              <a:t>(0.0748</a:t>
            </a:r>
            <a:r>
              <a:rPr lang="en-US" baseline="30000" dirty="0" smtClean="0"/>
              <a:t>2</a:t>
            </a:r>
            <a:r>
              <a:rPr lang="en-US" dirty="0" smtClean="0"/>
              <a:t> + 0.0089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    				           = 0.0753 A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Current per phase = 3.03 A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    No load current = ( 0.0753÷ 3.03 )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100 % </a:t>
            </a:r>
          </a:p>
          <a:p>
            <a:pPr>
              <a:buNone/>
            </a:pPr>
            <a:r>
              <a:rPr lang="en-US" dirty="0" smtClean="0"/>
              <a:t>                                   = 2.48%   ; of full load current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TANK: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928670"/>
            <a:ext cx="8999508" cy="547211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Fig: 4</a:t>
            </a:r>
            <a:r>
              <a:rPr lang="en-US" dirty="0" smtClean="0"/>
              <a:t> show the spacing of outside diameters of </a:t>
            </a:r>
            <a:r>
              <a:rPr lang="en-US" dirty="0" err="1" smtClean="0"/>
              <a:t>h.v</a:t>
            </a:r>
            <a:r>
              <a:rPr lang="en-US" dirty="0" smtClean="0"/>
              <a:t>. coils  on the cores.</a:t>
            </a:r>
          </a:p>
          <a:p>
            <a:pPr>
              <a:buNone/>
            </a:pPr>
            <a:r>
              <a:rPr lang="en-US" dirty="0" smtClean="0"/>
              <a:t>Outside diameter of </a:t>
            </a:r>
            <a:r>
              <a:rPr lang="en-US" dirty="0" err="1" smtClean="0"/>
              <a:t>h.v</a:t>
            </a:r>
            <a:r>
              <a:rPr lang="en-US" dirty="0" smtClean="0"/>
              <a:t>. = 241 mm  ;</a:t>
            </a:r>
          </a:p>
          <a:p>
            <a:pPr>
              <a:buNone/>
            </a:pPr>
            <a:r>
              <a:rPr lang="en-US" dirty="0" smtClean="0"/>
              <a:t>The distance between coils on adjacent limbs = 29 mm;</a:t>
            </a:r>
          </a:p>
          <a:p>
            <a:pPr>
              <a:buNone/>
            </a:pPr>
            <a:r>
              <a:rPr lang="en-US" dirty="0" smtClean="0"/>
              <a:t>Clearance at each end is 37 mm.</a:t>
            </a:r>
          </a:p>
          <a:p>
            <a:pPr>
              <a:buNone/>
            </a:pPr>
            <a:r>
              <a:rPr lang="en-US" sz="2400" dirty="0" smtClean="0"/>
              <a:t>Thus, the length of the tank = 241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3 + 29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2 + 37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2 = 818. mm ; choose 820 mm</a:t>
            </a:r>
          </a:p>
          <a:p>
            <a:pPr>
              <a:buNone/>
            </a:pPr>
            <a:r>
              <a:rPr lang="en-US" sz="2400" dirty="0" smtClean="0"/>
              <a:t>Breadth of the tank = 241 + 60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2 mm </a:t>
            </a:r>
          </a:p>
          <a:p>
            <a:pPr>
              <a:buNone/>
            </a:pPr>
            <a:r>
              <a:rPr lang="en-US" sz="2400" dirty="0" smtClean="0"/>
              <a:t>		                      = 361 mm ; choose 370 mm</a:t>
            </a:r>
          </a:p>
          <a:p>
            <a:pPr>
              <a:buNone/>
            </a:pPr>
            <a:r>
              <a:rPr lang="en-US" sz="2400" dirty="0" smtClean="0"/>
              <a:t>Height = 696 + 50 mm for base + 250 oil level above core</a:t>
            </a:r>
          </a:p>
          <a:p>
            <a:pPr>
              <a:buNone/>
            </a:pPr>
            <a:r>
              <a:rPr lang="en-US" sz="2400" dirty="0" smtClean="0"/>
              <a:t>            = 996 mm up to oil level + 250 mm for leads etc</a:t>
            </a:r>
          </a:p>
          <a:p>
            <a:pPr>
              <a:buNone/>
            </a:pPr>
            <a:r>
              <a:rPr lang="en-US" dirty="0" smtClean="0"/>
              <a:t>                  = 1,246 mm 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DESIGN OF TANK: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Inside dimensions of the tank of the transformer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= (length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breadth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height)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= (820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370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1246) mm</a:t>
            </a:r>
            <a:r>
              <a:rPr lang="en-US" baseline="30000" dirty="0" smtClean="0"/>
              <a:t>3</a:t>
            </a: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Temperature rise:</a:t>
            </a:r>
          </a:p>
          <a:p>
            <a:pPr>
              <a:buNone/>
            </a:pPr>
            <a:r>
              <a:rPr lang="en-US" dirty="0" smtClean="0"/>
              <a:t>Now, for dissipation of heat only 4 surfaces of a tank are taken into consideration.</a:t>
            </a:r>
          </a:p>
          <a:p>
            <a:pPr>
              <a:buNone/>
            </a:pPr>
            <a:r>
              <a:rPr lang="en-US" dirty="0" smtClean="0"/>
              <a:t>The top and the bottom are not considered. </a:t>
            </a:r>
          </a:p>
          <a:p>
            <a:pPr>
              <a:buNone/>
            </a:pPr>
            <a:r>
              <a:rPr lang="en-US" sz="2400" dirty="0" smtClean="0"/>
              <a:t>Surface of tank = 	(1246/1000 )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( 370/1000 )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2 =   0.858 m</a:t>
            </a:r>
            <a:r>
              <a:rPr lang="en-US" sz="2400" baseline="30000" dirty="0" smtClean="0"/>
              <a:t>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            (1246/1000 )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(820/1000 )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2 = </a:t>
            </a:r>
            <a:r>
              <a:rPr lang="en-US" sz="2400" u="sng" dirty="0" smtClean="0"/>
              <a:t>2.045 m</a:t>
            </a:r>
            <a:r>
              <a:rPr lang="en-US" sz="2400" u="sng" baseline="30000" dirty="0" smtClean="0"/>
              <a:t>2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				</a:t>
            </a:r>
            <a:endParaRPr lang="en-US" sz="2400" dirty="0"/>
          </a:p>
        </p:txBody>
      </p:sp>
    </p:spTree>
  </p:cSld>
  <p:clrMapOvr>
    <a:masterClrMapping/>
  </p:clrMapOvr>
  <p:transition spd="med">
    <p:plu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Total    =  2.903  </a:t>
            </a:r>
            <a:r>
              <a:rPr lang="en-US" dirty="0" err="1" smtClean="0"/>
              <a:t>m</a:t>
            </a:r>
            <a:r>
              <a:rPr lang="en-US" baseline="30000" dirty="0" err="1" smtClean="0"/>
              <a:t>2</a:t>
            </a:r>
            <a:endParaRPr lang="en-US" dirty="0" smtClean="0"/>
          </a:p>
          <a:p>
            <a:r>
              <a:rPr lang="en-US" dirty="0" smtClean="0"/>
              <a:t>Full load loss to be dissipated = 1861 watts </a:t>
            </a:r>
          </a:p>
          <a:p>
            <a:r>
              <a:rPr lang="en-US" dirty="0" smtClean="0"/>
              <a:t>Now, If 12.5 per </a:t>
            </a:r>
            <a:r>
              <a:rPr lang="en-US" dirty="0" err="1" smtClean="0"/>
              <a:t>m</a:t>
            </a:r>
            <a:r>
              <a:rPr lang="en-US" baseline="30000" dirty="0" err="1" smtClean="0"/>
              <a:t>2</a:t>
            </a:r>
            <a:r>
              <a:rPr lang="en-US" dirty="0" smtClean="0"/>
              <a:t> per 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r>
              <a:rPr lang="en-US" dirty="0" smtClean="0"/>
              <a:t> temperature rise is taken as dissipation due to convention and radiation,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temperature rise = ( 1998.7) /( 12.5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3.04824 ) = </a:t>
            </a:r>
            <a:r>
              <a:rPr lang="en-US" dirty="0" err="1" smtClean="0"/>
              <a:t>51.3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endParaRPr lang="en-US" dirty="0" smtClean="0"/>
          </a:p>
          <a:p>
            <a:r>
              <a:rPr lang="en-US" dirty="0" smtClean="0"/>
              <a:t>Now, to maintain the temperature of transformer walls limited to </a:t>
            </a:r>
            <a:r>
              <a:rPr lang="en-US" dirty="0" err="1" smtClean="0"/>
              <a:t>35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Then temperature rise of the oil will be 50 </a:t>
            </a:r>
            <a:r>
              <a:rPr lang="en-US" baseline="30000" dirty="0" smtClean="0"/>
              <a:t>c </a:t>
            </a:r>
            <a:r>
              <a:rPr lang="en-US" dirty="0" smtClean="0"/>
              <a:t>C and of coils 55 </a:t>
            </a:r>
            <a:r>
              <a:rPr lang="en-US" baseline="30000" dirty="0" err="1" smtClean="0"/>
              <a:t>0</a:t>
            </a:r>
            <a:r>
              <a:rPr lang="en-US" dirty="0" err="1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that case the surface of the tank for cooling has to be increased</a:t>
            </a:r>
          </a:p>
          <a:p>
            <a:r>
              <a:rPr lang="en-US" dirty="0" smtClean="0"/>
              <a:t>either by “radiators” or “tubes” attached to the tank.</a:t>
            </a:r>
          </a:p>
          <a:p>
            <a:r>
              <a:rPr lang="en-US" dirty="0" smtClean="0"/>
              <a:t>If the total surface area is considered, ‘</a:t>
            </a:r>
            <a:r>
              <a:rPr lang="en-US" b="1" i="1" dirty="0" err="1" smtClean="0"/>
              <a:t>x’</a:t>
            </a:r>
            <a:r>
              <a:rPr lang="en-US" dirty="0" err="1" smtClean="0"/>
              <a:t>times</a:t>
            </a:r>
            <a:r>
              <a:rPr lang="en-US" dirty="0" smtClean="0"/>
              <a:t> the tank surface area, we get:</a:t>
            </a:r>
          </a:p>
          <a:p>
            <a:r>
              <a:rPr lang="en-US" dirty="0" smtClean="0"/>
              <a:t>( 2.903)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(</a:t>
            </a:r>
            <a:r>
              <a:rPr lang="en-US" b="1" i="1" dirty="0" smtClean="0"/>
              <a:t>x</a:t>
            </a:r>
            <a:r>
              <a:rPr lang="en-US" dirty="0" smtClean="0"/>
              <a:t>)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(8.8 + 3.7/</a:t>
            </a:r>
            <a:r>
              <a:rPr lang="en-US" b="1" i="1" dirty="0" smtClean="0"/>
              <a:t> x 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35 = 1861</a:t>
            </a:r>
          </a:p>
          <a:p>
            <a:r>
              <a:rPr lang="en-US" dirty="0" smtClean="0"/>
              <a:t>Or,		8.8 </a:t>
            </a:r>
            <a:r>
              <a:rPr lang="en-US" b="1" i="1" dirty="0" smtClean="0"/>
              <a:t>x</a:t>
            </a:r>
            <a:r>
              <a:rPr lang="en-US" dirty="0" smtClean="0"/>
              <a:t> + 3.7 	=  18.316</a:t>
            </a:r>
          </a:p>
          <a:p>
            <a:r>
              <a:rPr lang="en-US" dirty="0" smtClean="0"/>
              <a:t>from which,     </a:t>
            </a:r>
            <a:r>
              <a:rPr lang="en-US" b="1" i="1" dirty="0" smtClean="0"/>
              <a:t>x</a:t>
            </a:r>
            <a:r>
              <a:rPr lang="en-US" i="1" dirty="0" smtClean="0"/>
              <a:t> = </a:t>
            </a:r>
            <a:r>
              <a:rPr lang="en-US" dirty="0" smtClean="0"/>
              <a:t>1.66</a:t>
            </a:r>
          </a:p>
          <a:p>
            <a:r>
              <a:rPr lang="en-US" dirty="0" smtClean="0"/>
              <a:t>Thus,</a:t>
            </a:r>
          </a:p>
          <a:p>
            <a:r>
              <a:rPr lang="en-US" dirty="0" smtClean="0"/>
              <a:t>Additional area to be provided = 2.903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0.66 = 1.92 </a:t>
            </a:r>
            <a:r>
              <a:rPr lang="en-US" dirty="0" err="1" smtClean="0"/>
              <a:t>m</a:t>
            </a:r>
            <a:r>
              <a:rPr lang="en-US" baseline="30000" dirty="0" err="1" smtClean="0"/>
              <a:t>2</a:t>
            </a:r>
            <a:endParaRPr lang="en-US" dirty="0" smtClean="0"/>
          </a:p>
          <a:p>
            <a:r>
              <a:rPr lang="en-US" dirty="0" smtClean="0"/>
              <a:t>As, 894 mm is height up to oil level;</a:t>
            </a:r>
          </a:p>
          <a:p>
            <a:r>
              <a:rPr lang="en-US" dirty="0" smtClean="0"/>
              <a:t>Height of tube is taken as 850 mm</a:t>
            </a:r>
          </a:p>
          <a:p>
            <a:r>
              <a:rPr lang="en-US" dirty="0" smtClean="0"/>
              <a:t>Surface of 1 tube of 50 mm diameter = π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50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850 </a:t>
            </a:r>
            <a:r>
              <a:rPr lang="en-US" dirty="0" smtClean="0">
                <a:sym typeface="Symbol"/>
              </a:rPr>
              <a:t></a:t>
            </a:r>
            <a:r>
              <a:rPr lang="en-US" dirty="0" smtClean="0"/>
              <a:t> </a:t>
            </a:r>
            <a:r>
              <a:rPr lang="en-US" dirty="0" err="1" smtClean="0"/>
              <a:t>l0</a:t>
            </a:r>
            <a:r>
              <a:rPr lang="en-US" baseline="30000" dirty="0" smtClean="0"/>
              <a:t>-6</a:t>
            </a:r>
            <a:endParaRPr lang="en-US" dirty="0" smtClean="0"/>
          </a:p>
          <a:p>
            <a:r>
              <a:rPr lang="en-US" dirty="0" smtClean="0"/>
              <a:t>= 0.1335 </a:t>
            </a:r>
            <a:r>
              <a:rPr lang="en-US" dirty="0" err="1" smtClean="0"/>
              <a:t>m</a:t>
            </a:r>
            <a:r>
              <a:rPr lang="en-US" baseline="30000" dirty="0" err="1" smtClean="0"/>
              <a:t>2</a:t>
            </a:r>
            <a:endParaRPr lang="en-US" dirty="0" smtClean="0"/>
          </a:p>
          <a:p>
            <a:r>
              <a:rPr lang="en-US" dirty="0" smtClean="0"/>
              <a:t>Number of tubes required      = 1.92/0.1351</a:t>
            </a:r>
          </a:p>
          <a:p>
            <a:r>
              <a:rPr lang="en-US" dirty="0" smtClean="0"/>
              <a:t>= 15 ;  approximately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Assignment:12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Section A:  11kV/415,  25 and </a:t>
            </a:r>
          </a:p>
          <a:p>
            <a:pPr marL="514350" indent="-514350">
              <a:buNone/>
            </a:pPr>
            <a:r>
              <a:rPr lang="en-US" dirty="0" smtClean="0"/>
              <a:t>      Next group:  11kV/415, ( 25+ G*5) </a:t>
            </a:r>
            <a:r>
              <a:rPr lang="en-US" dirty="0" err="1" smtClean="0"/>
              <a:t>kVA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Section B: 6.6kV/210,  27 </a:t>
            </a:r>
            <a:r>
              <a:rPr lang="en-US" dirty="0" err="1" smtClean="0"/>
              <a:t>kVA</a:t>
            </a:r>
            <a:r>
              <a:rPr lang="en-US" dirty="0" smtClean="0"/>
              <a:t>,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Next group: 6.6kV/210,  (27+5*G) </a:t>
            </a:r>
            <a:r>
              <a:rPr lang="en-US" dirty="0" err="1" smtClean="0"/>
              <a:t>kVA</a:t>
            </a:r>
            <a:endParaRPr lang="en-US" dirty="0"/>
          </a:p>
        </p:txBody>
      </p:sp>
    </p:spTree>
  </p:cSld>
  <p:clrMapOvr>
    <a:masterClrMapping/>
  </p:clrMapOvr>
  <p:transition spd="med">
    <p:plu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7030A0"/>
              </a:solidFill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THANK YOU</a:t>
            </a:r>
            <a:endParaRPr lang="th-TH" sz="4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ln w="76200"/>
        </p:spPr>
        <p:txBody>
          <a:bodyPr/>
          <a:lstStyle/>
          <a:p>
            <a:r>
              <a:rPr lang="en-US" dirty="0" smtClean="0"/>
              <a:t>Design flow chart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685800" y="1484293"/>
            <a:ext cx="22860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Performance Calculation</a:t>
            </a:r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 bwMode="auto">
          <a:xfrm>
            <a:off x="1828800" y="914400"/>
            <a:ext cx="0" cy="56989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06821" y="3097649"/>
            <a:ext cx="3222179" cy="1169551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Compare with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given specification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62000" y="4913293"/>
            <a:ext cx="2133600" cy="954107"/>
          </a:xfrm>
          <a:prstGeom prst="rect">
            <a:avLst/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MS PGothic" pitchFamily="34" charset="-128"/>
                <a:cs typeface="Times New Roman" pitchFamily="18" charset="0"/>
              </a:rPr>
              <a:t>Print Design Sheet</a:t>
            </a:r>
          </a:p>
        </p:txBody>
      </p:sp>
      <p:cxnSp>
        <p:nvCxnSpPr>
          <p:cNvPr id="48" name="Straight Arrow Connector 47"/>
          <p:cNvCxnSpPr>
            <a:stCxn id="28" idx="2"/>
            <a:endCxn id="33" idx="0"/>
          </p:cNvCxnSpPr>
          <p:nvPr/>
        </p:nvCxnSpPr>
        <p:spPr bwMode="auto">
          <a:xfrm>
            <a:off x="1817911" y="4267200"/>
            <a:ext cx="10889" cy="64609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Left Brace 4"/>
          <p:cNvSpPr/>
          <p:nvPr/>
        </p:nvSpPr>
        <p:spPr bwMode="auto">
          <a:xfrm>
            <a:off x="2971800" y="999936"/>
            <a:ext cx="685800" cy="1743264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26979" y="1113472"/>
            <a:ext cx="5007421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Predetermination of performance of the machine is then made based on the calculated dimensions.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are calculated [ No-load, On-Load conditions and temperature rise etc.]</a:t>
            </a:r>
          </a:p>
        </p:txBody>
      </p:sp>
      <p:cxnSp>
        <p:nvCxnSpPr>
          <p:cNvPr id="31" name="Straight Arrow Connector 30"/>
          <p:cNvCxnSpPr>
            <a:stCxn id="18" idx="2"/>
            <a:endCxn id="28" idx="0"/>
          </p:cNvCxnSpPr>
          <p:nvPr/>
        </p:nvCxnSpPr>
        <p:spPr bwMode="auto">
          <a:xfrm flipH="1">
            <a:off x="1817911" y="2438400"/>
            <a:ext cx="10889" cy="65924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Left Brace 37"/>
          <p:cNvSpPr/>
          <p:nvPr/>
        </p:nvSpPr>
        <p:spPr bwMode="auto">
          <a:xfrm>
            <a:off x="3429000" y="3021449"/>
            <a:ext cx="457200" cy="1169551"/>
          </a:xfrm>
          <a:prstGeom prst="leftBrac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MS PGothic" pitchFamily="34" charset="-128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7979" y="2990671"/>
            <a:ext cx="4778821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Compare with customer’s requirement.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not, designer has to modify the basic assumption so as to bring the final design closer to the objective.</a:t>
            </a:r>
          </a:p>
        </p:txBody>
      </p:sp>
    </p:spTree>
    <p:extLst>
      <p:ext uri="{BB962C8B-B14F-4D97-AF65-F5344CB8AC3E}">
        <p14:creationId xmlns="" xmlns:p14="http://schemas.microsoft.com/office/powerpoint/2010/main" val="119581042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STANDARDIZATION AND STANDARDS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938510"/>
            <a:ext cx="8915400" cy="53860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Standardization and standards play an important part in the choice, design, manufacturer and operation of any apparatus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the manufacturer it means reduction in cost ( a number of objects are built at the same time)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the user, it means interchangeability of equipment's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 the designer, it means rigidity.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4710548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 of distribution transformer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Specification of the transformer to be design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Assumption </a:t>
            </a:r>
            <a:r>
              <a:rPr kumimoji="0" lang="en-US" sz="2400" dirty="0">
                <a:ea typeface="MS PGothic" pitchFamily="34" charset="-128"/>
              </a:rPr>
              <a:t>of basic </a:t>
            </a:r>
            <a:r>
              <a:rPr kumimoji="0" lang="en-US" sz="2400" dirty="0" smtClean="0">
                <a:ea typeface="MS PGothic" pitchFamily="34" charset="-128"/>
              </a:rPr>
              <a:t>quantities ( E</a:t>
            </a:r>
            <a:r>
              <a:rPr kumimoji="0" lang="en-US" sz="2400" baseline="-25000" dirty="0" smtClean="0">
                <a:ea typeface="MS PGothic" pitchFamily="34" charset="-128"/>
              </a:rPr>
              <a:t>t</a:t>
            </a:r>
            <a:r>
              <a:rPr kumimoji="0" lang="en-US" sz="2400" dirty="0" smtClean="0">
                <a:ea typeface="MS PGothic" pitchFamily="34" charset="-128"/>
              </a:rPr>
              <a:t>, </a:t>
            </a:r>
            <a:r>
              <a:rPr kumimoji="0" lang="en-US" sz="2400" dirty="0" err="1" smtClean="0">
                <a:ea typeface="MS PGothic" pitchFamily="34" charset="-128"/>
              </a:rPr>
              <a:t>B</a:t>
            </a:r>
            <a:r>
              <a:rPr kumimoji="0" lang="en-US" sz="2400" baseline="-25000" dirty="0" err="1" smtClean="0">
                <a:ea typeface="MS PGothic" pitchFamily="34" charset="-128"/>
              </a:rPr>
              <a:t>m</a:t>
            </a:r>
            <a:r>
              <a:rPr kumimoji="0" lang="en-US" sz="2400" dirty="0" smtClean="0">
                <a:ea typeface="MS PGothic" pitchFamily="34" charset="-128"/>
              </a:rPr>
              <a:t>, </a:t>
            </a:r>
            <a:r>
              <a:rPr kumimoji="0" lang="el-GR" sz="2400" dirty="0" smtClean="0">
                <a:ea typeface="MS PGothic" pitchFamily="34" charset="-128"/>
              </a:rPr>
              <a:t>δ</a:t>
            </a:r>
            <a:r>
              <a:rPr kumimoji="0" lang="en-US" sz="2400" dirty="0" smtClean="0">
                <a:ea typeface="MS PGothic" pitchFamily="34" charset="-128"/>
              </a:rPr>
              <a:t>)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Design of Main dimension (A</a:t>
            </a:r>
            <a:r>
              <a:rPr kumimoji="0" lang="en-US" sz="2400" baseline="-25000" dirty="0" smtClean="0">
                <a:ea typeface="MS PGothic" pitchFamily="34" charset="-128"/>
              </a:rPr>
              <a:t>i</a:t>
            </a:r>
            <a:r>
              <a:rPr kumimoji="0" lang="en-US" sz="2400" dirty="0" smtClean="0">
                <a:ea typeface="MS PGothic" pitchFamily="34" charset="-128"/>
              </a:rPr>
              <a:t>, D, A</a:t>
            </a:r>
            <a:r>
              <a:rPr kumimoji="0" lang="en-US" sz="2400" baseline="-25000" dirty="0" smtClean="0">
                <a:ea typeface="MS PGothic" pitchFamily="34" charset="-128"/>
              </a:rPr>
              <a:t>w</a:t>
            </a:r>
            <a:r>
              <a:rPr kumimoji="0" lang="en-US" sz="2400" dirty="0" smtClean="0">
                <a:ea typeface="MS PGothic" pitchFamily="34" charset="-128"/>
              </a:rPr>
              <a:t>, k</a:t>
            </a:r>
            <a:r>
              <a:rPr kumimoji="0" lang="en-US" sz="2400" baseline="-25000" dirty="0" smtClean="0">
                <a:ea typeface="MS PGothic" pitchFamily="34" charset="-128"/>
              </a:rPr>
              <a:t>w</a:t>
            </a:r>
            <a:r>
              <a:rPr kumimoji="0" lang="en-US" sz="2400" dirty="0" smtClean="0">
                <a:ea typeface="MS PGothic" pitchFamily="34" charset="-128"/>
              </a:rPr>
              <a:t>)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Design of winding ( T</a:t>
            </a:r>
            <a:r>
              <a:rPr kumimoji="0" lang="en-US" sz="2400" baseline="-25000" dirty="0" smtClean="0">
                <a:ea typeface="MS PGothic" pitchFamily="34" charset="-128"/>
              </a:rPr>
              <a:t>1</a:t>
            </a:r>
            <a:r>
              <a:rPr kumimoji="0" lang="en-US" sz="2400" dirty="0" smtClean="0">
                <a:ea typeface="MS PGothic" pitchFamily="34" charset="-128"/>
              </a:rPr>
              <a:t>, T</a:t>
            </a:r>
            <a:r>
              <a:rPr kumimoji="0" lang="en-US" sz="2400" baseline="-25000" dirty="0" smtClean="0">
                <a:ea typeface="MS PGothic" pitchFamily="34" charset="-128"/>
              </a:rPr>
              <a:t>2</a:t>
            </a:r>
            <a:r>
              <a:rPr kumimoji="0" lang="en-US" sz="2400" dirty="0" smtClean="0">
                <a:ea typeface="MS PGothic" pitchFamily="34" charset="-128"/>
              </a:rPr>
              <a:t>, a</a:t>
            </a:r>
            <a:r>
              <a:rPr kumimoji="0" lang="en-US" sz="2400" baseline="-25000" dirty="0" smtClean="0">
                <a:ea typeface="MS PGothic" pitchFamily="34" charset="-128"/>
              </a:rPr>
              <a:t>1</a:t>
            </a:r>
            <a:r>
              <a:rPr kumimoji="0" lang="en-US" sz="2400" dirty="0" smtClean="0">
                <a:ea typeface="MS PGothic" pitchFamily="34" charset="-128"/>
              </a:rPr>
              <a:t>, a</a:t>
            </a:r>
            <a:r>
              <a:rPr kumimoji="0" lang="en-US" sz="2400" baseline="-25000" dirty="0" smtClean="0">
                <a:ea typeface="MS PGothic" pitchFamily="34" charset="-128"/>
              </a:rPr>
              <a:t>2</a:t>
            </a:r>
            <a:r>
              <a:rPr kumimoji="0" lang="en-US" sz="2400" dirty="0" smtClean="0">
                <a:ea typeface="MS PGothic" pitchFamily="34" charset="-128"/>
              </a:rPr>
              <a:t>)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Design winding layout ( no. of turn per layer, no of coils,            clearance between core &amp; </a:t>
            </a:r>
            <a:r>
              <a:rPr kumimoji="0" lang="en-US" sz="2400" dirty="0" err="1" smtClean="0">
                <a:ea typeface="MS PGothic" pitchFamily="34" charset="-128"/>
              </a:rPr>
              <a:t>Lv</a:t>
            </a:r>
            <a:r>
              <a:rPr kumimoji="0" lang="en-US" sz="2400" dirty="0" smtClean="0">
                <a:ea typeface="MS PGothic" pitchFamily="34" charset="-128"/>
              </a:rPr>
              <a:t>, </a:t>
            </a:r>
            <a:r>
              <a:rPr kumimoji="0" lang="en-US" sz="2400" dirty="0" err="1" smtClean="0">
                <a:ea typeface="MS PGothic" pitchFamily="34" charset="-128"/>
              </a:rPr>
              <a:t>Lv</a:t>
            </a:r>
            <a:r>
              <a:rPr kumimoji="0" lang="en-US" sz="2400" dirty="0" smtClean="0">
                <a:ea typeface="MS PGothic" pitchFamily="34" charset="-128"/>
              </a:rPr>
              <a:t> &amp; </a:t>
            </a:r>
            <a:r>
              <a:rPr kumimoji="0" lang="en-US" sz="2400" dirty="0" err="1" smtClean="0">
                <a:ea typeface="MS PGothic" pitchFamily="34" charset="-128"/>
              </a:rPr>
              <a:t>Hv</a:t>
            </a:r>
            <a:r>
              <a:rPr kumimoji="0" lang="en-US" sz="2400" dirty="0" smtClean="0">
                <a:ea typeface="MS PGothic" pitchFamily="34" charset="-128"/>
              </a:rPr>
              <a:t>, </a:t>
            </a:r>
            <a:r>
              <a:rPr kumimoji="0" lang="en-US" sz="2400" dirty="0" err="1" smtClean="0">
                <a:ea typeface="MS PGothic" pitchFamily="34" charset="-128"/>
              </a:rPr>
              <a:t>Hv</a:t>
            </a:r>
            <a:r>
              <a:rPr kumimoji="0" lang="en-US" sz="2400" dirty="0" smtClean="0">
                <a:ea typeface="MS PGothic" pitchFamily="34" charset="-128"/>
              </a:rPr>
              <a:t> &amp; tank etc.)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Design core frame, core </a:t>
            </a:r>
            <a:r>
              <a:rPr kumimoji="0" lang="en-US" sz="2400" dirty="0" err="1" smtClean="0">
                <a:ea typeface="MS PGothic" pitchFamily="34" charset="-128"/>
              </a:rPr>
              <a:t>dia</a:t>
            </a:r>
            <a:r>
              <a:rPr kumimoji="0" lang="en-US" sz="2400" dirty="0" smtClean="0">
                <a:ea typeface="MS PGothic" pitchFamily="34" charset="-128"/>
              </a:rPr>
              <a:t>, widow, yoke, </a:t>
            </a:r>
            <a:r>
              <a:rPr kumimoji="0" lang="en-US" sz="2400" dirty="0" err="1" smtClean="0">
                <a:ea typeface="MS PGothic" pitchFamily="34" charset="-128"/>
              </a:rPr>
              <a:t>oveall</a:t>
            </a:r>
            <a:r>
              <a:rPr kumimoji="0" lang="en-US" sz="2400" dirty="0" smtClean="0">
                <a:ea typeface="MS PGothic" pitchFamily="34" charset="-128"/>
              </a:rPr>
              <a:t> core size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Calculate % R, %X, %Z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Calculate magnetizing VA, No-load loss, Cu loss, stray loss and load loss at 75</a:t>
            </a:r>
            <a:r>
              <a:rPr kumimoji="0" lang="en-US" sz="2400" baseline="30000" dirty="0" smtClean="0">
                <a:ea typeface="MS PGothic" pitchFamily="34" charset="-128"/>
              </a:rPr>
              <a:t>0</a:t>
            </a:r>
            <a:r>
              <a:rPr kumimoji="0" lang="en-US" sz="2400" dirty="0" smtClean="0">
                <a:ea typeface="MS PGothic" pitchFamily="34" charset="-128"/>
              </a:rPr>
              <a:t>C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Calculation of performance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kumimoji="0" lang="en-US" sz="2400" dirty="0" smtClean="0">
                <a:ea typeface="MS PGothic" pitchFamily="34" charset="-128"/>
              </a:rPr>
              <a:t>Thermal design ( Design of Tank, Radiator)</a:t>
            </a:r>
          </a:p>
        </p:txBody>
      </p:sp>
    </p:spTree>
    <p:extLst>
      <p:ext uri="{BB962C8B-B14F-4D97-AF65-F5344CB8AC3E}">
        <p14:creationId xmlns="" xmlns:p14="http://schemas.microsoft.com/office/powerpoint/2010/main" val="2044019550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Objective of this Class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92" y="928670"/>
            <a:ext cx="8999508" cy="54721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1. </a:t>
            </a:r>
            <a:r>
              <a:rPr lang="en-US" b="1" dirty="0" smtClean="0">
                <a:solidFill>
                  <a:srgbClr val="7030A0"/>
                </a:solidFill>
              </a:rPr>
              <a:t>To Design a distribution transformer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Design Example: 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553200" y="3200400"/>
            <a:ext cx="1447800" cy="1143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6096000" y="3048000"/>
            <a:ext cx="914400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438400"/>
            <a:ext cx="8763000" cy="35548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“ Design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5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kVA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3 phase, 50 Hz,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11 KV/415 V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delta/star distribution transformer. Tapping 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2.5%, </a:t>
            </a:r>
            <a:r>
              <a:rPr lang="en-US" sz="2500" dirty="0">
                <a:latin typeface="Times New Roman" pitchFamily="18" charset="0"/>
                <a:cs typeface="Times New Roman" pitchFamily="18" charset="0"/>
                <a:sym typeface="Symbol"/>
              </a:rPr>
              <a:t>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5% on high voltage side. Cooling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(self oil cooled);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Temperature rise over oil 50</a:t>
            </a:r>
            <a:r>
              <a:rPr lang="en-US" sz="2500" b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No load loss not more than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250 watts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; copper and stray load loss not more than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2000 watts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Percentage </a:t>
            </a:r>
            <a:r>
              <a:rPr lang="en-US" sz="25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impedance 4.5%. 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Calculated: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load current, efficiency at 75</a:t>
            </a:r>
            <a:r>
              <a:rPr lang="en-US" sz="25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 on full load,75% load and 50%  load at unity power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factor; </a:t>
            </a:r>
            <a:r>
              <a:rPr lang="en-US" sz="2500" dirty="0" err="1" smtClean="0">
                <a:latin typeface="Times New Roman" pitchFamily="18" charset="0"/>
                <a:cs typeface="Times New Roman" pitchFamily="18" charset="0"/>
              </a:rPr>
              <a:t>Votage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regulation on full load at 75</a:t>
            </a:r>
            <a:r>
              <a:rPr lang="en-US" sz="25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 at unity power factor and at 0.8 power factor lagging”. </a:t>
            </a:r>
          </a:p>
        </p:txBody>
      </p:sp>
    </p:spTree>
    <p:extLst>
      <p:ext uri="{BB962C8B-B14F-4D97-AF65-F5344CB8AC3E}">
        <p14:creationId xmlns="" xmlns:p14="http://schemas.microsoft.com/office/powerpoint/2010/main" val="2493792181"/>
      </p:ext>
    </p:extLst>
  </p:cSld>
  <p:clrMapOvr>
    <a:masterClrMapping/>
  </p:clrMapOvr>
  <p:transition spd="med">
    <p:plu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"/>
      </a:majorFont>
      <a:minorFont>
        <a:latin typeface="Arial Narrow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CSE-template3 (6)</Template>
  <TotalTime>11126</TotalTime>
  <Words>4763</Words>
  <Application>Microsoft Office PowerPoint</Application>
  <PresentationFormat>On-screen Show (4:3)</PresentationFormat>
  <Paragraphs>732</Paragraphs>
  <Slides>59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1_islab2006-Eng</vt:lpstr>
      <vt:lpstr>Custom Design</vt:lpstr>
      <vt:lpstr>Equation</vt:lpstr>
      <vt:lpstr>Slide 1</vt:lpstr>
      <vt:lpstr>Design flow chart</vt:lpstr>
      <vt:lpstr>Design flow chart</vt:lpstr>
      <vt:lpstr>Design flow chart</vt:lpstr>
      <vt:lpstr>Design flow chart</vt:lpstr>
      <vt:lpstr>Design flow chart</vt:lpstr>
      <vt:lpstr>STANDARDIZATION AND STANDARDS</vt:lpstr>
      <vt:lpstr>Design procedure of distribution transformer</vt:lpstr>
      <vt:lpstr>Objective of this Class</vt:lpstr>
      <vt:lpstr>VOLTAGE PER TURN</vt:lpstr>
      <vt:lpstr>VOLTAGE PER TURN</vt:lpstr>
      <vt:lpstr>Design of a 100 kVA, 3φ distribution transformer</vt:lpstr>
      <vt:lpstr>Design of a 100 kVA, 3φ distribution transformer</vt:lpstr>
      <vt:lpstr>Choice of core section</vt:lpstr>
      <vt:lpstr>Choice of core section</vt:lpstr>
      <vt:lpstr>Selection of the no of step in core design.</vt:lpstr>
      <vt:lpstr>Design of a 100 kVA, 3φ distribution transformer</vt:lpstr>
      <vt:lpstr>Design of a 100 kVA, 3φ distribution transformer</vt:lpstr>
      <vt:lpstr>Window dimensions</vt:lpstr>
      <vt:lpstr>Determining Main Dimension</vt:lpstr>
      <vt:lpstr>Overall dimension</vt:lpstr>
      <vt:lpstr>DESIGN OF WINDINGS</vt:lpstr>
      <vt:lpstr>DESIGN OF WINDINGS</vt:lpstr>
      <vt:lpstr>DESIGN OF WINDINGS</vt:lpstr>
      <vt:lpstr>DESIGN OF WINDINGS</vt:lpstr>
      <vt:lpstr>DESIGN THE LAYOUT OF L.V. WINDING</vt:lpstr>
      <vt:lpstr>DESIGN THE LAYOUT OF L.V. WINDING</vt:lpstr>
      <vt:lpstr>DESIGN AND LAYOUT OF H.V. WINDING</vt:lpstr>
      <vt:lpstr>DESIGN AND LAYOUT OF H.V. WINDING</vt:lpstr>
      <vt:lpstr>PERCENTAGE REACTANCE</vt:lpstr>
      <vt:lpstr>PERCENTAGE RESISTANCE</vt:lpstr>
      <vt:lpstr>PERCENTAGE RESISTANCE</vt:lpstr>
      <vt:lpstr>Percentage of Impedance</vt:lpstr>
      <vt:lpstr>PERCENTAGE OF IMPEDANCE</vt:lpstr>
      <vt:lpstr>Change window for improving % Z</vt:lpstr>
      <vt:lpstr>Change Design layout of L.V. winding</vt:lpstr>
      <vt:lpstr>Change Design and layout of H.V. winding</vt:lpstr>
      <vt:lpstr>Percentage Reactance</vt:lpstr>
      <vt:lpstr>PERCENTAGE OF IMPEDANCE</vt:lpstr>
      <vt:lpstr>Again Change window dimension for modifiying % Z</vt:lpstr>
      <vt:lpstr>Design the layout of l.v. winding</vt:lpstr>
      <vt:lpstr>DESIGN AND LAYOUT OF H.V. WINDING</vt:lpstr>
      <vt:lpstr>Percentage Reactance</vt:lpstr>
      <vt:lpstr>Percentage of IMPEDANCE</vt:lpstr>
      <vt:lpstr>WEIGHT OF IRON IN CORE AND YOKE ASSEMBLY:</vt:lpstr>
      <vt:lpstr>MAGNETIZING VOLT AMPERES</vt:lpstr>
      <vt:lpstr>WEIGHT OF IRON IN CORE AND YOKE ASSEMBLY</vt:lpstr>
      <vt:lpstr>TOTAL WEIGHT OF COPPER IN TRANSFORMER</vt:lpstr>
      <vt:lpstr>CALCULATION OF PERFORMANCE</vt:lpstr>
      <vt:lpstr>CALCULATION OF PERFORMANCE</vt:lpstr>
      <vt:lpstr>CALCULATION OF PERFORMANCE</vt:lpstr>
      <vt:lpstr>VOLTAGE REGULATION</vt:lpstr>
      <vt:lpstr>CORE LOSS CURRENT, MAGNETIZING CURRENT</vt:lpstr>
      <vt:lpstr>NO-LOAD CURRENT</vt:lpstr>
      <vt:lpstr>DESIGN OF TANK:</vt:lpstr>
      <vt:lpstr>DESIGN OF TANK:</vt:lpstr>
      <vt:lpstr>Slide 57</vt:lpstr>
      <vt:lpstr>Assignment:12 Batch</vt:lpstr>
      <vt:lpstr>Slide 59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priyam</dc:creator>
  <cp:lastModifiedBy>EEE</cp:lastModifiedBy>
  <cp:revision>1470</cp:revision>
  <dcterms:created xsi:type="dcterms:W3CDTF">2012-03-24T22:43:44Z</dcterms:created>
  <dcterms:modified xsi:type="dcterms:W3CDTF">2016-03-06T02:13:55Z</dcterms:modified>
</cp:coreProperties>
</file>