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A2AB95-0E45-4B17-9894-87D1F86ACEC6}" v="9" dt="2025-02-16T12:46:48.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728F-7151-1CB3-7B5C-AC4253DD14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FF456F-F5A1-E790-C5C8-EC382AE1E2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1D5312-A782-903F-60DF-EFDF72C2CECB}"/>
              </a:ext>
            </a:extLst>
          </p:cNvPr>
          <p:cNvSpPr>
            <a:spLocks noGrp="1"/>
          </p:cNvSpPr>
          <p:nvPr>
            <p:ph type="dt" sz="half" idx="10"/>
          </p:nvPr>
        </p:nvSpPr>
        <p:spPr/>
        <p:txBody>
          <a:bodyPr/>
          <a:lstStyle/>
          <a:p>
            <a:fld id="{AC48ECE2-B78E-467A-A3D8-4E7EC7365E7C}" type="datetimeFigureOut">
              <a:rPr lang="en-US" smtClean="0"/>
              <a:t>2/21/2025</a:t>
            </a:fld>
            <a:endParaRPr lang="en-US"/>
          </a:p>
        </p:txBody>
      </p:sp>
      <p:sp>
        <p:nvSpPr>
          <p:cNvPr id="5" name="Footer Placeholder 4">
            <a:extLst>
              <a:ext uri="{FF2B5EF4-FFF2-40B4-BE49-F238E27FC236}">
                <a16:creationId xmlns:a16="http://schemas.microsoft.com/office/drawing/2014/main" id="{A87BC9C5-5D4A-F71C-ADA4-3DE75D701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BE22E-0044-D72B-F99C-E3C318DD7BF1}"/>
              </a:ext>
            </a:extLst>
          </p:cNvPr>
          <p:cNvSpPr>
            <a:spLocks noGrp="1"/>
          </p:cNvSpPr>
          <p:nvPr>
            <p:ph type="sldNum" sz="quarter" idx="12"/>
          </p:nvPr>
        </p:nvSpPr>
        <p:spPr/>
        <p:txBody>
          <a:bodyPr/>
          <a:lstStyle/>
          <a:p>
            <a:fld id="{9DC4CECF-4F36-4B5F-8038-A39E63AFDCD7}" type="slidenum">
              <a:rPr lang="en-US" smtClean="0"/>
              <a:t>‹#›</a:t>
            </a:fld>
            <a:endParaRPr lang="en-US"/>
          </a:p>
        </p:txBody>
      </p:sp>
    </p:spTree>
    <p:extLst>
      <p:ext uri="{BB962C8B-B14F-4D97-AF65-F5344CB8AC3E}">
        <p14:creationId xmlns:p14="http://schemas.microsoft.com/office/powerpoint/2010/main" val="317980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F37F-A3B7-5F7F-600D-17CF388BA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FBC72C-4306-A193-3476-BD52D9726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9AC89-F677-F64A-4D7E-1425ECC5F22A}"/>
              </a:ext>
            </a:extLst>
          </p:cNvPr>
          <p:cNvSpPr>
            <a:spLocks noGrp="1"/>
          </p:cNvSpPr>
          <p:nvPr>
            <p:ph type="dt" sz="half" idx="10"/>
          </p:nvPr>
        </p:nvSpPr>
        <p:spPr/>
        <p:txBody>
          <a:bodyPr/>
          <a:lstStyle/>
          <a:p>
            <a:fld id="{AC48ECE2-B78E-467A-A3D8-4E7EC7365E7C}" type="datetimeFigureOut">
              <a:rPr lang="en-US" smtClean="0"/>
              <a:t>2/21/2025</a:t>
            </a:fld>
            <a:endParaRPr lang="en-US"/>
          </a:p>
        </p:txBody>
      </p:sp>
      <p:sp>
        <p:nvSpPr>
          <p:cNvPr id="5" name="Footer Placeholder 4">
            <a:extLst>
              <a:ext uri="{FF2B5EF4-FFF2-40B4-BE49-F238E27FC236}">
                <a16:creationId xmlns:a16="http://schemas.microsoft.com/office/drawing/2014/main" id="{B7A0E1D6-9B4C-A1DD-A348-76E5C92EE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E8C3D-C95B-CFB7-6F2D-B5B81D4D9EEB}"/>
              </a:ext>
            </a:extLst>
          </p:cNvPr>
          <p:cNvSpPr>
            <a:spLocks noGrp="1"/>
          </p:cNvSpPr>
          <p:nvPr>
            <p:ph type="sldNum" sz="quarter" idx="12"/>
          </p:nvPr>
        </p:nvSpPr>
        <p:spPr/>
        <p:txBody>
          <a:bodyPr/>
          <a:lstStyle/>
          <a:p>
            <a:fld id="{9DC4CECF-4F36-4B5F-8038-A39E63AFDCD7}" type="slidenum">
              <a:rPr lang="en-US" smtClean="0"/>
              <a:t>‹#›</a:t>
            </a:fld>
            <a:endParaRPr lang="en-US"/>
          </a:p>
        </p:txBody>
      </p:sp>
    </p:spTree>
    <p:extLst>
      <p:ext uri="{BB962C8B-B14F-4D97-AF65-F5344CB8AC3E}">
        <p14:creationId xmlns:p14="http://schemas.microsoft.com/office/powerpoint/2010/main" val="255438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523A02-6F97-AAA8-AC2D-9CA120F69F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DFFB97-92AA-C25F-A843-997D9C5AEA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025BB-D6E2-B522-EC3E-68D78D26121E}"/>
              </a:ext>
            </a:extLst>
          </p:cNvPr>
          <p:cNvSpPr>
            <a:spLocks noGrp="1"/>
          </p:cNvSpPr>
          <p:nvPr>
            <p:ph type="dt" sz="half" idx="10"/>
          </p:nvPr>
        </p:nvSpPr>
        <p:spPr/>
        <p:txBody>
          <a:bodyPr/>
          <a:lstStyle/>
          <a:p>
            <a:fld id="{AC48ECE2-B78E-467A-A3D8-4E7EC7365E7C}" type="datetimeFigureOut">
              <a:rPr lang="en-US" smtClean="0"/>
              <a:t>2/21/2025</a:t>
            </a:fld>
            <a:endParaRPr lang="en-US"/>
          </a:p>
        </p:txBody>
      </p:sp>
      <p:sp>
        <p:nvSpPr>
          <p:cNvPr id="5" name="Footer Placeholder 4">
            <a:extLst>
              <a:ext uri="{FF2B5EF4-FFF2-40B4-BE49-F238E27FC236}">
                <a16:creationId xmlns:a16="http://schemas.microsoft.com/office/drawing/2014/main" id="{92773C53-6FD8-2198-14E2-E5918E86F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B9FBF-8CB9-32BB-200A-A4CDFD0449E0}"/>
              </a:ext>
            </a:extLst>
          </p:cNvPr>
          <p:cNvSpPr>
            <a:spLocks noGrp="1"/>
          </p:cNvSpPr>
          <p:nvPr>
            <p:ph type="sldNum" sz="quarter" idx="12"/>
          </p:nvPr>
        </p:nvSpPr>
        <p:spPr/>
        <p:txBody>
          <a:bodyPr/>
          <a:lstStyle/>
          <a:p>
            <a:fld id="{9DC4CECF-4F36-4B5F-8038-A39E63AFDCD7}" type="slidenum">
              <a:rPr lang="en-US" smtClean="0"/>
              <a:t>‹#›</a:t>
            </a:fld>
            <a:endParaRPr lang="en-US"/>
          </a:p>
        </p:txBody>
      </p:sp>
    </p:spTree>
    <p:extLst>
      <p:ext uri="{BB962C8B-B14F-4D97-AF65-F5344CB8AC3E}">
        <p14:creationId xmlns:p14="http://schemas.microsoft.com/office/powerpoint/2010/main" val="312336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44BF-E413-567D-749E-778CD67A5C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DD6B74-B4E4-7E96-3A7F-A5231D1675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519F1-F442-D3CE-F440-6BE8D55E4C09}"/>
              </a:ext>
            </a:extLst>
          </p:cNvPr>
          <p:cNvSpPr>
            <a:spLocks noGrp="1"/>
          </p:cNvSpPr>
          <p:nvPr>
            <p:ph type="dt" sz="half" idx="10"/>
          </p:nvPr>
        </p:nvSpPr>
        <p:spPr/>
        <p:txBody>
          <a:bodyPr/>
          <a:lstStyle/>
          <a:p>
            <a:fld id="{AC48ECE2-B78E-467A-A3D8-4E7EC7365E7C}" type="datetimeFigureOut">
              <a:rPr lang="en-US" smtClean="0"/>
              <a:t>2/21/2025</a:t>
            </a:fld>
            <a:endParaRPr lang="en-US"/>
          </a:p>
        </p:txBody>
      </p:sp>
      <p:sp>
        <p:nvSpPr>
          <p:cNvPr id="5" name="Footer Placeholder 4">
            <a:extLst>
              <a:ext uri="{FF2B5EF4-FFF2-40B4-BE49-F238E27FC236}">
                <a16:creationId xmlns:a16="http://schemas.microsoft.com/office/drawing/2014/main" id="{4A415B6D-3717-77ED-D088-6F097A102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CA7B9-1BF9-821D-5719-F447D433198D}"/>
              </a:ext>
            </a:extLst>
          </p:cNvPr>
          <p:cNvSpPr>
            <a:spLocks noGrp="1"/>
          </p:cNvSpPr>
          <p:nvPr>
            <p:ph type="sldNum" sz="quarter" idx="12"/>
          </p:nvPr>
        </p:nvSpPr>
        <p:spPr/>
        <p:txBody>
          <a:bodyPr/>
          <a:lstStyle/>
          <a:p>
            <a:fld id="{9DC4CECF-4F36-4B5F-8038-A39E63AFDCD7}" type="slidenum">
              <a:rPr lang="en-US" smtClean="0"/>
              <a:t>‹#›</a:t>
            </a:fld>
            <a:endParaRPr lang="en-US"/>
          </a:p>
        </p:txBody>
      </p:sp>
    </p:spTree>
    <p:extLst>
      <p:ext uri="{BB962C8B-B14F-4D97-AF65-F5344CB8AC3E}">
        <p14:creationId xmlns:p14="http://schemas.microsoft.com/office/powerpoint/2010/main" val="645856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A3BD-B174-8E1E-1554-D3793AF179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86E0CF-CB63-1E13-72E0-BBB6F96B97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7BDE16-ED1B-7AEA-C39C-0FD4741E2B89}"/>
              </a:ext>
            </a:extLst>
          </p:cNvPr>
          <p:cNvSpPr>
            <a:spLocks noGrp="1"/>
          </p:cNvSpPr>
          <p:nvPr>
            <p:ph type="dt" sz="half" idx="10"/>
          </p:nvPr>
        </p:nvSpPr>
        <p:spPr/>
        <p:txBody>
          <a:bodyPr/>
          <a:lstStyle/>
          <a:p>
            <a:fld id="{AC48ECE2-B78E-467A-A3D8-4E7EC7365E7C}" type="datetimeFigureOut">
              <a:rPr lang="en-US" smtClean="0"/>
              <a:t>2/21/2025</a:t>
            </a:fld>
            <a:endParaRPr lang="en-US"/>
          </a:p>
        </p:txBody>
      </p:sp>
      <p:sp>
        <p:nvSpPr>
          <p:cNvPr id="5" name="Footer Placeholder 4">
            <a:extLst>
              <a:ext uri="{FF2B5EF4-FFF2-40B4-BE49-F238E27FC236}">
                <a16:creationId xmlns:a16="http://schemas.microsoft.com/office/drawing/2014/main" id="{C1FB2314-FE3C-24BD-6E5B-A332F26A2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225F1-934A-7DFD-EA83-723751E1FD1C}"/>
              </a:ext>
            </a:extLst>
          </p:cNvPr>
          <p:cNvSpPr>
            <a:spLocks noGrp="1"/>
          </p:cNvSpPr>
          <p:nvPr>
            <p:ph type="sldNum" sz="quarter" idx="12"/>
          </p:nvPr>
        </p:nvSpPr>
        <p:spPr/>
        <p:txBody>
          <a:bodyPr/>
          <a:lstStyle/>
          <a:p>
            <a:fld id="{9DC4CECF-4F36-4B5F-8038-A39E63AFDCD7}" type="slidenum">
              <a:rPr lang="en-US" smtClean="0"/>
              <a:t>‹#›</a:t>
            </a:fld>
            <a:endParaRPr lang="en-US"/>
          </a:p>
        </p:txBody>
      </p:sp>
    </p:spTree>
    <p:extLst>
      <p:ext uri="{BB962C8B-B14F-4D97-AF65-F5344CB8AC3E}">
        <p14:creationId xmlns:p14="http://schemas.microsoft.com/office/powerpoint/2010/main" val="2441180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52DDB-8349-B7E7-0CAD-88ED8495C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2888C6-47F7-682F-BB77-A543B2F8AD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2BC27F-24F3-9B34-4725-67EEF5C7C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7F9E99-3E78-7EFE-8595-BE15743744D6}"/>
              </a:ext>
            </a:extLst>
          </p:cNvPr>
          <p:cNvSpPr>
            <a:spLocks noGrp="1"/>
          </p:cNvSpPr>
          <p:nvPr>
            <p:ph type="dt" sz="half" idx="10"/>
          </p:nvPr>
        </p:nvSpPr>
        <p:spPr/>
        <p:txBody>
          <a:bodyPr/>
          <a:lstStyle/>
          <a:p>
            <a:fld id="{AC48ECE2-B78E-467A-A3D8-4E7EC7365E7C}" type="datetimeFigureOut">
              <a:rPr lang="en-US" smtClean="0"/>
              <a:t>2/21/2025</a:t>
            </a:fld>
            <a:endParaRPr lang="en-US"/>
          </a:p>
        </p:txBody>
      </p:sp>
      <p:sp>
        <p:nvSpPr>
          <p:cNvPr id="6" name="Footer Placeholder 5">
            <a:extLst>
              <a:ext uri="{FF2B5EF4-FFF2-40B4-BE49-F238E27FC236}">
                <a16:creationId xmlns:a16="http://schemas.microsoft.com/office/drawing/2014/main" id="{21F2A170-598B-819F-0FFB-BA05FB7DD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F1131-FF69-1065-315F-7382280D168B}"/>
              </a:ext>
            </a:extLst>
          </p:cNvPr>
          <p:cNvSpPr>
            <a:spLocks noGrp="1"/>
          </p:cNvSpPr>
          <p:nvPr>
            <p:ph type="sldNum" sz="quarter" idx="12"/>
          </p:nvPr>
        </p:nvSpPr>
        <p:spPr/>
        <p:txBody>
          <a:bodyPr/>
          <a:lstStyle/>
          <a:p>
            <a:fld id="{9DC4CECF-4F36-4B5F-8038-A39E63AFDCD7}" type="slidenum">
              <a:rPr lang="en-US" smtClean="0"/>
              <a:t>‹#›</a:t>
            </a:fld>
            <a:endParaRPr lang="en-US"/>
          </a:p>
        </p:txBody>
      </p:sp>
    </p:spTree>
    <p:extLst>
      <p:ext uri="{BB962C8B-B14F-4D97-AF65-F5344CB8AC3E}">
        <p14:creationId xmlns:p14="http://schemas.microsoft.com/office/powerpoint/2010/main" val="417980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6F9A-1784-5F19-B440-A1062C1DA3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6A0BEA-28D1-E5F1-1C49-9E44E3C01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FD49A-C4C4-4158-658F-8376B612C0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458FA8-12A5-7BF9-1230-8D4FEB80DC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B9672D-1780-E8E2-220B-43CC7C2A3A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A45578-3A61-C337-7133-42B901BBF3AD}"/>
              </a:ext>
            </a:extLst>
          </p:cNvPr>
          <p:cNvSpPr>
            <a:spLocks noGrp="1"/>
          </p:cNvSpPr>
          <p:nvPr>
            <p:ph type="dt" sz="half" idx="10"/>
          </p:nvPr>
        </p:nvSpPr>
        <p:spPr/>
        <p:txBody>
          <a:bodyPr/>
          <a:lstStyle/>
          <a:p>
            <a:fld id="{AC48ECE2-B78E-467A-A3D8-4E7EC7365E7C}" type="datetimeFigureOut">
              <a:rPr lang="en-US" smtClean="0"/>
              <a:t>2/21/2025</a:t>
            </a:fld>
            <a:endParaRPr lang="en-US"/>
          </a:p>
        </p:txBody>
      </p:sp>
      <p:sp>
        <p:nvSpPr>
          <p:cNvPr id="8" name="Footer Placeholder 7">
            <a:extLst>
              <a:ext uri="{FF2B5EF4-FFF2-40B4-BE49-F238E27FC236}">
                <a16:creationId xmlns:a16="http://schemas.microsoft.com/office/drawing/2014/main" id="{6FFCED44-AE6F-21DC-3B19-115FAB96A2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FE6118-7788-6F48-B23C-4DD710AB262D}"/>
              </a:ext>
            </a:extLst>
          </p:cNvPr>
          <p:cNvSpPr>
            <a:spLocks noGrp="1"/>
          </p:cNvSpPr>
          <p:nvPr>
            <p:ph type="sldNum" sz="quarter" idx="12"/>
          </p:nvPr>
        </p:nvSpPr>
        <p:spPr/>
        <p:txBody>
          <a:bodyPr/>
          <a:lstStyle/>
          <a:p>
            <a:fld id="{9DC4CECF-4F36-4B5F-8038-A39E63AFDCD7}" type="slidenum">
              <a:rPr lang="en-US" smtClean="0"/>
              <a:t>‹#›</a:t>
            </a:fld>
            <a:endParaRPr lang="en-US"/>
          </a:p>
        </p:txBody>
      </p:sp>
    </p:spTree>
    <p:extLst>
      <p:ext uri="{BB962C8B-B14F-4D97-AF65-F5344CB8AC3E}">
        <p14:creationId xmlns:p14="http://schemas.microsoft.com/office/powerpoint/2010/main" val="334248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92EF-A54A-892E-2EAB-D1EA8A3004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50F33A-4932-65D8-D5DB-DD53E5E0F96A}"/>
              </a:ext>
            </a:extLst>
          </p:cNvPr>
          <p:cNvSpPr>
            <a:spLocks noGrp="1"/>
          </p:cNvSpPr>
          <p:nvPr>
            <p:ph type="dt" sz="half" idx="10"/>
          </p:nvPr>
        </p:nvSpPr>
        <p:spPr/>
        <p:txBody>
          <a:bodyPr/>
          <a:lstStyle/>
          <a:p>
            <a:fld id="{AC48ECE2-B78E-467A-A3D8-4E7EC7365E7C}" type="datetimeFigureOut">
              <a:rPr lang="en-US" smtClean="0"/>
              <a:t>2/21/2025</a:t>
            </a:fld>
            <a:endParaRPr lang="en-US"/>
          </a:p>
        </p:txBody>
      </p:sp>
      <p:sp>
        <p:nvSpPr>
          <p:cNvPr id="4" name="Footer Placeholder 3">
            <a:extLst>
              <a:ext uri="{FF2B5EF4-FFF2-40B4-BE49-F238E27FC236}">
                <a16:creationId xmlns:a16="http://schemas.microsoft.com/office/drawing/2014/main" id="{AA87B5A2-8C40-7674-128C-DD505E3EA4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72750B-6440-6CB8-9393-A26C3AFCA0E6}"/>
              </a:ext>
            </a:extLst>
          </p:cNvPr>
          <p:cNvSpPr>
            <a:spLocks noGrp="1"/>
          </p:cNvSpPr>
          <p:nvPr>
            <p:ph type="sldNum" sz="quarter" idx="12"/>
          </p:nvPr>
        </p:nvSpPr>
        <p:spPr/>
        <p:txBody>
          <a:bodyPr/>
          <a:lstStyle/>
          <a:p>
            <a:fld id="{9DC4CECF-4F36-4B5F-8038-A39E63AFDCD7}" type="slidenum">
              <a:rPr lang="en-US" smtClean="0"/>
              <a:t>‹#›</a:t>
            </a:fld>
            <a:endParaRPr lang="en-US"/>
          </a:p>
        </p:txBody>
      </p:sp>
    </p:spTree>
    <p:extLst>
      <p:ext uri="{BB962C8B-B14F-4D97-AF65-F5344CB8AC3E}">
        <p14:creationId xmlns:p14="http://schemas.microsoft.com/office/powerpoint/2010/main" val="17318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94C32-4C29-0ACA-7B82-0B7E2C6CF6B0}"/>
              </a:ext>
            </a:extLst>
          </p:cNvPr>
          <p:cNvSpPr>
            <a:spLocks noGrp="1"/>
          </p:cNvSpPr>
          <p:nvPr>
            <p:ph type="dt" sz="half" idx="10"/>
          </p:nvPr>
        </p:nvSpPr>
        <p:spPr/>
        <p:txBody>
          <a:bodyPr/>
          <a:lstStyle/>
          <a:p>
            <a:fld id="{AC48ECE2-B78E-467A-A3D8-4E7EC7365E7C}" type="datetimeFigureOut">
              <a:rPr lang="en-US" smtClean="0"/>
              <a:t>2/21/2025</a:t>
            </a:fld>
            <a:endParaRPr lang="en-US"/>
          </a:p>
        </p:txBody>
      </p:sp>
      <p:sp>
        <p:nvSpPr>
          <p:cNvPr id="3" name="Footer Placeholder 2">
            <a:extLst>
              <a:ext uri="{FF2B5EF4-FFF2-40B4-BE49-F238E27FC236}">
                <a16:creationId xmlns:a16="http://schemas.microsoft.com/office/drawing/2014/main" id="{BBD668F9-B4FF-E51D-4653-57D6F319F2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185B49-69F4-DEC8-3F98-57B56735785F}"/>
              </a:ext>
            </a:extLst>
          </p:cNvPr>
          <p:cNvSpPr>
            <a:spLocks noGrp="1"/>
          </p:cNvSpPr>
          <p:nvPr>
            <p:ph type="sldNum" sz="quarter" idx="12"/>
          </p:nvPr>
        </p:nvSpPr>
        <p:spPr/>
        <p:txBody>
          <a:bodyPr/>
          <a:lstStyle/>
          <a:p>
            <a:fld id="{9DC4CECF-4F36-4B5F-8038-A39E63AFDCD7}" type="slidenum">
              <a:rPr lang="en-US" smtClean="0"/>
              <a:t>‹#›</a:t>
            </a:fld>
            <a:endParaRPr lang="en-US"/>
          </a:p>
        </p:txBody>
      </p:sp>
    </p:spTree>
    <p:extLst>
      <p:ext uri="{BB962C8B-B14F-4D97-AF65-F5344CB8AC3E}">
        <p14:creationId xmlns:p14="http://schemas.microsoft.com/office/powerpoint/2010/main" val="282309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EE94-CF24-9A3C-084B-614A52789E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A5785A-B002-9C91-E06F-3645F75D7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2D4B60-2456-D2A0-1EF5-11AD3F325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CD9BF8-7477-299B-ED65-041015038352}"/>
              </a:ext>
            </a:extLst>
          </p:cNvPr>
          <p:cNvSpPr>
            <a:spLocks noGrp="1"/>
          </p:cNvSpPr>
          <p:nvPr>
            <p:ph type="dt" sz="half" idx="10"/>
          </p:nvPr>
        </p:nvSpPr>
        <p:spPr/>
        <p:txBody>
          <a:bodyPr/>
          <a:lstStyle/>
          <a:p>
            <a:fld id="{AC48ECE2-B78E-467A-A3D8-4E7EC7365E7C}" type="datetimeFigureOut">
              <a:rPr lang="en-US" smtClean="0"/>
              <a:t>2/21/2025</a:t>
            </a:fld>
            <a:endParaRPr lang="en-US"/>
          </a:p>
        </p:txBody>
      </p:sp>
      <p:sp>
        <p:nvSpPr>
          <p:cNvPr id="6" name="Footer Placeholder 5">
            <a:extLst>
              <a:ext uri="{FF2B5EF4-FFF2-40B4-BE49-F238E27FC236}">
                <a16:creationId xmlns:a16="http://schemas.microsoft.com/office/drawing/2014/main" id="{B5D86B36-B6CC-0DA3-BAB4-C65D3DF20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06F39-9696-EDC8-DD0E-181082CC7379}"/>
              </a:ext>
            </a:extLst>
          </p:cNvPr>
          <p:cNvSpPr>
            <a:spLocks noGrp="1"/>
          </p:cNvSpPr>
          <p:nvPr>
            <p:ph type="sldNum" sz="quarter" idx="12"/>
          </p:nvPr>
        </p:nvSpPr>
        <p:spPr/>
        <p:txBody>
          <a:bodyPr/>
          <a:lstStyle/>
          <a:p>
            <a:fld id="{9DC4CECF-4F36-4B5F-8038-A39E63AFDCD7}" type="slidenum">
              <a:rPr lang="en-US" smtClean="0"/>
              <a:t>‹#›</a:t>
            </a:fld>
            <a:endParaRPr lang="en-US"/>
          </a:p>
        </p:txBody>
      </p:sp>
    </p:spTree>
    <p:extLst>
      <p:ext uri="{BB962C8B-B14F-4D97-AF65-F5344CB8AC3E}">
        <p14:creationId xmlns:p14="http://schemas.microsoft.com/office/powerpoint/2010/main" val="300398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E46E-2F58-04A0-E0A3-F8BF765A5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72385A-17D1-FA56-C173-49D88CF8C1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004DEC-1415-6A73-FC61-143138966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74160-17B3-0BE0-8E1D-78CDB05D51B9}"/>
              </a:ext>
            </a:extLst>
          </p:cNvPr>
          <p:cNvSpPr>
            <a:spLocks noGrp="1"/>
          </p:cNvSpPr>
          <p:nvPr>
            <p:ph type="dt" sz="half" idx="10"/>
          </p:nvPr>
        </p:nvSpPr>
        <p:spPr/>
        <p:txBody>
          <a:bodyPr/>
          <a:lstStyle/>
          <a:p>
            <a:fld id="{AC48ECE2-B78E-467A-A3D8-4E7EC7365E7C}" type="datetimeFigureOut">
              <a:rPr lang="en-US" smtClean="0"/>
              <a:t>2/21/2025</a:t>
            </a:fld>
            <a:endParaRPr lang="en-US"/>
          </a:p>
        </p:txBody>
      </p:sp>
      <p:sp>
        <p:nvSpPr>
          <p:cNvPr id="6" name="Footer Placeholder 5">
            <a:extLst>
              <a:ext uri="{FF2B5EF4-FFF2-40B4-BE49-F238E27FC236}">
                <a16:creationId xmlns:a16="http://schemas.microsoft.com/office/drawing/2014/main" id="{322598A3-A77E-DA41-B4A5-EE6ECFD9E4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CB240-E675-8BC1-D63D-084BC4BC5F5C}"/>
              </a:ext>
            </a:extLst>
          </p:cNvPr>
          <p:cNvSpPr>
            <a:spLocks noGrp="1"/>
          </p:cNvSpPr>
          <p:nvPr>
            <p:ph type="sldNum" sz="quarter" idx="12"/>
          </p:nvPr>
        </p:nvSpPr>
        <p:spPr/>
        <p:txBody>
          <a:bodyPr/>
          <a:lstStyle/>
          <a:p>
            <a:fld id="{9DC4CECF-4F36-4B5F-8038-A39E63AFDCD7}" type="slidenum">
              <a:rPr lang="en-US" smtClean="0"/>
              <a:t>‹#›</a:t>
            </a:fld>
            <a:endParaRPr lang="en-US"/>
          </a:p>
        </p:txBody>
      </p:sp>
    </p:spTree>
    <p:extLst>
      <p:ext uri="{BB962C8B-B14F-4D97-AF65-F5344CB8AC3E}">
        <p14:creationId xmlns:p14="http://schemas.microsoft.com/office/powerpoint/2010/main" val="410755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3AB953-EF45-1828-22B7-E346647C7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AC04A8-1D81-40DC-BF06-F0E8B0252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96B89-15AE-AC62-F91F-45176498D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8ECE2-B78E-467A-A3D8-4E7EC7365E7C}" type="datetimeFigureOut">
              <a:rPr lang="en-US" smtClean="0"/>
              <a:t>2/21/2025</a:t>
            </a:fld>
            <a:endParaRPr lang="en-US"/>
          </a:p>
        </p:txBody>
      </p:sp>
      <p:sp>
        <p:nvSpPr>
          <p:cNvPr id="5" name="Footer Placeholder 4">
            <a:extLst>
              <a:ext uri="{FF2B5EF4-FFF2-40B4-BE49-F238E27FC236}">
                <a16:creationId xmlns:a16="http://schemas.microsoft.com/office/drawing/2014/main" id="{A3E9D6A1-958C-8B52-5A74-BDC912EF2A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4DF5FE-DA55-DB72-73A5-2D15B4B6B2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4CECF-4F36-4B5F-8038-A39E63AFDCD7}" type="slidenum">
              <a:rPr lang="en-US" smtClean="0"/>
              <a:t>‹#›</a:t>
            </a:fld>
            <a:endParaRPr lang="en-US"/>
          </a:p>
        </p:txBody>
      </p:sp>
    </p:spTree>
    <p:extLst>
      <p:ext uri="{BB962C8B-B14F-4D97-AF65-F5344CB8AC3E}">
        <p14:creationId xmlns:p14="http://schemas.microsoft.com/office/powerpoint/2010/main" val="3589471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pp.powerbi.com/groups/me/reports/a8bcaf5c-f923-43a2-864c-0846789c54af/?pbi_source=PowerPoi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pp.powerbi.com/groups/me/reports/a8bcaf5c-f923-43a2-864c-0846789c54af/?pbi_source=PowerPoi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EB6F-2E0E-E715-6A2E-2ECA8CC40CD3}"/>
              </a:ext>
            </a:extLst>
          </p:cNvPr>
          <p:cNvSpPr>
            <a:spLocks noGrp="1"/>
          </p:cNvSpPr>
          <p:nvPr>
            <p:ph type="ctrTitle"/>
          </p:nvPr>
        </p:nvSpPr>
        <p:spPr/>
        <p:txBody>
          <a:bodyPr/>
          <a:lstStyle/>
          <a:p>
            <a:r>
              <a:rPr lang="en-US" b="1" u="sng" dirty="0">
                <a:solidFill>
                  <a:srgbClr val="FF00FF"/>
                </a:solidFill>
              </a:rPr>
              <a:t>LIO_CINEMA AND JOTSTAR MERGER IN OTT DOMAIN</a:t>
            </a:r>
          </a:p>
        </p:txBody>
      </p:sp>
      <p:sp>
        <p:nvSpPr>
          <p:cNvPr id="3" name="Subtitle 2">
            <a:extLst>
              <a:ext uri="{FF2B5EF4-FFF2-40B4-BE49-F238E27FC236}">
                <a16:creationId xmlns:a16="http://schemas.microsoft.com/office/drawing/2014/main" id="{3E787815-CB60-6ED7-4319-B098E840A86A}"/>
              </a:ext>
            </a:extLst>
          </p:cNvPr>
          <p:cNvSpPr>
            <a:spLocks noGrp="1"/>
          </p:cNvSpPr>
          <p:nvPr>
            <p:ph type="subTitle" idx="1"/>
          </p:nvPr>
        </p:nvSpPr>
        <p:spPr/>
        <p:txBody>
          <a:bodyPr>
            <a:normAutofit lnSpcReduction="10000"/>
          </a:bodyPr>
          <a:lstStyle/>
          <a:p>
            <a:endParaRPr lang="en-US" dirty="0"/>
          </a:p>
          <a:p>
            <a:endParaRPr lang="en-US" dirty="0"/>
          </a:p>
          <a:p>
            <a:endParaRPr lang="en-US" dirty="0"/>
          </a:p>
          <a:p>
            <a:r>
              <a:rPr lang="en-US" dirty="0"/>
              <a:t>                                                                                 </a:t>
            </a:r>
            <a:r>
              <a:rPr lang="en-US" dirty="0">
                <a:solidFill>
                  <a:srgbClr val="0070C0"/>
                </a:solidFill>
              </a:rPr>
              <a:t>Prepared by – Ria Agarwal</a:t>
            </a:r>
          </a:p>
        </p:txBody>
      </p:sp>
    </p:spTree>
    <p:extLst>
      <p:ext uri="{BB962C8B-B14F-4D97-AF65-F5344CB8AC3E}">
        <p14:creationId xmlns:p14="http://schemas.microsoft.com/office/powerpoint/2010/main" val="306517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076B-5930-F46C-6CF0-A3B9B8119687}"/>
              </a:ext>
            </a:extLst>
          </p:cNvPr>
          <p:cNvSpPr>
            <a:spLocks noGrp="1"/>
          </p:cNvSpPr>
          <p:nvPr>
            <p:ph type="title"/>
          </p:nvPr>
        </p:nvSpPr>
        <p:spPr/>
        <p:txBody>
          <a:bodyPr>
            <a:normAutofit fontScale="90000"/>
          </a:bodyPr>
          <a:lstStyle/>
          <a:p>
            <a:r>
              <a:rPr lang="en-US" dirty="0"/>
              <a:t>Problem Statement: </a:t>
            </a:r>
            <a:br>
              <a:rPr lang="en-US" sz="4400" b="0" i="0" u="none" strike="noStrike" baseline="0" dirty="0">
                <a:latin typeface="Calibri" panose="020F0502020204030204" pitchFamily="34" charset="0"/>
              </a:rPr>
            </a:br>
            <a:r>
              <a:rPr lang="en-US" sz="3100" b="0" i="0" u="none" strike="noStrike" baseline="0" dirty="0">
                <a:latin typeface="Calibri" panose="020F0502020204030204" pitchFamily="34" charset="0"/>
              </a:rPr>
              <a:t>Provide Insights for a Strategic Merger in the OTT Domain </a:t>
            </a:r>
            <a:br>
              <a:rPr lang="en-US" sz="4400" b="0" i="0" u="none" strike="noStrike" baseline="0" dirty="0">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A9B68222-00CD-6E55-75E5-1A4663BD7745}"/>
              </a:ext>
            </a:extLst>
          </p:cNvPr>
          <p:cNvSpPr>
            <a:spLocks noGrp="1"/>
          </p:cNvSpPr>
          <p:nvPr>
            <p:ph idx="1"/>
          </p:nvPr>
        </p:nvSpPr>
        <p:spPr/>
        <p:txBody>
          <a:bodyPr>
            <a:normAutofit/>
          </a:bodyPr>
          <a:lstStyle/>
          <a:p>
            <a:pPr marL="0" indent="0">
              <a:buNone/>
            </a:pPr>
            <a:r>
              <a:rPr lang="en-US" sz="2000" b="1" i="0" u="none" strike="noStrike" baseline="0" dirty="0">
                <a:latin typeface="Times New Roman" panose="02020603050405020304" pitchFamily="18" charset="0"/>
              </a:rPr>
              <a:t>Lio, </a:t>
            </a:r>
            <a:r>
              <a:rPr lang="en-US" sz="2000" b="0" i="0" u="none" strike="noStrike" baseline="0" dirty="0">
                <a:latin typeface="Times New Roman" panose="02020603050405020304" pitchFamily="18" charset="0"/>
              </a:rPr>
              <a:t>a leading telecommunications provider in India, is planning a strategic merger with </a:t>
            </a:r>
            <a:r>
              <a:rPr lang="en-US" sz="2000" b="1" i="0" u="none" strike="noStrike" baseline="0" dirty="0">
                <a:latin typeface="Times New Roman" panose="02020603050405020304" pitchFamily="18" charset="0"/>
              </a:rPr>
              <a:t>Jotstar</a:t>
            </a:r>
            <a:r>
              <a:rPr lang="en-US" sz="2000" b="0" i="0" u="none" strike="noStrike" baseline="0" dirty="0">
                <a:latin typeface="Times New Roman" panose="02020603050405020304" pitchFamily="18" charset="0"/>
              </a:rPr>
              <a:t>, one of the country’s most prominent streaming platforms. This potential partnership aims to combine LioCinema’s expansive subscriber base and Jotstar’s diverse content library to revolutionize digital streaming in India. </a:t>
            </a:r>
            <a:endParaRPr lang="en-US" sz="2000" b="0" i="0" u="none" strike="noStrike" baseline="0" dirty="0">
              <a:latin typeface="Calibri" panose="020F0502020204030204" pitchFamily="34" charset="0"/>
            </a:endParaRPr>
          </a:p>
          <a:p>
            <a:r>
              <a:rPr lang="en-US" sz="2000" b="0" i="0" u="none" strike="noStrike" baseline="0" dirty="0">
                <a:latin typeface="Times New Roman" panose="02020603050405020304" pitchFamily="18" charset="0"/>
              </a:rPr>
              <a:t>As part of the merger preparation, the management team at Lio wants to analyze the performance and user behavior of both platforms—</a:t>
            </a:r>
            <a:r>
              <a:rPr lang="en-US" sz="2000" b="1" i="0" u="none" strike="noStrike" baseline="0" dirty="0">
                <a:latin typeface="Times New Roman" panose="02020603050405020304" pitchFamily="18" charset="0"/>
              </a:rPr>
              <a:t>LioCinema </a:t>
            </a:r>
            <a:r>
              <a:rPr lang="en-US" sz="2000" b="0" i="0" u="none" strike="noStrike" baseline="0" dirty="0">
                <a:latin typeface="Times New Roman" panose="02020603050405020304" pitchFamily="18" charset="0"/>
              </a:rPr>
              <a:t>and </a:t>
            </a:r>
            <a:r>
              <a:rPr lang="en-US" sz="2000" b="1" i="0" u="none" strike="noStrike" baseline="0" dirty="0">
                <a:latin typeface="Times New Roman" panose="02020603050405020304" pitchFamily="18" charset="0"/>
              </a:rPr>
              <a:t>Jotstar</a:t>
            </a:r>
            <a:r>
              <a:rPr lang="en-US" sz="2000" b="0" i="0" u="none" strike="noStrike" baseline="0" dirty="0">
                <a:latin typeface="Times New Roman" panose="02020603050405020304" pitchFamily="18" charset="0"/>
              </a:rPr>
              <a:t>—over the past one year (January to November 2024). The goal is to gain insights into individual platform performance, content consumption patterns, subscriber growth, Inactivity behavior, upgrade and downgrade trends. The insights derived from this study will help the management make informed decisions and optimize content strategies post-merger, with the ultimate goal of establishing Lio-</a:t>
            </a:r>
            <a:r>
              <a:rPr lang="en-US" sz="2000" b="0" i="0" u="none" strike="noStrike" baseline="0" dirty="0" err="1">
                <a:latin typeface="Times New Roman" panose="02020603050405020304" pitchFamily="18" charset="0"/>
              </a:rPr>
              <a:t>Jotstar</a:t>
            </a:r>
            <a:r>
              <a:rPr lang="en-US" sz="2000" b="0" i="0" u="none" strike="noStrike" baseline="0" dirty="0">
                <a:latin typeface="Times New Roman" panose="02020603050405020304" pitchFamily="18" charset="0"/>
              </a:rPr>
              <a:t> as the leading OTT platform in India.</a:t>
            </a:r>
            <a:endParaRPr lang="en-US" sz="2000" dirty="0"/>
          </a:p>
        </p:txBody>
      </p:sp>
    </p:spTree>
    <p:extLst>
      <p:ext uri="{BB962C8B-B14F-4D97-AF65-F5344CB8AC3E}">
        <p14:creationId xmlns:p14="http://schemas.microsoft.com/office/powerpoint/2010/main" val="95137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49A5-BF85-37A1-6965-D97C639036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48F57E-7C01-90AE-9921-DFFAAD80FA8B}"/>
              </a:ext>
            </a:extLst>
          </p:cNvPr>
          <p:cNvSpPr>
            <a:spLocks noGrp="1"/>
          </p:cNvSpPr>
          <p:nvPr>
            <p:ph idx="1"/>
          </p:nvPr>
        </p:nvSpPr>
        <p:spPr/>
        <p:txBody>
          <a:bodyPr/>
          <a:lstStyle/>
          <a:p>
            <a:endParaRPr lang="en-US"/>
          </a:p>
        </p:txBody>
      </p:sp>
      <p:pic>
        <p:nvPicPr>
          <p:cNvPr id="4" name="Picture" title="This slide contains the following visuals: Average watch time by device type ,Top genre by content_id , subscription Plan categorization ,Monthly upgrade and downgrade rate trend ,cardVisual ,donutChart ,tableEx ,advancedSlicerVisual ,advancedSlicerVisual ,shape ,textbox ,Active vs inactive users on subscription plan ,image ,pageNavigator. Please refer to the notes on this slide for details">
            <a:hlinkClick r:id="rId2"/>
            <a:extLst>
              <a:ext uri="{FF2B5EF4-FFF2-40B4-BE49-F238E27FC236}">
                <a16:creationId xmlns:a16="http://schemas.microsoft.com/office/drawing/2014/main" id="{B948B134-4683-4BC6-434D-C75DF2792906}"/>
              </a:ext>
            </a:extLst>
          </p:cNvPr>
          <p:cNvPicPr>
            <a:picLocks noChangeAspect="1"/>
          </p:cNvPicPr>
          <p:nvPr/>
        </p:nvPicPr>
        <p:blipFill>
          <a:blip r:embed="rId3"/>
          <a:stretch>
            <a:fillRect/>
          </a:stretch>
        </p:blipFill>
        <p:spPr>
          <a:xfrm>
            <a:off x="76200" y="0"/>
            <a:ext cx="12020550" cy="6858000"/>
          </a:xfrm>
          <a:prstGeom prst="rect">
            <a:avLst/>
          </a:prstGeom>
          <a:noFill/>
        </p:spPr>
      </p:pic>
    </p:spTree>
    <p:extLst>
      <p:ext uri="{BB962C8B-B14F-4D97-AF65-F5344CB8AC3E}">
        <p14:creationId xmlns:p14="http://schemas.microsoft.com/office/powerpoint/2010/main" val="71623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2FE6-669F-6ECA-2AF9-3E96E836DE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F6A62A-8B07-41DE-A700-802E0E80A713}"/>
              </a:ext>
            </a:extLst>
          </p:cNvPr>
          <p:cNvSpPr>
            <a:spLocks noGrp="1"/>
          </p:cNvSpPr>
          <p:nvPr>
            <p:ph idx="1"/>
          </p:nvPr>
        </p:nvSpPr>
        <p:spPr/>
        <p:txBody>
          <a:bodyPr/>
          <a:lstStyle/>
          <a:p>
            <a:endParaRPr lang="en-US"/>
          </a:p>
        </p:txBody>
      </p:sp>
      <p:pic>
        <p:nvPicPr>
          <p:cNvPr id="4" name="Picture" title="This slide contains the following visuals: Average watch time by device type ,Top genre by content_id , Subscription_plan categorization ,actionButton ,cardVisual ,Monthly upgrade and downgrade rate trend ,tableEx ,donutChart ,advancedSlicerVisual ,advancedSlicerVisual ,shape ,textbox ,Active vs Inactive users on subscription plan ,image ,pageNavigator. Please refer to the notes on this slide for details">
            <a:hlinkClick r:id="rId2"/>
            <a:extLst>
              <a:ext uri="{FF2B5EF4-FFF2-40B4-BE49-F238E27FC236}">
                <a16:creationId xmlns:a16="http://schemas.microsoft.com/office/drawing/2014/main" id="{AC47991A-0239-7D64-98DE-870AF41B56E5}"/>
              </a:ext>
            </a:extLst>
          </p:cNvPr>
          <p:cNvPicPr>
            <a:picLocks noChangeAspect="1"/>
          </p:cNvPicPr>
          <p:nvPr/>
        </p:nvPicPr>
        <p:blipFill>
          <a:blip r:embed="rId3"/>
          <a:stretch>
            <a:fillRect/>
          </a:stretch>
        </p:blipFill>
        <p:spPr>
          <a:xfrm>
            <a:off x="76200" y="0"/>
            <a:ext cx="12020550" cy="6858000"/>
          </a:xfrm>
          <a:prstGeom prst="rect">
            <a:avLst/>
          </a:prstGeom>
          <a:noFill/>
        </p:spPr>
      </p:pic>
    </p:spTree>
    <p:extLst>
      <p:ext uri="{BB962C8B-B14F-4D97-AF65-F5344CB8AC3E}">
        <p14:creationId xmlns:p14="http://schemas.microsoft.com/office/powerpoint/2010/main" val="13835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96BF-FAF9-EECF-4654-9590AE57C8F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4B95045-F2BD-C8EF-DA67-E30102A4F17D}"/>
              </a:ext>
            </a:extLst>
          </p:cNvPr>
          <p:cNvSpPr>
            <a:spLocks noGrp="1"/>
          </p:cNvSpPr>
          <p:nvPr>
            <p:ph idx="1"/>
          </p:nvPr>
        </p:nvSpPr>
        <p:spPr/>
        <p:txBody>
          <a:bodyPr>
            <a:normAutofit fontScale="77500" lnSpcReduction="20000"/>
          </a:bodyPr>
          <a:lstStyle/>
          <a:p>
            <a:r>
              <a:rPr lang="en-US" dirty="0"/>
              <a:t>In both the platforms, avg watch time by mobile is highest as compared to other device types.</a:t>
            </a:r>
          </a:p>
          <a:p>
            <a:r>
              <a:rPr lang="en-US" dirty="0"/>
              <a:t>In lio_cinema platform maximum revenue arises from tier 2 cities,  users belongs to 18-24 age group,and mostly relies on free subscription plan. whereas in jotstar maximum revenue arises from tier 1 cities, belongs to 25-35 age group and they mostly relies on Premium subscription plan.</a:t>
            </a:r>
          </a:p>
          <a:p>
            <a:r>
              <a:rPr lang="en-US" dirty="0"/>
              <a:t>Both the platforms have maximum upgrade rate of users in the month of July.</a:t>
            </a:r>
          </a:p>
          <a:p>
            <a:r>
              <a:rPr lang="en-US" dirty="0"/>
              <a:t>In both the platforms, active user vs inactive user comparison with average watch time shows a significant difference in avg watch time which suggests that inactive users are leaving the platform might be due to not liking of contents ,so they need to diversify their contents in order to increase their retention rate.</a:t>
            </a:r>
          </a:p>
          <a:p>
            <a:r>
              <a:rPr lang="en-US" dirty="0"/>
              <a:t>In lio_cinema the no. of users and active rate is more as compared to jotstar but jotstar is generating higher revenue as compared to lio_cinema because majority of users in jotstar prefer VIP plan unlike lio_cinema free plan.</a:t>
            </a:r>
          </a:p>
          <a:p>
            <a:pPr marL="0" indent="0">
              <a:buNone/>
            </a:pPr>
            <a:r>
              <a:rPr lang="en-US" dirty="0"/>
              <a:t>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9571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7323-44CB-E3AC-BCBE-6E745B84DC2A}"/>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4687E1A2-45D6-94CA-1A04-226E1BF2E6BC}"/>
              </a:ext>
            </a:extLst>
          </p:cNvPr>
          <p:cNvSpPr>
            <a:spLocks noGrp="1"/>
          </p:cNvSpPr>
          <p:nvPr>
            <p:ph idx="1"/>
          </p:nvPr>
        </p:nvSpPr>
        <p:spPr/>
        <p:txBody>
          <a:bodyPr>
            <a:normAutofit fontScale="92500" lnSpcReduction="10000"/>
          </a:bodyPr>
          <a:lstStyle/>
          <a:p>
            <a:r>
              <a:rPr lang="en-US" dirty="0"/>
              <a:t>After the merger, the </a:t>
            </a:r>
            <a:r>
              <a:rPr lang="en-US" dirty="0" err="1"/>
              <a:t>ott</a:t>
            </a:r>
            <a:r>
              <a:rPr lang="en-US" dirty="0"/>
              <a:t> platform should offer lucrative offers to the users in the month of July as the upgradation rate is more in this month.</a:t>
            </a:r>
          </a:p>
          <a:p>
            <a:r>
              <a:rPr lang="en-US" dirty="0"/>
              <a:t>As the majority of users are from tier 1 and tier 2 cities so they should mostly focus on these cities after their  merger and should provide an optimum price plan so that the users from both the platform can access their plans.</a:t>
            </a:r>
          </a:p>
          <a:p>
            <a:r>
              <a:rPr lang="en-US" dirty="0"/>
              <a:t>The merged platform should bring some new contents so as to attract and retain the users.</a:t>
            </a:r>
          </a:p>
          <a:p>
            <a:r>
              <a:rPr lang="en-US" dirty="0"/>
              <a:t>This merger would be positive for both the companies as </a:t>
            </a:r>
            <a:r>
              <a:rPr lang="en-US" dirty="0" err="1"/>
              <a:t>liocinema</a:t>
            </a:r>
            <a:r>
              <a:rPr lang="en-US" dirty="0"/>
              <a:t> has more number of users and </a:t>
            </a:r>
            <a:r>
              <a:rPr lang="en-US" dirty="0" err="1"/>
              <a:t>jotstar</a:t>
            </a:r>
            <a:r>
              <a:rPr lang="en-US" dirty="0"/>
              <a:t> has more number of contents than </a:t>
            </a:r>
            <a:r>
              <a:rPr lang="en-US" dirty="0" err="1"/>
              <a:t>liocinema</a:t>
            </a:r>
            <a:r>
              <a:rPr lang="en-US" dirty="0"/>
              <a:t> as compared to </a:t>
            </a:r>
            <a:r>
              <a:rPr lang="en-US" dirty="0" err="1"/>
              <a:t>jotstar</a:t>
            </a:r>
            <a:r>
              <a:rPr lang="en-US" dirty="0"/>
              <a:t> and this merger </a:t>
            </a:r>
            <a:r>
              <a:rPr lang="en-US"/>
              <a:t>will eventually </a:t>
            </a:r>
            <a:endParaRPr lang="en-US" dirty="0"/>
          </a:p>
          <a:p>
            <a:endParaRPr lang="en-US" dirty="0"/>
          </a:p>
        </p:txBody>
      </p:sp>
    </p:spTree>
    <p:extLst>
      <p:ext uri="{BB962C8B-B14F-4D97-AF65-F5344CB8AC3E}">
        <p14:creationId xmlns:p14="http://schemas.microsoft.com/office/powerpoint/2010/main" val="1586404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3CE3F-BFAD-0C3E-B2B2-416E663D812D}"/>
              </a:ext>
            </a:extLst>
          </p:cNvPr>
          <p:cNvSpPr>
            <a:spLocks noGrp="1"/>
          </p:cNvSpPr>
          <p:nvPr>
            <p:ph type="title"/>
          </p:nvPr>
        </p:nvSpPr>
        <p:spPr>
          <a:xfrm>
            <a:off x="838200" y="365125"/>
            <a:ext cx="10515600" cy="5780036"/>
          </a:xfrm>
        </p:spPr>
        <p:txBody>
          <a:bodyPr/>
          <a:lstStyle/>
          <a:p>
            <a:r>
              <a:rPr lang="en-US" dirty="0"/>
              <a:t>Thank You</a:t>
            </a:r>
          </a:p>
        </p:txBody>
      </p:sp>
    </p:spTree>
    <p:extLst>
      <p:ext uri="{BB962C8B-B14F-4D97-AF65-F5344CB8AC3E}">
        <p14:creationId xmlns:p14="http://schemas.microsoft.com/office/powerpoint/2010/main" val="2639302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497</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LIO_CINEMA AND JOTSTAR MERGER IN OTT DOMAIN</vt:lpstr>
      <vt:lpstr>Problem Statement:  Provide Insights for a Strategic Merger in the OTT Domain  </vt:lpstr>
      <vt:lpstr>PowerPoint Presentation</vt:lpstr>
      <vt:lpstr>PowerPoint Presentation</vt:lpstr>
      <vt:lpstr>CONCLUSION: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RIA AGARWAL</dc:creator>
  <cp:lastModifiedBy>RIA AGARWAL</cp:lastModifiedBy>
  <cp:revision>2</cp:revision>
  <dcterms:created xsi:type="dcterms:W3CDTF">2025-02-12T15:48:18Z</dcterms:created>
  <dcterms:modified xsi:type="dcterms:W3CDTF">2025-02-21T16:05:08Z</dcterms:modified>
</cp:coreProperties>
</file>