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8" r:id="rId12"/>
    <p:sldId id="265" r:id="rId13"/>
    <p:sldId id="269" r:id="rId14"/>
    <p:sldId id="266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2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2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5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6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43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4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0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30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7D21-0A36-4FEB-81D6-643A7DA08687}" type="datetimeFigureOut">
              <a:rPr lang="en-IN" smtClean="0"/>
              <a:t>16-05-2021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1E7-2349-4190-B4BF-B0B7B7D8B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25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</a:schemeClr>
                </a:solidFill>
              </a:rPr>
              <a:t>Exception Handling in Java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56781" y="2308"/>
            <a:ext cx="7765322" cy="669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Try-catch-finally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253" y="671513"/>
            <a:ext cx="8970378" cy="2049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In normal execution the finally block is executed after try block.</a:t>
            </a:r>
          </a:p>
          <a:p>
            <a:r>
              <a:rPr lang="en-IN" dirty="0" smtClean="0"/>
              <a:t>When any exception occurs first the catch block is executed and then finally block is executed.</a:t>
            </a:r>
          </a:p>
          <a:p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08586" y="3278955"/>
            <a:ext cx="3283952" cy="34470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Try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…….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Finally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………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33292" y="2417181"/>
            <a:ext cx="4296408" cy="430887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Try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{  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……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lang="en-US" altLang="en-US" sz="2800" b="1" dirty="0" smtClean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atch(…)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{ ……..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Finally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{ 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43375" y="482600"/>
            <a:ext cx="3076947" cy="67409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Program Code</a:t>
            </a:r>
            <a:endParaRPr lang="en-IN" sz="2000" b="1" dirty="0"/>
          </a:p>
        </p:txBody>
      </p:sp>
      <p:sp>
        <p:nvSpPr>
          <p:cNvPr id="6" name="Diamond 5"/>
          <p:cNvSpPr/>
          <p:nvPr/>
        </p:nvSpPr>
        <p:spPr>
          <a:xfrm>
            <a:off x="1957876" y="1908967"/>
            <a:ext cx="2647950" cy="1573213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Exception Occurred ?</a:t>
            </a:r>
            <a:endParaRPr lang="en-IN" sz="2000" b="1" dirty="0"/>
          </a:p>
        </p:txBody>
      </p:sp>
      <p:sp>
        <p:nvSpPr>
          <p:cNvPr id="7" name="Diamond 6"/>
          <p:cNvSpPr/>
          <p:nvPr/>
        </p:nvSpPr>
        <p:spPr>
          <a:xfrm>
            <a:off x="5088916" y="3102767"/>
            <a:ext cx="2647950" cy="1395413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Exception Handled ?</a:t>
            </a:r>
            <a:endParaRPr lang="en-IN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267932" y="5867400"/>
            <a:ext cx="3254464" cy="6858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Finally block is executed</a:t>
            </a:r>
            <a:endParaRPr lang="en-IN" sz="2000" b="1" dirty="0"/>
          </a:p>
        </p:txBody>
      </p:sp>
      <p:cxnSp>
        <p:nvCxnSpPr>
          <p:cNvPr id="10" name="Straight Connector 9"/>
          <p:cNvCxnSpPr>
            <a:stCxn id="5" idx="2"/>
          </p:cNvCxnSpPr>
          <p:nvPr/>
        </p:nvCxnSpPr>
        <p:spPr>
          <a:xfrm>
            <a:off x="3281849" y="1156691"/>
            <a:ext cx="0" cy="757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</p:cNvCxnSpPr>
          <p:nvPr/>
        </p:nvCxnSpPr>
        <p:spPr>
          <a:xfrm rot="10800000" flipH="1" flipV="1">
            <a:off x="1957875" y="2695574"/>
            <a:ext cx="1194429" cy="3171826"/>
          </a:xfrm>
          <a:prstGeom prst="bentConnector4">
            <a:avLst>
              <a:gd name="adj1" fmla="val -73366"/>
              <a:gd name="adj2" fmla="val 624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3"/>
            <a:endCxn id="7" idx="0"/>
          </p:cNvCxnSpPr>
          <p:nvPr/>
        </p:nvCxnSpPr>
        <p:spPr>
          <a:xfrm>
            <a:off x="4605826" y="2695574"/>
            <a:ext cx="1807065" cy="40719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1"/>
            <a:endCxn id="8" idx="0"/>
          </p:cNvCxnSpPr>
          <p:nvPr/>
        </p:nvCxnSpPr>
        <p:spPr>
          <a:xfrm rot="10800000" flipV="1">
            <a:off x="3895164" y="3800474"/>
            <a:ext cx="1193752" cy="206692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</p:cNvCxnSpPr>
          <p:nvPr/>
        </p:nvCxnSpPr>
        <p:spPr>
          <a:xfrm flipH="1">
            <a:off x="4605826" y="3800474"/>
            <a:ext cx="3131040" cy="1191420"/>
          </a:xfrm>
          <a:prstGeom prst="bentConnector3">
            <a:avLst>
              <a:gd name="adj1" fmla="val -1622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05826" y="4991894"/>
            <a:ext cx="1" cy="875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15015" y="2326241"/>
            <a:ext cx="5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no</a:t>
            </a:r>
            <a:endParaRPr lang="en-IN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088916" y="2278257"/>
            <a:ext cx="702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Yes</a:t>
            </a:r>
            <a:endParaRPr lang="en-IN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55917" y="3371025"/>
            <a:ext cx="52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no</a:t>
            </a:r>
            <a:endParaRPr lang="en-IN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679716" y="3318060"/>
            <a:ext cx="702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Yes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449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660400" y="187872"/>
            <a:ext cx="8270876" cy="877888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en-US" sz="4400" dirty="0" smtClean="0">
                <a:solidFill>
                  <a:schemeClr val="tx1">
                    <a:lumMod val="95000"/>
                  </a:schemeClr>
                </a:solidFill>
              </a:rPr>
              <a:t>Sequence for </a:t>
            </a:r>
            <a:r>
              <a:rPr lang="en-US" altLang="en-US" sz="4400" b="1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finally</a:t>
            </a:r>
            <a:r>
              <a:rPr lang="en-US" altLang="en-US" sz="4400" dirty="0" smtClean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4400" dirty="0" smtClean="0">
                <a:solidFill>
                  <a:schemeClr val="tx1">
                    <a:lumMod val="95000"/>
                  </a:schemeClr>
                </a:solidFill>
              </a:rPr>
              <a:t>clause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111500" y="1752600"/>
            <a:ext cx="34893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chemeClr val="tx1">
                    <a:lumMod val="95000"/>
                  </a:schemeClr>
                </a:solidFill>
              </a:rPr>
              <a:t>Preceding step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11500" y="2286000"/>
            <a:ext cx="3489325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</a:rPr>
              <a:t>try block</a:t>
            </a:r>
            <a:br>
              <a:rPr lang="en-US" alt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en-US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altLang="en-US" sz="2400" dirty="0" smtClean="0">
                <a:solidFill>
                  <a:schemeClr val="tx1">
                    <a:lumMod val="95000"/>
                  </a:schemeClr>
                </a:solidFill>
              </a:rPr>
              <a:t>statement</a:t>
            </a:r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altLang="en-US" sz="2400" dirty="0">
                <a:solidFill>
                  <a:schemeClr val="tx1">
                    <a:lumMod val="95000"/>
                  </a:schemeClr>
                </a:solidFill>
              </a:rPr>
            </a:br>
            <a:endParaRPr lang="en-US" alt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111500" y="3962400"/>
            <a:ext cx="34893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chemeClr val="tx1">
                    <a:lumMod val="95000"/>
                  </a:schemeClr>
                </a:solidFill>
              </a:rPr>
              <a:t>unmatched catch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11500" y="4495800"/>
            <a:ext cx="34893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chemeClr val="tx1">
                    <a:lumMod val="95000"/>
                  </a:schemeClr>
                </a:solidFill>
              </a:rPr>
              <a:t>matching catch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111500" y="5029200"/>
            <a:ext cx="34893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chemeClr val="tx1">
                    <a:lumMod val="95000"/>
                  </a:schemeClr>
                </a:solidFill>
              </a:rPr>
              <a:t>unmatched catch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11500" y="6172200"/>
            <a:ext cx="34893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chemeClr val="tx1">
                    <a:lumMod val="95000"/>
                  </a:schemeClr>
                </a:solidFill>
              </a:rPr>
              <a:t>next step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568700" y="1297632"/>
            <a:ext cx="0" cy="1371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721937" y="3104050"/>
            <a:ext cx="2190163" cy="1524000"/>
          </a:xfrm>
          <a:custGeom>
            <a:avLst/>
            <a:gdLst>
              <a:gd name="T0" fmla="*/ 0 w 696"/>
              <a:gd name="T1" fmla="*/ 0 h 960"/>
              <a:gd name="T2" fmla="*/ 685800 w 696"/>
              <a:gd name="T3" fmla="*/ 152400 h 960"/>
              <a:gd name="T4" fmla="*/ 1066800 w 696"/>
              <a:gd name="T5" fmla="*/ 609600 h 960"/>
              <a:gd name="T6" fmla="*/ 914400 w 696"/>
              <a:gd name="T7" fmla="*/ 1143000 h 960"/>
              <a:gd name="T8" fmla="*/ 609600 w 696"/>
              <a:gd name="T9" fmla="*/ 1371600 h 960"/>
              <a:gd name="T10" fmla="*/ 152400 w 696"/>
              <a:gd name="T11" fmla="*/ 1524000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960">
                <a:moveTo>
                  <a:pt x="0" y="0"/>
                </a:moveTo>
                <a:cubicBezTo>
                  <a:pt x="160" y="16"/>
                  <a:pt x="320" y="32"/>
                  <a:pt x="432" y="96"/>
                </a:cubicBezTo>
                <a:cubicBezTo>
                  <a:pt x="544" y="160"/>
                  <a:pt x="648" y="280"/>
                  <a:pt x="672" y="384"/>
                </a:cubicBezTo>
                <a:cubicBezTo>
                  <a:pt x="696" y="488"/>
                  <a:pt x="624" y="640"/>
                  <a:pt x="576" y="720"/>
                </a:cubicBezTo>
                <a:cubicBezTo>
                  <a:pt x="528" y="800"/>
                  <a:pt x="464" y="824"/>
                  <a:pt x="384" y="864"/>
                </a:cubicBezTo>
                <a:cubicBezTo>
                  <a:pt x="304" y="904"/>
                  <a:pt x="200" y="932"/>
                  <a:pt x="96" y="960"/>
                </a:cubicBezTo>
              </a:path>
            </a:pathLst>
          </a:custGeom>
          <a:noFill/>
          <a:ln w="38100" cmpd="sng">
            <a:solidFill>
              <a:srgbClr val="FFC000"/>
            </a:solidFill>
            <a:round/>
            <a:headEnd type="none" w="med" len="med"/>
            <a:tailEnd type="triangle" w="med" len="med"/>
          </a:ln>
          <a:effectLst/>
          <a:extLst/>
        </p:spPr>
        <p:txBody>
          <a:bodyPr/>
          <a:lstStyle/>
          <a:p>
            <a:endParaRPr lang="en-IN" sz="2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111500" y="5567363"/>
            <a:ext cx="348932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chemeClr val="tx1">
                    <a:lumMod val="95000"/>
                  </a:schemeClr>
                </a:solidFill>
              </a:rPr>
              <a:t>finally</a:t>
            </a: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950537" y="4704250"/>
            <a:ext cx="1961563" cy="1066800"/>
          </a:xfrm>
          <a:custGeom>
            <a:avLst/>
            <a:gdLst>
              <a:gd name="T0" fmla="*/ 0 w 696"/>
              <a:gd name="T1" fmla="*/ 0 h 960"/>
              <a:gd name="T2" fmla="*/ 685800 w 696"/>
              <a:gd name="T3" fmla="*/ 106680 h 960"/>
              <a:gd name="T4" fmla="*/ 1066800 w 696"/>
              <a:gd name="T5" fmla="*/ 426720 h 960"/>
              <a:gd name="T6" fmla="*/ 914400 w 696"/>
              <a:gd name="T7" fmla="*/ 800100 h 960"/>
              <a:gd name="T8" fmla="*/ 609600 w 696"/>
              <a:gd name="T9" fmla="*/ 960120 h 960"/>
              <a:gd name="T10" fmla="*/ 152400 w 696"/>
              <a:gd name="T11" fmla="*/ 1066800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960">
                <a:moveTo>
                  <a:pt x="0" y="0"/>
                </a:moveTo>
                <a:cubicBezTo>
                  <a:pt x="160" y="16"/>
                  <a:pt x="320" y="32"/>
                  <a:pt x="432" y="96"/>
                </a:cubicBezTo>
                <a:cubicBezTo>
                  <a:pt x="544" y="160"/>
                  <a:pt x="648" y="280"/>
                  <a:pt x="672" y="384"/>
                </a:cubicBezTo>
                <a:cubicBezTo>
                  <a:pt x="696" y="488"/>
                  <a:pt x="624" y="640"/>
                  <a:pt x="576" y="720"/>
                </a:cubicBezTo>
                <a:cubicBezTo>
                  <a:pt x="528" y="800"/>
                  <a:pt x="464" y="824"/>
                  <a:pt x="384" y="864"/>
                </a:cubicBezTo>
                <a:cubicBezTo>
                  <a:pt x="304" y="904"/>
                  <a:pt x="200" y="932"/>
                  <a:pt x="96" y="960"/>
                </a:cubicBezTo>
              </a:path>
            </a:pathLst>
          </a:custGeom>
          <a:noFill/>
          <a:ln w="38100" cmpd="sng">
            <a:solidFill>
              <a:srgbClr val="FFC000"/>
            </a:solidFill>
            <a:round/>
            <a:headEnd type="none" w="med" len="med"/>
            <a:tailEnd type="triangle" w="med" len="med"/>
          </a:ln>
          <a:effectLst/>
          <a:extLst/>
        </p:spPr>
        <p:txBody>
          <a:bodyPr/>
          <a:lstStyle/>
          <a:p>
            <a:endParaRPr lang="en-IN" sz="200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804423" y="5717263"/>
            <a:ext cx="24221" cy="766702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0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352424"/>
            <a:ext cx="8623300" cy="60737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2400" b="1" dirty="0"/>
              <a:t>class</a:t>
            </a:r>
            <a:r>
              <a:rPr lang="en-IN" sz="2400" dirty="0"/>
              <a:t> Simple{  </a:t>
            </a:r>
          </a:p>
          <a:p>
            <a:pPr marL="0" lvl="0" indent="0">
              <a:buNone/>
            </a:pPr>
            <a:r>
              <a:rPr lang="en-IN" sz="2400" dirty="0"/>
              <a:t>  </a:t>
            </a: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 args[]){  </a:t>
            </a:r>
          </a:p>
          <a:p>
            <a:pPr marL="0" lvl="0" indent="0">
              <a:buNone/>
            </a:pPr>
            <a:r>
              <a:rPr lang="en-IN" sz="2400" dirty="0"/>
              <a:t>  </a:t>
            </a:r>
            <a:r>
              <a:rPr lang="en-IN" sz="2400" b="1" dirty="0"/>
              <a:t>try</a:t>
            </a:r>
            <a:r>
              <a:rPr lang="en-IN" sz="2400" dirty="0"/>
              <a:t>{  </a:t>
            </a:r>
          </a:p>
          <a:p>
            <a:pPr marL="457200" lvl="1" indent="0">
              <a:buNone/>
            </a:pPr>
            <a:r>
              <a:rPr lang="en-IN" sz="2000" dirty="0"/>
              <a:t>   </a:t>
            </a:r>
            <a:r>
              <a:rPr lang="en-IN" sz="2000" b="1" dirty="0"/>
              <a:t>int</a:t>
            </a:r>
            <a:r>
              <a:rPr lang="en-IN" sz="2000" dirty="0"/>
              <a:t> data=25/0;  </a:t>
            </a:r>
          </a:p>
          <a:p>
            <a:pPr marL="457200" lvl="1" indent="0">
              <a:buNone/>
            </a:pPr>
            <a:r>
              <a:rPr lang="en-IN" sz="2000" dirty="0"/>
              <a:t>   System.out.println(data);  </a:t>
            </a:r>
          </a:p>
          <a:p>
            <a:pPr marL="0" lvl="0" indent="0">
              <a:buNone/>
            </a:pPr>
            <a:r>
              <a:rPr lang="en-IN" sz="2400" dirty="0"/>
              <a:t>  }  </a:t>
            </a:r>
          </a:p>
          <a:p>
            <a:pPr marL="0" lvl="0" indent="0">
              <a:buNone/>
            </a:pPr>
            <a:r>
              <a:rPr lang="en-IN" sz="2400" dirty="0"/>
              <a:t>  </a:t>
            </a:r>
            <a:r>
              <a:rPr lang="en-IN" sz="2400" b="1" dirty="0"/>
              <a:t>catch</a:t>
            </a:r>
            <a:r>
              <a:rPr lang="en-IN" sz="2400" dirty="0"/>
              <a:t>(</a:t>
            </a:r>
            <a:r>
              <a:rPr lang="en-IN" sz="2400" dirty="0" err="1"/>
              <a:t>ArithmeticException</a:t>
            </a:r>
            <a:r>
              <a:rPr lang="en-IN" sz="2400" dirty="0"/>
              <a:t> e</a:t>
            </a:r>
            <a:r>
              <a:rPr lang="en-IN" sz="2400" dirty="0" smtClean="0"/>
              <a:t>){</a:t>
            </a:r>
          </a:p>
          <a:p>
            <a:pPr marL="0" lvl="0" indent="0">
              <a:buNone/>
            </a:pPr>
            <a:r>
              <a:rPr lang="en-IN" sz="2400" dirty="0" smtClean="0"/>
              <a:t>			System.out.println(e);</a:t>
            </a:r>
          </a:p>
          <a:p>
            <a:pPr marL="0" lvl="0" indent="0">
              <a:buNone/>
            </a:pPr>
            <a:r>
              <a:rPr lang="en-IN" sz="2400" dirty="0" smtClean="0"/>
              <a:t>		}</a:t>
            </a:r>
            <a:r>
              <a:rPr lang="en-IN" sz="2400" dirty="0"/>
              <a:t>  </a:t>
            </a:r>
          </a:p>
          <a:p>
            <a:pPr marL="0" lvl="0" indent="0">
              <a:buNone/>
            </a:pPr>
            <a:r>
              <a:rPr lang="en-IN" sz="2400" dirty="0"/>
              <a:t>  </a:t>
            </a:r>
            <a:r>
              <a:rPr lang="en-IN" sz="2400" b="1" dirty="0"/>
              <a:t>finally</a:t>
            </a:r>
            <a:r>
              <a:rPr lang="en-IN" sz="2400" dirty="0" smtClean="0"/>
              <a:t>{</a:t>
            </a:r>
          </a:p>
          <a:p>
            <a:pPr marL="0" lvl="0" indent="0">
              <a:buNone/>
            </a:pPr>
            <a:r>
              <a:rPr lang="en-IN" sz="2400" dirty="0" smtClean="0"/>
              <a:t>		System.out.println</a:t>
            </a:r>
            <a:r>
              <a:rPr lang="en-IN" sz="2400" dirty="0"/>
              <a:t>("finally block is always executed</a:t>
            </a:r>
            <a:r>
              <a:rPr lang="en-IN" sz="2400" dirty="0" smtClean="0"/>
              <a:t>");</a:t>
            </a:r>
          </a:p>
          <a:p>
            <a:pPr marL="0" lvl="0" indent="0">
              <a:buNone/>
            </a:pPr>
            <a:r>
              <a:rPr lang="en-IN" sz="2400" dirty="0" smtClean="0"/>
              <a:t>	}</a:t>
            </a:r>
            <a:r>
              <a:rPr lang="en-IN" sz="2400" dirty="0"/>
              <a:t>  </a:t>
            </a:r>
          </a:p>
          <a:p>
            <a:pPr marL="0" lvl="0" indent="0">
              <a:buNone/>
            </a:pPr>
            <a:r>
              <a:rPr lang="en-IN" sz="2400" dirty="0"/>
              <a:t>  System.out.println("rest of the code...");  </a:t>
            </a:r>
          </a:p>
          <a:p>
            <a:pPr marL="0" lvl="0" indent="0">
              <a:buNone/>
            </a:pPr>
            <a:r>
              <a:rPr lang="en-IN" sz="2400" dirty="0"/>
              <a:t>  }  </a:t>
            </a:r>
            <a:r>
              <a:rPr lang="en-IN" sz="2400" dirty="0" smtClean="0"/>
              <a:t>}</a:t>
            </a:r>
            <a:r>
              <a:rPr lang="en-IN" sz="2400" dirty="0"/>
              <a:t>  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9684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7"/>
            <a:ext cx="7886700" cy="5746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Throwing our Own Exceptions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889000"/>
            <a:ext cx="8737600" cy="528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/>
              <a:t>throw </a:t>
            </a:r>
            <a:r>
              <a:rPr lang="en-IN" sz="4000" b="1" dirty="0" smtClean="0"/>
              <a:t>keyword</a:t>
            </a:r>
          </a:p>
          <a:p>
            <a:pPr marL="0" indent="0" algn="ctr">
              <a:buNone/>
            </a:pPr>
            <a:endParaRPr lang="en-IN" sz="1050" dirty="0" smtClean="0"/>
          </a:p>
          <a:p>
            <a:r>
              <a:rPr lang="en-IN" dirty="0"/>
              <a:t>In java we have already defined exception classes such as </a:t>
            </a:r>
            <a:r>
              <a:rPr lang="en-IN" b="1" dirty="0" err="1">
                <a:solidFill>
                  <a:srgbClr val="FFC000"/>
                </a:solidFill>
              </a:rPr>
              <a:t>ArithmeticException</a:t>
            </a:r>
            <a:r>
              <a:rPr lang="en-IN" b="1" dirty="0" smtClean="0">
                <a:solidFill>
                  <a:srgbClr val="FFC000"/>
                </a:solidFill>
              </a:rPr>
              <a:t>, </a:t>
            </a:r>
            <a:r>
              <a:rPr lang="en-IN" b="1" dirty="0" err="1" smtClean="0">
                <a:solidFill>
                  <a:srgbClr val="FFC000"/>
                </a:solidFill>
              </a:rPr>
              <a:t>NullPointerException</a:t>
            </a:r>
            <a:r>
              <a:rPr lang="en-IN" dirty="0" smtClean="0"/>
              <a:t> </a:t>
            </a:r>
            <a:r>
              <a:rPr lang="en-IN" dirty="0"/>
              <a:t>etc. </a:t>
            </a:r>
            <a:endParaRPr lang="en-IN" dirty="0" smtClean="0"/>
          </a:p>
          <a:p>
            <a:endParaRPr lang="en-IN" sz="1200" dirty="0" smtClean="0"/>
          </a:p>
          <a:p>
            <a:r>
              <a:rPr lang="en-IN" dirty="0"/>
              <a:t>T</a:t>
            </a:r>
            <a:r>
              <a:rPr lang="en-IN" dirty="0" smtClean="0"/>
              <a:t>hese </a:t>
            </a:r>
            <a:r>
              <a:rPr lang="en-IN" dirty="0"/>
              <a:t>exceptions </a:t>
            </a:r>
            <a:r>
              <a:rPr lang="en-IN" dirty="0" smtClean="0"/>
              <a:t>are </a:t>
            </a:r>
            <a:r>
              <a:rPr lang="en-IN" dirty="0"/>
              <a:t>implicitly thrown by </a:t>
            </a:r>
            <a:r>
              <a:rPr lang="en-IN" dirty="0" smtClean="0"/>
              <a:t>JVM</a:t>
            </a:r>
          </a:p>
          <a:p>
            <a:endParaRPr lang="en-IN" sz="1200" dirty="0"/>
          </a:p>
          <a:p>
            <a:r>
              <a:rPr lang="en-IN" dirty="0" smtClean="0"/>
              <a:t>The </a:t>
            </a:r>
            <a:r>
              <a:rPr lang="en-IN" dirty="0"/>
              <a:t>throw keyword is used to </a:t>
            </a:r>
            <a:r>
              <a:rPr lang="en-IN" sz="3200" b="1" dirty="0" smtClean="0"/>
              <a:t>explicitly</a:t>
            </a:r>
            <a:r>
              <a:rPr lang="en-IN" dirty="0" smtClean="0"/>
              <a:t> </a:t>
            </a:r>
            <a:r>
              <a:rPr lang="en-IN" dirty="0"/>
              <a:t>throw an exception</a:t>
            </a:r>
            <a:r>
              <a:rPr lang="en-IN" dirty="0" smtClean="0"/>
              <a:t>.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r>
              <a:rPr lang="en-IN" dirty="0" smtClean="0"/>
              <a:t>These </a:t>
            </a:r>
            <a:r>
              <a:rPr lang="en-IN" dirty="0"/>
              <a:t>exceptions are known as user-defined exceptions.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3152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1927"/>
            <a:ext cx="7886700" cy="727074"/>
          </a:xfrm>
        </p:spPr>
        <p:txBody>
          <a:bodyPr/>
          <a:lstStyle/>
          <a:p>
            <a:r>
              <a:rPr lang="en-IN" b="1" dirty="0"/>
              <a:t>Syntax of 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82751"/>
            <a:ext cx="6191250" cy="482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/>
              <a:t>t</a:t>
            </a:r>
            <a:r>
              <a:rPr lang="en-IN" sz="3200" dirty="0" smtClean="0"/>
              <a:t>hrow new  </a:t>
            </a:r>
            <a:r>
              <a:rPr lang="en-IN" sz="3200" dirty="0" err="1"/>
              <a:t>AnyThrowableInstance</a:t>
            </a:r>
            <a:r>
              <a:rPr lang="en-IN" sz="3200" dirty="0"/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3300" y="2959100"/>
            <a:ext cx="650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 smtClean="0"/>
              <a:t>IOException</a:t>
            </a:r>
            <a:r>
              <a:rPr lang="en-IN" sz="2800" dirty="0" smtClean="0"/>
              <a:t> e = new </a:t>
            </a:r>
            <a:r>
              <a:rPr lang="en-IN" sz="2800" dirty="0" err="1" smtClean="0"/>
              <a:t>IOException</a:t>
            </a:r>
            <a:r>
              <a:rPr lang="en-IN" sz="2800" dirty="0" smtClean="0"/>
              <a:t>();</a:t>
            </a:r>
          </a:p>
          <a:p>
            <a:r>
              <a:rPr lang="en-IN" sz="2800" dirty="0" smtClean="0"/>
              <a:t>   throw e;</a:t>
            </a:r>
          </a:p>
        </p:txBody>
      </p:sp>
    </p:spTree>
    <p:extLst>
      <p:ext uri="{BB962C8B-B14F-4D97-AF65-F5344CB8AC3E}">
        <p14:creationId xmlns:p14="http://schemas.microsoft.com/office/powerpoint/2010/main" val="14479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000"/>
            <a:ext cx="9144000" cy="659130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IN" sz="2800" dirty="0"/>
              <a:t>class </a:t>
            </a:r>
            <a:r>
              <a:rPr lang="en-IN" sz="2800" dirty="0" err="1" smtClean="0"/>
              <a:t>MyException</a:t>
            </a:r>
            <a:r>
              <a:rPr lang="en-IN" sz="2800" dirty="0" smtClean="0"/>
              <a:t> </a:t>
            </a:r>
            <a:r>
              <a:rPr lang="en-IN" sz="2800" dirty="0"/>
              <a:t>extends Exception {</a:t>
            </a:r>
          </a:p>
          <a:p>
            <a:pPr marL="457200" lvl="1" indent="0">
              <a:buNone/>
            </a:pPr>
            <a:r>
              <a:rPr lang="en-IN" sz="2800" dirty="0"/>
              <a:t>  </a:t>
            </a:r>
            <a:r>
              <a:rPr lang="en-IN" sz="2800" dirty="0" smtClean="0"/>
              <a:t>public </a:t>
            </a:r>
            <a:r>
              <a:rPr lang="en-IN" sz="2800" dirty="0" err="1" smtClean="0"/>
              <a:t>MyException</a:t>
            </a:r>
            <a:r>
              <a:rPr lang="en-IN" sz="2800" dirty="0" smtClean="0"/>
              <a:t> (</a:t>
            </a:r>
            <a:r>
              <a:rPr lang="en-IN" sz="2800" dirty="0"/>
              <a:t>String </a:t>
            </a:r>
            <a:r>
              <a:rPr lang="en-IN" sz="2800" dirty="0" err="1"/>
              <a:t>msg</a:t>
            </a:r>
            <a:r>
              <a:rPr lang="en-IN" sz="2800" dirty="0" smtClean="0"/>
              <a:t>) {   </a:t>
            </a:r>
            <a:r>
              <a:rPr lang="en-IN" sz="2800" dirty="0"/>
              <a:t>super(</a:t>
            </a:r>
            <a:r>
              <a:rPr lang="en-IN" sz="2800" dirty="0" err="1"/>
              <a:t>msg</a:t>
            </a:r>
            <a:r>
              <a:rPr lang="en-IN" sz="2800" dirty="0" smtClean="0"/>
              <a:t>);    } </a:t>
            </a:r>
          </a:p>
          <a:p>
            <a:pPr marL="457200" lvl="1" indent="0">
              <a:buNone/>
            </a:pPr>
            <a:r>
              <a:rPr lang="en-IN" sz="2800" dirty="0" smtClean="0"/>
              <a:t> }</a:t>
            </a:r>
            <a:endParaRPr lang="en-IN" sz="2800" dirty="0"/>
          </a:p>
          <a:p>
            <a:pPr marL="457200" lvl="1" indent="0">
              <a:buNone/>
            </a:pPr>
            <a:endParaRPr lang="en-IN" sz="800" dirty="0" smtClean="0"/>
          </a:p>
          <a:p>
            <a:pPr marL="457200" lvl="1" indent="0">
              <a:buNone/>
            </a:pPr>
            <a:r>
              <a:rPr lang="en-IN" sz="2800" dirty="0"/>
              <a:t>c</a:t>
            </a:r>
            <a:r>
              <a:rPr lang="en-IN" sz="2800" dirty="0" smtClean="0"/>
              <a:t>lass </a:t>
            </a:r>
            <a:r>
              <a:rPr lang="en-IN" sz="2800" dirty="0" err="1" smtClean="0"/>
              <a:t>TestMyException</a:t>
            </a:r>
            <a:r>
              <a:rPr lang="en-IN" sz="2800" dirty="0" smtClean="0"/>
              <a:t> {</a:t>
            </a:r>
          </a:p>
          <a:p>
            <a:pPr marL="457200" lvl="1" indent="0">
              <a:buNone/>
            </a:pPr>
            <a:r>
              <a:rPr lang="en-IN" sz="2800" dirty="0" smtClean="0"/>
              <a:t>		public </a:t>
            </a:r>
            <a:r>
              <a:rPr lang="en-IN" sz="2800" dirty="0"/>
              <a:t>static void main(String[] args) {</a:t>
            </a:r>
          </a:p>
          <a:p>
            <a:pPr marL="457200" lvl="1" indent="0">
              <a:buNone/>
            </a:pPr>
            <a:r>
              <a:rPr lang="en-IN" sz="2800" dirty="0"/>
              <a:t>       </a:t>
            </a:r>
            <a:r>
              <a:rPr lang="en-IN" sz="2800" dirty="0" smtClean="0"/>
              <a:t>	</a:t>
            </a:r>
            <a:r>
              <a:rPr lang="en-IN" sz="2800" b="1" dirty="0" smtClean="0"/>
              <a:t>int age=-2;</a:t>
            </a:r>
          </a:p>
          <a:p>
            <a:pPr marL="457200" lvl="1" indent="0">
              <a:buNone/>
            </a:pPr>
            <a:r>
              <a:rPr lang="en-IN" sz="2800" dirty="0" smtClean="0"/>
              <a:t>try {</a:t>
            </a:r>
          </a:p>
          <a:p>
            <a:pPr marL="457200" lvl="1" indent="0">
              <a:buNone/>
            </a:pPr>
            <a:r>
              <a:rPr lang="en-IN" sz="2800" dirty="0" smtClean="0"/>
              <a:t>	 </a:t>
            </a:r>
            <a:r>
              <a:rPr lang="en-IN" sz="2800" dirty="0"/>
              <a:t>if(age &lt; 0)</a:t>
            </a:r>
            <a:endParaRPr lang="en-IN" sz="2800" dirty="0" smtClean="0"/>
          </a:p>
          <a:p>
            <a:pPr marL="457200" lvl="1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	</a:t>
            </a:r>
            <a:r>
              <a:rPr lang="en-IN" dirty="0" smtClean="0"/>
              <a:t>throw </a:t>
            </a:r>
            <a:r>
              <a:rPr lang="en-IN" dirty="0"/>
              <a:t>new </a:t>
            </a:r>
            <a:r>
              <a:rPr lang="en-IN" dirty="0" err="1" smtClean="0"/>
              <a:t>MyException</a:t>
            </a:r>
            <a:r>
              <a:rPr lang="en-IN" dirty="0"/>
              <a:t>("Age can't be less than zero</a:t>
            </a:r>
            <a:r>
              <a:rPr lang="en-IN" dirty="0" smtClean="0"/>
              <a:t>");</a:t>
            </a:r>
          </a:p>
          <a:p>
            <a:pPr marL="457200" lvl="1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}</a:t>
            </a:r>
            <a:endParaRPr lang="en-IN" sz="2800" dirty="0"/>
          </a:p>
          <a:p>
            <a:pPr marL="457200" lvl="1" indent="0">
              <a:buNone/>
            </a:pPr>
            <a:r>
              <a:rPr lang="en-IN" sz="2800" dirty="0"/>
              <a:t>       catch (</a:t>
            </a:r>
            <a:r>
              <a:rPr lang="en-IN" sz="2800" dirty="0" err="1" smtClean="0"/>
              <a:t>MyException</a:t>
            </a:r>
            <a:r>
              <a:rPr lang="en-IN" sz="2800" dirty="0" smtClean="0"/>
              <a:t> </a:t>
            </a:r>
            <a:r>
              <a:rPr lang="en-IN" sz="2800" dirty="0"/>
              <a:t>e) {</a:t>
            </a:r>
          </a:p>
          <a:p>
            <a:pPr marL="457200" lvl="1" indent="0">
              <a:buNone/>
            </a:pPr>
            <a:r>
              <a:rPr lang="en-IN" sz="2800" dirty="0"/>
              <a:t>           </a:t>
            </a:r>
            <a:r>
              <a:rPr lang="en-IN" sz="2800" dirty="0" smtClean="0"/>
              <a:t>		 </a:t>
            </a:r>
            <a:r>
              <a:rPr lang="en-IN" sz="2800" dirty="0" err="1"/>
              <a:t>e.printStackTrace</a:t>
            </a:r>
            <a:r>
              <a:rPr lang="en-IN" sz="2800" dirty="0"/>
              <a:t>();</a:t>
            </a:r>
          </a:p>
          <a:p>
            <a:pPr marL="457200" lvl="1" indent="0">
              <a:buNone/>
            </a:pPr>
            <a:r>
              <a:rPr lang="en-IN" sz="2800" dirty="0"/>
              <a:t>       </a:t>
            </a:r>
            <a:r>
              <a:rPr lang="en-IN" sz="2800" dirty="0" smtClean="0"/>
              <a:t>}   </a:t>
            </a:r>
          </a:p>
          <a:p>
            <a:pPr marL="457200" lvl="1" indent="0">
              <a:buNone/>
            </a:pPr>
            <a:r>
              <a:rPr lang="en-IN" sz="2800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813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2701"/>
            <a:ext cx="7886700" cy="63817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throws</a:t>
            </a:r>
            <a:r>
              <a:rPr lang="en-IN" dirty="0"/>
              <a:t> </a:t>
            </a:r>
            <a:r>
              <a:rPr lang="en-IN" dirty="0" smtClean="0"/>
              <a:t>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800101"/>
            <a:ext cx="8674100" cy="5122863"/>
          </a:xfrm>
        </p:spPr>
        <p:txBody>
          <a:bodyPr/>
          <a:lstStyle/>
          <a:p>
            <a:r>
              <a:rPr lang="en-IN" dirty="0"/>
              <a:t>The </a:t>
            </a:r>
            <a:r>
              <a:rPr lang="en-IN" b="1" dirty="0"/>
              <a:t>throws keyword</a:t>
            </a:r>
            <a:r>
              <a:rPr lang="en-IN" dirty="0"/>
              <a:t> is used to declare an exception</a:t>
            </a:r>
            <a:r>
              <a:rPr lang="en-IN" dirty="0" smtClean="0"/>
              <a:t>.</a:t>
            </a:r>
          </a:p>
          <a:p>
            <a:endParaRPr lang="en-IN" sz="1050" dirty="0" smtClean="0"/>
          </a:p>
          <a:p>
            <a:r>
              <a:rPr lang="en-IN" dirty="0" smtClean="0"/>
              <a:t>It </a:t>
            </a:r>
            <a:r>
              <a:rPr lang="en-IN" dirty="0"/>
              <a:t>gives an information to the programmer that there may occur an </a:t>
            </a:r>
            <a:r>
              <a:rPr lang="en-IN" dirty="0" smtClean="0"/>
              <a:t>exception.</a:t>
            </a:r>
          </a:p>
          <a:p>
            <a:endParaRPr lang="en-IN" sz="1050" dirty="0" smtClean="0"/>
          </a:p>
          <a:p>
            <a:r>
              <a:rPr lang="en-IN" dirty="0" smtClean="0"/>
              <a:t>So </a:t>
            </a:r>
            <a:r>
              <a:rPr lang="en-IN" dirty="0"/>
              <a:t>it is better for the programmer to provide the exception handling code so that normal flow can be </a:t>
            </a:r>
            <a:r>
              <a:rPr lang="en-IN" dirty="0" smtClean="0"/>
              <a:t>maintained.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200" y="4298803"/>
            <a:ext cx="8674100" cy="2050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725"/>
              </a:lnSpc>
              <a:spcAft>
                <a:spcPts val="800"/>
              </a:spcAft>
            </a:pPr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Syntax of throws keyword:</a:t>
            </a:r>
          </a:p>
          <a:p>
            <a:pPr>
              <a:lnSpc>
                <a:spcPts val="1725"/>
              </a:lnSpc>
              <a:spcAft>
                <a:spcPts val="800"/>
              </a:spcAft>
            </a:pPr>
            <a:endParaRPr lang="en-IN" sz="1000" dirty="0" smtClean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method_name</a:t>
            </a:r>
            <a:r>
              <a:rPr lang="en-IN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IN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err="1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exception_class_name</a:t>
            </a:r>
            <a:endParaRPr lang="en-IN" sz="2000" dirty="0" smtClean="0">
              <a:solidFill>
                <a:schemeClr val="tx1">
                  <a:lumMod val="95000"/>
                </a:schemeClr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IN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  </a:t>
            </a:r>
            <a:endParaRPr lang="en-IN" sz="2800" dirty="0" smtClean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en-IN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		...   </a:t>
            </a:r>
            <a:endParaRPr lang="en-IN" sz="2800" dirty="0" smtClean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  <a:tabLst>
                <a:tab pos="457200" algn="l"/>
              </a:tabLst>
            </a:pPr>
            <a:r>
              <a:rPr lang="en-IN" sz="2000" dirty="0" smtClean="0">
                <a:solidFill>
                  <a:schemeClr val="tx1">
                    <a:lumMod val="9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  </a:t>
            </a:r>
            <a:endParaRPr lang="en-IN" sz="2800" dirty="0">
              <a:solidFill>
                <a:schemeClr val="tx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2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330200"/>
            <a:ext cx="8610600" cy="61849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2000" b="1" dirty="0"/>
              <a:t>import</a:t>
            </a:r>
            <a:r>
              <a:rPr lang="en-IN" sz="2000" dirty="0"/>
              <a:t> java.io.*;  </a:t>
            </a:r>
          </a:p>
          <a:p>
            <a:pPr marL="0" lv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smtClean="0"/>
              <a:t>M {</a:t>
            </a:r>
            <a:r>
              <a:rPr lang="en-IN" dirty="0"/>
              <a:t>  </a:t>
            </a:r>
          </a:p>
          <a:p>
            <a:pPr marL="0" lvl="0" indent="0">
              <a:buNone/>
            </a:pP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method</a:t>
            </a:r>
            <a:r>
              <a:rPr lang="en-IN" dirty="0" smtClean="0"/>
              <a:t>() </a:t>
            </a:r>
            <a:r>
              <a:rPr lang="en-IN" b="1" dirty="0" smtClean="0"/>
              <a:t>throws</a:t>
            </a:r>
            <a:r>
              <a:rPr lang="en-IN" dirty="0"/>
              <a:t> </a:t>
            </a:r>
            <a:r>
              <a:rPr lang="en-IN" dirty="0" err="1"/>
              <a:t>IOException</a:t>
            </a:r>
            <a:r>
              <a:rPr lang="en-IN" dirty="0"/>
              <a:t>{  </a:t>
            </a:r>
          </a:p>
          <a:p>
            <a:pPr marL="0" lvl="0" indent="0">
              <a:buNone/>
            </a:pPr>
            <a:r>
              <a:rPr lang="en-IN" dirty="0"/>
              <a:t>  </a:t>
            </a:r>
            <a:r>
              <a:rPr lang="en-IN" b="1" dirty="0"/>
              <a:t>throw</a:t>
            </a:r>
            <a:r>
              <a:rPr lang="en-IN" dirty="0"/>
              <a:t>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IOException</a:t>
            </a:r>
            <a:r>
              <a:rPr lang="en-IN" dirty="0"/>
              <a:t>("device error");  </a:t>
            </a:r>
          </a:p>
          <a:p>
            <a:pPr marL="0" lvl="0" indent="0">
              <a:buNone/>
            </a:pPr>
            <a:r>
              <a:rPr lang="en-IN" dirty="0"/>
              <a:t> }  </a:t>
            </a:r>
          </a:p>
          <a:p>
            <a:pPr marL="0" lvl="0" indent="0">
              <a:buNone/>
            </a:pPr>
            <a:r>
              <a:rPr lang="en-IN" dirty="0"/>
              <a:t>}  </a:t>
            </a:r>
          </a:p>
          <a:p>
            <a:pPr marL="0" lvl="0" indent="0">
              <a:buNone/>
            </a:pPr>
            <a:endParaRPr lang="en-IN" sz="800" dirty="0"/>
          </a:p>
          <a:p>
            <a:pPr marL="0" lvl="0" indent="0">
              <a:buNone/>
            </a:pPr>
            <a:r>
              <a:rPr lang="en-IN" sz="2400" b="1" dirty="0"/>
              <a:t>class</a:t>
            </a:r>
            <a:r>
              <a:rPr lang="en-IN" sz="2400" dirty="0"/>
              <a:t> Test{  </a:t>
            </a:r>
          </a:p>
          <a:p>
            <a:pPr marL="0" lvl="0" indent="0">
              <a:buNone/>
            </a:pPr>
            <a:r>
              <a:rPr lang="en-IN" sz="2400" dirty="0"/>
              <a:t>   </a:t>
            </a:r>
            <a:r>
              <a:rPr lang="en-IN" sz="2400" b="1" dirty="0"/>
              <a:t>public</a:t>
            </a:r>
            <a:r>
              <a:rPr lang="en-IN" sz="2400" dirty="0"/>
              <a:t> </a:t>
            </a:r>
            <a:r>
              <a:rPr lang="en-IN" sz="2400" b="1" dirty="0"/>
              <a:t>static</a:t>
            </a:r>
            <a:r>
              <a:rPr lang="en-IN" sz="2400" dirty="0"/>
              <a:t> </a:t>
            </a:r>
            <a:r>
              <a:rPr lang="en-IN" sz="2400" b="1" dirty="0"/>
              <a:t>void</a:t>
            </a:r>
            <a:r>
              <a:rPr lang="en-IN" sz="2400" dirty="0"/>
              <a:t> main(String args[])</a:t>
            </a:r>
            <a:r>
              <a:rPr lang="en-IN" sz="2400" b="1" dirty="0"/>
              <a:t>throws</a:t>
            </a:r>
            <a:r>
              <a:rPr lang="en-IN" sz="2400" dirty="0"/>
              <a:t> </a:t>
            </a:r>
            <a:r>
              <a:rPr lang="en-IN" sz="2400" dirty="0" err="1"/>
              <a:t>IOException</a:t>
            </a:r>
            <a:r>
              <a:rPr lang="en-IN" sz="2400" dirty="0" smtClean="0"/>
              <a:t>{</a:t>
            </a:r>
          </a:p>
          <a:p>
            <a:pPr marL="0" lvl="0" indent="0">
              <a:buNone/>
            </a:pPr>
            <a:r>
              <a:rPr lang="en-IN" sz="2400" dirty="0"/>
              <a:t>    Test t=</a:t>
            </a:r>
            <a:r>
              <a:rPr lang="en-IN" sz="2400" b="1" dirty="0"/>
              <a:t>new</a:t>
            </a:r>
            <a:r>
              <a:rPr lang="en-IN" sz="2400" dirty="0"/>
              <a:t> Test();  </a:t>
            </a:r>
          </a:p>
          <a:p>
            <a:pPr marL="0" lvl="0" indent="0">
              <a:buNone/>
            </a:pPr>
            <a:r>
              <a:rPr lang="en-IN" sz="2400" dirty="0"/>
              <a:t>    </a:t>
            </a:r>
            <a:r>
              <a:rPr lang="en-IN" sz="2400" dirty="0" err="1"/>
              <a:t>t.method</a:t>
            </a:r>
            <a:r>
              <a:rPr lang="en-IN" sz="2400" dirty="0"/>
              <a:t>();     </a:t>
            </a:r>
          </a:p>
          <a:p>
            <a:pPr marL="0" lvl="0" indent="0">
              <a:buNone/>
            </a:pPr>
            <a:r>
              <a:rPr lang="en-IN" sz="2400" dirty="0"/>
              <a:t>    System.out.println("normal flow...");  </a:t>
            </a:r>
          </a:p>
          <a:p>
            <a:pPr marL="0" lvl="0" indent="0">
              <a:buNone/>
            </a:pPr>
            <a:r>
              <a:rPr lang="en-IN" sz="2400" dirty="0"/>
              <a:t>  }  </a:t>
            </a:r>
            <a:endParaRPr lang="en-IN" sz="2400" dirty="0" smtClean="0"/>
          </a:p>
          <a:p>
            <a:pPr marL="0" lvl="0" indent="0">
              <a:buNone/>
            </a:pPr>
            <a:r>
              <a:rPr lang="en-IN" sz="2400" dirty="0" smtClean="0"/>
              <a:t>}</a:t>
            </a:r>
            <a:r>
              <a:rPr lang="en-IN" sz="240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83997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82761"/>
              </p:ext>
            </p:extLst>
          </p:nvPr>
        </p:nvGraphicFramePr>
        <p:xfrm>
          <a:off x="165098" y="863599"/>
          <a:ext cx="8864602" cy="4781611"/>
        </p:xfrm>
        <a:graphic>
          <a:graphicData uri="http://schemas.openxmlformats.org/drawingml/2006/table">
            <a:tbl>
              <a:tblPr firstRow="1" firstCol="1" bandRow="1"/>
              <a:tblGrid>
                <a:gridCol w="4279902"/>
                <a:gridCol w="4584700"/>
              </a:tblGrid>
              <a:tr h="49669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 keyword</a:t>
                      </a:r>
                      <a:endParaRPr lang="en-IN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E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7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throws keyword</a:t>
                      </a:r>
                      <a:endParaRPr lang="en-IN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28575" marR="28575" marT="28575" marB="28575" anchor="ctr">
                    <a:lnL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9A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AE7E"/>
                    </a:solidFill>
                  </a:tcPr>
                </a:tc>
              </a:tr>
              <a:tr h="635303">
                <a:tc>
                  <a:txBody>
                    <a:bodyPr/>
                    <a:lstStyle/>
                    <a:p>
                      <a:pPr marL="1905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 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 used to explicitly throw an exception.</a:t>
                      </a:r>
                      <a:endParaRPr lang="en-IN" sz="2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throws is used to declare an exception.</a:t>
                      </a:r>
                      <a:endParaRPr lang="en-IN" sz="2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4107">
                <a:tc>
                  <a:txBody>
                    <a:bodyPr/>
                    <a:lstStyle/>
                    <a:p>
                      <a:pPr marL="1905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checked 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can not be propagated without throws.</a:t>
                      </a:r>
                      <a:endParaRPr lang="en-IN" sz="2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checked exception can be propagated with throws.</a:t>
                      </a:r>
                      <a:endParaRPr lang="en-IN" sz="2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635303">
                <a:tc>
                  <a:txBody>
                    <a:bodyPr/>
                    <a:lstStyle/>
                    <a:p>
                      <a:pPr marL="1905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 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 followed by an instance.</a:t>
                      </a:r>
                      <a:endParaRPr lang="en-IN" sz="2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throws is followed by class.</a:t>
                      </a:r>
                      <a:endParaRPr lang="en-IN" sz="2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5303">
                <a:tc>
                  <a:txBody>
                    <a:bodyPr/>
                    <a:lstStyle/>
                    <a:p>
                      <a:pPr marL="1905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 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 used within the method.</a:t>
                      </a:r>
                      <a:endParaRPr lang="en-IN" sz="2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throws is used with the method signature.</a:t>
                      </a:r>
                      <a:endParaRPr lang="en-IN" sz="2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1420767">
                <a:tc>
                  <a:txBody>
                    <a:bodyPr/>
                    <a:lstStyle/>
                    <a:p>
                      <a:pPr marL="1905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You 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cannot throw multiple exception</a:t>
                      </a:r>
                      <a:endParaRPr lang="en-IN" sz="2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You can declare multiple exception e.g.</a:t>
                      </a:r>
                      <a:b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public void method()throws </a:t>
                      </a:r>
                      <a:r>
                        <a:rPr lang="en-IN" sz="2000" dirty="0" err="1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IOException,SQLException</a:t>
                      </a: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7625" marR="47625" marT="66675" marB="66675">
                    <a:lnL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714" y="476395"/>
            <a:ext cx="2171700" cy="8029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Int data=10/0;</a:t>
            </a:r>
            <a:endParaRPr lang="en-IN" sz="2400" dirty="0"/>
          </a:p>
        </p:txBody>
      </p:sp>
      <p:sp>
        <p:nvSpPr>
          <p:cNvPr id="6" name="Oval 5"/>
          <p:cNvSpPr/>
          <p:nvPr/>
        </p:nvSpPr>
        <p:spPr>
          <a:xfrm>
            <a:off x="4298949" y="325444"/>
            <a:ext cx="2641600" cy="11049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</a:t>
            </a:r>
            <a:r>
              <a:rPr lang="en-IN" sz="2400" dirty="0" smtClean="0"/>
              <a:t>xception object</a:t>
            </a:r>
            <a:endParaRPr lang="en-IN" sz="2400" dirty="0"/>
          </a:p>
        </p:txBody>
      </p:sp>
      <p:sp>
        <p:nvSpPr>
          <p:cNvPr id="7" name="Diamond 6"/>
          <p:cNvSpPr/>
          <p:nvPr/>
        </p:nvSpPr>
        <p:spPr>
          <a:xfrm>
            <a:off x="4524373" y="1944694"/>
            <a:ext cx="2190751" cy="1382706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Is </a:t>
            </a:r>
            <a:r>
              <a:rPr lang="en-IN" sz="2000" b="1" dirty="0" smtClean="0"/>
              <a:t>handled?</a:t>
            </a:r>
            <a:endParaRPr lang="en-IN" sz="2400" b="1" dirty="0"/>
          </a:p>
        </p:txBody>
      </p:sp>
      <p:sp>
        <p:nvSpPr>
          <p:cNvPr id="8" name="Oval 7"/>
          <p:cNvSpPr/>
          <p:nvPr/>
        </p:nvSpPr>
        <p:spPr>
          <a:xfrm>
            <a:off x="1041400" y="4630744"/>
            <a:ext cx="4457699" cy="19454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JVM</a:t>
            </a:r>
          </a:p>
          <a:p>
            <a:r>
              <a:rPr lang="en-IN" sz="2000" b="1" dirty="0" smtClean="0"/>
              <a:t>1)Prints out exception description</a:t>
            </a:r>
          </a:p>
          <a:p>
            <a:r>
              <a:rPr lang="en-IN" sz="2000" b="1" dirty="0" smtClean="0"/>
              <a:t>2) Prints the stack trace</a:t>
            </a:r>
          </a:p>
          <a:p>
            <a:r>
              <a:rPr lang="en-IN" sz="2000" b="1" dirty="0" smtClean="0"/>
              <a:t>3) Terminate the program</a:t>
            </a:r>
            <a:endParaRPr lang="en-IN" sz="2000" b="1" dirty="0"/>
          </a:p>
        </p:txBody>
      </p:sp>
      <p:sp>
        <p:nvSpPr>
          <p:cNvPr id="9" name="Oval 8"/>
          <p:cNvSpPr/>
          <p:nvPr/>
        </p:nvSpPr>
        <p:spPr>
          <a:xfrm>
            <a:off x="5937250" y="4630744"/>
            <a:ext cx="3028950" cy="178275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Rest of the code is executed</a:t>
            </a:r>
            <a:endParaRPr lang="en-IN" sz="2000" b="1" dirty="0"/>
          </a:p>
        </p:txBody>
      </p:sp>
      <p:cxnSp>
        <p:nvCxnSpPr>
          <p:cNvPr id="11" name="Straight Arrow Connector 10"/>
          <p:cNvCxnSpPr>
            <a:stCxn id="5" idx="3"/>
            <a:endCxn id="6" idx="2"/>
          </p:cNvCxnSpPr>
          <p:nvPr/>
        </p:nvCxnSpPr>
        <p:spPr>
          <a:xfrm>
            <a:off x="2309414" y="877894"/>
            <a:ext cx="1989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4"/>
            <a:endCxn id="7" idx="0"/>
          </p:cNvCxnSpPr>
          <p:nvPr/>
        </p:nvCxnSpPr>
        <p:spPr>
          <a:xfrm>
            <a:off x="5619749" y="1430344"/>
            <a:ext cx="0" cy="514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8" idx="0"/>
          </p:cNvCxnSpPr>
          <p:nvPr/>
        </p:nvCxnSpPr>
        <p:spPr>
          <a:xfrm rot="10800000" flipV="1">
            <a:off x="3270251" y="2636046"/>
            <a:ext cx="1254123" cy="19946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9" idx="0"/>
          </p:cNvCxnSpPr>
          <p:nvPr/>
        </p:nvCxnSpPr>
        <p:spPr>
          <a:xfrm>
            <a:off x="6715124" y="2636047"/>
            <a:ext cx="736601" cy="199469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49623" y="2250200"/>
            <a:ext cx="1254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No</a:t>
            </a:r>
            <a:endParaRPr lang="en-IN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53224" y="2235936"/>
            <a:ext cx="1254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Yes</a:t>
            </a:r>
            <a:endParaRPr lang="en-IN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491578" y="201678"/>
            <a:ext cx="1807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An object of exception class is thrown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698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7"/>
            <a:ext cx="7886700" cy="6889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Common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143000"/>
            <a:ext cx="8369300" cy="5033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What is exception? How it is handled? Explain with suitable example.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Explain following terms with respect to exception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catch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throw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/>
              <a:t>Finally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What are different types of errors? What is use of throw, throws, finally.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Write a program to throw a user defined exception “String Mismatch” if two strings are not equal.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1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12726"/>
            <a:ext cx="7886700" cy="892173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Try-catch Block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60525"/>
            <a:ext cx="7886700" cy="4351338"/>
          </a:xfrm>
        </p:spPr>
        <p:txBody>
          <a:bodyPr>
            <a:no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try{     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	//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statements that may cause an exception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catch (exception(type) e(object))</a:t>
            </a:r>
            <a:r>
              <a:rPr lang="ar-SA" altLang="en-US" sz="4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‏</a:t>
            </a:r>
            <a:endParaRPr lang="en-IN" altLang="en-US" sz="4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//error handling code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sz="52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9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11128"/>
            <a:ext cx="7886700" cy="358772"/>
          </a:xfrm>
        </p:spPr>
        <p:txBody>
          <a:bodyPr>
            <a:noAutofit/>
          </a:bodyPr>
          <a:lstStyle/>
          <a:p>
            <a:pPr algn="ctr"/>
            <a:r>
              <a:rPr lang="en-IN" dirty="0" smtClean="0"/>
              <a:t>Multiple </a:t>
            </a:r>
            <a:r>
              <a:rPr lang="en-IN" sz="5400" b="1" dirty="0" smtClean="0"/>
              <a:t>catch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622302"/>
            <a:ext cx="8420100" cy="6045199"/>
          </a:xfrm>
        </p:spPr>
        <p:txBody>
          <a:bodyPr>
            <a:noAutofit/>
          </a:bodyPr>
          <a:lstStyle/>
          <a:p>
            <a:pPr marL="457200" lvl="1" indent="-705600">
              <a:spcBef>
                <a:spcPts val="0"/>
              </a:spcBef>
              <a:buNone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try </a:t>
            </a: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{           //</a:t>
            </a:r>
            <a:r>
              <a:rPr lang="en-IN" sz="32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Protected code </a:t>
            </a:r>
          </a:p>
          <a:p>
            <a:pPr marL="457200" lvl="1" indent="-705600">
              <a:spcBef>
                <a:spcPts val="0"/>
              </a:spcBef>
              <a:buNone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}</a:t>
            </a:r>
          </a:p>
          <a:p>
            <a:pPr marL="457200" lvl="1" indent="-70560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catch(ExceptionType1 e1) </a:t>
            </a:r>
            <a:endParaRPr lang="en-IN" sz="3200" dirty="0" smtClean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marL="457200" lvl="1" indent="-70560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{ </a:t>
            </a:r>
            <a:endParaRPr lang="en-IN" sz="3200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marL="457200" lvl="1" indent="-70560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  		//Catch block </a:t>
            </a: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457200" lvl="1" indent="-70560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}</a:t>
            </a:r>
            <a:endParaRPr lang="en-IN" sz="3200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marL="457200" lvl="1" indent="-70560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catch(ExceptionType2 e2)  </a:t>
            </a:r>
            <a:endParaRPr lang="en-IN" sz="3200" dirty="0" smtClean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marL="457200" lvl="1" indent="-70560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{ </a:t>
            </a:r>
            <a:endParaRPr lang="en-IN" sz="3200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</a:endParaRPr>
          </a:p>
          <a:p>
            <a:pPr marL="457200" lvl="1" indent="-70560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  //Catch block </a:t>
            </a: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 </a:t>
            </a:r>
          </a:p>
          <a:p>
            <a:pPr marL="457200" lvl="1" indent="-70560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}</a:t>
            </a:r>
          </a:p>
          <a:p>
            <a:pPr marL="457200" lvl="1" indent="-70560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2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……</a:t>
            </a:r>
            <a:endParaRPr lang="en-IN" sz="3200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57200" y="244475"/>
            <a:ext cx="8385175" cy="14319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altLang="en-US" dirty="0" smtClean="0"/>
              <a:t>Sequence of Events </a:t>
            </a:r>
            <a:endParaRPr lang="en-US" altLang="en-US" dirty="0" smtClean="0">
              <a:solidFill>
                <a:srgbClr val="FFFF99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49500" y="1752600"/>
            <a:ext cx="30607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/>
              <a:t>Preceding step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49500" y="2286000"/>
            <a:ext cx="306070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dirty="0"/>
              <a:t>try block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 smtClean="0"/>
              <a:t>statement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49500" y="3962400"/>
            <a:ext cx="30607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unmatched catch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349500" y="4495800"/>
            <a:ext cx="30607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matching catch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349500" y="5029200"/>
            <a:ext cx="30607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unmatched catch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349500" y="5562600"/>
            <a:ext cx="30607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/>
              <a:t>next step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921000" y="1428810"/>
            <a:ext cx="0" cy="14478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972051" y="3141431"/>
            <a:ext cx="1478368" cy="1534595"/>
          </a:xfrm>
          <a:custGeom>
            <a:avLst/>
            <a:gdLst>
              <a:gd name="T0" fmla="*/ 0 w 696"/>
              <a:gd name="T1" fmla="*/ 0 h 960"/>
              <a:gd name="T2" fmla="*/ 685800 w 696"/>
              <a:gd name="T3" fmla="*/ 152400 h 960"/>
              <a:gd name="T4" fmla="*/ 1066800 w 696"/>
              <a:gd name="T5" fmla="*/ 609600 h 960"/>
              <a:gd name="T6" fmla="*/ 914400 w 696"/>
              <a:gd name="T7" fmla="*/ 1143000 h 960"/>
              <a:gd name="T8" fmla="*/ 609600 w 696"/>
              <a:gd name="T9" fmla="*/ 1371600 h 960"/>
              <a:gd name="T10" fmla="*/ 152400 w 696"/>
              <a:gd name="T11" fmla="*/ 1524000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960">
                <a:moveTo>
                  <a:pt x="0" y="0"/>
                </a:moveTo>
                <a:cubicBezTo>
                  <a:pt x="160" y="16"/>
                  <a:pt x="320" y="32"/>
                  <a:pt x="432" y="96"/>
                </a:cubicBezTo>
                <a:cubicBezTo>
                  <a:pt x="544" y="160"/>
                  <a:pt x="648" y="280"/>
                  <a:pt x="672" y="384"/>
                </a:cubicBezTo>
                <a:cubicBezTo>
                  <a:pt x="696" y="488"/>
                  <a:pt x="624" y="640"/>
                  <a:pt x="576" y="720"/>
                </a:cubicBezTo>
                <a:cubicBezTo>
                  <a:pt x="528" y="800"/>
                  <a:pt x="464" y="824"/>
                  <a:pt x="384" y="864"/>
                </a:cubicBezTo>
                <a:cubicBezTo>
                  <a:pt x="304" y="904"/>
                  <a:pt x="200" y="932"/>
                  <a:pt x="96" y="960"/>
                </a:cubicBezTo>
              </a:path>
            </a:pathLst>
          </a:custGeom>
          <a:noFill/>
          <a:ln w="28575" cmpd="sng">
            <a:solidFill>
              <a:srgbClr val="FFC000"/>
            </a:solidFill>
            <a:round/>
            <a:headEnd type="none" w="med" len="med"/>
            <a:tailEnd type="triangle" w="med" len="med"/>
          </a:ln>
          <a:effectLst/>
          <a:extLst/>
        </p:spPr>
        <p:txBody>
          <a:bodyPr/>
          <a:lstStyle/>
          <a:p>
            <a:endParaRPr lang="en-IN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221693" y="4752427"/>
            <a:ext cx="1300163" cy="1066800"/>
          </a:xfrm>
          <a:custGeom>
            <a:avLst/>
            <a:gdLst>
              <a:gd name="T0" fmla="*/ 0 w 696"/>
              <a:gd name="T1" fmla="*/ 0 h 960"/>
              <a:gd name="T2" fmla="*/ 520262 w 696"/>
              <a:gd name="T3" fmla="*/ 106680 h 960"/>
              <a:gd name="T4" fmla="*/ 809297 w 696"/>
              <a:gd name="T5" fmla="*/ 426720 h 960"/>
              <a:gd name="T6" fmla="*/ 693683 w 696"/>
              <a:gd name="T7" fmla="*/ 800100 h 960"/>
              <a:gd name="T8" fmla="*/ 462455 w 696"/>
              <a:gd name="T9" fmla="*/ 960120 h 960"/>
              <a:gd name="T10" fmla="*/ 115614 w 696"/>
              <a:gd name="T11" fmla="*/ 1066800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960">
                <a:moveTo>
                  <a:pt x="0" y="0"/>
                </a:moveTo>
                <a:cubicBezTo>
                  <a:pt x="160" y="16"/>
                  <a:pt x="320" y="32"/>
                  <a:pt x="432" y="96"/>
                </a:cubicBezTo>
                <a:cubicBezTo>
                  <a:pt x="544" y="160"/>
                  <a:pt x="648" y="280"/>
                  <a:pt x="672" y="384"/>
                </a:cubicBezTo>
                <a:cubicBezTo>
                  <a:pt x="696" y="488"/>
                  <a:pt x="624" y="640"/>
                  <a:pt x="576" y="720"/>
                </a:cubicBezTo>
                <a:cubicBezTo>
                  <a:pt x="528" y="800"/>
                  <a:pt x="464" y="824"/>
                  <a:pt x="384" y="864"/>
                </a:cubicBezTo>
                <a:cubicBezTo>
                  <a:pt x="304" y="904"/>
                  <a:pt x="200" y="932"/>
                  <a:pt x="96" y="960"/>
                </a:cubicBezTo>
              </a:path>
            </a:pathLst>
          </a:custGeom>
          <a:noFill/>
          <a:ln w="28575" cmpd="sng">
            <a:solidFill>
              <a:srgbClr val="FFC000"/>
            </a:solidFill>
            <a:round/>
            <a:headEnd type="none" w="med" len="med"/>
            <a:tailEnd type="triangle" w="med" len="med"/>
          </a:ln>
          <a:effectLst/>
          <a:ex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3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" y="101601"/>
            <a:ext cx="9017000" cy="6515100"/>
          </a:xfrm>
        </p:spPr>
        <p:txBody>
          <a:bodyPr>
            <a:noAutofit/>
          </a:bodyPr>
          <a:lstStyle/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class Example2{   </a:t>
            </a: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		public static void main(String args[]){   </a:t>
            </a: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try{      </a:t>
            </a: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	int a[]=new int[7];      </a:t>
            </a: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 	</a:t>
            </a: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	a[4</a:t>
            </a: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]=30/0;       </a:t>
            </a: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altLang="en-US" sz="1800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catch(</a:t>
            </a:r>
            <a:r>
              <a:rPr lang="en-US" altLang="en-US" sz="2800" dirty="0" err="1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ArithmeticException</a:t>
            </a: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e</a:t>
            </a: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) {       </a:t>
            </a:r>
            <a:endParaRPr lang="en-US" altLang="en-US" sz="2800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System.out.println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("Warning: </a:t>
            </a:r>
            <a:r>
              <a:rPr lang="en-US" altLang="en-US" dirty="0" err="1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ArithmeticException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");</a:t>
            </a: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     </a:t>
            </a:r>
            <a:endParaRPr lang="en-US" altLang="en-US" sz="1200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 smtClean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catch(</a:t>
            </a:r>
            <a:r>
              <a:rPr lang="en-US" altLang="en-US" sz="2800" dirty="0" err="1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ArrayIndexOutOfBoundsException</a:t>
            </a: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e){       </a:t>
            </a: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altLang="en-US" sz="20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System.out.println</a:t>
            </a:r>
            <a:r>
              <a:rPr lang="en-US" altLang="en-US" sz="20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("</a:t>
            </a:r>
            <a:r>
              <a:rPr lang="en-US" altLang="en-US" sz="2000" dirty="0" err="1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Warning:ArrayIndexOutOfBoundsException</a:t>
            </a:r>
            <a:r>
              <a:rPr lang="en-US" altLang="en-US" sz="20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"); </a:t>
            </a: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   </a:t>
            </a:r>
            <a:endParaRPr lang="en-US" altLang="en-US" sz="1600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 smtClean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catch(Exception </a:t>
            </a:r>
            <a:r>
              <a:rPr lang="en-US" alt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e){        </a:t>
            </a:r>
          </a:p>
          <a:p>
            <a:pPr marL="377100" lvl="1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	System.out.println</a:t>
            </a:r>
            <a:r>
              <a:rPr lang="en-US" altLang="en-US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("Warning: Some Other exception");   </a:t>
            </a:r>
            <a:r>
              <a:rPr lang="en-US" altLang="en-US" sz="28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 </a:t>
            </a:r>
            <a:endParaRPr lang="en-US" altLang="en-US" sz="1600" dirty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n-US" altLang="en-US" sz="1050" dirty="0" smtClean="0">
              <a:solidFill>
                <a:schemeClr val="tx1">
                  <a:lumMod val="95000"/>
                </a:schemeClr>
              </a:solidFill>
              <a:latin typeface="Georgia" panose="02040502050405020303" pitchFamily="18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System.out.println</a:t>
            </a:r>
            <a:r>
              <a:rPr lang="en-US" altLang="en-US" sz="24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("Out of try-catch block...");  </a:t>
            </a: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lv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smtClean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4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5427"/>
            <a:ext cx="7886700" cy="5619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Nested try catch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016000"/>
            <a:ext cx="8763000" cy="5461000"/>
          </a:xfrm>
        </p:spPr>
        <p:txBody>
          <a:bodyPr>
            <a:normAutofit/>
          </a:bodyPr>
          <a:lstStyle/>
          <a:p>
            <a:pPr marL="322650" indent="-285750"/>
            <a:r>
              <a:rPr lang="en-IN" sz="3200" dirty="0" smtClean="0"/>
              <a:t>One </a:t>
            </a:r>
            <a:r>
              <a:rPr lang="en-IN" sz="3200" dirty="0"/>
              <a:t>try-catch block can be present in the another try’s body. This is called </a:t>
            </a:r>
            <a:r>
              <a:rPr lang="en-IN" sz="3200" b="1" dirty="0"/>
              <a:t>Nesting of try catch</a:t>
            </a:r>
            <a:r>
              <a:rPr lang="en-IN" sz="3200" dirty="0"/>
              <a:t> blocks. </a:t>
            </a:r>
          </a:p>
          <a:p>
            <a:pPr marL="322650" indent="-285750"/>
            <a:r>
              <a:rPr lang="en-IN" sz="3200" dirty="0"/>
              <a:t>Each time a try block does not have a catch handler for a </a:t>
            </a:r>
            <a:r>
              <a:rPr lang="en-IN" sz="3200" u="sng" dirty="0"/>
              <a:t>particular exception</a:t>
            </a:r>
            <a:r>
              <a:rPr lang="en-IN" sz="3200" dirty="0"/>
              <a:t>, the stack is unwound and the next try block’s catch (i.e., parent try block’s catch) handlers are inspected for a match.</a:t>
            </a:r>
          </a:p>
          <a:p>
            <a:pPr marL="322650" indent="-285750"/>
            <a:r>
              <a:rPr lang="en-IN" sz="3200" dirty="0"/>
              <a:t>If no catch block matches, then the </a:t>
            </a:r>
            <a:r>
              <a:rPr lang="en-IN" sz="3200" u="sng" dirty="0"/>
              <a:t>java run-time system</a:t>
            </a:r>
            <a:r>
              <a:rPr lang="en-IN" sz="3200" dirty="0"/>
              <a:t> will </a:t>
            </a:r>
            <a:r>
              <a:rPr lang="en-IN" sz="3200" u="sng" dirty="0"/>
              <a:t>handle the exception</a:t>
            </a:r>
            <a:r>
              <a:rPr lang="en-IN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167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0"/>
            <a:ext cx="8947150" cy="6731000"/>
          </a:xfrm>
        </p:spPr>
        <p:txBody>
          <a:bodyPr>
            <a:noAutofit/>
          </a:bodyPr>
          <a:lstStyle/>
          <a:p>
            <a:r>
              <a:rPr lang="en-IN" b="1" dirty="0"/>
              <a:t>Syntax of Nested try Catch</a:t>
            </a:r>
            <a:endParaRPr lang="en-IN" dirty="0"/>
          </a:p>
          <a:p>
            <a:pPr marL="36900" indent="0">
              <a:buNone/>
            </a:pPr>
            <a:r>
              <a:rPr lang="en-IN" sz="3200" dirty="0" smtClean="0"/>
              <a:t>try</a:t>
            </a:r>
            <a:endParaRPr lang="en-IN" sz="3200" dirty="0"/>
          </a:p>
          <a:p>
            <a:pPr marL="414000" lvl="1" indent="0">
              <a:buNone/>
            </a:pPr>
            <a:r>
              <a:rPr lang="en-IN" sz="3200" dirty="0" smtClean="0"/>
              <a:t>{		statement </a:t>
            </a:r>
            <a:r>
              <a:rPr lang="en-IN" sz="3200" dirty="0"/>
              <a:t>1;</a:t>
            </a:r>
            <a:endParaRPr lang="en-IN" sz="3200" dirty="0" smtClean="0"/>
          </a:p>
          <a:p>
            <a:pPr marL="414000" lvl="1" indent="0">
              <a:buNone/>
            </a:pPr>
            <a:r>
              <a:rPr lang="en-IN" sz="1400" dirty="0" smtClean="0"/>
              <a:t>	</a:t>
            </a:r>
            <a:endParaRPr lang="en-IN" sz="1400" dirty="0"/>
          </a:p>
          <a:p>
            <a:pPr marL="1328400" lvl="3" indent="0">
              <a:buNone/>
            </a:pPr>
            <a:r>
              <a:rPr lang="en-IN" sz="3600" b="1" dirty="0" smtClean="0">
                <a:solidFill>
                  <a:schemeClr val="tx1">
                    <a:lumMod val="95000"/>
                  </a:schemeClr>
                </a:solidFill>
              </a:rPr>
              <a:t>try  {</a:t>
            </a:r>
          </a:p>
          <a:p>
            <a:pPr marL="1328400" lvl="3" indent="0">
              <a:buNone/>
            </a:pPr>
            <a:r>
              <a:rPr lang="en-IN" sz="3600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IN" sz="3600" b="1" dirty="0" smtClean="0">
                <a:solidFill>
                  <a:schemeClr val="tx1">
                    <a:lumMod val="95000"/>
                  </a:schemeClr>
                </a:solidFill>
              </a:rPr>
              <a:t>		statement 2; </a:t>
            </a:r>
            <a:r>
              <a:rPr lang="en-IN" sz="3600" b="1" dirty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IN" sz="3600" b="1" dirty="0" smtClean="0">
                <a:solidFill>
                  <a:schemeClr val="tx1">
                    <a:lumMod val="95000"/>
                  </a:schemeClr>
                </a:solidFill>
              </a:rPr>
              <a:t>}</a:t>
            </a:r>
            <a:endParaRPr lang="en-IN" sz="3600" b="1" dirty="0">
              <a:solidFill>
                <a:schemeClr val="tx1">
                  <a:lumMod val="95000"/>
                </a:schemeClr>
              </a:solidFill>
            </a:endParaRPr>
          </a:p>
          <a:p>
            <a:pPr marL="1328400" lvl="3" indent="0">
              <a:buNone/>
            </a:pPr>
            <a:r>
              <a:rPr lang="en-IN" sz="3600" b="1" dirty="0" smtClean="0">
                <a:solidFill>
                  <a:schemeClr val="tx1">
                    <a:lumMod val="95000"/>
                  </a:schemeClr>
                </a:solidFill>
              </a:rPr>
              <a:t>catch(Exception </a:t>
            </a:r>
            <a:r>
              <a:rPr lang="en-IN" sz="3600" b="1" dirty="0">
                <a:solidFill>
                  <a:schemeClr val="tx1">
                    <a:lumMod val="95000"/>
                  </a:schemeClr>
                </a:solidFill>
              </a:rPr>
              <a:t>e1)   {</a:t>
            </a:r>
          </a:p>
          <a:p>
            <a:pPr marL="1328400" lvl="3" indent="0">
              <a:buNone/>
            </a:pPr>
            <a:r>
              <a:rPr lang="en-IN" sz="2800" b="1" dirty="0">
                <a:solidFill>
                  <a:schemeClr val="tx1">
                    <a:lumMod val="95000"/>
                  </a:schemeClr>
                </a:solidFill>
              </a:rPr>
              <a:t>       //Exception Message  </a:t>
            </a:r>
            <a:r>
              <a:rPr lang="en-IN" sz="3600" b="1" dirty="0" smtClean="0">
                <a:solidFill>
                  <a:schemeClr val="tx1">
                    <a:lumMod val="95000"/>
                  </a:schemeClr>
                </a:solidFill>
              </a:rPr>
              <a:t>}</a:t>
            </a:r>
            <a:endParaRPr lang="en-IN" sz="3600" b="1" dirty="0">
              <a:solidFill>
                <a:schemeClr val="tx1">
                  <a:lumMod val="95000"/>
                </a:schemeClr>
              </a:solidFill>
            </a:endParaRPr>
          </a:p>
          <a:p>
            <a:pPr marL="36900" indent="0"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36900" indent="0">
              <a:buNone/>
            </a:pPr>
            <a:r>
              <a:rPr lang="en-IN" sz="3200" dirty="0"/>
              <a:t>catch(Exception e2) </a:t>
            </a:r>
            <a:r>
              <a:rPr lang="en-IN" dirty="0"/>
              <a:t>//Catch of Main(parent) try block</a:t>
            </a:r>
          </a:p>
          <a:p>
            <a:pPr marL="36900" indent="0">
              <a:buNone/>
            </a:pPr>
            <a:r>
              <a:rPr lang="en-IN" sz="3200" dirty="0"/>
              <a:t>{      </a:t>
            </a:r>
            <a:r>
              <a:rPr lang="en-IN" dirty="0"/>
              <a:t>//Exception Message </a:t>
            </a:r>
            <a:endParaRPr lang="en-IN" sz="3200" dirty="0" smtClean="0"/>
          </a:p>
          <a:p>
            <a:pPr marL="36900" indent="0">
              <a:buNone/>
            </a:pPr>
            <a:r>
              <a:rPr lang="en-IN" sz="3200" dirty="0" smtClean="0"/>
              <a:t>}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812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627"/>
            <a:ext cx="7886700" cy="701674"/>
          </a:xfrm>
        </p:spPr>
        <p:txBody>
          <a:bodyPr/>
          <a:lstStyle/>
          <a:p>
            <a:r>
              <a:rPr lang="en-IN" b="1" dirty="0"/>
              <a:t>What is Finally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987424"/>
            <a:ext cx="8724900" cy="5578476"/>
          </a:xfrm>
        </p:spPr>
        <p:txBody>
          <a:bodyPr>
            <a:noAutofit/>
          </a:bodyPr>
          <a:lstStyle/>
          <a:p>
            <a:r>
              <a:rPr lang="en-IN" sz="3200" dirty="0"/>
              <a:t>A finally statement must be associated with a </a:t>
            </a:r>
            <a:r>
              <a:rPr lang="en-IN" sz="3200" u="sng" dirty="0"/>
              <a:t>try statement</a:t>
            </a:r>
            <a:r>
              <a:rPr lang="en-IN" sz="3200" dirty="0"/>
              <a:t>. </a:t>
            </a:r>
            <a:endParaRPr lang="en-IN" sz="3200" dirty="0" smtClean="0"/>
          </a:p>
          <a:p>
            <a:endParaRPr lang="en-IN" sz="1400" dirty="0"/>
          </a:p>
          <a:p>
            <a:r>
              <a:rPr lang="en-IN" sz="3200" dirty="0"/>
              <a:t>It identifies a block of statements that needs to be executed regardless of whether or not an </a:t>
            </a:r>
            <a:r>
              <a:rPr lang="en-IN" sz="3200" u="sng" dirty="0"/>
              <a:t>exception occurs</a:t>
            </a:r>
            <a:r>
              <a:rPr lang="en-IN" sz="3200" dirty="0"/>
              <a:t> within the try block</a:t>
            </a:r>
            <a:r>
              <a:rPr lang="en-IN" sz="3200" dirty="0" smtClean="0"/>
              <a:t>.</a:t>
            </a:r>
          </a:p>
          <a:p>
            <a:endParaRPr lang="en-IN" sz="1200" dirty="0"/>
          </a:p>
          <a:p>
            <a:r>
              <a:rPr lang="en-IN" sz="3200" dirty="0" smtClean="0"/>
              <a:t>It </a:t>
            </a:r>
            <a:r>
              <a:rPr lang="en-IN" sz="3200" dirty="0"/>
              <a:t>will run regardless of whether an exception was thrown and handled by the try and catch parts of the block</a:t>
            </a:r>
            <a:r>
              <a:rPr lang="en-IN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641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432</Words>
  <Application>Microsoft Office PowerPoint</Application>
  <PresentationFormat>On-screen Show (4:3)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Georgia</vt:lpstr>
      <vt:lpstr>Helvetica</vt:lpstr>
      <vt:lpstr>Mangal</vt:lpstr>
      <vt:lpstr>Times New Roman</vt:lpstr>
      <vt:lpstr>Trebuchet MS</vt:lpstr>
      <vt:lpstr>Verdana</vt:lpstr>
      <vt:lpstr>Office Theme</vt:lpstr>
      <vt:lpstr>Exception Handling in Java</vt:lpstr>
      <vt:lpstr>PowerPoint Presentation</vt:lpstr>
      <vt:lpstr>Try-catch Block</vt:lpstr>
      <vt:lpstr>Multiple catch </vt:lpstr>
      <vt:lpstr>PowerPoint Presentation</vt:lpstr>
      <vt:lpstr>PowerPoint Presentation</vt:lpstr>
      <vt:lpstr>Nested try catch</vt:lpstr>
      <vt:lpstr>PowerPoint Presentation</vt:lpstr>
      <vt:lpstr>What is Finally Block</vt:lpstr>
      <vt:lpstr>PowerPoint Presentation</vt:lpstr>
      <vt:lpstr>PowerPoint Presentation</vt:lpstr>
      <vt:lpstr>PowerPoint Presentation</vt:lpstr>
      <vt:lpstr>PowerPoint Presentation</vt:lpstr>
      <vt:lpstr>Throwing our Own Exceptions</vt:lpstr>
      <vt:lpstr>Syntax of throw statement</vt:lpstr>
      <vt:lpstr>PowerPoint Presentation</vt:lpstr>
      <vt:lpstr>throws keyword</vt:lpstr>
      <vt:lpstr>PowerPoint Presentation</vt:lpstr>
      <vt:lpstr>PowerPoint Presentation</vt:lpstr>
      <vt:lpstr>Common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 in Java</dc:title>
  <dc:creator>Sachin Jadhav</dc:creator>
  <cp:lastModifiedBy>WIN 8.1</cp:lastModifiedBy>
  <cp:revision>20</cp:revision>
  <dcterms:created xsi:type="dcterms:W3CDTF">2014-09-02T13:50:10Z</dcterms:created>
  <dcterms:modified xsi:type="dcterms:W3CDTF">2021-05-17T07:12:17Z</dcterms:modified>
</cp:coreProperties>
</file>