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56" r:id="rId2"/>
    <p:sldId id="260" r:id="rId3"/>
    <p:sldId id="340" r:id="rId4"/>
    <p:sldId id="339" r:id="rId5"/>
    <p:sldId id="341" r:id="rId6"/>
    <p:sldId id="262" r:id="rId7"/>
    <p:sldId id="378" r:id="rId8"/>
    <p:sldId id="379" r:id="rId9"/>
    <p:sldId id="380" r:id="rId10"/>
    <p:sldId id="382" r:id="rId11"/>
    <p:sldId id="383" r:id="rId12"/>
    <p:sldId id="384" r:id="rId13"/>
    <p:sldId id="385" r:id="rId14"/>
    <p:sldId id="267" r:id="rId15"/>
    <p:sldId id="386" r:id="rId16"/>
    <p:sldId id="387" r:id="rId17"/>
    <p:sldId id="388" r:id="rId18"/>
    <p:sldId id="389" r:id="rId19"/>
    <p:sldId id="390" r:id="rId20"/>
    <p:sldId id="343" r:id="rId21"/>
    <p:sldId id="391" r:id="rId22"/>
    <p:sldId id="392" r:id="rId23"/>
    <p:sldId id="347" r:id="rId24"/>
    <p:sldId id="393" r:id="rId25"/>
    <p:sldId id="394" r:id="rId26"/>
    <p:sldId id="346" r:id="rId27"/>
    <p:sldId id="395" r:id="rId28"/>
    <p:sldId id="396" r:id="rId29"/>
    <p:sldId id="397" r:id="rId30"/>
    <p:sldId id="398" r:id="rId31"/>
    <p:sldId id="269" r:id="rId32"/>
    <p:sldId id="265" r:id="rId33"/>
    <p:sldId id="274" r:id="rId34"/>
    <p:sldId id="277" r:id="rId35"/>
    <p:sldId id="399" r:id="rId36"/>
    <p:sldId id="400" r:id="rId37"/>
    <p:sldId id="401" r:id="rId38"/>
  </p:sldIdLst>
  <p:sldSz cx="9144000" cy="6858000" type="screen4x3"/>
  <p:notesSz cx="6743700" cy="9753600"/>
  <p:defaultTextStyle>
    <a:defPPr>
      <a:defRPr lang="he-IL"/>
    </a:defPPr>
    <a:lvl1pPr algn="ctr" rtl="0" eaLnBrk="0" fontAlgn="base" hangingPunct="0">
      <a:spcBef>
        <a:spcPct val="0"/>
      </a:spcBef>
      <a:spcAft>
        <a:spcPct val="0"/>
      </a:spcAft>
      <a:defRPr b="1" u="sng" kern="1200">
        <a:solidFill>
          <a:srgbClr val="FF505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u="sng" kern="1200">
        <a:solidFill>
          <a:srgbClr val="FF505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u="sng" kern="1200">
        <a:solidFill>
          <a:srgbClr val="FF505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u="sng" kern="1200">
        <a:solidFill>
          <a:srgbClr val="FF505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u="sng" kern="1200">
        <a:solidFill>
          <a:srgbClr val="FF505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u="sng" kern="1200">
        <a:solidFill>
          <a:srgbClr val="FF505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u="sng" kern="1200">
        <a:solidFill>
          <a:srgbClr val="FF505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u="sng" kern="1200">
        <a:solidFill>
          <a:srgbClr val="FF505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u="sng" kern="1200">
        <a:solidFill>
          <a:srgbClr val="FF505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00099"/>
    <a:srgbClr val="FFFFCC"/>
    <a:srgbClr val="009900"/>
    <a:srgbClr val="FFCC99"/>
    <a:srgbClr val="0000FF"/>
    <a:srgbClr val="006666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6667" autoAdjust="0"/>
  </p:normalViewPr>
  <p:slideViewPr>
    <p:cSldViewPr>
      <p:cViewPr varScale="1">
        <p:scale>
          <a:sx n="74" d="100"/>
          <a:sy n="74" d="100"/>
        </p:scale>
        <p:origin x="1668" y="-5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97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22700" y="0"/>
            <a:ext cx="29210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15" tIns="46708" rIns="93415" bIns="46708" numCol="1" anchor="t" anchorCtr="0" compatLnSpc="1">
            <a:prstTxWarp prst="textNoShape">
              <a:avLst/>
            </a:prstTxWarp>
          </a:bodyPr>
          <a:lstStyle>
            <a:lvl1pPr algn="r" defTabSz="933450" rtl="1" eaLnBrk="1" hangingPunct="1">
              <a:defRPr sz="1200" b="0" u="none" smtClean="0">
                <a:solidFill>
                  <a:schemeClr val="tx1"/>
                </a:solidFill>
                <a:latin typeface="Times New Roman" charset="0"/>
                <a:cs typeface="Times New Roman (Hebrew)" charset="-79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29210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15" tIns="46708" rIns="93415" bIns="46708" numCol="1" anchor="t" anchorCtr="0" compatLnSpc="1">
            <a:prstTxWarp prst="textNoShape">
              <a:avLst/>
            </a:prstTxWarp>
          </a:bodyPr>
          <a:lstStyle>
            <a:lvl1pPr algn="l" defTabSz="933450" rtl="1" eaLnBrk="1" hangingPunct="1">
              <a:defRPr sz="1200" b="0" u="none" smtClean="0">
                <a:solidFill>
                  <a:schemeClr val="tx1"/>
                </a:solidFill>
                <a:latin typeface="Times New Roman" charset="0"/>
                <a:cs typeface="Times New Roman (Hebrew)" charset="-79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22700" y="9266238"/>
            <a:ext cx="29210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15" tIns="46708" rIns="93415" bIns="46708" numCol="1" anchor="b" anchorCtr="0" compatLnSpc="1">
            <a:prstTxWarp prst="textNoShape">
              <a:avLst/>
            </a:prstTxWarp>
          </a:bodyPr>
          <a:lstStyle>
            <a:lvl1pPr algn="r" defTabSz="933450" rtl="1" eaLnBrk="1" hangingPunct="1">
              <a:defRPr sz="1200" b="0" u="none" smtClean="0">
                <a:solidFill>
                  <a:schemeClr val="tx1"/>
                </a:solidFill>
                <a:latin typeface="Times New Roman" charset="0"/>
                <a:cs typeface="Times New Roman (Hebrew)" charset="-79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0" y="9266238"/>
            <a:ext cx="29210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15" tIns="46708" rIns="93415" bIns="46708" numCol="1" anchor="b" anchorCtr="0" compatLnSpc="1">
            <a:prstTxWarp prst="textNoShape">
              <a:avLst/>
            </a:prstTxWarp>
          </a:bodyPr>
          <a:lstStyle>
            <a:lvl1pPr algn="l" defTabSz="933450" rtl="1" eaLnBrk="1" hangingPunct="1">
              <a:defRPr sz="1200" b="0" u="none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-79"/>
              </a:defRPr>
            </a:lvl1pPr>
          </a:lstStyle>
          <a:p>
            <a:fld id="{F93878AB-65B7-45DC-9867-0BAA42F021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751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22700" y="0"/>
            <a:ext cx="29210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15" tIns="46708" rIns="93415" bIns="46708" numCol="1" anchor="t" anchorCtr="0" compatLnSpc="1">
            <a:prstTxWarp prst="textNoShape">
              <a:avLst/>
            </a:prstTxWarp>
          </a:bodyPr>
          <a:lstStyle>
            <a:lvl1pPr algn="r" defTabSz="933450" rtl="1" eaLnBrk="1" hangingPunct="1">
              <a:defRPr sz="1200" b="0" u="none" smtClean="0">
                <a:solidFill>
                  <a:schemeClr val="tx1"/>
                </a:solidFill>
                <a:latin typeface="Times New Roman" charset="0"/>
                <a:cs typeface="Times New Roman (Hebrew)" charset="-79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29210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15" tIns="46708" rIns="93415" bIns="46708" numCol="1" anchor="t" anchorCtr="0" compatLnSpc="1">
            <a:prstTxWarp prst="textNoShape">
              <a:avLst/>
            </a:prstTxWarp>
          </a:bodyPr>
          <a:lstStyle>
            <a:lvl1pPr algn="l" defTabSz="933450" rtl="1" eaLnBrk="1" hangingPunct="1">
              <a:defRPr sz="1200" b="0" u="none" smtClean="0">
                <a:solidFill>
                  <a:schemeClr val="tx1"/>
                </a:solidFill>
                <a:latin typeface="Times New Roman" charset="0"/>
                <a:cs typeface="Times New Roman (Hebrew)" charset="-79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3450" y="731838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32325"/>
            <a:ext cx="4946650" cy="438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15" tIns="46708" rIns="93415" bIns="46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22700" y="9266238"/>
            <a:ext cx="29210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15" tIns="46708" rIns="93415" bIns="46708" numCol="1" anchor="b" anchorCtr="0" compatLnSpc="1">
            <a:prstTxWarp prst="textNoShape">
              <a:avLst/>
            </a:prstTxWarp>
          </a:bodyPr>
          <a:lstStyle>
            <a:lvl1pPr algn="r" defTabSz="933450" rtl="1" eaLnBrk="1" hangingPunct="1">
              <a:defRPr sz="1200" b="0" u="none" smtClean="0">
                <a:solidFill>
                  <a:schemeClr val="tx1"/>
                </a:solidFill>
                <a:latin typeface="Times New Roman" charset="0"/>
                <a:cs typeface="Times New Roman (Hebrew)" charset="-79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0" y="9266238"/>
            <a:ext cx="29210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15" tIns="46708" rIns="93415" bIns="46708" numCol="1" anchor="b" anchorCtr="0" compatLnSpc="1">
            <a:prstTxWarp prst="textNoShape">
              <a:avLst/>
            </a:prstTxWarp>
          </a:bodyPr>
          <a:lstStyle>
            <a:lvl1pPr algn="l" defTabSz="933450" rtl="1" eaLnBrk="1" hangingPunct="1">
              <a:defRPr sz="1200" b="0" u="none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-79"/>
              </a:defRPr>
            </a:lvl1pPr>
          </a:lstStyle>
          <a:p>
            <a:fld id="{B00D7FDD-2C6A-4C47-922D-10A8DC96F0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72189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 (Hebrew)" charset="-79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 (Hebrew)" charset="-79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 (Hebrew)" charset="-79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 (Hebrew)" charset="-79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 (Hebrew)" charset="-79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334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334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334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334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604B9F51-D535-4D8E-A9F4-F903896B708E}" type="slidenum">
              <a:rPr lang="en-US" altLang="en-US" b="0" u="none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-79"/>
              </a:rPr>
              <a:pPr/>
              <a:t>4</a:t>
            </a:fld>
            <a:endParaRPr lang="en-US" altLang="en-US" b="0" u="none">
              <a:solidFill>
                <a:schemeClr val="tx1"/>
              </a:solidFill>
              <a:latin typeface="Times New Roman" panose="02020603050405020304" pitchFamily="18" charset="0"/>
              <a:cs typeface="Times New Roman (Hebrew)" charset="-79"/>
            </a:endParaRPr>
          </a:p>
        </p:txBody>
      </p:sp>
      <p:sp>
        <p:nvSpPr>
          <p:cNvPr id="317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73100" y="4632325"/>
            <a:ext cx="5397500" cy="43894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532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522B-3457-4F45-8B4D-F269BE0362D7}" type="datetime1">
              <a:rPr lang="en-US" smtClean="0"/>
              <a:t>17/05/2021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2B41-0B29-4217-92C3-EB9FA6BAF7D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963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BA11-6494-4181-8AF8-0A70F3124EB8}" type="datetime1">
              <a:rPr lang="en-US" smtClean="0"/>
              <a:t>17/05/2021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3864-4663-4313-86B9-5C6E9BB68D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366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00A5-C0B3-4D5A-B9C2-43A4E19770BB}" type="datetime1">
              <a:rPr lang="en-US" smtClean="0"/>
              <a:t>17/05/2021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3864-4663-4313-86B9-5C6E9BB68D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4263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D69E-4D1A-4523-A03E-6DB44D6064A5}" type="datetime1">
              <a:rPr lang="en-US" smtClean="0"/>
              <a:t>17/05/2021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3864-4663-4313-86B9-5C6E9BB68D8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0972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275C-8B73-4779-B1F4-AE439673C386}" type="datetime1">
              <a:rPr lang="en-US" smtClean="0"/>
              <a:t>17/05/2021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3864-4663-4313-86B9-5C6E9BB68D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1710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71281-A0A8-4D97-9E62-6708C9575E39}" type="datetime1">
              <a:rPr lang="en-US" smtClean="0"/>
              <a:t>17/05/2021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3864-4663-4313-86B9-5C6E9BB68D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726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E72D-20FC-4AB5-A1DC-E3641928317F}" type="datetime1">
              <a:rPr lang="en-US" smtClean="0"/>
              <a:t>17/05/2021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3864-4663-4313-86B9-5C6E9BB68D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8035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6A675-CC7C-492E-A531-0A295DDEE4DF}" type="datetime1">
              <a:rPr lang="en-US" smtClean="0"/>
              <a:t>17/05/2021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C1E3-3670-4F09-84FD-2302A50C5BC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8718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89D1-E06F-4CC6-84E7-54D66DCCCB11}" type="datetime1">
              <a:rPr lang="en-US" smtClean="0"/>
              <a:t>17/05/2021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66AA-596B-4869-B974-85ED0DB6F2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9263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2390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229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229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69189F-D296-4E7E-81FC-58F4CD52F4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488620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4E731-8939-4CE7-932D-DDDD92E2958E}" type="datetime1">
              <a:rPr lang="en-US" smtClean="0"/>
              <a:t>17/05/2021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A9E3-E2DD-4008-9789-94FB0B34442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894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AD86-C6E5-4FB6-8F48-24F4936C9803}" type="datetime1">
              <a:rPr lang="en-US" smtClean="0"/>
              <a:t>17/05/2021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9B33E-8E8A-4CF7-AF7D-4D944E38333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9910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DA51-4F08-4E06-B386-63D0ADAAABCA}" type="datetime1">
              <a:rPr lang="en-US" smtClean="0"/>
              <a:t>17/05/2021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E496-C028-4A68-99D0-60A3617FB88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2050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9889-3A6B-4851-977D-4AABE73D5A3A}" type="datetime1">
              <a:rPr lang="en-US" smtClean="0"/>
              <a:t>17/05/2021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DB15-967B-4D38-8CEC-79E586AD464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6908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64D7-2F8F-412B-B097-6AF084EBD05D}" type="datetime1">
              <a:rPr lang="en-US" smtClean="0"/>
              <a:t>17/05/2021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5146-6F5F-4D26-811F-8470C4D2CC3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00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9032-7A00-4937-BF22-63F31A0D34E8}" type="datetime1">
              <a:rPr lang="en-US" smtClean="0"/>
              <a:t>17/05/2021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F2F-48EB-4758-80FD-51039E2BF0C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603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A854-B5A6-48E6-8A6D-2B158E87FEC2}" type="datetime1">
              <a:rPr lang="en-US" smtClean="0"/>
              <a:t>17/05/2021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6CCD-00D6-48CF-BE3A-6C6AF5F36AC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1749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AA0A-A34D-43C0-A4FD-266271E5FC5B}" type="datetime1">
              <a:rPr lang="en-US" smtClean="0"/>
              <a:t>17/05/2021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E245-BDEF-4E94-BDB2-86969CDEF49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0117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9358E6F-2AA8-4D3E-9BA8-AB93EE062482}" type="datetime1">
              <a:rPr lang="en-US" smtClean="0"/>
              <a:t>17/05/2021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2063864-4663-4313-86B9-5C6E9BB68D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82070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5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590800"/>
            <a:ext cx="7080026" cy="778942"/>
          </a:xfrm>
        </p:spPr>
        <p:txBody>
          <a:bodyPr>
            <a:noAutofit/>
          </a:bodyPr>
          <a:lstStyle/>
          <a:p>
            <a:r>
              <a:rPr lang="en-US" altLang="en-US" sz="4800" b="1" dirty="0" smtClean="0">
                <a:solidFill>
                  <a:schemeClr val="tx1"/>
                </a:solidFill>
              </a:rPr>
              <a:t>Java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 txBox="1">
            <a:spLocks/>
          </p:cNvSpPr>
          <p:nvPr/>
        </p:nvSpPr>
        <p:spPr>
          <a:xfrm>
            <a:off x="7010400" y="6324600"/>
            <a:ext cx="1905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u="sng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b="1" u="sng" kern="1200">
                <a:solidFill>
                  <a:srgbClr val="FF5050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b="1" u="sng" kern="1200">
                <a:solidFill>
                  <a:srgbClr val="FF5050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b="1" u="sng" kern="1200">
                <a:solidFill>
                  <a:srgbClr val="FF5050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b="1" u="sng" kern="1200">
                <a:solidFill>
                  <a:srgbClr val="FF5050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u="sng" kern="1200">
                <a:solidFill>
                  <a:srgbClr val="FF5050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u="sng" kern="1200">
                <a:solidFill>
                  <a:srgbClr val="FF5050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u="sng" kern="1200">
                <a:solidFill>
                  <a:srgbClr val="FF5050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u="sng" kern="1200">
                <a:solidFill>
                  <a:srgbClr val="FF5050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fld id="{4E2F18EE-A93D-48D1-8E36-51E6E5176097}" type="slidenum">
              <a:rPr lang="zh-CN" altLang="en-GB" smtClean="0"/>
              <a:pPr/>
              <a:t>10</a:t>
            </a:fld>
            <a:endParaRPr lang="en-GB" altLang="zh-CN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346" y="209550"/>
            <a:ext cx="8426904" cy="1066800"/>
          </a:xfrm>
          <a:prstGeom prst="rect">
            <a:avLst/>
          </a:prstGeom>
          <a:noFill/>
          <a:ln/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 altLang="en-US" b="0" u="none" dirty="0" smtClean="0"/>
              <a:t>Threading Mechanisms...</a:t>
            </a:r>
            <a:endParaRPr lang="en-US" altLang="en-US" b="0" u="none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402" y="1143001"/>
            <a:ext cx="8574088" cy="3429000"/>
          </a:xfrm>
          <a:prstGeom prst="rect">
            <a:avLst/>
          </a:prstGeom>
          <a:noFill/>
          <a:ln/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lnSpc>
                <a:spcPct val="90000"/>
              </a:lnSpc>
              <a:buClrTx/>
              <a:buSzPct val="100000"/>
              <a:buFont typeface="+mj-lt"/>
              <a:buAutoNum type="arabicPeriod"/>
            </a:pPr>
            <a:r>
              <a:rPr lang="en-US" altLang="en-US" sz="3200" b="0" u="none" dirty="0" smtClean="0"/>
              <a:t>Create a class that extends the Thread class</a:t>
            </a:r>
          </a:p>
          <a:p>
            <a:pPr marL="514350" indent="-514350" fontAlgn="auto">
              <a:lnSpc>
                <a:spcPct val="90000"/>
              </a:lnSpc>
              <a:buClrTx/>
              <a:buSzPct val="100000"/>
              <a:buFont typeface="+mj-lt"/>
              <a:buAutoNum type="arabicPeriod"/>
            </a:pPr>
            <a:r>
              <a:rPr lang="en-US" altLang="en-US" sz="3200" b="0" u="none" dirty="0" smtClean="0"/>
              <a:t>Create a class that implements the Runnable interface</a:t>
            </a:r>
            <a:endParaRPr lang="en-US" altLang="en-US" sz="3200" b="0" u="none" dirty="0"/>
          </a:p>
        </p:txBody>
      </p:sp>
      <p:pic>
        <p:nvPicPr>
          <p:cNvPr id="8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42" y="3581400"/>
            <a:ext cx="8229598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1905000" y="4179888"/>
            <a:ext cx="0" cy="481012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70346" y="2731443"/>
            <a:ext cx="83624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/>
            <a:r>
              <a:rPr lang="en-US" altLang="en-US" dirty="0">
                <a:solidFill>
                  <a:srgbClr val="FFC000"/>
                </a:solidFill>
              </a:rPr>
              <a:t>In both cases the </a:t>
            </a:r>
            <a:r>
              <a:rPr lang="en-US" altLang="en-US" sz="2400" dirty="0">
                <a:solidFill>
                  <a:srgbClr val="FFC000"/>
                </a:solidFill>
                <a:cs typeface="Courier New" panose="02070309020205020404" pitchFamily="49" charset="0"/>
              </a:rPr>
              <a:t>run()</a:t>
            </a:r>
            <a:r>
              <a:rPr lang="en-US" altLang="en-US" dirty="0">
                <a:solidFill>
                  <a:srgbClr val="FFC000"/>
                </a:solidFill>
              </a:rPr>
              <a:t> method should be implemented</a:t>
            </a:r>
          </a:p>
        </p:txBody>
      </p:sp>
    </p:spTree>
    <p:extLst>
      <p:ext uri="{BB962C8B-B14F-4D97-AF65-F5344CB8AC3E}">
        <p14:creationId xmlns:p14="http://schemas.microsoft.com/office/powerpoint/2010/main" val="2445726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351"/>
            <a:ext cx="8686800" cy="857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altLang="en-US" sz="4000" b="1" dirty="0">
                <a:solidFill>
                  <a:schemeClr val="tx1"/>
                </a:solidFill>
                <a:effectLst/>
              </a:rPr>
              <a:t>1st method: Extending Thread class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" y="863600"/>
            <a:ext cx="8610600" cy="5511799"/>
          </a:xfrm>
          <a:prstGeom prst="rect">
            <a:avLst/>
          </a:prstGeom>
          <a:noFill/>
          <a:ln/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auto">
              <a:lnSpc>
                <a:spcPct val="90000"/>
              </a:lnSpc>
            </a:pPr>
            <a:r>
              <a:rPr lang="en-US" altLang="en-US" sz="2800" b="0" u="none" dirty="0" smtClean="0">
                <a:solidFill>
                  <a:schemeClr val="tx1"/>
                </a:solidFill>
              </a:rPr>
              <a:t>Threads are implemented as objects that contains a method called run()</a:t>
            </a:r>
          </a:p>
          <a:p>
            <a:pPr marL="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2400" b="1" u="none" dirty="0" smtClean="0">
                <a:latin typeface="Courier New" panose="02070309020205020404" pitchFamily="49" charset="0"/>
              </a:rPr>
              <a:t>	</a:t>
            </a:r>
            <a:r>
              <a:rPr lang="en-US" altLang="en-US" sz="2400" b="1" u="none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800" u="none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class </a:t>
            </a:r>
            <a:r>
              <a:rPr lang="en-US" altLang="en-US" sz="2800" u="none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MyThread</a:t>
            </a:r>
            <a:r>
              <a:rPr lang="en-US" altLang="en-US" sz="2800" u="none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extends Thread</a:t>
            </a:r>
          </a:p>
          <a:p>
            <a:pPr marL="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2800" u="none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	  {</a:t>
            </a:r>
          </a:p>
          <a:p>
            <a:pPr marL="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2800" u="none" dirty="0" smtClean="0">
                <a:latin typeface="Courier New" panose="02070309020205020404" pitchFamily="49" charset="0"/>
              </a:rPr>
              <a:t>    	</a:t>
            </a:r>
            <a:r>
              <a:rPr lang="en-US" altLang="en-US" sz="2800" u="none" dirty="0" smtClean="0">
                <a:latin typeface="Courier New" panose="02070309020205020404" pitchFamily="49" charset="0"/>
              </a:rPr>
              <a:t> </a:t>
            </a:r>
            <a:r>
              <a:rPr lang="en-US" altLang="en-US" sz="3200" u="none" dirty="0" smtClean="0">
                <a:solidFill>
                  <a:srgbClr val="FFC000"/>
                </a:solidFill>
                <a:latin typeface="Courier New" panose="02070309020205020404" pitchFamily="49" charset="0"/>
              </a:rPr>
              <a:t>public void run()</a:t>
            </a:r>
            <a:endParaRPr lang="en-US" altLang="en-US" sz="2800" u="none" dirty="0" smtClean="0">
              <a:solidFill>
                <a:srgbClr val="FFC000"/>
              </a:solidFill>
              <a:latin typeface="Courier New" panose="02070309020205020404" pitchFamily="49" charset="0"/>
            </a:endParaRPr>
          </a:p>
          <a:p>
            <a:pPr marL="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2800" u="none" dirty="0" smtClean="0">
                <a:latin typeface="Courier New" panose="02070309020205020404" pitchFamily="49" charset="0"/>
              </a:rPr>
              <a:t>  	 		</a:t>
            </a:r>
            <a:r>
              <a:rPr lang="en-US" altLang="en-US" sz="2800" u="none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  <a:endParaRPr lang="en-US" altLang="en-US" sz="2800" u="none" dirty="0" smtClean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2800" u="none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    	   	// thread body of execution</a:t>
            </a:r>
          </a:p>
          <a:p>
            <a:pPr marL="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2800" u="none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 	 		}</a:t>
            </a:r>
          </a:p>
          <a:p>
            <a:pPr marL="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2800" u="none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   }	</a:t>
            </a:r>
          </a:p>
          <a:p>
            <a:pPr marL="285750" indent="-285750" fontAlgn="auto">
              <a:lnSpc>
                <a:spcPct val="90000"/>
              </a:lnSpc>
            </a:pPr>
            <a:r>
              <a:rPr lang="en-US" altLang="en-US" sz="2400" u="none" dirty="0" smtClean="0">
                <a:solidFill>
                  <a:schemeClr val="tx1"/>
                </a:solidFill>
                <a:latin typeface="Arial" panose="020B0604020202020204" pitchFamily="34" charset="0"/>
              </a:rPr>
              <a:t>Create a thread:</a:t>
            </a:r>
            <a:endParaRPr lang="en-US" altLang="en-US" sz="2400" u="none" dirty="0" smtClean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285750" indent="-285750" fontAlgn="auto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0" u="none" dirty="0" smtClean="0">
                <a:latin typeface="Courier New" panose="02070309020205020404" pitchFamily="49" charset="0"/>
              </a:rPr>
              <a:t>   </a:t>
            </a:r>
            <a:r>
              <a:rPr lang="en-US" altLang="en-US" sz="2800" u="none" dirty="0" err="1" smtClean="0">
                <a:solidFill>
                  <a:srgbClr val="FFC000"/>
                </a:solidFill>
                <a:effectLst/>
                <a:latin typeface="Courier New" panose="02070309020205020404" pitchFamily="49" charset="0"/>
              </a:rPr>
              <a:t>MyThread</a:t>
            </a:r>
            <a:r>
              <a:rPr lang="en-US" altLang="en-US" sz="2800" u="none" dirty="0" smtClean="0">
                <a:solidFill>
                  <a:srgbClr val="FFC000"/>
                </a:solidFill>
                <a:effectLst/>
                <a:latin typeface="Courier New" panose="02070309020205020404" pitchFamily="49" charset="0"/>
              </a:rPr>
              <a:t> thr1 = new </a:t>
            </a:r>
            <a:r>
              <a:rPr lang="en-US" altLang="en-US" sz="2800" u="none" dirty="0" err="1" smtClean="0">
                <a:solidFill>
                  <a:srgbClr val="FFC000"/>
                </a:solidFill>
                <a:effectLst/>
                <a:latin typeface="Courier New" panose="02070309020205020404" pitchFamily="49" charset="0"/>
              </a:rPr>
              <a:t>MyThread</a:t>
            </a:r>
            <a:r>
              <a:rPr lang="en-US" altLang="en-US" sz="2800" u="none" dirty="0" smtClean="0">
                <a:solidFill>
                  <a:srgbClr val="FFC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285750" indent="-285750" fontAlgn="auto">
              <a:lnSpc>
                <a:spcPct val="90000"/>
              </a:lnSpc>
            </a:pPr>
            <a:r>
              <a:rPr lang="en-US" altLang="en-US" sz="2400" u="none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 Execution of threads:</a:t>
            </a:r>
            <a:endParaRPr lang="en-US" altLang="en-US" sz="2400" u="none" dirty="0" smtClean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285750" indent="-285750" fontAlgn="auto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0" u="none" dirty="0" smtClean="0">
                <a:latin typeface="Courier New" panose="02070309020205020404" pitchFamily="49" charset="0"/>
              </a:rPr>
              <a:t>   </a:t>
            </a:r>
            <a:r>
              <a:rPr lang="en-US" altLang="en-US" sz="2800" u="none" dirty="0" smtClean="0">
                <a:solidFill>
                  <a:srgbClr val="FFC000"/>
                </a:solidFill>
                <a:effectLst/>
                <a:latin typeface="Courier New" panose="02070309020205020404" pitchFamily="49" charset="0"/>
              </a:rPr>
              <a:t>thr1.start();</a:t>
            </a:r>
            <a:endParaRPr lang="en-US" altLang="en-US" sz="2800" u="none" dirty="0">
              <a:solidFill>
                <a:srgbClr val="FFC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802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345247"/>
            <a:ext cx="8610600" cy="590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u="none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altLang="en-US" sz="2800" u="none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MyThread</a:t>
            </a:r>
            <a:r>
              <a:rPr lang="en-US" altLang="en-US" sz="2800" u="none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extends Thread { 	</a:t>
            </a:r>
            <a:endParaRPr lang="en-US" altLang="en-US" sz="2800" u="none" dirty="0" smtClean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u="none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u="none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en-US" sz="2800" u="none" dirty="0" smtClean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public </a:t>
            </a:r>
            <a:r>
              <a:rPr lang="en-US" altLang="en-US" sz="2800" u="none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void run() {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u="none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endParaRPr lang="en-US" altLang="en-US" u="none" dirty="0" smtClean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u="none" dirty="0" smtClean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en-US" sz="2800" u="none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System.out.println(" this thread is running ... ");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u="none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endParaRPr lang="en-US" altLang="en-US" u="none" dirty="0" smtClean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u="none" dirty="0" smtClean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altLang="en-US" sz="2800" u="none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u="none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u="none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u="none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class ThreadEx1 { 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u="none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u="none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public static void main(String [] args  ) {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u="none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u="none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altLang="en-US" sz="2800" u="none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MyThread</a:t>
            </a:r>
            <a:r>
              <a:rPr lang="en-US" altLang="en-US" sz="2800" u="none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t = new </a:t>
            </a:r>
            <a:r>
              <a:rPr lang="en-US" altLang="en-US" sz="2800" u="none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MyThread</a:t>
            </a:r>
            <a:r>
              <a:rPr lang="en-US" altLang="en-US" sz="2800" u="none" dirty="0" smtClean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u="none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u="none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	             </a:t>
            </a:r>
            <a:r>
              <a:rPr lang="en-US" altLang="en-US" sz="2800" u="none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t.start</a:t>
            </a:r>
            <a:r>
              <a:rPr lang="en-US" altLang="en-US" sz="2800" u="none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u="none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}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u="none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GB" altLang="en-US" sz="2800" u="none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50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3130"/>
            <a:ext cx="8839200" cy="1066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altLang="en-US" sz="3600" b="1" dirty="0">
                <a:solidFill>
                  <a:schemeClr val="tx1"/>
                </a:solidFill>
              </a:rPr>
              <a:t>2nd method: </a:t>
            </a:r>
            <a:r>
              <a:rPr lang="en-US" altLang="en-US" sz="3600" b="1" dirty="0" smtClean="0">
                <a:solidFill>
                  <a:schemeClr val="tx1"/>
                </a:solidFill>
              </a:rPr>
              <a:t/>
            </a:r>
            <a:br>
              <a:rPr lang="en-US" altLang="en-US" sz="3600" b="1" dirty="0" smtClean="0">
                <a:solidFill>
                  <a:schemeClr val="tx1"/>
                </a:solidFill>
              </a:rPr>
            </a:br>
            <a:r>
              <a:rPr lang="en-US" altLang="en-US" sz="3600" b="1" dirty="0" smtClean="0">
                <a:solidFill>
                  <a:schemeClr val="tx1"/>
                </a:solidFill>
              </a:rPr>
              <a:t>Threads </a:t>
            </a:r>
            <a:r>
              <a:rPr lang="en-US" altLang="en-US" sz="3600" b="1" dirty="0">
                <a:solidFill>
                  <a:schemeClr val="tx1"/>
                </a:solidFill>
              </a:rPr>
              <a:t>by implementing Runnable interface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0" y="1150938"/>
            <a:ext cx="8555038" cy="5707062"/>
          </a:xfrm>
          <a:prstGeom prst="rect">
            <a:avLst/>
          </a:prstGeom>
          <a:noFill/>
          <a:ln/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auto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u="none" dirty="0" smtClean="0">
                <a:solidFill>
                  <a:srgbClr val="FFC000"/>
                </a:solidFill>
                <a:effectLst/>
                <a:latin typeface="Courier New" panose="02070309020205020404" pitchFamily="49" charset="0"/>
              </a:rPr>
              <a:t>class </a:t>
            </a:r>
            <a:r>
              <a:rPr lang="en-US" altLang="en-US" sz="2800" u="none" dirty="0" err="1" smtClean="0">
                <a:solidFill>
                  <a:srgbClr val="FFC000"/>
                </a:solidFill>
                <a:effectLst/>
                <a:latin typeface="Courier New" panose="02070309020205020404" pitchFamily="49" charset="0"/>
              </a:rPr>
              <a:t>MyThread</a:t>
            </a:r>
            <a:r>
              <a:rPr lang="en-US" altLang="en-US" sz="2800" u="none" dirty="0" smtClean="0">
                <a:solidFill>
                  <a:srgbClr val="FFC000"/>
                </a:solidFill>
                <a:effectLst/>
                <a:latin typeface="Courier New" panose="02070309020205020404" pitchFamily="49" charset="0"/>
              </a:rPr>
              <a:t> implements Runnable</a:t>
            </a:r>
          </a:p>
          <a:p>
            <a:pPr marL="0" indent="-28575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2800" u="none" dirty="0" smtClean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indent="-28575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2800" u="none" dirty="0" smtClean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altLang="en-US" sz="2400" u="none" dirty="0" smtClean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public void run()</a:t>
            </a:r>
          </a:p>
          <a:p>
            <a:pPr marL="0" indent="-28575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2400" u="none" dirty="0" smtClean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{</a:t>
            </a:r>
          </a:p>
          <a:p>
            <a:pPr marL="0" indent="-28575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2400" u="none" dirty="0" smtClean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// thread body of execution</a:t>
            </a:r>
          </a:p>
          <a:p>
            <a:pPr marL="0" indent="-28575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2400" u="none" dirty="0" smtClean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}</a:t>
            </a:r>
          </a:p>
          <a:p>
            <a:pPr marL="0" indent="-28575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2400" u="none" dirty="0" smtClean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285750" indent="-285750" fontAlgn="auto">
              <a:lnSpc>
                <a:spcPct val="90000"/>
              </a:lnSpc>
            </a:pPr>
            <a:r>
              <a:rPr lang="en-US" altLang="en-US" sz="2400" u="none" dirty="0" smtClean="0">
                <a:solidFill>
                  <a:schemeClr val="tx1"/>
                </a:solidFill>
              </a:rPr>
              <a:t>Creating Object:</a:t>
            </a:r>
          </a:p>
          <a:p>
            <a:pPr marL="285750" indent="-285750" fontAlgn="auto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u="none" dirty="0" smtClean="0">
                <a:latin typeface="Courier New" panose="02070309020205020404" pitchFamily="49" charset="0"/>
              </a:rPr>
              <a:t>    </a:t>
            </a:r>
            <a:r>
              <a:rPr lang="en-US" altLang="en-US" sz="2400" u="none" dirty="0" err="1" smtClean="0">
                <a:solidFill>
                  <a:srgbClr val="FFC000"/>
                </a:solidFill>
                <a:latin typeface="Courier New" panose="02070309020205020404" pitchFamily="49" charset="0"/>
              </a:rPr>
              <a:t>MyThread</a:t>
            </a:r>
            <a:r>
              <a:rPr lang="en-US" altLang="en-US" sz="2400" u="none" dirty="0" smtClean="0">
                <a:solidFill>
                  <a:srgbClr val="FFC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u="none" dirty="0" err="1" smtClean="0">
                <a:solidFill>
                  <a:srgbClr val="FFC000"/>
                </a:solidFill>
                <a:latin typeface="Courier New" panose="02070309020205020404" pitchFamily="49" charset="0"/>
              </a:rPr>
              <a:t>myObject</a:t>
            </a:r>
            <a:r>
              <a:rPr lang="en-US" altLang="en-US" sz="2400" u="none" dirty="0" smtClean="0">
                <a:solidFill>
                  <a:srgbClr val="FFC000"/>
                </a:solidFill>
                <a:latin typeface="Courier New" panose="02070309020205020404" pitchFamily="49" charset="0"/>
              </a:rPr>
              <a:t> = new </a:t>
            </a:r>
            <a:r>
              <a:rPr lang="en-US" altLang="en-US" sz="2400" u="none" dirty="0" err="1" smtClean="0">
                <a:solidFill>
                  <a:srgbClr val="FFC000"/>
                </a:solidFill>
                <a:latin typeface="Courier New" panose="02070309020205020404" pitchFamily="49" charset="0"/>
              </a:rPr>
              <a:t>MyThread</a:t>
            </a:r>
            <a:r>
              <a:rPr lang="en-US" altLang="en-US" sz="2400" u="none" dirty="0" smtClean="0">
                <a:solidFill>
                  <a:srgbClr val="FFC000"/>
                </a:solidFill>
                <a:latin typeface="Courier New" panose="02070309020205020404" pitchFamily="49" charset="0"/>
              </a:rPr>
              <a:t>();</a:t>
            </a:r>
            <a:endParaRPr lang="en-US" altLang="en-US" sz="2400" u="none" dirty="0" smtClean="0">
              <a:solidFill>
                <a:srgbClr val="FFC000"/>
              </a:solidFill>
            </a:endParaRPr>
          </a:p>
          <a:p>
            <a:pPr marL="285750" indent="-285750" fontAlgn="auto">
              <a:lnSpc>
                <a:spcPct val="90000"/>
              </a:lnSpc>
            </a:pPr>
            <a:r>
              <a:rPr lang="en-US" altLang="en-US" sz="2400" u="none" dirty="0" smtClean="0">
                <a:solidFill>
                  <a:schemeClr val="tx1"/>
                </a:solidFill>
              </a:rPr>
              <a:t>Creating Thread Object:</a:t>
            </a:r>
          </a:p>
          <a:p>
            <a:pPr marL="285750" indent="-285750" fontAlgn="auto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u="none" dirty="0" smtClean="0">
                <a:solidFill>
                  <a:srgbClr val="FFC000"/>
                </a:solidFill>
              </a:rPr>
              <a:t>        </a:t>
            </a:r>
            <a:r>
              <a:rPr lang="en-US" altLang="en-US" sz="2700" u="none" dirty="0" smtClean="0">
                <a:solidFill>
                  <a:srgbClr val="FFC000"/>
                </a:solidFill>
                <a:effectLst/>
                <a:latin typeface="Courier New" panose="02070309020205020404" pitchFamily="49" charset="0"/>
              </a:rPr>
              <a:t>Thread thr1 = new Thread( </a:t>
            </a:r>
            <a:r>
              <a:rPr lang="en-US" altLang="en-US" sz="2700" u="none" dirty="0" err="1" smtClean="0">
                <a:solidFill>
                  <a:srgbClr val="FFC000"/>
                </a:solidFill>
                <a:effectLst/>
                <a:latin typeface="Courier New" panose="02070309020205020404" pitchFamily="49" charset="0"/>
              </a:rPr>
              <a:t>myObject</a:t>
            </a:r>
            <a:r>
              <a:rPr lang="en-US" altLang="en-US" sz="2700" u="none" dirty="0" smtClean="0">
                <a:solidFill>
                  <a:srgbClr val="FFC000"/>
                </a:solidFill>
                <a:effectLst/>
                <a:latin typeface="Courier New" panose="02070309020205020404" pitchFamily="49" charset="0"/>
              </a:rPr>
              <a:t> );</a:t>
            </a:r>
          </a:p>
          <a:p>
            <a:pPr marL="285750" indent="-285750" fontAlgn="auto">
              <a:lnSpc>
                <a:spcPct val="90000"/>
              </a:lnSpc>
            </a:pPr>
            <a:r>
              <a:rPr lang="en-US" altLang="en-US" sz="2400" u="none" dirty="0" smtClean="0">
                <a:solidFill>
                  <a:schemeClr val="tx1"/>
                </a:solidFill>
              </a:rPr>
              <a:t>Start Execution:</a:t>
            </a:r>
          </a:p>
          <a:p>
            <a:pPr marL="285750" indent="-285750" fontAlgn="auto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u="none" dirty="0" smtClean="0">
                <a:latin typeface="Courier New" panose="02070309020205020404" pitchFamily="49" charset="0"/>
              </a:rPr>
              <a:t>    </a:t>
            </a:r>
            <a:r>
              <a:rPr lang="en-US" altLang="en-US" sz="2800" u="none" dirty="0" smtClean="0">
                <a:solidFill>
                  <a:srgbClr val="FFC000"/>
                </a:solidFill>
                <a:latin typeface="Courier New" panose="02070309020205020404" pitchFamily="49" charset="0"/>
              </a:rPr>
              <a:t>thr1.start();</a:t>
            </a:r>
            <a:endParaRPr lang="en-US" altLang="en-US" sz="2800" u="none" dirty="0">
              <a:solidFill>
                <a:srgbClr val="FFC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1850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723446" y="243438"/>
            <a:ext cx="7765322" cy="970450"/>
          </a:xfrm>
        </p:spPr>
        <p:txBody>
          <a:bodyPr/>
          <a:lstStyle/>
          <a:p>
            <a:r>
              <a:rPr lang="en-US" altLang="en-US" dirty="0" smtClean="0"/>
              <a:t>A Runnable Object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532946" y="1259925"/>
            <a:ext cx="8306254" cy="4485238"/>
          </a:xfrm>
        </p:spPr>
        <p:txBody>
          <a:bodyPr>
            <a:normAutofit/>
          </a:bodyPr>
          <a:lstStyle/>
          <a:p>
            <a:r>
              <a:rPr lang="en-US" altLang="en-US" sz="2800" dirty="0" smtClean="0">
                <a:solidFill>
                  <a:schemeClr val="tx1"/>
                </a:solidFill>
              </a:rPr>
              <a:t>When running the Runnable object, a Thread object is created from the Runnable object</a:t>
            </a:r>
          </a:p>
          <a:p>
            <a:r>
              <a:rPr lang="en-US" altLang="en-US" sz="2800" dirty="0" smtClean="0">
                <a:solidFill>
                  <a:schemeClr val="tx1"/>
                </a:solidFill>
              </a:rPr>
              <a:t>The Thread object</a:t>
            </a:r>
            <a:r>
              <a:rPr lang="en-US" altLang="en-US" sz="2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’</a:t>
            </a:r>
            <a:r>
              <a:rPr lang="en-US" altLang="en-US" sz="2800" dirty="0" smtClean="0">
                <a:solidFill>
                  <a:schemeClr val="tx1"/>
                </a:solidFill>
              </a:rPr>
              <a:t>s </a:t>
            </a:r>
            <a:r>
              <a:rPr lang="en-US" altLang="en-US" sz="3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run()</a:t>
            </a:r>
            <a:r>
              <a:rPr lang="en-US" altLang="en-US" sz="2800" dirty="0" smtClean="0">
                <a:solidFill>
                  <a:schemeClr val="tx1"/>
                </a:solidFill>
              </a:rPr>
              <a:t> method calls the Runnable object</a:t>
            </a:r>
            <a:r>
              <a:rPr lang="en-US" altLang="en-US" sz="2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’</a:t>
            </a:r>
            <a:r>
              <a:rPr lang="en-US" altLang="en-US" sz="2800" dirty="0" smtClean="0">
                <a:solidFill>
                  <a:schemeClr val="tx1"/>
                </a:solidFill>
              </a:rPr>
              <a:t>s </a:t>
            </a:r>
            <a:r>
              <a:rPr lang="en-US" altLang="en-US" sz="3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run()</a:t>
            </a:r>
            <a:r>
              <a:rPr lang="en-US" altLang="en-US" sz="2800" dirty="0" smtClean="0">
                <a:solidFill>
                  <a:schemeClr val="tx1"/>
                </a:solidFill>
              </a:rPr>
              <a:t> method</a:t>
            </a:r>
          </a:p>
          <a:p>
            <a:r>
              <a:rPr lang="en-US" altLang="en-US" sz="2800" dirty="0" smtClean="0">
                <a:solidFill>
                  <a:schemeClr val="tx1"/>
                </a:solidFill>
              </a:rPr>
              <a:t>Allows threads to run inside any object, regardless of inheritance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35132" cy="68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92075" tIns="46038" rIns="92075" bIns="46038">
            <a:normAutofit fontScale="90000"/>
          </a:bodyPr>
          <a:lstStyle/>
          <a:p>
            <a:r>
              <a:rPr lang="en-US" altLang="en-US" b="1" dirty="0">
                <a:latin typeface="Arial" panose="020B0604020202020204" pitchFamily="34" charset="0"/>
              </a:rPr>
              <a:t>An example</a:t>
            </a:r>
            <a:endParaRPr lang="en-US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319086" y="914400"/>
            <a:ext cx="8596313" cy="57150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b="0" u="none" dirty="0" smtClean="0">
                <a:solidFill>
                  <a:schemeClr val="tx1"/>
                </a:solidFill>
              </a:rPr>
              <a:t>class </a:t>
            </a:r>
            <a:r>
              <a:rPr lang="en-US" altLang="en-US" sz="2800" b="0" u="none" dirty="0" err="1" smtClean="0">
                <a:solidFill>
                  <a:schemeClr val="tx1"/>
                </a:solidFill>
              </a:rPr>
              <a:t>MyThread</a:t>
            </a:r>
            <a:r>
              <a:rPr lang="en-US" altLang="en-US" sz="2800" b="0" u="none" dirty="0" smtClean="0">
                <a:solidFill>
                  <a:schemeClr val="tx1"/>
                </a:solidFill>
              </a:rPr>
              <a:t> implements Runnable  {</a:t>
            </a:r>
          </a:p>
          <a:p>
            <a:pPr fontAlgn="auto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b="0" u="none" dirty="0" smtClean="0">
                <a:solidFill>
                  <a:schemeClr val="tx1"/>
                </a:solidFill>
              </a:rPr>
              <a:t>        public void run() {</a:t>
            </a:r>
          </a:p>
          <a:p>
            <a:pPr fontAlgn="auto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b="0" u="none" dirty="0" smtClean="0">
                <a:solidFill>
                  <a:schemeClr val="tx1"/>
                </a:solidFill>
              </a:rPr>
              <a:t>             System.out.println(" this thread is running ... ");</a:t>
            </a:r>
          </a:p>
          <a:p>
            <a:pPr fontAlgn="auto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b="0" u="none" dirty="0" smtClean="0">
                <a:solidFill>
                  <a:schemeClr val="tx1"/>
                </a:solidFill>
              </a:rPr>
              <a:t>        }</a:t>
            </a:r>
          </a:p>
          <a:p>
            <a:pPr fontAlgn="auto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b="0" u="none" dirty="0" smtClean="0">
                <a:solidFill>
                  <a:schemeClr val="tx1"/>
                </a:solidFill>
              </a:rPr>
              <a:t>}</a:t>
            </a:r>
          </a:p>
          <a:p>
            <a:pPr fontAlgn="auto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b="0" u="none" dirty="0" smtClean="0">
                <a:solidFill>
                  <a:schemeClr val="tx1"/>
                </a:solidFill>
              </a:rPr>
              <a:t>class ThreadEx2 {</a:t>
            </a:r>
          </a:p>
          <a:p>
            <a:pPr fontAlgn="auto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b="0" u="none" dirty="0" smtClean="0">
                <a:solidFill>
                  <a:schemeClr val="tx1"/>
                </a:solidFill>
              </a:rPr>
              <a:t>        public static void main(String [] args  ) {</a:t>
            </a:r>
          </a:p>
          <a:p>
            <a:pPr fontAlgn="auto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b="0" u="none" dirty="0" smtClean="0">
                <a:solidFill>
                  <a:schemeClr val="tx1"/>
                </a:solidFill>
              </a:rPr>
              <a:t>         </a:t>
            </a:r>
            <a:r>
              <a:rPr lang="en-US" altLang="en-US" sz="3200" b="0" u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altLang="en-US" sz="3200" b="0" u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o=new </a:t>
            </a:r>
            <a:r>
              <a:rPr lang="en-US" altLang="en-US" sz="3200" b="0" u="none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altLang="en-US" sz="3200" b="0" u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altLang="en-US" sz="3200" b="0" u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b="1" u="none" dirty="0" smtClean="0">
                <a:solidFill>
                  <a:schemeClr val="tx1"/>
                </a:solidFill>
              </a:rPr>
              <a:t>		Thread t = new </a:t>
            </a:r>
            <a:r>
              <a:rPr lang="en-US" altLang="en-US" sz="2800" b="1" u="none" dirty="0" smtClean="0">
                <a:solidFill>
                  <a:schemeClr val="tx1"/>
                </a:solidFill>
              </a:rPr>
              <a:t>Thread(o);</a:t>
            </a:r>
            <a:endParaRPr lang="en-US" altLang="en-US" sz="2800" b="1" u="none" dirty="0" smtClean="0">
              <a:solidFill>
                <a:schemeClr val="tx1"/>
              </a:solidFill>
            </a:endParaRPr>
          </a:p>
          <a:p>
            <a:pPr fontAlgn="auto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b="1" u="none" dirty="0" smtClean="0">
                <a:solidFill>
                  <a:schemeClr val="tx1"/>
                </a:solidFill>
              </a:rPr>
              <a:t>		</a:t>
            </a:r>
            <a:r>
              <a:rPr lang="en-US" altLang="en-US" sz="2800" b="1" u="none" dirty="0" err="1" smtClean="0">
                <a:solidFill>
                  <a:schemeClr val="tx1"/>
                </a:solidFill>
              </a:rPr>
              <a:t>t.start</a:t>
            </a:r>
            <a:r>
              <a:rPr lang="en-US" altLang="en-US" sz="2800" b="1" u="none" dirty="0" smtClean="0">
                <a:solidFill>
                  <a:schemeClr val="tx1"/>
                </a:solidFill>
              </a:rPr>
              <a:t>();</a:t>
            </a:r>
            <a:endParaRPr lang="en-US" altLang="en-US" sz="2800" b="0" u="none" dirty="0" smtClean="0">
              <a:solidFill>
                <a:schemeClr val="tx1"/>
              </a:solidFill>
            </a:endParaRPr>
          </a:p>
          <a:p>
            <a:pPr fontAlgn="auto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b="0" u="none" dirty="0" smtClean="0">
                <a:solidFill>
                  <a:schemeClr val="tx1"/>
                </a:solidFill>
              </a:rPr>
              <a:t>        </a:t>
            </a:r>
            <a:r>
              <a:rPr lang="en-US" altLang="en-US" sz="2400" b="0" u="none" dirty="0" smtClean="0">
                <a:solidFill>
                  <a:schemeClr val="tx1"/>
                </a:solidFill>
              </a:rPr>
              <a:t>}</a:t>
            </a:r>
          </a:p>
          <a:p>
            <a:pPr fontAlgn="auto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0" u="none" dirty="0" smtClean="0">
                <a:solidFill>
                  <a:schemeClr val="tx1"/>
                </a:solidFill>
              </a:rPr>
              <a:t>}</a:t>
            </a:r>
            <a:endParaRPr lang="en-GB" altLang="en-US" sz="2400" b="0" u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9666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91575" cy="990600"/>
          </a:xfrm>
        </p:spPr>
        <p:txBody>
          <a:bodyPr/>
          <a:lstStyle/>
          <a:p>
            <a:r>
              <a:rPr lang="en-GB" altLang="en-US" sz="4000" dirty="0"/>
              <a:t>A Program with Three Java Threads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09587" y="1297781"/>
            <a:ext cx="8077200" cy="68341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GB" altLang="en-US" sz="3200" b="0" u="none" dirty="0" smtClean="0"/>
              <a:t>Write a program that creates 3 threads</a:t>
            </a:r>
            <a:endParaRPr lang="en-GB" altLang="en-US" sz="3200" b="0" u="none" dirty="0"/>
          </a:p>
        </p:txBody>
      </p:sp>
      <p:sp>
        <p:nvSpPr>
          <p:cNvPr id="7" name="Rectangle 6"/>
          <p:cNvSpPr/>
          <p:nvPr/>
        </p:nvSpPr>
        <p:spPr>
          <a:xfrm>
            <a:off x="152400" y="2189162"/>
            <a:ext cx="86943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0" algn="l">
              <a:lnSpc>
                <a:spcPct val="80000"/>
              </a:lnSpc>
              <a:buNone/>
            </a:pPr>
            <a:r>
              <a:rPr lang="en-GB" altLang="en-US" sz="2800" u="none" dirty="0">
                <a:solidFill>
                  <a:schemeClr val="tx1"/>
                </a:solidFill>
                <a:latin typeface="+mj-lt"/>
              </a:rPr>
              <a:t>class A extends Thread</a:t>
            </a:r>
          </a:p>
          <a:p>
            <a:pPr marL="400050" lvl="1" indent="0" algn="l">
              <a:lnSpc>
                <a:spcPct val="80000"/>
              </a:lnSpc>
              <a:buNone/>
            </a:pPr>
            <a:r>
              <a:rPr lang="en-GB" altLang="en-US" sz="2800" u="none" dirty="0">
                <a:solidFill>
                  <a:schemeClr val="tx1"/>
                </a:solidFill>
                <a:latin typeface="+mj-lt"/>
              </a:rPr>
              <a:t>{</a:t>
            </a:r>
          </a:p>
          <a:p>
            <a:pPr marL="400050" lvl="1" indent="0" algn="l">
              <a:lnSpc>
                <a:spcPct val="80000"/>
              </a:lnSpc>
              <a:buNone/>
            </a:pPr>
            <a:r>
              <a:rPr lang="en-GB" altLang="en-US" sz="2800" u="none" dirty="0">
                <a:solidFill>
                  <a:schemeClr val="tx1"/>
                </a:solidFill>
                <a:latin typeface="+mj-lt"/>
              </a:rPr>
              <a:t>  </a:t>
            </a:r>
            <a:r>
              <a:rPr lang="en-GB" altLang="en-US" sz="2800" u="none" dirty="0" smtClean="0">
                <a:solidFill>
                  <a:schemeClr val="tx1"/>
                </a:solidFill>
                <a:latin typeface="+mj-lt"/>
              </a:rPr>
              <a:t>public </a:t>
            </a:r>
            <a:r>
              <a:rPr lang="en-GB" altLang="en-US" sz="2800" u="none" dirty="0">
                <a:solidFill>
                  <a:schemeClr val="tx1"/>
                </a:solidFill>
                <a:latin typeface="+mj-lt"/>
              </a:rPr>
              <a:t>void run()</a:t>
            </a:r>
          </a:p>
          <a:p>
            <a:pPr marL="400050" lvl="1" indent="0" algn="l">
              <a:lnSpc>
                <a:spcPct val="80000"/>
              </a:lnSpc>
              <a:buNone/>
            </a:pPr>
            <a:r>
              <a:rPr lang="en-GB" altLang="en-US" sz="2800" u="none" dirty="0">
                <a:solidFill>
                  <a:schemeClr val="tx1"/>
                </a:solidFill>
                <a:latin typeface="+mj-lt"/>
              </a:rPr>
              <a:t>  </a:t>
            </a:r>
            <a:r>
              <a:rPr lang="en-GB" altLang="en-US" sz="2800" u="none" dirty="0" smtClean="0">
                <a:solidFill>
                  <a:schemeClr val="tx1"/>
                </a:solidFill>
                <a:latin typeface="+mj-lt"/>
              </a:rPr>
              <a:t> {</a:t>
            </a:r>
          </a:p>
          <a:p>
            <a:pPr marL="400050" lvl="1" indent="0" algn="l">
              <a:lnSpc>
                <a:spcPct val="80000"/>
              </a:lnSpc>
              <a:buNone/>
            </a:pPr>
            <a:endParaRPr lang="en-GB" altLang="en-US" sz="1600" u="none" dirty="0">
              <a:solidFill>
                <a:schemeClr val="tx1"/>
              </a:solidFill>
              <a:latin typeface="+mj-lt"/>
            </a:endParaRPr>
          </a:p>
          <a:p>
            <a:pPr marL="400050" lvl="1" indent="0" algn="l">
              <a:lnSpc>
                <a:spcPct val="80000"/>
              </a:lnSpc>
              <a:buNone/>
            </a:pPr>
            <a:r>
              <a:rPr lang="en-GB" altLang="en-US" sz="2800" u="none" dirty="0">
                <a:solidFill>
                  <a:schemeClr val="tx1"/>
                </a:solidFill>
                <a:latin typeface="+mj-lt"/>
              </a:rPr>
              <a:t>    </a:t>
            </a:r>
            <a:r>
              <a:rPr lang="en-GB" altLang="en-US" sz="2800" u="none" dirty="0" smtClean="0">
                <a:solidFill>
                  <a:schemeClr val="tx1"/>
                </a:solidFill>
                <a:latin typeface="+mj-lt"/>
              </a:rPr>
              <a:t>for(int </a:t>
            </a:r>
            <a:r>
              <a:rPr lang="en-GB" altLang="en-US" sz="2800" u="none" dirty="0">
                <a:solidFill>
                  <a:schemeClr val="tx1"/>
                </a:solidFill>
                <a:latin typeface="+mj-lt"/>
              </a:rPr>
              <a:t>i=1;i&lt;=5;i++)</a:t>
            </a:r>
          </a:p>
          <a:p>
            <a:pPr marL="400050" lvl="1" indent="0" algn="l">
              <a:lnSpc>
                <a:spcPct val="80000"/>
              </a:lnSpc>
              <a:buNone/>
            </a:pPr>
            <a:r>
              <a:rPr lang="en-GB" altLang="en-US" sz="2800" u="none" dirty="0">
                <a:solidFill>
                  <a:schemeClr val="tx1"/>
                </a:solidFill>
                <a:latin typeface="+mj-lt"/>
              </a:rPr>
              <a:t>     </a:t>
            </a:r>
            <a:r>
              <a:rPr lang="en-GB" altLang="en-US" sz="2800" u="none" dirty="0" smtClean="0">
                <a:solidFill>
                  <a:schemeClr val="tx1"/>
                </a:solidFill>
                <a:latin typeface="+mj-lt"/>
              </a:rPr>
              <a:t>{</a:t>
            </a:r>
            <a:endParaRPr lang="en-GB" altLang="en-US" sz="2800" u="none" dirty="0">
              <a:solidFill>
                <a:schemeClr val="tx1"/>
              </a:solidFill>
              <a:latin typeface="+mj-lt"/>
            </a:endParaRPr>
          </a:p>
          <a:p>
            <a:pPr marL="400050" lvl="1" indent="0" algn="l">
              <a:lnSpc>
                <a:spcPct val="80000"/>
              </a:lnSpc>
              <a:buNone/>
            </a:pPr>
            <a:r>
              <a:rPr lang="en-GB" altLang="en-US" sz="2800" u="none" dirty="0">
                <a:solidFill>
                  <a:schemeClr val="tx1"/>
                </a:solidFill>
                <a:latin typeface="+mj-lt"/>
              </a:rPr>
              <a:t>       </a:t>
            </a:r>
            <a:r>
              <a:rPr lang="en-GB" altLang="en-US" sz="2800" u="none" dirty="0" smtClean="0">
                <a:solidFill>
                  <a:schemeClr val="tx1"/>
                </a:solidFill>
                <a:latin typeface="+mj-lt"/>
              </a:rPr>
              <a:t>System.out.println</a:t>
            </a:r>
            <a:r>
              <a:rPr lang="en-GB" altLang="en-US" sz="2800" u="none" dirty="0">
                <a:solidFill>
                  <a:schemeClr val="tx1"/>
                </a:solidFill>
                <a:latin typeface="+mj-lt"/>
              </a:rPr>
              <a:t>("\t From </a:t>
            </a:r>
            <a:r>
              <a:rPr lang="en-GB" altLang="en-US" sz="2800" u="none" dirty="0" err="1">
                <a:solidFill>
                  <a:schemeClr val="tx1"/>
                </a:solidFill>
                <a:latin typeface="+mj-lt"/>
              </a:rPr>
              <a:t>ThreadA</a:t>
            </a:r>
            <a:r>
              <a:rPr lang="en-GB" altLang="en-US" sz="2800" u="none" dirty="0">
                <a:solidFill>
                  <a:schemeClr val="tx1"/>
                </a:solidFill>
                <a:latin typeface="+mj-lt"/>
              </a:rPr>
              <a:t>: i= "+i);</a:t>
            </a:r>
          </a:p>
          <a:p>
            <a:pPr marL="400050" lvl="1" indent="0" algn="l">
              <a:lnSpc>
                <a:spcPct val="80000"/>
              </a:lnSpc>
              <a:buNone/>
            </a:pPr>
            <a:r>
              <a:rPr lang="en-GB" altLang="en-US" sz="2800" u="none" dirty="0">
                <a:solidFill>
                  <a:schemeClr val="tx1"/>
                </a:solidFill>
                <a:latin typeface="+mj-lt"/>
              </a:rPr>
              <a:t>      </a:t>
            </a:r>
            <a:r>
              <a:rPr lang="en-GB" altLang="en-US" sz="2800" u="none" dirty="0" smtClean="0">
                <a:solidFill>
                  <a:schemeClr val="tx1"/>
                </a:solidFill>
                <a:latin typeface="+mj-lt"/>
              </a:rPr>
              <a:t>}</a:t>
            </a:r>
            <a:endParaRPr lang="en-GB" altLang="en-US" sz="2800" u="none" dirty="0">
              <a:solidFill>
                <a:schemeClr val="tx1"/>
              </a:solidFill>
              <a:latin typeface="+mj-lt"/>
            </a:endParaRPr>
          </a:p>
          <a:p>
            <a:pPr marL="400050" lvl="1" indent="0" algn="l">
              <a:lnSpc>
                <a:spcPct val="80000"/>
              </a:lnSpc>
              <a:buNone/>
            </a:pPr>
            <a:endParaRPr lang="en-GB" altLang="en-US" sz="1400" u="none" dirty="0">
              <a:solidFill>
                <a:schemeClr val="tx1"/>
              </a:solidFill>
              <a:latin typeface="+mj-lt"/>
            </a:endParaRPr>
          </a:p>
          <a:p>
            <a:pPr marL="400050" lvl="1" indent="0" algn="l">
              <a:lnSpc>
                <a:spcPct val="80000"/>
              </a:lnSpc>
              <a:buNone/>
            </a:pPr>
            <a:r>
              <a:rPr lang="en-GB" altLang="en-US" sz="2800" u="none" dirty="0">
                <a:solidFill>
                  <a:schemeClr val="tx1"/>
                </a:solidFill>
                <a:latin typeface="+mj-lt"/>
              </a:rPr>
              <a:t>                 System.out.println("Exit from A");</a:t>
            </a:r>
          </a:p>
          <a:p>
            <a:pPr marL="400050" lvl="1" indent="0" algn="l">
              <a:lnSpc>
                <a:spcPct val="80000"/>
              </a:lnSpc>
              <a:buNone/>
            </a:pPr>
            <a:r>
              <a:rPr lang="en-GB" altLang="en-US" sz="2800" u="none" dirty="0">
                <a:solidFill>
                  <a:schemeClr val="tx1"/>
                </a:solidFill>
                <a:latin typeface="+mj-lt"/>
              </a:rPr>
              <a:t>         }</a:t>
            </a:r>
          </a:p>
          <a:p>
            <a:pPr marL="400050" lvl="1" indent="0" algn="l">
              <a:lnSpc>
                <a:spcPct val="80000"/>
              </a:lnSpc>
              <a:buNone/>
            </a:pPr>
            <a:r>
              <a:rPr lang="en-GB" altLang="en-US" sz="2800" u="none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0327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7800" y="762000"/>
            <a:ext cx="8966200" cy="425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0" algn="l">
              <a:lnSpc>
                <a:spcPct val="80000"/>
              </a:lnSpc>
              <a:buNone/>
            </a:pPr>
            <a:r>
              <a:rPr lang="en-GB" altLang="en-US" sz="2800" u="none" dirty="0">
                <a:solidFill>
                  <a:schemeClr val="tx1"/>
                </a:solidFill>
                <a:latin typeface="+mj-lt"/>
              </a:rPr>
              <a:t>class </a:t>
            </a:r>
            <a:r>
              <a:rPr lang="en-GB" altLang="en-US" sz="2800" u="none" dirty="0" smtClean="0">
                <a:solidFill>
                  <a:schemeClr val="tx1"/>
                </a:solidFill>
                <a:latin typeface="+mj-lt"/>
              </a:rPr>
              <a:t>B </a:t>
            </a:r>
            <a:r>
              <a:rPr lang="en-GB" altLang="en-US" sz="2800" u="none" dirty="0">
                <a:solidFill>
                  <a:schemeClr val="tx1"/>
                </a:solidFill>
                <a:latin typeface="+mj-lt"/>
              </a:rPr>
              <a:t>extends </a:t>
            </a:r>
            <a:r>
              <a:rPr lang="en-GB" altLang="en-US" sz="2800" u="none" dirty="0" smtClean="0">
                <a:solidFill>
                  <a:schemeClr val="tx1"/>
                </a:solidFill>
                <a:latin typeface="+mj-lt"/>
              </a:rPr>
              <a:t>Thread {</a:t>
            </a:r>
            <a:endParaRPr lang="en-GB" altLang="en-US" sz="2800" u="none" dirty="0">
              <a:solidFill>
                <a:schemeClr val="tx1"/>
              </a:solidFill>
              <a:latin typeface="+mj-lt"/>
            </a:endParaRPr>
          </a:p>
          <a:p>
            <a:pPr marL="400050" lvl="1" indent="0" algn="l">
              <a:lnSpc>
                <a:spcPct val="80000"/>
              </a:lnSpc>
              <a:buNone/>
            </a:pPr>
            <a:r>
              <a:rPr lang="en-GB" altLang="en-US" sz="2800" u="none" dirty="0">
                <a:solidFill>
                  <a:schemeClr val="tx1"/>
                </a:solidFill>
                <a:latin typeface="+mj-lt"/>
              </a:rPr>
              <a:t>  </a:t>
            </a:r>
            <a:r>
              <a:rPr lang="en-GB" altLang="en-US" sz="2800" u="none" dirty="0" smtClean="0">
                <a:solidFill>
                  <a:schemeClr val="tx1"/>
                </a:solidFill>
                <a:latin typeface="+mj-lt"/>
              </a:rPr>
              <a:t>public </a:t>
            </a:r>
            <a:r>
              <a:rPr lang="en-GB" altLang="en-US" sz="2800" u="none" dirty="0">
                <a:solidFill>
                  <a:schemeClr val="tx1"/>
                </a:solidFill>
                <a:latin typeface="+mj-lt"/>
              </a:rPr>
              <a:t>void run()</a:t>
            </a:r>
          </a:p>
          <a:p>
            <a:pPr marL="400050" lvl="1" indent="0" algn="l">
              <a:lnSpc>
                <a:spcPct val="80000"/>
              </a:lnSpc>
              <a:buNone/>
            </a:pPr>
            <a:r>
              <a:rPr lang="en-GB" altLang="en-US" sz="2800" u="none" dirty="0">
                <a:solidFill>
                  <a:schemeClr val="tx1"/>
                </a:solidFill>
                <a:latin typeface="+mj-lt"/>
              </a:rPr>
              <a:t>  </a:t>
            </a:r>
            <a:r>
              <a:rPr lang="en-GB" altLang="en-US" sz="2800" u="none" dirty="0" smtClean="0">
                <a:solidFill>
                  <a:schemeClr val="tx1"/>
                </a:solidFill>
                <a:latin typeface="+mj-lt"/>
              </a:rPr>
              <a:t> {</a:t>
            </a:r>
          </a:p>
          <a:p>
            <a:pPr marL="400050" lvl="1" indent="0" algn="l">
              <a:lnSpc>
                <a:spcPct val="80000"/>
              </a:lnSpc>
              <a:buNone/>
            </a:pPr>
            <a:endParaRPr lang="en-GB" altLang="en-US" sz="1600" u="none" dirty="0">
              <a:solidFill>
                <a:schemeClr val="tx1"/>
              </a:solidFill>
              <a:latin typeface="+mj-lt"/>
            </a:endParaRPr>
          </a:p>
          <a:p>
            <a:pPr marL="400050" lvl="1" indent="0" algn="l">
              <a:lnSpc>
                <a:spcPct val="80000"/>
              </a:lnSpc>
              <a:buNone/>
            </a:pPr>
            <a:r>
              <a:rPr lang="en-GB" altLang="en-US" sz="2800" u="none" dirty="0">
                <a:solidFill>
                  <a:schemeClr val="tx1"/>
                </a:solidFill>
                <a:latin typeface="+mj-lt"/>
              </a:rPr>
              <a:t>    </a:t>
            </a:r>
            <a:r>
              <a:rPr lang="en-GB" altLang="en-US" sz="2800" u="none" dirty="0" smtClean="0">
                <a:solidFill>
                  <a:schemeClr val="tx1"/>
                </a:solidFill>
                <a:latin typeface="+mj-lt"/>
              </a:rPr>
              <a:t>for(</a:t>
            </a:r>
            <a:r>
              <a:rPr lang="en-GB" altLang="en-US" sz="2800" u="none" dirty="0" err="1" smtClean="0">
                <a:solidFill>
                  <a:schemeClr val="tx1"/>
                </a:solidFill>
                <a:latin typeface="+mj-lt"/>
              </a:rPr>
              <a:t>int</a:t>
            </a:r>
            <a:r>
              <a:rPr lang="en-GB" altLang="en-US" sz="2800" u="none" dirty="0" smtClean="0">
                <a:solidFill>
                  <a:schemeClr val="tx1"/>
                </a:solidFill>
                <a:latin typeface="+mj-lt"/>
              </a:rPr>
              <a:t> i=6;i&lt;=10;i</a:t>
            </a:r>
            <a:r>
              <a:rPr lang="en-GB" altLang="en-US" sz="2800" u="none" dirty="0">
                <a:solidFill>
                  <a:schemeClr val="tx1"/>
                </a:solidFill>
                <a:latin typeface="+mj-lt"/>
              </a:rPr>
              <a:t>++)</a:t>
            </a:r>
          </a:p>
          <a:p>
            <a:pPr marL="400050" lvl="1" indent="0" algn="l">
              <a:lnSpc>
                <a:spcPct val="80000"/>
              </a:lnSpc>
              <a:buNone/>
            </a:pPr>
            <a:r>
              <a:rPr lang="en-GB" altLang="en-US" sz="2800" u="none" dirty="0">
                <a:solidFill>
                  <a:schemeClr val="tx1"/>
                </a:solidFill>
                <a:latin typeface="+mj-lt"/>
              </a:rPr>
              <a:t>     </a:t>
            </a:r>
            <a:r>
              <a:rPr lang="en-GB" altLang="en-US" sz="2800" u="none" dirty="0" smtClean="0">
                <a:solidFill>
                  <a:schemeClr val="tx1"/>
                </a:solidFill>
                <a:latin typeface="+mj-lt"/>
              </a:rPr>
              <a:t>{</a:t>
            </a:r>
            <a:endParaRPr lang="en-GB" altLang="en-US" sz="2800" u="none" dirty="0">
              <a:solidFill>
                <a:schemeClr val="tx1"/>
              </a:solidFill>
              <a:latin typeface="+mj-lt"/>
            </a:endParaRPr>
          </a:p>
          <a:p>
            <a:pPr marL="400050" lvl="1" indent="0" algn="l">
              <a:lnSpc>
                <a:spcPct val="80000"/>
              </a:lnSpc>
              <a:buNone/>
            </a:pPr>
            <a:r>
              <a:rPr lang="en-GB" altLang="en-US" u="none" dirty="0">
                <a:solidFill>
                  <a:schemeClr val="tx1"/>
                </a:solidFill>
                <a:latin typeface="+mj-lt"/>
              </a:rPr>
              <a:t>      </a:t>
            </a:r>
            <a:endParaRPr lang="en-GB" altLang="en-US" u="none" dirty="0" smtClean="0">
              <a:solidFill>
                <a:schemeClr val="tx1"/>
              </a:solidFill>
              <a:latin typeface="+mj-lt"/>
            </a:endParaRPr>
          </a:p>
          <a:p>
            <a:pPr marL="400050" lvl="1" indent="0" algn="l">
              <a:lnSpc>
                <a:spcPct val="80000"/>
              </a:lnSpc>
              <a:buNone/>
            </a:pPr>
            <a:r>
              <a:rPr lang="en-GB" altLang="en-US" sz="2800" u="none" dirty="0" smtClean="0">
                <a:solidFill>
                  <a:schemeClr val="tx1"/>
                </a:solidFill>
                <a:latin typeface="+mj-lt"/>
              </a:rPr>
              <a:t> System.out.println</a:t>
            </a:r>
            <a:r>
              <a:rPr lang="en-GB" altLang="en-US" sz="2800" u="none" dirty="0">
                <a:solidFill>
                  <a:schemeClr val="tx1"/>
                </a:solidFill>
                <a:latin typeface="+mj-lt"/>
              </a:rPr>
              <a:t>("\t From </a:t>
            </a:r>
            <a:r>
              <a:rPr lang="en-GB" altLang="en-US" sz="2800" u="none" dirty="0" err="1" smtClean="0">
                <a:solidFill>
                  <a:schemeClr val="tx1"/>
                </a:solidFill>
                <a:latin typeface="+mj-lt"/>
              </a:rPr>
              <a:t>ThreadB</a:t>
            </a:r>
            <a:r>
              <a:rPr lang="en-GB" altLang="en-US" sz="2800" u="non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en-GB" altLang="en-US" sz="2800" u="none" dirty="0">
                <a:solidFill>
                  <a:schemeClr val="tx1"/>
                </a:solidFill>
                <a:latin typeface="+mj-lt"/>
              </a:rPr>
              <a:t>i= "+i);</a:t>
            </a:r>
          </a:p>
          <a:p>
            <a:pPr marL="400050" lvl="1" indent="0" algn="l">
              <a:lnSpc>
                <a:spcPct val="80000"/>
              </a:lnSpc>
              <a:buNone/>
            </a:pPr>
            <a:r>
              <a:rPr lang="en-GB" altLang="en-US" sz="2800" u="none" dirty="0">
                <a:solidFill>
                  <a:schemeClr val="tx1"/>
                </a:solidFill>
                <a:latin typeface="+mj-lt"/>
              </a:rPr>
              <a:t>    </a:t>
            </a:r>
            <a:r>
              <a:rPr lang="en-GB" altLang="en-US" sz="2800" u="none" dirty="0" smtClean="0">
                <a:solidFill>
                  <a:schemeClr val="tx1"/>
                </a:solidFill>
                <a:latin typeface="+mj-lt"/>
              </a:rPr>
              <a:t>}</a:t>
            </a:r>
            <a:endParaRPr lang="en-GB" altLang="en-US" sz="2800" u="none" dirty="0">
              <a:solidFill>
                <a:schemeClr val="tx1"/>
              </a:solidFill>
              <a:latin typeface="+mj-lt"/>
            </a:endParaRPr>
          </a:p>
          <a:p>
            <a:pPr marL="400050" lvl="1" indent="0" algn="l">
              <a:lnSpc>
                <a:spcPct val="80000"/>
              </a:lnSpc>
              <a:buNone/>
            </a:pPr>
            <a:endParaRPr lang="en-GB" altLang="en-US" sz="1400" u="none" dirty="0">
              <a:solidFill>
                <a:schemeClr val="tx1"/>
              </a:solidFill>
              <a:latin typeface="+mj-lt"/>
            </a:endParaRPr>
          </a:p>
          <a:p>
            <a:pPr marL="400050" lvl="1" indent="0" algn="l">
              <a:lnSpc>
                <a:spcPct val="80000"/>
              </a:lnSpc>
              <a:buNone/>
            </a:pPr>
            <a:r>
              <a:rPr lang="en-GB" altLang="en-US" sz="2800" u="none" dirty="0">
                <a:solidFill>
                  <a:schemeClr val="tx1"/>
                </a:solidFill>
                <a:latin typeface="+mj-lt"/>
              </a:rPr>
              <a:t>             </a:t>
            </a:r>
            <a:r>
              <a:rPr lang="en-GB" altLang="en-US" sz="2800" u="non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GB" altLang="en-US" sz="2800" u="none" dirty="0">
                <a:solidFill>
                  <a:schemeClr val="tx1"/>
                </a:solidFill>
                <a:latin typeface="+mj-lt"/>
              </a:rPr>
              <a:t>System.out.println("Exit from </a:t>
            </a:r>
            <a:r>
              <a:rPr lang="en-GB" altLang="en-US" sz="2800" u="none" dirty="0" smtClean="0">
                <a:solidFill>
                  <a:schemeClr val="tx1"/>
                </a:solidFill>
                <a:latin typeface="+mj-lt"/>
              </a:rPr>
              <a:t>B");</a:t>
            </a:r>
            <a:endParaRPr lang="en-GB" altLang="en-US" sz="2800" u="none" dirty="0">
              <a:solidFill>
                <a:schemeClr val="tx1"/>
              </a:solidFill>
              <a:latin typeface="+mj-lt"/>
            </a:endParaRPr>
          </a:p>
          <a:p>
            <a:pPr marL="400050" lvl="1" indent="0" algn="l">
              <a:lnSpc>
                <a:spcPct val="80000"/>
              </a:lnSpc>
              <a:buNone/>
            </a:pPr>
            <a:r>
              <a:rPr lang="en-GB" altLang="en-US" sz="2800" u="none" dirty="0">
                <a:solidFill>
                  <a:schemeClr val="tx1"/>
                </a:solidFill>
                <a:latin typeface="+mj-lt"/>
              </a:rPr>
              <a:t>         }</a:t>
            </a:r>
          </a:p>
          <a:p>
            <a:pPr marL="400050" lvl="1" indent="0" algn="l">
              <a:lnSpc>
                <a:spcPct val="80000"/>
              </a:lnSpc>
              <a:buNone/>
            </a:pPr>
            <a:r>
              <a:rPr lang="en-GB" altLang="en-US" sz="2800" u="none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0593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685800"/>
            <a:ext cx="8694332" cy="4351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0" algn="l">
              <a:lnSpc>
                <a:spcPct val="80000"/>
              </a:lnSpc>
              <a:buNone/>
            </a:pPr>
            <a:r>
              <a:rPr lang="en-GB" altLang="en-US" sz="2800" u="none" dirty="0">
                <a:solidFill>
                  <a:schemeClr val="tx1"/>
                </a:solidFill>
                <a:latin typeface="+mj-lt"/>
              </a:rPr>
              <a:t>class </a:t>
            </a:r>
            <a:r>
              <a:rPr lang="en-GB" altLang="en-US" sz="2800" u="none" dirty="0" smtClean="0">
                <a:solidFill>
                  <a:schemeClr val="tx1"/>
                </a:solidFill>
                <a:latin typeface="+mj-lt"/>
              </a:rPr>
              <a:t>C </a:t>
            </a:r>
            <a:r>
              <a:rPr lang="en-GB" altLang="en-US" sz="2800" u="none" dirty="0">
                <a:solidFill>
                  <a:schemeClr val="tx1"/>
                </a:solidFill>
                <a:latin typeface="+mj-lt"/>
              </a:rPr>
              <a:t>extends </a:t>
            </a:r>
            <a:r>
              <a:rPr lang="en-GB" altLang="en-US" sz="2800" u="none" dirty="0" smtClean="0">
                <a:solidFill>
                  <a:schemeClr val="tx1"/>
                </a:solidFill>
                <a:latin typeface="+mj-lt"/>
              </a:rPr>
              <a:t>Thread {</a:t>
            </a:r>
            <a:endParaRPr lang="en-GB" altLang="en-US" sz="2800" u="none" dirty="0">
              <a:solidFill>
                <a:schemeClr val="tx1"/>
              </a:solidFill>
              <a:latin typeface="+mj-lt"/>
            </a:endParaRPr>
          </a:p>
          <a:p>
            <a:pPr marL="400050" lvl="1" indent="0" algn="l">
              <a:lnSpc>
                <a:spcPct val="80000"/>
              </a:lnSpc>
              <a:buNone/>
            </a:pPr>
            <a:r>
              <a:rPr lang="en-GB" altLang="en-US" sz="2800" u="none" dirty="0" smtClean="0">
                <a:solidFill>
                  <a:schemeClr val="tx1"/>
                </a:solidFill>
                <a:latin typeface="+mj-lt"/>
              </a:rPr>
              <a:t>public </a:t>
            </a:r>
            <a:r>
              <a:rPr lang="en-GB" altLang="en-US" sz="2800" u="none" dirty="0">
                <a:solidFill>
                  <a:schemeClr val="tx1"/>
                </a:solidFill>
                <a:latin typeface="+mj-lt"/>
              </a:rPr>
              <a:t>void run()</a:t>
            </a:r>
          </a:p>
          <a:p>
            <a:pPr marL="400050" lvl="1" indent="0" algn="l">
              <a:lnSpc>
                <a:spcPct val="80000"/>
              </a:lnSpc>
              <a:buNone/>
            </a:pPr>
            <a:r>
              <a:rPr lang="en-GB" altLang="en-US" sz="2400" u="none" dirty="0">
                <a:solidFill>
                  <a:schemeClr val="tx1"/>
                </a:solidFill>
                <a:latin typeface="+mj-lt"/>
              </a:rPr>
              <a:t>  </a:t>
            </a:r>
            <a:endParaRPr lang="en-GB" altLang="en-US" sz="2400" u="none" dirty="0" smtClean="0">
              <a:solidFill>
                <a:schemeClr val="tx1"/>
              </a:solidFill>
              <a:latin typeface="+mj-lt"/>
            </a:endParaRPr>
          </a:p>
          <a:p>
            <a:pPr marL="400050" lvl="1" indent="0" algn="l">
              <a:lnSpc>
                <a:spcPct val="80000"/>
              </a:lnSpc>
              <a:buNone/>
            </a:pPr>
            <a:r>
              <a:rPr lang="en-GB" altLang="en-US" sz="2800" u="none" dirty="0" smtClean="0">
                <a:solidFill>
                  <a:schemeClr val="tx1"/>
                </a:solidFill>
                <a:latin typeface="+mj-lt"/>
              </a:rPr>
              <a:t> {</a:t>
            </a:r>
          </a:p>
          <a:p>
            <a:pPr marL="400050" lvl="1" indent="0" algn="l">
              <a:lnSpc>
                <a:spcPct val="80000"/>
              </a:lnSpc>
              <a:buNone/>
            </a:pPr>
            <a:r>
              <a:rPr lang="en-GB" altLang="en-US" sz="1600" u="none" dirty="0" smtClean="0">
                <a:solidFill>
                  <a:schemeClr val="tx1"/>
                </a:solidFill>
                <a:latin typeface="+mj-lt"/>
              </a:rPr>
              <a:t>    </a:t>
            </a:r>
          </a:p>
          <a:p>
            <a:pPr marL="400050" lvl="1" indent="0" algn="l">
              <a:lnSpc>
                <a:spcPct val="80000"/>
              </a:lnSpc>
              <a:buNone/>
            </a:pPr>
            <a:r>
              <a:rPr lang="en-GB" altLang="en-US" sz="2800" u="none" dirty="0" smtClean="0">
                <a:solidFill>
                  <a:schemeClr val="tx1"/>
                </a:solidFill>
                <a:latin typeface="+mj-lt"/>
              </a:rPr>
              <a:t>for(</a:t>
            </a:r>
            <a:r>
              <a:rPr lang="en-GB" altLang="en-US" sz="2800" u="none" dirty="0" err="1" smtClean="0">
                <a:solidFill>
                  <a:schemeClr val="tx1"/>
                </a:solidFill>
                <a:latin typeface="+mj-lt"/>
              </a:rPr>
              <a:t>int</a:t>
            </a:r>
            <a:r>
              <a:rPr lang="en-GB" altLang="en-US" sz="2800" u="none" dirty="0" smtClean="0">
                <a:solidFill>
                  <a:schemeClr val="tx1"/>
                </a:solidFill>
                <a:latin typeface="+mj-lt"/>
              </a:rPr>
              <a:t> i=11;i&lt;=15;i++) {</a:t>
            </a:r>
          </a:p>
          <a:p>
            <a:pPr marL="400050" lvl="1" indent="0" algn="l">
              <a:lnSpc>
                <a:spcPct val="80000"/>
              </a:lnSpc>
              <a:buNone/>
            </a:pPr>
            <a:endParaRPr lang="en-GB" altLang="en-US" u="none" dirty="0">
              <a:solidFill>
                <a:schemeClr val="tx1"/>
              </a:solidFill>
              <a:latin typeface="+mj-lt"/>
            </a:endParaRPr>
          </a:p>
          <a:p>
            <a:pPr marL="400050" lvl="1" indent="0" algn="l">
              <a:lnSpc>
                <a:spcPct val="80000"/>
              </a:lnSpc>
              <a:buNone/>
            </a:pPr>
            <a:r>
              <a:rPr lang="en-GB" altLang="en-US" sz="2800" u="none" dirty="0">
                <a:solidFill>
                  <a:schemeClr val="tx1"/>
                </a:solidFill>
                <a:latin typeface="+mj-lt"/>
              </a:rPr>
              <a:t>       </a:t>
            </a:r>
            <a:r>
              <a:rPr lang="en-GB" altLang="en-US" sz="2800" u="none" dirty="0" smtClean="0">
                <a:solidFill>
                  <a:schemeClr val="tx1"/>
                </a:solidFill>
                <a:latin typeface="+mj-lt"/>
              </a:rPr>
              <a:t>System.out.println</a:t>
            </a:r>
            <a:r>
              <a:rPr lang="en-GB" altLang="en-US" sz="2800" u="none" dirty="0">
                <a:solidFill>
                  <a:schemeClr val="tx1"/>
                </a:solidFill>
                <a:latin typeface="+mj-lt"/>
              </a:rPr>
              <a:t>("\t From </a:t>
            </a:r>
            <a:r>
              <a:rPr lang="en-GB" altLang="en-US" sz="2800" u="none" dirty="0" err="1" smtClean="0">
                <a:solidFill>
                  <a:schemeClr val="tx1"/>
                </a:solidFill>
                <a:latin typeface="+mj-lt"/>
              </a:rPr>
              <a:t>ThreadC</a:t>
            </a:r>
            <a:r>
              <a:rPr lang="en-GB" altLang="en-US" sz="2800" u="non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en-GB" altLang="en-US" sz="2800" u="none" dirty="0">
                <a:solidFill>
                  <a:schemeClr val="tx1"/>
                </a:solidFill>
                <a:latin typeface="+mj-lt"/>
              </a:rPr>
              <a:t>i= "+i);</a:t>
            </a:r>
          </a:p>
          <a:p>
            <a:pPr marL="400050" lvl="1" indent="0" algn="l">
              <a:lnSpc>
                <a:spcPct val="80000"/>
              </a:lnSpc>
              <a:buNone/>
            </a:pPr>
            <a:r>
              <a:rPr lang="en-GB" altLang="en-US" u="none" dirty="0">
                <a:solidFill>
                  <a:schemeClr val="tx1"/>
                </a:solidFill>
                <a:latin typeface="+mj-lt"/>
              </a:rPr>
              <a:t>      </a:t>
            </a:r>
            <a:endParaRPr lang="en-GB" altLang="en-US" u="none" dirty="0" smtClean="0">
              <a:solidFill>
                <a:schemeClr val="tx1"/>
              </a:solidFill>
              <a:latin typeface="+mj-lt"/>
            </a:endParaRPr>
          </a:p>
          <a:p>
            <a:pPr marL="400050" lvl="1" indent="0" algn="l">
              <a:lnSpc>
                <a:spcPct val="80000"/>
              </a:lnSpc>
              <a:buNone/>
            </a:pPr>
            <a:r>
              <a:rPr lang="en-GB" altLang="en-US" sz="2800" u="none" dirty="0" smtClean="0">
                <a:solidFill>
                  <a:schemeClr val="tx1"/>
                </a:solidFill>
                <a:latin typeface="+mj-lt"/>
              </a:rPr>
              <a:t>}</a:t>
            </a:r>
            <a:endParaRPr lang="en-GB" altLang="en-US" sz="2800" u="none" dirty="0">
              <a:solidFill>
                <a:schemeClr val="tx1"/>
              </a:solidFill>
              <a:latin typeface="+mj-lt"/>
            </a:endParaRPr>
          </a:p>
          <a:p>
            <a:pPr marL="400050" lvl="1" indent="0" algn="l">
              <a:lnSpc>
                <a:spcPct val="80000"/>
              </a:lnSpc>
              <a:buNone/>
            </a:pPr>
            <a:endParaRPr lang="en-GB" altLang="en-US" sz="1400" u="none" dirty="0">
              <a:solidFill>
                <a:schemeClr val="tx1"/>
              </a:solidFill>
              <a:latin typeface="+mj-lt"/>
            </a:endParaRPr>
          </a:p>
          <a:p>
            <a:pPr marL="400050" lvl="1" indent="0" algn="l">
              <a:lnSpc>
                <a:spcPct val="80000"/>
              </a:lnSpc>
              <a:buNone/>
            </a:pPr>
            <a:r>
              <a:rPr lang="en-GB" altLang="en-US" sz="2800" u="none" dirty="0">
                <a:solidFill>
                  <a:schemeClr val="tx1"/>
                </a:solidFill>
                <a:latin typeface="+mj-lt"/>
              </a:rPr>
              <a:t>                 System.out.println("Exit from </a:t>
            </a:r>
            <a:r>
              <a:rPr lang="en-GB" altLang="en-US" sz="2800" u="none" dirty="0" smtClean="0">
                <a:solidFill>
                  <a:schemeClr val="tx1"/>
                </a:solidFill>
                <a:latin typeface="+mj-lt"/>
              </a:rPr>
              <a:t>C");</a:t>
            </a:r>
            <a:endParaRPr lang="en-GB" altLang="en-US" sz="2800" u="none" dirty="0">
              <a:solidFill>
                <a:schemeClr val="tx1"/>
              </a:solidFill>
              <a:latin typeface="+mj-lt"/>
            </a:endParaRPr>
          </a:p>
          <a:p>
            <a:pPr marL="400050" lvl="1" indent="0" algn="l">
              <a:lnSpc>
                <a:spcPct val="80000"/>
              </a:lnSpc>
              <a:buNone/>
            </a:pPr>
            <a:r>
              <a:rPr lang="en-GB" altLang="en-US" sz="2800" u="none" dirty="0">
                <a:solidFill>
                  <a:schemeClr val="tx1"/>
                </a:solidFill>
                <a:latin typeface="+mj-lt"/>
              </a:rPr>
              <a:t>         }</a:t>
            </a:r>
          </a:p>
          <a:p>
            <a:pPr marL="400050" lvl="1" indent="0" algn="l">
              <a:lnSpc>
                <a:spcPct val="80000"/>
              </a:lnSpc>
              <a:buNone/>
            </a:pPr>
            <a:r>
              <a:rPr lang="en-GB" altLang="en-US" sz="2800" u="none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6135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56138"/>
            <a:ext cx="7765322" cy="970450"/>
          </a:xfrm>
        </p:spPr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734" y="1525556"/>
            <a:ext cx="8153854" cy="4058751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GB" altLang="en-US" sz="3200" b="1" dirty="0">
                <a:solidFill>
                  <a:schemeClr val="tx1"/>
                </a:solidFill>
              </a:rPr>
              <a:t>class </a:t>
            </a:r>
            <a:r>
              <a:rPr lang="en-GB" altLang="en-US" sz="3200" b="1" dirty="0" err="1">
                <a:solidFill>
                  <a:schemeClr val="tx1"/>
                </a:solidFill>
              </a:rPr>
              <a:t>ThreadTest</a:t>
            </a:r>
            <a:endParaRPr lang="en-GB" altLang="en-US" sz="3200" b="1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en-US" sz="3200" b="1" dirty="0">
                <a:solidFill>
                  <a:schemeClr val="tx1"/>
                </a:solidFill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altLang="en-US" sz="3200" b="1" dirty="0">
                <a:solidFill>
                  <a:schemeClr val="tx1"/>
                </a:solidFill>
              </a:rPr>
              <a:t>          public static void main(String args[])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altLang="en-US" sz="3200" b="1" dirty="0">
                <a:solidFill>
                  <a:schemeClr val="tx1"/>
                </a:solidFill>
              </a:rPr>
              <a:t>           </a:t>
            </a:r>
            <a:r>
              <a:rPr lang="en-GB" altLang="en-US" sz="3200" b="1" dirty="0" smtClean="0">
                <a:solidFill>
                  <a:schemeClr val="tx1"/>
                </a:solidFill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altLang="en-US" sz="3200" b="1" dirty="0" smtClean="0">
                <a:solidFill>
                  <a:schemeClr val="tx1"/>
                </a:solidFill>
              </a:rPr>
              <a:t>A </a:t>
            </a:r>
            <a:r>
              <a:rPr lang="en-GB" altLang="en-US" sz="3200" b="1" dirty="0" err="1" smtClean="0">
                <a:solidFill>
                  <a:schemeClr val="tx1"/>
                </a:solidFill>
              </a:rPr>
              <a:t>obA</a:t>
            </a:r>
            <a:r>
              <a:rPr lang="en-GB" altLang="en-US" sz="3200" b="1" dirty="0" smtClean="0">
                <a:solidFill>
                  <a:schemeClr val="tx1"/>
                </a:solidFill>
              </a:rPr>
              <a:t>=new A();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altLang="en-US" sz="3200" b="1" dirty="0" smtClean="0">
                <a:solidFill>
                  <a:schemeClr val="tx1"/>
                </a:solidFill>
              </a:rPr>
              <a:t>B </a:t>
            </a:r>
            <a:r>
              <a:rPr lang="en-GB" altLang="en-US" sz="3200" b="1" dirty="0" err="1" smtClean="0">
                <a:solidFill>
                  <a:schemeClr val="tx1"/>
                </a:solidFill>
              </a:rPr>
              <a:t>obB</a:t>
            </a:r>
            <a:r>
              <a:rPr lang="en-GB" altLang="en-US" sz="3200" b="1" dirty="0" smtClean="0">
                <a:solidFill>
                  <a:schemeClr val="tx1"/>
                </a:solidFill>
              </a:rPr>
              <a:t>=new B();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altLang="en-US" sz="3200" b="1" dirty="0" smtClean="0">
                <a:solidFill>
                  <a:schemeClr val="tx1"/>
                </a:solidFill>
              </a:rPr>
              <a:t>C </a:t>
            </a:r>
            <a:r>
              <a:rPr lang="en-GB" altLang="en-US" sz="3200" b="1" dirty="0" err="1" smtClean="0">
                <a:solidFill>
                  <a:schemeClr val="tx1"/>
                </a:solidFill>
              </a:rPr>
              <a:t>obC</a:t>
            </a:r>
            <a:r>
              <a:rPr lang="en-GB" altLang="en-US" sz="3200" b="1" dirty="0" smtClean="0">
                <a:solidFill>
                  <a:schemeClr val="tx1"/>
                </a:solidFill>
              </a:rPr>
              <a:t>=new C();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altLang="en-US" sz="3200" b="1" dirty="0" err="1" smtClean="0">
                <a:solidFill>
                  <a:schemeClr val="tx1"/>
                </a:solidFill>
              </a:rPr>
              <a:t>obA.start</a:t>
            </a:r>
            <a:r>
              <a:rPr lang="en-GB" altLang="en-US" sz="3200" b="1" dirty="0" smtClean="0">
                <a:solidFill>
                  <a:schemeClr val="tx1"/>
                </a:solidFill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altLang="en-US" sz="3200" b="1" dirty="0" err="1" smtClean="0">
                <a:solidFill>
                  <a:schemeClr val="tx1"/>
                </a:solidFill>
              </a:rPr>
              <a:t>obB.start</a:t>
            </a:r>
            <a:r>
              <a:rPr lang="en-GB" altLang="en-US" sz="3200" b="1" dirty="0" smtClean="0">
                <a:solidFill>
                  <a:schemeClr val="tx1"/>
                </a:solidFill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altLang="en-US" sz="3200" b="1" dirty="0" err="1" smtClean="0">
                <a:solidFill>
                  <a:schemeClr val="tx1"/>
                </a:solidFill>
              </a:rPr>
              <a:t>obC.start</a:t>
            </a:r>
            <a:r>
              <a:rPr lang="en-GB" altLang="en-US" sz="3200" b="1" dirty="0" smtClean="0">
                <a:solidFill>
                  <a:schemeClr val="tx1"/>
                </a:solidFill>
              </a:rPr>
              <a:t>();</a:t>
            </a:r>
            <a:endParaRPr lang="en-GB" altLang="en-US" sz="3200" b="1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en-US" sz="3200" b="1" dirty="0" smtClean="0">
                <a:solidFill>
                  <a:schemeClr val="tx1"/>
                </a:solidFill>
              </a:rPr>
              <a:t>}</a:t>
            </a:r>
            <a:endParaRPr lang="en-GB" altLang="en-US" sz="3200" b="1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en-US" sz="3200" b="1" dirty="0">
                <a:solidFill>
                  <a:schemeClr val="tx1"/>
                </a:solidFill>
              </a:rPr>
              <a:t>}</a:t>
            </a:r>
          </a:p>
          <a:p>
            <a:pPr marL="36900" indent="0">
              <a:buNone/>
            </a:pPr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660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90988" y="50801"/>
            <a:ext cx="7239000" cy="8382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Multitasking and Multithreading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67088" y="808038"/>
            <a:ext cx="8824512" cy="574516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en-US" sz="3200" b="1" dirty="0" smtClean="0">
                <a:solidFill>
                  <a:srgbClr val="FFC000"/>
                </a:solidFill>
              </a:rPr>
              <a:t>Multitasking: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800" dirty="0" smtClean="0">
                <a:solidFill>
                  <a:schemeClr val="tx1"/>
                </a:solidFill>
              </a:rPr>
              <a:t>refers to a computer's ability to perform multiple jobs concurrently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800" dirty="0" smtClean="0">
                <a:solidFill>
                  <a:schemeClr val="tx1"/>
                </a:solidFill>
              </a:rPr>
              <a:t>more than one program are running concurrently, e.g., </a:t>
            </a:r>
            <a:r>
              <a:rPr lang="en-US" altLang="en-US" sz="2800" b="1" dirty="0" smtClean="0">
                <a:solidFill>
                  <a:schemeClr val="tx1"/>
                </a:solidFill>
              </a:rPr>
              <a:t>UNIX</a:t>
            </a:r>
          </a:p>
          <a:p>
            <a:pPr>
              <a:lnSpc>
                <a:spcPct val="100000"/>
              </a:lnSpc>
            </a:pPr>
            <a:r>
              <a:rPr lang="en-US" altLang="en-US" sz="3200" b="1" dirty="0" smtClean="0">
                <a:solidFill>
                  <a:srgbClr val="FFC000"/>
                </a:solidFill>
              </a:rPr>
              <a:t>Multithreading: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800" dirty="0" smtClean="0"/>
              <a:t>A </a:t>
            </a:r>
            <a:r>
              <a:rPr lang="en-US" altLang="en-US" sz="2800" b="1" dirty="0" smtClean="0">
                <a:solidFill>
                  <a:srgbClr val="FFC000"/>
                </a:solidFill>
              </a:rPr>
              <a:t>thread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olidFill>
                  <a:schemeClr val="tx1"/>
                </a:solidFill>
              </a:rPr>
              <a:t>is a single sequence of execution within a program.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800" dirty="0" smtClean="0">
                <a:solidFill>
                  <a:schemeClr val="tx1"/>
                </a:solidFill>
              </a:rPr>
              <a:t>Multithreading refers to multiple threads of control within a single program each program can run multiple threads of control within it, e.g., </a:t>
            </a:r>
            <a:r>
              <a:rPr lang="en-US" altLang="en-US" sz="2800" b="1" dirty="0" smtClean="0">
                <a:solidFill>
                  <a:srgbClr val="FFC000"/>
                </a:solidFill>
              </a:rPr>
              <a:t>Web Browser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346" y="152400"/>
            <a:ext cx="7765322" cy="970450"/>
          </a:xfrm>
        </p:spPr>
        <p:txBody>
          <a:bodyPr/>
          <a:lstStyle/>
          <a:p>
            <a:r>
              <a:rPr lang="en-US" altLang="en-US" smtClean="0"/>
              <a:t>Thread Methods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10600" cy="4953001"/>
          </a:xfrm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4000" b="1" dirty="0" smtClean="0">
                <a:solidFill>
                  <a:srgbClr val="FFC000"/>
                </a:solidFill>
              </a:rPr>
              <a:t>void start()</a:t>
            </a:r>
          </a:p>
          <a:p>
            <a:pPr lvl="1"/>
            <a:r>
              <a:rPr lang="en-US" altLang="en-US" sz="3200" dirty="0" smtClean="0">
                <a:solidFill>
                  <a:schemeClr val="tx1"/>
                </a:solidFill>
              </a:rPr>
              <a:t>Creates a new thread and makes it runnable</a:t>
            </a:r>
          </a:p>
          <a:p>
            <a:pPr lvl="1"/>
            <a:r>
              <a:rPr lang="en-US" altLang="en-US" sz="3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This method can be called only once.</a:t>
            </a:r>
          </a:p>
          <a:p>
            <a:pPr marL="450000" lvl="1" indent="0" algn="ctr">
              <a:buNone/>
            </a:pPr>
            <a:r>
              <a:rPr lang="en-US" altLang="en-US" sz="3200" b="1" dirty="0" err="1" smtClean="0">
                <a:cs typeface="Times New Roman" panose="02020603050405020304" pitchFamily="18" charset="0"/>
              </a:rPr>
              <a:t>a</a:t>
            </a:r>
            <a:r>
              <a:rPr lang="en-US" altLang="en-US" sz="3200" b="1" dirty="0" err="1">
                <a:cs typeface="Times New Roman" panose="02020603050405020304" pitchFamily="18" charset="0"/>
              </a:rPr>
              <a:t>T</a:t>
            </a:r>
            <a:r>
              <a:rPr lang="en-US" altLang="en-US" sz="3200" b="1" dirty="0" err="1" smtClean="0">
                <a:cs typeface="Times New Roman" panose="02020603050405020304" pitchFamily="18" charset="0"/>
              </a:rPr>
              <a:t>hread.start</a:t>
            </a:r>
            <a:r>
              <a:rPr lang="en-US" altLang="en-US" sz="3200" b="1" dirty="0" smtClean="0">
                <a:cs typeface="Times New Roman" panose="02020603050405020304" pitchFamily="18" charset="0"/>
              </a:rPr>
              <a:t>()</a:t>
            </a:r>
            <a:endParaRPr lang="en-US" altLang="en-US" sz="2000" b="1" dirty="0" smtClean="0"/>
          </a:p>
          <a:p>
            <a:pPr>
              <a:buFontTx/>
              <a:buNone/>
            </a:pPr>
            <a:r>
              <a:rPr lang="en-US" altLang="en-US" sz="4000" b="1" dirty="0" smtClean="0">
                <a:solidFill>
                  <a:srgbClr val="FFC000"/>
                </a:solidFill>
              </a:rPr>
              <a:t>void run()</a:t>
            </a:r>
          </a:p>
          <a:p>
            <a:pPr lvl="1"/>
            <a:r>
              <a:rPr lang="en-US" altLang="en-US" sz="3200" dirty="0" smtClean="0">
                <a:solidFill>
                  <a:schemeClr val="tx1"/>
                </a:solidFill>
              </a:rPr>
              <a:t>The new thread begins its life inside this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65322" cy="762000"/>
          </a:xfrm>
        </p:spPr>
        <p:txBody>
          <a:bodyPr/>
          <a:lstStyle/>
          <a:p>
            <a:r>
              <a:rPr lang="en-IN" dirty="0" smtClean="0"/>
              <a:t>Stopping a Thread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181600"/>
          </a:xfrm>
        </p:spPr>
        <p:txBody>
          <a:bodyPr>
            <a:normAutofit/>
          </a:bodyPr>
          <a:lstStyle/>
          <a:p>
            <a:r>
              <a:rPr lang="en-US" altLang="en-US" sz="3600" dirty="0" smtClean="0"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Whenever we want to stop a thread from running further, call stop() method</a:t>
            </a:r>
          </a:p>
          <a:p>
            <a:pPr marL="450000" lvl="1" indent="0" algn="ctr">
              <a:buNone/>
            </a:pPr>
            <a:r>
              <a:rPr lang="en-US" altLang="en-US" sz="3600" b="1" dirty="0" err="1" smtClean="0">
                <a:solidFill>
                  <a:srgbClr val="FFC000"/>
                </a:solidFill>
                <a:cs typeface="Times New Roman" panose="02020603050405020304" pitchFamily="18" charset="0"/>
              </a:rPr>
              <a:t>aThread.stop</a:t>
            </a:r>
            <a:r>
              <a:rPr lang="en-US" altLang="en-US" sz="3600" b="1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()</a:t>
            </a:r>
            <a:endParaRPr lang="en-US" altLang="en-US" sz="3600" b="1" dirty="0">
              <a:solidFill>
                <a:srgbClr val="FFC000"/>
              </a:solidFill>
              <a:cs typeface="Times New Roman" panose="02020603050405020304" pitchFamily="18" charset="0"/>
            </a:endParaRPr>
          </a:p>
          <a:p>
            <a:r>
              <a:rPr lang="en-US" altLang="en-US" sz="3600" dirty="0" smtClean="0">
                <a:solidFill>
                  <a:schemeClr val="tx1"/>
                </a:solidFill>
                <a:effectLst/>
              </a:rPr>
              <a:t>This method causes the thread to move to </a:t>
            </a:r>
            <a:r>
              <a:rPr lang="en-US" altLang="en-US" sz="3600" b="1" i="1" dirty="0" smtClean="0">
                <a:solidFill>
                  <a:srgbClr val="FFC000"/>
                </a:solidFill>
              </a:rPr>
              <a:t>dead</a:t>
            </a:r>
            <a:r>
              <a:rPr lang="en-US" altLang="en-US" sz="3600" dirty="0" smtClean="0"/>
              <a:t> </a:t>
            </a:r>
            <a:r>
              <a:rPr lang="en-US" altLang="en-US" sz="3600" dirty="0" smtClean="0">
                <a:solidFill>
                  <a:schemeClr val="tx1"/>
                </a:solidFill>
              </a:rPr>
              <a:t>state.</a:t>
            </a:r>
          </a:p>
          <a:p>
            <a:r>
              <a:rPr lang="en-US" altLang="en-US" sz="3600" dirty="0" smtClean="0">
                <a:solidFill>
                  <a:schemeClr val="tx1"/>
                </a:solidFill>
                <a:effectLst/>
              </a:rPr>
              <a:t>The stop may used when the </a:t>
            </a:r>
            <a:r>
              <a:rPr lang="en-US" altLang="en-US" sz="3600" b="1" i="1" dirty="0" smtClean="0">
                <a:solidFill>
                  <a:srgbClr val="FFC000"/>
                </a:solidFill>
              </a:rPr>
              <a:t>premature death</a:t>
            </a:r>
            <a:r>
              <a:rPr lang="en-US" altLang="en-US" sz="3600" dirty="0" smtClean="0"/>
              <a:t> </a:t>
            </a:r>
            <a:r>
              <a:rPr lang="en-US" altLang="en-US" sz="3600" dirty="0" smtClean="0">
                <a:solidFill>
                  <a:schemeClr val="tx1"/>
                </a:solidFill>
              </a:rPr>
              <a:t>of </a:t>
            </a:r>
            <a:r>
              <a:rPr lang="en-US" altLang="en-US" sz="3600" dirty="0">
                <a:solidFill>
                  <a:schemeClr val="tx1"/>
                </a:solidFill>
              </a:rPr>
              <a:t>thread is </a:t>
            </a:r>
            <a:r>
              <a:rPr lang="en-US" altLang="en-US" sz="3600" dirty="0" smtClean="0">
                <a:solidFill>
                  <a:schemeClr val="tx1"/>
                </a:solidFill>
              </a:rPr>
              <a:t>desired</a:t>
            </a:r>
            <a:r>
              <a:rPr lang="en-US" altLang="en-US" sz="3600" dirty="0" smtClean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4321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5" y="76200"/>
            <a:ext cx="7765322" cy="762000"/>
          </a:xfrm>
        </p:spPr>
        <p:txBody>
          <a:bodyPr/>
          <a:lstStyle/>
          <a:p>
            <a:r>
              <a:rPr lang="en-IN" dirty="0" smtClean="0"/>
              <a:t>Blocking a Thread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459" y="914400"/>
            <a:ext cx="8805093" cy="5567912"/>
          </a:xfrm>
        </p:spPr>
        <p:txBody>
          <a:bodyPr>
            <a:noAutofit/>
          </a:bodyPr>
          <a:lstStyle/>
          <a:p>
            <a:r>
              <a:rPr lang="en-IN" sz="3200" dirty="0" smtClean="0">
                <a:solidFill>
                  <a:schemeClr val="tx1"/>
                </a:solidFill>
              </a:rPr>
              <a:t>A thread can also be temporarily suspended or blocked from entering into the runnable and running state by using following methods.</a:t>
            </a:r>
          </a:p>
          <a:p>
            <a:pPr lvl="1"/>
            <a:r>
              <a:rPr lang="en-IN" sz="3200" b="1" dirty="0" smtClean="0"/>
              <a:t>sleep()</a:t>
            </a:r>
            <a:r>
              <a:rPr lang="en-IN" sz="2800" dirty="0" smtClean="0"/>
              <a:t> :blocked for </a:t>
            </a:r>
            <a:r>
              <a:rPr lang="en-IN" sz="2800" b="1" dirty="0" smtClean="0">
                <a:solidFill>
                  <a:srgbClr val="FFC000"/>
                </a:solidFill>
              </a:rPr>
              <a:t>specified time</a:t>
            </a:r>
          </a:p>
          <a:p>
            <a:pPr lvl="1"/>
            <a:r>
              <a:rPr lang="en-IN" sz="3200" b="1" dirty="0" smtClean="0"/>
              <a:t>suspend() </a:t>
            </a:r>
            <a:r>
              <a:rPr lang="en-IN" sz="2800" dirty="0" smtClean="0"/>
              <a:t>:blocked until further orders ( </a:t>
            </a:r>
            <a:r>
              <a:rPr lang="en-IN" sz="2800" b="1" dirty="0" smtClean="0">
                <a:solidFill>
                  <a:srgbClr val="FFC000"/>
                </a:solidFill>
              </a:rPr>
              <a:t>resume() </a:t>
            </a:r>
            <a:r>
              <a:rPr lang="en-IN" sz="2800" dirty="0" smtClean="0"/>
              <a:t>)</a:t>
            </a:r>
          </a:p>
          <a:p>
            <a:pPr lvl="1"/>
            <a:r>
              <a:rPr lang="en-IN" sz="3200" b="1" dirty="0" smtClean="0"/>
              <a:t>wait() </a:t>
            </a:r>
            <a:r>
              <a:rPr lang="en-IN" sz="2800" dirty="0" smtClean="0"/>
              <a:t>:blocked until certain conditions occurs (</a:t>
            </a:r>
            <a:r>
              <a:rPr lang="en-IN" sz="2800" dirty="0" smtClean="0">
                <a:solidFill>
                  <a:srgbClr val="FFC000"/>
                </a:solidFill>
              </a:rPr>
              <a:t>notify()</a:t>
            </a:r>
            <a:r>
              <a:rPr lang="en-IN" sz="2800" dirty="0" smtClean="0"/>
              <a:t>)</a:t>
            </a:r>
          </a:p>
          <a:p>
            <a:r>
              <a:rPr lang="en-IN" sz="3200" dirty="0" smtClean="0"/>
              <a:t>These methods causes the thread to go into </a:t>
            </a:r>
            <a:r>
              <a:rPr lang="en-IN" sz="3200" b="1" i="1" dirty="0" smtClean="0"/>
              <a:t>blocked</a:t>
            </a:r>
            <a:r>
              <a:rPr lang="en-IN" sz="3200" dirty="0" smtClean="0"/>
              <a:t> state.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888936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51239" y="152400"/>
            <a:ext cx="7765322" cy="665651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/>
              <a:t>Thread Methods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56151"/>
            <a:ext cx="8610600" cy="52578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en-US" sz="4000" b="1" dirty="0" smtClean="0">
                <a:solidFill>
                  <a:srgbClr val="FFC000"/>
                </a:solidFill>
                <a:cs typeface="Courier New" panose="02070309020205020404" pitchFamily="49" charset="0"/>
              </a:rPr>
              <a:t>void yield()</a:t>
            </a:r>
          </a:p>
          <a:p>
            <a:pPr marL="306000" lvl="2">
              <a:spcBef>
                <a:spcPts val="600"/>
              </a:spcBef>
              <a:spcAft>
                <a:spcPts val="0"/>
              </a:spcAft>
            </a:pPr>
            <a:r>
              <a:rPr lang="en-US" altLang="en-US" sz="3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Causes the currently executing thread object to temporarily pause and allow other threads to execute.</a:t>
            </a:r>
          </a:p>
          <a:p>
            <a:pPr marL="306000" lvl="2">
              <a:spcBef>
                <a:spcPts val="600"/>
              </a:spcBef>
              <a:spcAft>
                <a:spcPts val="0"/>
              </a:spcAft>
            </a:pPr>
            <a:r>
              <a:rPr lang="en-US" altLang="en-US" sz="3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Allow only threads of the same priority to run.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3600" b="1" dirty="0" smtClean="0">
                <a:solidFill>
                  <a:srgbClr val="FFC000"/>
                </a:solidFill>
                <a:cs typeface="Courier New" panose="02070309020205020404" pitchFamily="49" charset="0"/>
              </a:rPr>
              <a:t>void sleep(int</a:t>
            </a:r>
            <a:r>
              <a:rPr lang="en-US" altLang="en-US" sz="3600" b="1" i="1" dirty="0" smtClean="0">
                <a:solidFill>
                  <a:srgbClr val="FFC000"/>
                </a:solidFill>
                <a:cs typeface="Courier New" panose="02070309020205020404" pitchFamily="49" charset="0"/>
              </a:rPr>
              <a:t> m</a:t>
            </a:r>
            <a:r>
              <a:rPr lang="en-US" altLang="en-US" sz="3600" b="1" dirty="0" smtClean="0">
                <a:solidFill>
                  <a:srgbClr val="FFC000"/>
                </a:solidFill>
                <a:cs typeface="Courier New" panose="02070309020205020404" pitchFamily="49" charset="0"/>
              </a:rPr>
              <a:t>) </a:t>
            </a:r>
            <a:r>
              <a:rPr lang="en-US" altLang="en-US" sz="3600" b="1" dirty="0" smtClean="0">
                <a:cs typeface="Times New Roman" panose="02020603050405020304" pitchFamily="18" charset="0"/>
              </a:rPr>
              <a:t>or</a:t>
            </a:r>
            <a:r>
              <a:rPr lang="en-US" altLang="en-US" sz="3600" b="1" dirty="0" smtClean="0">
                <a:solidFill>
                  <a:schemeClr val="hlink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3600" b="1" dirty="0" smtClean="0">
                <a:solidFill>
                  <a:srgbClr val="FFC000"/>
                </a:solidFill>
                <a:cs typeface="Courier New" panose="02070309020205020404" pitchFamily="49" charset="0"/>
              </a:rPr>
              <a:t>sleep(int</a:t>
            </a:r>
            <a:r>
              <a:rPr lang="en-US" altLang="en-US" sz="3600" b="1" i="1" dirty="0" smtClean="0">
                <a:solidFill>
                  <a:srgbClr val="FFC000"/>
                </a:solidFill>
                <a:cs typeface="Courier New" panose="02070309020205020404" pitchFamily="49" charset="0"/>
              </a:rPr>
              <a:t> m</a:t>
            </a:r>
            <a:r>
              <a:rPr lang="en-US" altLang="en-US" sz="3600" b="1" dirty="0" smtClean="0">
                <a:solidFill>
                  <a:srgbClr val="FFC000"/>
                </a:solidFill>
                <a:cs typeface="Courier New" panose="02070309020205020404" pitchFamily="49" charset="0"/>
              </a:rPr>
              <a:t>, int </a:t>
            </a:r>
            <a:r>
              <a:rPr lang="en-US" altLang="en-US" sz="3600" b="1" i="1" dirty="0" smtClean="0">
                <a:solidFill>
                  <a:srgbClr val="FFC000"/>
                </a:solidFill>
                <a:cs typeface="Courier New" panose="02070309020205020404" pitchFamily="49" charset="0"/>
              </a:rPr>
              <a:t>n</a:t>
            </a:r>
            <a:r>
              <a:rPr lang="en-US" altLang="en-US" sz="3600" b="1" dirty="0" smtClean="0">
                <a:solidFill>
                  <a:srgbClr val="FFC000"/>
                </a:solidFill>
                <a:cs typeface="Courier New" panose="02070309020205020404" pitchFamily="49" charset="0"/>
              </a:rPr>
              <a:t>)</a:t>
            </a:r>
            <a:r>
              <a:rPr lang="en-US" altLang="en-US" sz="2800" b="1" dirty="0" smtClean="0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  </a:t>
            </a:r>
            <a:endParaRPr lang="en-US" altLang="en-US" sz="2800" b="1" dirty="0" smtClean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en-US" sz="3600" dirty="0" smtClean="0">
                <a:cs typeface="Times New Roman" panose="02020603050405020304" pitchFamily="18" charset="0"/>
              </a:rPr>
              <a:t>The thread sleeps for </a:t>
            </a:r>
            <a:r>
              <a:rPr lang="en-US" altLang="en-US" sz="3600" b="1" i="1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m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 milliseconds, plus </a:t>
            </a:r>
            <a:r>
              <a:rPr lang="en-US" altLang="en-US" sz="3600" b="1" i="1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 nanoseconds.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439" y="152400"/>
            <a:ext cx="7765322" cy="759862"/>
          </a:xfrm>
        </p:spPr>
        <p:txBody>
          <a:bodyPr/>
          <a:lstStyle/>
          <a:p>
            <a:r>
              <a:rPr lang="en-IN" b="1" dirty="0" smtClean="0"/>
              <a:t>Life Cycle of Thread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50362"/>
            <a:ext cx="8458200" cy="5504412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tx1"/>
                </a:solidFill>
              </a:rPr>
              <a:t>During Life time of a thread there are many states it can enter.</a:t>
            </a:r>
          </a:p>
          <a:p>
            <a:pPr marL="928350" lvl="1" indent="-51435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IN" sz="3200" b="1" dirty="0" err="1" smtClean="0">
                <a:solidFill>
                  <a:schemeClr val="tx1"/>
                </a:solidFill>
              </a:rPr>
              <a:t>Newborn</a:t>
            </a:r>
            <a:r>
              <a:rPr lang="en-IN" sz="3200" b="1" dirty="0" smtClean="0">
                <a:solidFill>
                  <a:schemeClr val="tx1"/>
                </a:solidFill>
              </a:rPr>
              <a:t> state</a:t>
            </a:r>
          </a:p>
          <a:p>
            <a:pPr marL="928350" lvl="1" indent="-51435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IN" sz="3200" b="1" dirty="0" smtClean="0">
                <a:solidFill>
                  <a:schemeClr val="tx1"/>
                </a:solidFill>
              </a:rPr>
              <a:t>Runnable state</a:t>
            </a:r>
          </a:p>
          <a:p>
            <a:pPr marL="928350" lvl="1" indent="-51435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IN" sz="3200" b="1" dirty="0" smtClean="0">
                <a:solidFill>
                  <a:schemeClr val="tx1"/>
                </a:solidFill>
              </a:rPr>
              <a:t>Running state</a:t>
            </a:r>
          </a:p>
          <a:p>
            <a:pPr marL="928350" lvl="1" indent="-51435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IN" sz="3200" b="1" dirty="0" smtClean="0">
                <a:solidFill>
                  <a:schemeClr val="tx1"/>
                </a:solidFill>
              </a:rPr>
              <a:t>Blocked state</a:t>
            </a:r>
          </a:p>
          <a:p>
            <a:pPr marL="928350" lvl="1" indent="-51435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IN" sz="3200" b="1" dirty="0" smtClean="0">
                <a:solidFill>
                  <a:schemeClr val="tx1"/>
                </a:solidFill>
              </a:rPr>
              <a:t>Dead state</a:t>
            </a:r>
          </a:p>
          <a:p>
            <a:pPr>
              <a:buSzPct val="100000"/>
            </a:pPr>
            <a:r>
              <a:rPr lang="en-IN" sz="2800" dirty="0" smtClean="0">
                <a:solidFill>
                  <a:schemeClr val="tx1"/>
                </a:solidFill>
              </a:rPr>
              <a:t>A thread is always in one of these five states.</a:t>
            </a:r>
          </a:p>
          <a:p>
            <a:pPr>
              <a:buSzPct val="100000"/>
            </a:pPr>
            <a:r>
              <a:rPr lang="en-IN" sz="2800" dirty="0" smtClean="0">
                <a:solidFill>
                  <a:schemeClr val="tx1"/>
                </a:solidFill>
              </a:rPr>
              <a:t>It can move from one state to another via a variety of ways.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741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7"/>
          <p:cNvSpPr txBox="1">
            <a:spLocks noChangeArrowheads="1"/>
          </p:cNvSpPr>
          <p:nvPr/>
        </p:nvSpPr>
        <p:spPr>
          <a:xfrm>
            <a:off x="948507" y="-12213"/>
            <a:ext cx="7239000" cy="8382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b="0" u="none" dirty="0" smtClean="0"/>
              <a:t>Thread State Diagram</a:t>
            </a:r>
          </a:p>
        </p:txBody>
      </p:sp>
      <p:sp>
        <p:nvSpPr>
          <p:cNvPr id="8" name="AutoShape 1028"/>
          <p:cNvSpPr>
            <a:spLocks noChangeArrowheads="1"/>
          </p:cNvSpPr>
          <p:nvPr/>
        </p:nvSpPr>
        <p:spPr bwMode="auto">
          <a:xfrm>
            <a:off x="2819399" y="761046"/>
            <a:ext cx="1600200" cy="685800"/>
          </a:xfrm>
          <a:prstGeom prst="flowChartAlternateProcess">
            <a:avLst/>
          </a:prstGeom>
          <a:solidFill>
            <a:srgbClr val="00206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0" u="none" dirty="0" smtClean="0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Newborn</a:t>
            </a:r>
          </a:p>
          <a:p>
            <a:r>
              <a:rPr lang="en-US" altLang="en-US" b="0" u="none" dirty="0" smtClean="0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Thread</a:t>
            </a:r>
            <a:endParaRPr lang="en-US" altLang="en-US" b="0" u="none" dirty="0">
              <a:solidFill>
                <a:schemeClr val="tx1"/>
              </a:solidFill>
              <a:latin typeface="Comic Sans MS" panose="030F0702030302020204" pitchFamily="66" charset="0"/>
              <a:cs typeface="Times New Roman (Hebrew)" charset="-79"/>
            </a:endParaRPr>
          </a:p>
        </p:txBody>
      </p:sp>
      <p:sp>
        <p:nvSpPr>
          <p:cNvPr id="9" name="AutoShape 1029"/>
          <p:cNvSpPr>
            <a:spLocks noChangeArrowheads="1"/>
          </p:cNvSpPr>
          <p:nvPr/>
        </p:nvSpPr>
        <p:spPr bwMode="auto">
          <a:xfrm>
            <a:off x="7272338" y="2854038"/>
            <a:ext cx="1752600" cy="685800"/>
          </a:xfrm>
          <a:prstGeom prst="flowChartAlternateProcess">
            <a:avLst/>
          </a:prstGeom>
          <a:solidFill>
            <a:srgbClr val="7030A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0" u="none" dirty="0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Dead Thread</a:t>
            </a:r>
          </a:p>
        </p:txBody>
      </p:sp>
      <p:sp>
        <p:nvSpPr>
          <p:cNvPr id="10" name="AutoShape 1030"/>
          <p:cNvSpPr>
            <a:spLocks noChangeArrowheads="1"/>
          </p:cNvSpPr>
          <p:nvPr/>
        </p:nvSpPr>
        <p:spPr bwMode="auto">
          <a:xfrm rot="-5400000">
            <a:off x="2680472" y="1094691"/>
            <a:ext cx="1903455" cy="4204493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 vert="eaVert" wrap="none" anchorCtr="1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b="0" u="none" dirty="0">
              <a:solidFill>
                <a:schemeClr val="tx1"/>
              </a:solidFill>
              <a:latin typeface="Comic Sans MS" panose="030F0702030302020204" pitchFamily="66" charset="0"/>
              <a:cs typeface="Times New Roman (Hebrew)" charset="-79"/>
            </a:endParaRPr>
          </a:p>
        </p:txBody>
      </p:sp>
      <p:sp>
        <p:nvSpPr>
          <p:cNvPr id="11" name="AutoShape 1031"/>
          <p:cNvSpPr>
            <a:spLocks noChangeArrowheads="1"/>
          </p:cNvSpPr>
          <p:nvPr/>
        </p:nvSpPr>
        <p:spPr bwMode="auto">
          <a:xfrm>
            <a:off x="4198939" y="2728913"/>
            <a:ext cx="1386281" cy="685800"/>
          </a:xfrm>
          <a:prstGeom prst="flowChartAlternateProcess">
            <a:avLst/>
          </a:prstGeom>
          <a:solidFill>
            <a:srgbClr val="FFC0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0" u="none" dirty="0">
                <a:solidFill>
                  <a:srgbClr val="C00000"/>
                </a:solidFill>
                <a:latin typeface="Comic Sans MS" panose="030F0702030302020204" pitchFamily="66" charset="0"/>
                <a:cs typeface="Times New Roman (Hebrew)" charset="-79"/>
              </a:rPr>
              <a:t>Runnable</a:t>
            </a:r>
            <a:endParaRPr lang="en-US" altLang="en-US" b="0" u="none" dirty="0">
              <a:solidFill>
                <a:srgbClr val="C00000"/>
              </a:solidFill>
              <a:latin typeface="Comic Sans MS" panose="030F0702030302020204" pitchFamily="66" charset="0"/>
              <a:cs typeface="Times New Roman (Hebrew)" charset="-79"/>
            </a:endParaRPr>
          </a:p>
        </p:txBody>
      </p:sp>
      <p:sp>
        <p:nvSpPr>
          <p:cNvPr id="12" name="Text Box 1032"/>
          <p:cNvSpPr txBox="1">
            <a:spLocks noChangeArrowheads="1"/>
          </p:cNvSpPr>
          <p:nvPr/>
        </p:nvSpPr>
        <p:spPr bwMode="auto">
          <a:xfrm>
            <a:off x="100686" y="948999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0" u="none" dirty="0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new </a:t>
            </a:r>
            <a:r>
              <a:rPr lang="en-US" altLang="en-US" b="0" u="none" dirty="0" err="1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ThreadExample</a:t>
            </a:r>
            <a:r>
              <a:rPr lang="en-US" altLang="en-US" b="0" u="none" dirty="0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();</a:t>
            </a:r>
          </a:p>
        </p:txBody>
      </p:sp>
      <p:sp>
        <p:nvSpPr>
          <p:cNvPr id="13" name="Text Box 1033"/>
          <p:cNvSpPr txBox="1">
            <a:spLocks noChangeArrowheads="1"/>
          </p:cNvSpPr>
          <p:nvPr/>
        </p:nvSpPr>
        <p:spPr bwMode="auto">
          <a:xfrm>
            <a:off x="5780993" y="2854038"/>
            <a:ext cx="127950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0" u="none" dirty="0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run() </a:t>
            </a:r>
            <a:endParaRPr lang="en-US" altLang="en-US" b="0" u="none" dirty="0" smtClean="0">
              <a:solidFill>
                <a:schemeClr val="tx1"/>
              </a:solidFill>
              <a:latin typeface="Comic Sans MS" panose="030F0702030302020204" pitchFamily="66" charset="0"/>
              <a:cs typeface="Times New Roman (Hebrew)" charset="-79"/>
            </a:endParaRPr>
          </a:p>
          <a:p>
            <a:pPr algn="l"/>
            <a:r>
              <a:rPr lang="en-US" altLang="en-US" b="0" u="none" dirty="0" smtClean="0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method </a:t>
            </a:r>
            <a:r>
              <a:rPr lang="en-US" altLang="en-US" b="0" u="none" dirty="0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returns</a:t>
            </a:r>
          </a:p>
        </p:txBody>
      </p:sp>
      <p:sp>
        <p:nvSpPr>
          <p:cNvPr id="15" name="AutoShape 1035"/>
          <p:cNvSpPr>
            <a:spLocks noChangeArrowheads="1"/>
          </p:cNvSpPr>
          <p:nvPr/>
        </p:nvSpPr>
        <p:spPr bwMode="auto">
          <a:xfrm>
            <a:off x="2701925" y="5505450"/>
            <a:ext cx="1866082" cy="885140"/>
          </a:xfrm>
          <a:prstGeom prst="flowChartAlternateProcess">
            <a:avLst/>
          </a:prstGeom>
          <a:solidFill>
            <a:srgbClr val="0070C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0" u="none" dirty="0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Blocked</a:t>
            </a:r>
          </a:p>
        </p:txBody>
      </p:sp>
      <p:cxnSp>
        <p:nvCxnSpPr>
          <p:cNvPr id="16" name="AutoShape 1036"/>
          <p:cNvCxnSpPr>
            <a:cxnSpLocks noChangeShapeType="1"/>
            <a:stCxn id="8" idx="2"/>
            <a:endCxn id="10" idx="3"/>
          </p:cNvCxnSpPr>
          <p:nvPr/>
        </p:nvCxnSpPr>
        <p:spPr bwMode="auto">
          <a:xfrm>
            <a:off x="3619499" y="1446846"/>
            <a:ext cx="12701" cy="798364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037"/>
          <p:cNvCxnSpPr>
            <a:cxnSpLocks noChangeShapeType="1"/>
            <a:stCxn id="10" idx="2"/>
            <a:endCxn id="9" idx="1"/>
          </p:cNvCxnSpPr>
          <p:nvPr/>
        </p:nvCxnSpPr>
        <p:spPr bwMode="auto">
          <a:xfrm>
            <a:off x="5734446" y="3196937"/>
            <a:ext cx="1537892" cy="1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 Box 1040"/>
          <p:cNvSpPr txBox="1">
            <a:spLocks noChangeArrowheads="1"/>
          </p:cNvSpPr>
          <p:nvPr/>
        </p:nvSpPr>
        <p:spPr bwMode="auto">
          <a:xfrm>
            <a:off x="2053743" y="4263773"/>
            <a:ext cx="125386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b="0" u="none" dirty="0" smtClean="0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wait</a:t>
            </a:r>
            <a:r>
              <a:rPr lang="en-US" altLang="en-US" b="0" u="none" dirty="0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()</a:t>
            </a:r>
          </a:p>
          <a:p>
            <a:pPr algn="r"/>
            <a:r>
              <a:rPr lang="en-US" altLang="en-US" b="0" u="none" dirty="0" smtClean="0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sleep()</a:t>
            </a:r>
          </a:p>
          <a:p>
            <a:pPr algn="r"/>
            <a:r>
              <a:rPr lang="en-US" altLang="en-US" b="0" u="none" dirty="0" smtClean="0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Suspend()</a:t>
            </a:r>
            <a:endParaRPr lang="en-US" altLang="en-US" b="0" u="none" dirty="0">
              <a:solidFill>
                <a:schemeClr val="tx1"/>
              </a:solidFill>
              <a:latin typeface="Comic Sans MS" panose="030F0702030302020204" pitchFamily="66" charset="0"/>
              <a:cs typeface="Times New Roman (Hebrew)" charset="-79"/>
            </a:endParaRPr>
          </a:p>
        </p:txBody>
      </p:sp>
      <p:sp>
        <p:nvSpPr>
          <p:cNvPr id="21" name="Text Box 1041"/>
          <p:cNvSpPr txBox="1">
            <a:spLocks noChangeArrowheads="1"/>
          </p:cNvSpPr>
          <p:nvPr/>
        </p:nvSpPr>
        <p:spPr bwMode="auto">
          <a:xfrm>
            <a:off x="1873250" y="1644407"/>
            <a:ext cx="1758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0" u="none" dirty="0" err="1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thread.start</a:t>
            </a:r>
            <a:r>
              <a:rPr lang="en-US" altLang="en-US" b="0" u="none" dirty="0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();</a:t>
            </a:r>
          </a:p>
        </p:txBody>
      </p:sp>
      <p:sp>
        <p:nvSpPr>
          <p:cNvPr id="46" name="AutoShape 1031"/>
          <p:cNvSpPr>
            <a:spLocks noChangeArrowheads="1"/>
          </p:cNvSpPr>
          <p:nvPr/>
        </p:nvSpPr>
        <p:spPr bwMode="auto">
          <a:xfrm>
            <a:off x="1735842" y="2801975"/>
            <a:ext cx="1751895" cy="685800"/>
          </a:xfrm>
          <a:prstGeom prst="flowChartAlternateProcess">
            <a:avLst/>
          </a:prstGeom>
          <a:solidFill>
            <a:srgbClr val="FFC0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0" u="none" dirty="0" smtClean="0">
                <a:solidFill>
                  <a:srgbClr val="C00000"/>
                </a:solidFill>
                <a:latin typeface="Comic Sans MS" panose="030F0702030302020204" pitchFamily="66" charset="0"/>
                <a:cs typeface="Times New Roman (Hebrew)" charset="-79"/>
              </a:rPr>
              <a:t>Running</a:t>
            </a:r>
            <a:endParaRPr lang="en-US" altLang="en-US" b="0" u="none" dirty="0">
              <a:solidFill>
                <a:srgbClr val="C00000"/>
              </a:solidFill>
              <a:latin typeface="Comic Sans MS" panose="030F0702030302020204" pitchFamily="66" charset="0"/>
              <a:cs typeface="Times New Roman (Hebrew)" charset="-79"/>
            </a:endParaRPr>
          </a:p>
        </p:txBody>
      </p:sp>
      <p:sp>
        <p:nvSpPr>
          <p:cNvPr id="73" name="Text Box 1034"/>
          <p:cNvSpPr txBox="1">
            <a:spLocks noChangeArrowheads="1"/>
          </p:cNvSpPr>
          <p:nvPr/>
        </p:nvSpPr>
        <p:spPr bwMode="auto">
          <a:xfrm>
            <a:off x="534987" y="2801850"/>
            <a:ext cx="9890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0" u="none" dirty="0" smtClean="0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Active Thread</a:t>
            </a:r>
            <a:endParaRPr lang="en-US" altLang="en-US" b="0" u="none" dirty="0">
              <a:solidFill>
                <a:schemeClr val="tx1"/>
              </a:solidFill>
              <a:latin typeface="Comic Sans MS" panose="030F0702030302020204" pitchFamily="66" charset="0"/>
              <a:cs typeface="Times New Roman (Hebrew)" charset="-79"/>
            </a:endParaRPr>
          </a:p>
        </p:txBody>
      </p:sp>
      <p:sp>
        <p:nvSpPr>
          <p:cNvPr id="74" name="Text Box 1034"/>
          <p:cNvSpPr txBox="1">
            <a:spLocks noChangeArrowheads="1"/>
          </p:cNvSpPr>
          <p:nvPr/>
        </p:nvSpPr>
        <p:spPr bwMode="auto">
          <a:xfrm>
            <a:off x="3504517" y="3348944"/>
            <a:ext cx="6944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0" u="none" dirty="0" smtClean="0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yield</a:t>
            </a:r>
            <a:endParaRPr lang="en-US" altLang="en-US" b="0" u="none" dirty="0">
              <a:solidFill>
                <a:schemeClr val="tx1"/>
              </a:solidFill>
              <a:latin typeface="Comic Sans MS" panose="030F0702030302020204" pitchFamily="66" charset="0"/>
              <a:cs typeface="Times New Roman (Hebrew)" charset="-79"/>
            </a:endParaRPr>
          </a:p>
        </p:txBody>
      </p:sp>
      <p:cxnSp>
        <p:nvCxnSpPr>
          <p:cNvPr id="80" name="Straight Arrow Connector 79"/>
          <p:cNvCxnSpPr>
            <a:stCxn id="8" idx="3"/>
          </p:cNvCxnSpPr>
          <p:nvPr/>
        </p:nvCxnSpPr>
        <p:spPr>
          <a:xfrm>
            <a:off x="4419599" y="1103946"/>
            <a:ext cx="2890043" cy="18021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01086" y="4148666"/>
            <a:ext cx="0" cy="1360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 flipV="1">
            <a:off x="4266794" y="4148666"/>
            <a:ext cx="19709" cy="13567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 Box 1040"/>
          <p:cNvSpPr txBox="1">
            <a:spLocks noChangeArrowheads="1"/>
          </p:cNvSpPr>
          <p:nvPr/>
        </p:nvSpPr>
        <p:spPr bwMode="auto">
          <a:xfrm>
            <a:off x="4266794" y="4300131"/>
            <a:ext cx="11305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0" u="none" dirty="0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r</a:t>
            </a:r>
            <a:r>
              <a:rPr lang="en-US" altLang="en-US" b="0" u="none" dirty="0" smtClean="0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esume()</a:t>
            </a:r>
          </a:p>
          <a:p>
            <a:pPr algn="l"/>
            <a:r>
              <a:rPr lang="en-US" altLang="en-US" b="0" u="none" dirty="0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n</a:t>
            </a:r>
            <a:r>
              <a:rPr lang="en-US" altLang="en-US" b="0" u="none" dirty="0" smtClean="0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otify()</a:t>
            </a:r>
            <a:endParaRPr lang="en-US" altLang="en-US" b="0" u="none" dirty="0">
              <a:solidFill>
                <a:schemeClr val="tx1"/>
              </a:solidFill>
              <a:latin typeface="Comic Sans MS" panose="030F0702030302020204" pitchFamily="66" charset="0"/>
              <a:cs typeface="Times New Roman (Hebrew)" charset="-79"/>
            </a:endParaRPr>
          </a:p>
        </p:txBody>
      </p:sp>
      <p:sp>
        <p:nvSpPr>
          <p:cNvPr id="96" name="Text Box 1040"/>
          <p:cNvSpPr txBox="1">
            <a:spLocks noChangeArrowheads="1"/>
          </p:cNvSpPr>
          <p:nvPr/>
        </p:nvSpPr>
        <p:spPr bwMode="auto">
          <a:xfrm>
            <a:off x="5590920" y="1424992"/>
            <a:ext cx="8257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0" u="none" dirty="0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s</a:t>
            </a:r>
            <a:r>
              <a:rPr lang="en-US" altLang="en-US" b="0" u="none" dirty="0" smtClean="0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top()</a:t>
            </a:r>
          </a:p>
        </p:txBody>
      </p:sp>
      <p:cxnSp>
        <p:nvCxnSpPr>
          <p:cNvPr id="98" name="Straight Arrow Connector 97"/>
          <p:cNvCxnSpPr>
            <a:stCxn id="15" idx="3"/>
          </p:cNvCxnSpPr>
          <p:nvPr/>
        </p:nvCxnSpPr>
        <p:spPr>
          <a:xfrm flipV="1">
            <a:off x="4568007" y="3510435"/>
            <a:ext cx="2747960" cy="24375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 Box 1040"/>
          <p:cNvSpPr txBox="1">
            <a:spLocks noChangeArrowheads="1"/>
          </p:cNvSpPr>
          <p:nvPr/>
        </p:nvSpPr>
        <p:spPr bwMode="auto">
          <a:xfrm>
            <a:off x="6123664" y="4540772"/>
            <a:ext cx="8257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0" u="none" dirty="0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s</a:t>
            </a:r>
            <a:r>
              <a:rPr lang="en-US" altLang="en-US" b="0" u="none" dirty="0" smtClean="0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top()</a:t>
            </a:r>
          </a:p>
        </p:txBody>
      </p:sp>
      <p:sp>
        <p:nvSpPr>
          <p:cNvPr id="101" name="Text Box 1040"/>
          <p:cNvSpPr txBox="1">
            <a:spLocks noChangeArrowheads="1"/>
          </p:cNvSpPr>
          <p:nvPr/>
        </p:nvSpPr>
        <p:spPr bwMode="auto">
          <a:xfrm>
            <a:off x="947894" y="5744259"/>
            <a:ext cx="17200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0" u="none" dirty="0" smtClean="0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Idle Thread Not Runnable</a:t>
            </a:r>
          </a:p>
        </p:txBody>
      </p:sp>
      <p:sp>
        <p:nvSpPr>
          <p:cNvPr id="120" name="AutoShape 1031"/>
          <p:cNvSpPr>
            <a:spLocks noChangeArrowheads="1"/>
          </p:cNvSpPr>
          <p:nvPr/>
        </p:nvSpPr>
        <p:spPr bwMode="auto">
          <a:xfrm>
            <a:off x="1687118" y="2801850"/>
            <a:ext cx="1574798" cy="685800"/>
          </a:xfrm>
          <a:prstGeom prst="flowChartAlternateProcess">
            <a:avLst/>
          </a:prstGeom>
          <a:solidFill>
            <a:srgbClr val="FFC0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0" u="none" dirty="0" smtClean="0">
                <a:solidFill>
                  <a:srgbClr val="C00000"/>
                </a:solidFill>
                <a:latin typeface="Comic Sans MS" panose="030F0702030302020204" pitchFamily="66" charset="0"/>
                <a:cs typeface="Times New Roman (Hebrew)" charset="-79"/>
              </a:rPr>
              <a:t>Running</a:t>
            </a:r>
            <a:endParaRPr lang="en-US" altLang="en-US" b="0" u="none" dirty="0">
              <a:solidFill>
                <a:srgbClr val="C00000"/>
              </a:solidFill>
              <a:latin typeface="Comic Sans MS" panose="030F0702030302020204" pitchFamily="66" charset="0"/>
              <a:cs typeface="Times New Roman (Hebrew)" charset="-79"/>
            </a:endParaRPr>
          </a:p>
        </p:txBody>
      </p:sp>
      <p:cxnSp>
        <p:nvCxnSpPr>
          <p:cNvPr id="121" name="Elbow Connector 120"/>
          <p:cNvCxnSpPr>
            <a:endCxn id="120" idx="0"/>
          </p:cNvCxnSpPr>
          <p:nvPr/>
        </p:nvCxnSpPr>
        <p:spPr>
          <a:xfrm rot="16200000" flipH="1" flipV="1">
            <a:off x="3580986" y="1622319"/>
            <a:ext cx="73062" cy="2286000"/>
          </a:xfrm>
          <a:prstGeom prst="bentConnector3">
            <a:avLst>
              <a:gd name="adj1" fmla="val -31288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120" idx="2"/>
          </p:cNvCxnSpPr>
          <p:nvPr/>
        </p:nvCxnSpPr>
        <p:spPr>
          <a:xfrm rot="5400000" flipH="1" flipV="1">
            <a:off x="3580986" y="2308119"/>
            <a:ext cx="73062" cy="2286000"/>
          </a:xfrm>
          <a:prstGeom prst="bentConnector3">
            <a:avLst>
              <a:gd name="adj1" fmla="val -31288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2363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/>
      <p:bldP spid="93" grpId="0"/>
      <p:bldP spid="100" grpId="0"/>
      <p:bldP spid="10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1027"/>
          <p:cNvSpPr>
            <a:spLocks noGrp="1" noChangeArrowheads="1"/>
          </p:cNvSpPr>
          <p:nvPr>
            <p:ph type="title"/>
          </p:nvPr>
        </p:nvSpPr>
        <p:spPr>
          <a:xfrm>
            <a:off x="929088" y="190501"/>
            <a:ext cx="7239000" cy="838200"/>
          </a:xfrm>
        </p:spPr>
        <p:txBody>
          <a:bodyPr/>
          <a:lstStyle/>
          <a:p>
            <a:r>
              <a:rPr lang="en-US" altLang="en-US" dirty="0" smtClean="0"/>
              <a:t>Newborn State</a:t>
            </a:r>
          </a:p>
        </p:txBody>
      </p:sp>
      <p:sp>
        <p:nvSpPr>
          <p:cNvPr id="107525" name="AutoShape 1029"/>
          <p:cNvSpPr>
            <a:spLocks noChangeArrowheads="1"/>
          </p:cNvSpPr>
          <p:nvPr/>
        </p:nvSpPr>
        <p:spPr bwMode="auto">
          <a:xfrm>
            <a:off x="4438650" y="5228377"/>
            <a:ext cx="2057400" cy="685800"/>
          </a:xfrm>
          <a:prstGeom prst="flowChartAlternateProcess">
            <a:avLst/>
          </a:prstGeom>
          <a:solidFill>
            <a:srgbClr val="7030A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0" u="none" dirty="0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Dead Thread</a:t>
            </a:r>
          </a:p>
        </p:txBody>
      </p:sp>
      <p:sp>
        <p:nvSpPr>
          <p:cNvPr id="107527" name="AutoShape 1031"/>
          <p:cNvSpPr>
            <a:spLocks noChangeArrowheads="1"/>
          </p:cNvSpPr>
          <p:nvPr/>
        </p:nvSpPr>
        <p:spPr bwMode="auto">
          <a:xfrm>
            <a:off x="1676400" y="5228377"/>
            <a:ext cx="1956283" cy="685800"/>
          </a:xfrm>
          <a:prstGeom prst="flowChartAlternateProcess">
            <a:avLst/>
          </a:prstGeom>
          <a:solidFill>
            <a:srgbClr val="FFC0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u="none" dirty="0">
                <a:solidFill>
                  <a:srgbClr val="C00000"/>
                </a:solidFill>
                <a:latin typeface="Comic Sans MS" panose="030F0702030302020204" pitchFamily="66" charset="0"/>
                <a:cs typeface="Times New Roman (Hebrew)" charset="-79"/>
              </a:rPr>
              <a:t>Runnable</a:t>
            </a:r>
            <a:endParaRPr lang="en-US" altLang="en-US" u="none" dirty="0">
              <a:solidFill>
                <a:srgbClr val="C00000"/>
              </a:solidFill>
              <a:latin typeface="Comic Sans MS" panose="030F0702030302020204" pitchFamily="66" charset="0"/>
              <a:cs typeface="Times New Roman (Hebrew)" charset="-79"/>
            </a:endParaRPr>
          </a:p>
        </p:txBody>
      </p:sp>
      <p:cxnSp>
        <p:nvCxnSpPr>
          <p:cNvPr id="107532" name="AutoShape 1036"/>
          <p:cNvCxnSpPr>
            <a:cxnSpLocks noChangeShapeType="1"/>
            <a:stCxn id="16" idx="3"/>
            <a:endCxn id="107527" idx="0"/>
          </p:cNvCxnSpPr>
          <p:nvPr/>
        </p:nvCxnSpPr>
        <p:spPr bwMode="auto">
          <a:xfrm flipH="1">
            <a:off x="2654542" y="3659285"/>
            <a:ext cx="824839" cy="156909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3" name="AutoShape 1037"/>
          <p:cNvCxnSpPr>
            <a:cxnSpLocks noChangeShapeType="1"/>
            <a:stCxn id="16" idx="5"/>
            <a:endCxn id="107525" idx="0"/>
          </p:cNvCxnSpPr>
          <p:nvPr/>
        </p:nvCxnSpPr>
        <p:spPr bwMode="auto">
          <a:xfrm>
            <a:off x="4826419" y="3659285"/>
            <a:ext cx="640931" cy="156909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537" name="Text Box 1041"/>
          <p:cNvSpPr txBox="1">
            <a:spLocks noChangeArrowheads="1"/>
          </p:cNvSpPr>
          <p:nvPr/>
        </p:nvSpPr>
        <p:spPr bwMode="auto">
          <a:xfrm>
            <a:off x="2081591" y="4173245"/>
            <a:ext cx="9829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0" u="none" dirty="0" smtClean="0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start</a:t>
            </a:r>
            <a:r>
              <a:rPr lang="en-US" altLang="en-US" b="0" u="none" dirty="0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();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9550" y="1010216"/>
            <a:ext cx="8534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800" b="0" u="none" dirty="0" smtClean="0">
                <a:solidFill>
                  <a:schemeClr val="tx1"/>
                </a:solidFill>
                <a:latin typeface="+mj-lt"/>
              </a:rPr>
              <a:t>When we create a thread object, the thread is born and is said to be in </a:t>
            </a:r>
            <a:r>
              <a:rPr lang="en-IN" sz="2800" b="0" u="none" dirty="0" err="1" smtClean="0">
                <a:solidFill>
                  <a:schemeClr val="tx1"/>
                </a:solidFill>
                <a:latin typeface="+mj-lt"/>
              </a:rPr>
              <a:t>newborn</a:t>
            </a:r>
            <a:r>
              <a:rPr lang="en-IN" sz="2800" b="0" u="none" dirty="0" smtClean="0">
                <a:solidFill>
                  <a:schemeClr val="tx1"/>
                </a:solidFill>
                <a:latin typeface="+mj-lt"/>
              </a:rPr>
              <a:t> state.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800" b="0" u="none" dirty="0" smtClean="0">
                <a:solidFill>
                  <a:schemeClr val="tx1"/>
                </a:solidFill>
                <a:latin typeface="+mj-lt"/>
              </a:rPr>
              <a:t>The thread is not yet scheduled for running. At this state we can do only the following things</a:t>
            </a:r>
            <a:endParaRPr lang="en-IN" sz="2800" b="0" u="none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200400" y="2826098"/>
            <a:ext cx="1905000" cy="976139"/>
          </a:xfrm>
          <a:prstGeom prst="ellipse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u="none" dirty="0" err="1" smtClean="0"/>
              <a:t>Newborn</a:t>
            </a:r>
            <a:endParaRPr lang="en-IN" sz="2000" u="none" dirty="0"/>
          </a:p>
        </p:txBody>
      </p:sp>
      <p:sp>
        <p:nvSpPr>
          <p:cNvPr id="46" name="Text Box 1041"/>
          <p:cNvSpPr txBox="1">
            <a:spLocks noChangeArrowheads="1"/>
          </p:cNvSpPr>
          <p:nvPr/>
        </p:nvSpPr>
        <p:spPr bwMode="auto">
          <a:xfrm>
            <a:off x="5105400" y="4039253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0" u="none" dirty="0" smtClean="0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stop();</a:t>
            </a:r>
            <a:endParaRPr lang="en-US" altLang="en-US" b="0" u="none" dirty="0">
              <a:solidFill>
                <a:schemeClr val="tx1"/>
              </a:solidFill>
              <a:latin typeface="Comic Sans MS" panose="030F0702030302020204" pitchFamily="66" charset="0"/>
              <a:cs typeface="Times New Roman (Hebrew)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346" y="76200"/>
            <a:ext cx="7765322" cy="66623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Runnable State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838201"/>
            <a:ext cx="8610600" cy="3810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IN" sz="2800" dirty="0">
                <a:solidFill>
                  <a:schemeClr val="tx1"/>
                </a:solidFill>
              </a:rPr>
              <a:t>M</a:t>
            </a:r>
            <a:r>
              <a:rPr lang="en-IN" sz="2800" dirty="0" smtClean="0">
                <a:solidFill>
                  <a:schemeClr val="tx1"/>
                </a:solidFill>
              </a:rPr>
              <a:t>eans that thread is ready for execution and is waiting for the availability of the processor.</a:t>
            </a:r>
          </a:p>
          <a:p>
            <a:pPr>
              <a:spcBef>
                <a:spcPts val="0"/>
              </a:spcBef>
            </a:pPr>
            <a:r>
              <a:rPr lang="en-IN" sz="2800" dirty="0" smtClean="0">
                <a:solidFill>
                  <a:schemeClr val="tx1"/>
                </a:solidFill>
              </a:rPr>
              <a:t>That is , thread has joined the waiting queue.</a:t>
            </a:r>
          </a:p>
          <a:p>
            <a:pPr>
              <a:spcBef>
                <a:spcPts val="0"/>
              </a:spcBef>
            </a:pPr>
            <a:r>
              <a:rPr lang="en-IN" sz="2800" dirty="0" smtClean="0">
                <a:solidFill>
                  <a:schemeClr val="tx1"/>
                </a:solidFill>
              </a:rPr>
              <a:t>Threads with equal priority are scheduled in round robin fashion. i.e. (FCFS)</a:t>
            </a:r>
          </a:p>
          <a:p>
            <a:pPr>
              <a:spcBef>
                <a:spcPts val="0"/>
              </a:spcBef>
            </a:pPr>
            <a:r>
              <a:rPr lang="en-IN" sz="2800" dirty="0" smtClean="0">
                <a:solidFill>
                  <a:schemeClr val="tx1"/>
                </a:solidFill>
              </a:rPr>
              <a:t>However, a thread can relinquish control to another thread by using yield() method.  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13103" y="5209563"/>
            <a:ext cx="1083531" cy="990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5538907" y="6015497"/>
            <a:ext cx="2531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C000"/>
                </a:solidFill>
              </a:rPr>
              <a:t>Runnable </a:t>
            </a:r>
            <a:r>
              <a:rPr lang="en-IN" dirty="0" smtClean="0">
                <a:solidFill>
                  <a:srgbClr val="FFC000"/>
                </a:solidFill>
              </a:rPr>
              <a:t>Threads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648199" y="5318646"/>
            <a:ext cx="689777" cy="696362"/>
          </a:xfrm>
          <a:prstGeom prst="ellipse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7985329" y="5318646"/>
            <a:ext cx="689777" cy="696362"/>
          </a:xfrm>
          <a:prstGeom prst="ellipse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/>
          <p:cNvCxnSpPr>
            <a:stCxn id="10" idx="6"/>
            <a:endCxn id="14" idx="2"/>
          </p:cNvCxnSpPr>
          <p:nvPr/>
        </p:nvCxnSpPr>
        <p:spPr>
          <a:xfrm>
            <a:off x="5337976" y="5666827"/>
            <a:ext cx="2647353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342164" y="5318646"/>
            <a:ext cx="689777" cy="696362"/>
          </a:xfrm>
          <a:prstGeom prst="ellipse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228598" y="6392193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C000"/>
                </a:solidFill>
              </a:rPr>
              <a:t>Running Thread</a:t>
            </a:r>
          </a:p>
        </p:txBody>
      </p:sp>
      <p:cxnSp>
        <p:nvCxnSpPr>
          <p:cNvPr id="19" name="Curved Connector 18"/>
          <p:cNvCxnSpPr>
            <a:stCxn id="10" idx="4"/>
            <a:endCxn id="8" idx="4"/>
          </p:cNvCxnSpPr>
          <p:nvPr/>
        </p:nvCxnSpPr>
        <p:spPr>
          <a:xfrm rot="5400000">
            <a:off x="3081402" y="4288476"/>
            <a:ext cx="185155" cy="3638219"/>
          </a:xfrm>
          <a:prstGeom prst="curvedConnector3">
            <a:avLst>
              <a:gd name="adj1" fmla="val 2646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8" idx="0"/>
            <a:endCxn id="14" idx="0"/>
          </p:cNvCxnSpPr>
          <p:nvPr/>
        </p:nvCxnSpPr>
        <p:spPr>
          <a:xfrm rot="16200000" flipH="1">
            <a:off x="4788001" y="1776430"/>
            <a:ext cx="109083" cy="6975349"/>
          </a:xfrm>
          <a:prstGeom prst="curvedConnector3">
            <a:avLst>
              <a:gd name="adj1" fmla="val -442415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36213" y="4387953"/>
            <a:ext cx="113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u="none" dirty="0">
                <a:solidFill>
                  <a:srgbClr val="FFC000"/>
                </a:solidFill>
              </a:rPr>
              <a:t>yield() </a:t>
            </a:r>
          </a:p>
        </p:txBody>
      </p:sp>
    </p:spTree>
    <p:extLst>
      <p:ext uri="{BB962C8B-B14F-4D97-AF65-F5344CB8AC3E}">
        <p14:creationId xmlns:p14="http://schemas.microsoft.com/office/powerpoint/2010/main" val="2425746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91039"/>
            <a:ext cx="7765322" cy="970450"/>
          </a:xfrm>
        </p:spPr>
        <p:txBody>
          <a:bodyPr/>
          <a:lstStyle/>
          <a:p>
            <a:r>
              <a:rPr lang="en-IN" dirty="0" smtClean="0"/>
              <a:t>Running State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807" y="1061489"/>
            <a:ext cx="8534400" cy="5174212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tx1"/>
                </a:solidFill>
              </a:rPr>
              <a:t>Running means that processor has given its time to the thread for its execution.</a:t>
            </a:r>
          </a:p>
          <a:p>
            <a:r>
              <a:rPr lang="en-IN" sz="2800" dirty="0" smtClean="0">
                <a:solidFill>
                  <a:schemeClr val="tx1"/>
                </a:solidFill>
              </a:rPr>
              <a:t>The thread runs until it relinquishes control on its own or it is interrupted by higher priority thread.</a:t>
            </a:r>
          </a:p>
          <a:p>
            <a:r>
              <a:rPr lang="en-IN" sz="2800" dirty="0" smtClean="0">
                <a:solidFill>
                  <a:schemeClr val="tx1"/>
                </a:solidFill>
              </a:rPr>
              <a:t>The running thread may relinquish its control in one of the following situations.</a:t>
            </a:r>
          </a:p>
          <a:p>
            <a:pPr marL="928350" lvl="1" indent="-514350">
              <a:buSzPct val="100000"/>
              <a:buFont typeface="+mj-lt"/>
              <a:buAutoNum type="arabicPeriod"/>
            </a:pPr>
            <a:r>
              <a:rPr lang="en-IN" sz="2600" dirty="0" smtClean="0">
                <a:solidFill>
                  <a:schemeClr val="tx1"/>
                </a:solidFill>
              </a:rPr>
              <a:t>It has been suspended using </a:t>
            </a:r>
            <a:r>
              <a:rPr lang="en-IN" sz="2600" b="1" dirty="0" smtClean="0">
                <a:solidFill>
                  <a:schemeClr val="tx1"/>
                </a:solidFill>
              </a:rPr>
              <a:t>suspend()</a:t>
            </a:r>
            <a:r>
              <a:rPr lang="en-IN" sz="2600" dirty="0" smtClean="0">
                <a:solidFill>
                  <a:schemeClr val="tx1"/>
                </a:solidFill>
              </a:rPr>
              <a:t> method.</a:t>
            </a:r>
          </a:p>
          <a:p>
            <a:pPr marL="928350" lvl="1" indent="-514350">
              <a:buSzPct val="100000"/>
              <a:buFont typeface="+mj-lt"/>
              <a:buAutoNum type="arabicPeriod"/>
            </a:pPr>
            <a:r>
              <a:rPr lang="en-IN" sz="2600" dirty="0" smtClean="0">
                <a:solidFill>
                  <a:schemeClr val="tx1"/>
                </a:solidFill>
              </a:rPr>
              <a:t>It has been made to sleep</a:t>
            </a:r>
          </a:p>
          <a:p>
            <a:pPr marL="928350" lvl="1" indent="-514350">
              <a:buSzPct val="100000"/>
              <a:buFont typeface="+mj-lt"/>
              <a:buAutoNum type="arabicPeriod"/>
            </a:pPr>
            <a:r>
              <a:rPr lang="en-IN" sz="2600" dirty="0" smtClean="0">
                <a:solidFill>
                  <a:schemeClr val="tx1"/>
                </a:solidFill>
              </a:rPr>
              <a:t>It has been told to wait until some event occurs.</a:t>
            </a:r>
          </a:p>
          <a:p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096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8" y="152401"/>
            <a:ext cx="8686802" cy="609467"/>
          </a:xfrm>
        </p:spPr>
        <p:txBody>
          <a:bodyPr>
            <a:normAutofit/>
          </a:bodyPr>
          <a:lstStyle/>
          <a:p>
            <a:pPr marL="928350" lvl="1" indent="-514350">
              <a:buSzPct val="100000"/>
              <a:buFont typeface="+mj-lt"/>
              <a:buAutoNum type="arabicPeriod"/>
            </a:pPr>
            <a:r>
              <a:rPr lang="en-IN" sz="2600" dirty="0" smtClean="0">
                <a:solidFill>
                  <a:schemeClr val="tx1"/>
                </a:solidFill>
              </a:rPr>
              <a:t>It has been suspended using </a:t>
            </a:r>
            <a:r>
              <a:rPr lang="en-IN" sz="2600" b="1" dirty="0" smtClean="0">
                <a:solidFill>
                  <a:schemeClr val="tx1"/>
                </a:solidFill>
              </a:rPr>
              <a:t>suspend()</a:t>
            </a:r>
            <a:r>
              <a:rPr lang="en-IN" sz="2600" dirty="0" smtClean="0">
                <a:solidFill>
                  <a:schemeClr val="tx1"/>
                </a:solidFill>
              </a:rPr>
              <a:t> method.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4897" y="1346684"/>
            <a:ext cx="804129" cy="6596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4411061" y="1315519"/>
            <a:ext cx="689777" cy="696362"/>
          </a:xfrm>
          <a:prstGeom prst="ellipse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7748191" y="1315519"/>
            <a:ext cx="689777" cy="696362"/>
          </a:xfrm>
          <a:prstGeom prst="ellipse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507099" y="6429000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FFC000"/>
                </a:solidFill>
              </a:rPr>
              <a:t>Running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40473" y="3527440"/>
            <a:ext cx="825326" cy="5358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4664929" y="3380826"/>
            <a:ext cx="689777" cy="696362"/>
          </a:xfrm>
          <a:prstGeom prst="ellipse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8002059" y="3380826"/>
            <a:ext cx="689777" cy="696362"/>
          </a:xfrm>
          <a:prstGeom prst="ellipse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Oval 17"/>
          <p:cNvSpPr/>
          <p:nvPr/>
        </p:nvSpPr>
        <p:spPr>
          <a:xfrm>
            <a:off x="652034" y="5628220"/>
            <a:ext cx="1040632" cy="6851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Oval 18"/>
          <p:cNvSpPr/>
          <p:nvPr/>
        </p:nvSpPr>
        <p:spPr>
          <a:xfrm>
            <a:off x="4668901" y="5732638"/>
            <a:ext cx="689777" cy="696362"/>
          </a:xfrm>
          <a:prstGeom prst="ellipse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Oval 19"/>
          <p:cNvSpPr/>
          <p:nvPr/>
        </p:nvSpPr>
        <p:spPr>
          <a:xfrm>
            <a:off x="7908898" y="5606160"/>
            <a:ext cx="689777" cy="696362"/>
          </a:xfrm>
          <a:prstGeom prst="ellipse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5" name="Curved Connector 24"/>
          <p:cNvCxnSpPr>
            <a:stCxn id="5" idx="0"/>
            <a:endCxn id="7" idx="0"/>
          </p:cNvCxnSpPr>
          <p:nvPr/>
        </p:nvCxnSpPr>
        <p:spPr>
          <a:xfrm rot="5400000" flipH="1" flipV="1">
            <a:off x="4509439" y="-2236957"/>
            <a:ext cx="31165" cy="7136118"/>
          </a:xfrm>
          <a:prstGeom prst="curvedConnector3">
            <a:avLst>
              <a:gd name="adj1" fmla="val 833515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flipV="1">
            <a:off x="1029511" y="3394700"/>
            <a:ext cx="7138577" cy="132728"/>
          </a:xfrm>
          <a:prstGeom prst="curvedConnector4">
            <a:avLst>
              <a:gd name="adj1" fmla="val 972"/>
              <a:gd name="adj2" fmla="val 300937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16200000" flipH="1">
            <a:off x="4614359" y="2180357"/>
            <a:ext cx="109083" cy="6975349"/>
          </a:xfrm>
          <a:prstGeom prst="curvedConnector3">
            <a:avLst>
              <a:gd name="adj1" fmla="val -302705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676431" y="666176"/>
            <a:ext cx="1515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u="none" dirty="0">
                <a:solidFill>
                  <a:srgbClr val="FFC000"/>
                </a:solidFill>
              </a:rPr>
              <a:t>suspend()</a:t>
            </a:r>
          </a:p>
        </p:txBody>
      </p:sp>
      <p:cxnSp>
        <p:nvCxnSpPr>
          <p:cNvPr id="33" name="Straight Arrow Connector 32"/>
          <p:cNvCxnSpPr>
            <a:stCxn id="6" idx="2"/>
            <a:endCxn id="5" idx="6"/>
          </p:cNvCxnSpPr>
          <p:nvPr/>
        </p:nvCxnSpPr>
        <p:spPr>
          <a:xfrm flipH="1">
            <a:off x="1359026" y="1663700"/>
            <a:ext cx="3052035" cy="1281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2"/>
          </p:cNvCxnSpPr>
          <p:nvPr/>
        </p:nvCxnSpPr>
        <p:spPr>
          <a:xfrm flipH="1">
            <a:off x="5100839" y="1663700"/>
            <a:ext cx="2647352" cy="2563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19790" y="1930195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u="none" dirty="0" smtClean="0">
                <a:solidFill>
                  <a:srgbClr val="FFC000"/>
                </a:solidFill>
              </a:rPr>
              <a:t>Running</a:t>
            </a:r>
            <a:endParaRPr lang="en-IN" u="none" dirty="0">
              <a:solidFill>
                <a:srgbClr val="FFC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03772" y="4028213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u="none" dirty="0" smtClean="0">
                <a:solidFill>
                  <a:srgbClr val="FFC000"/>
                </a:solidFill>
              </a:rPr>
              <a:t>Running</a:t>
            </a:r>
            <a:endParaRPr lang="en-IN" u="none" dirty="0">
              <a:solidFill>
                <a:srgbClr val="FFC000"/>
              </a:solidFill>
            </a:endParaRPr>
          </a:p>
        </p:txBody>
      </p:sp>
      <p:cxnSp>
        <p:nvCxnSpPr>
          <p:cNvPr id="63" name="Straight Arrow Connector 62"/>
          <p:cNvCxnSpPr>
            <a:stCxn id="13" idx="2"/>
          </p:cNvCxnSpPr>
          <p:nvPr/>
        </p:nvCxnSpPr>
        <p:spPr>
          <a:xfrm flipH="1">
            <a:off x="1440400" y="3729007"/>
            <a:ext cx="3224529" cy="7641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5354706" y="3717271"/>
            <a:ext cx="2647352" cy="2563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616866" y="6048028"/>
            <a:ext cx="3052035" cy="1281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5335142" y="6022746"/>
            <a:ext cx="2573756" cy="3165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4834001" y="2767428"/>
            <a:ext cx="18080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4000" lvl="1" algn="l">
              <a:buSzPct val="100000"/>
            </a:pPr>
            <a:r>
              <a:rPr lang="en-IN" sz="2000" u="none" dirty="0">
                <a:solidFill>
                  <a:srgbClr val="FFC000"/>
                </a:solidFill>
              </a:rPr>
              <a:t>s</a:t>
            </a:r>
            <a:r>
              <a:rPr lang="en-IN" sz="2000" u="none" dirty="0" smtClean="0">
                <a:solidFill>
                  <a:srgbClr val="FFC000"/>
                </a:solidFill>
              </a:rPr>
              <a:t>leep(t)</a:t>
            </a:r>
            <a:endParaRPr lang="en-IN" sz="2000" u="none" dirty="0">
              <a:solidFill>
                <a:srgbClr val="FFC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626120" y="1327334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u="none" dirty="0" smtClean="0">
                <a:solidFill>
                  <a:srgbClr val="FFC000"/>
                </a:solidFill>
              </a:rPr>
              <a:t>resume()</a:t>
            </a:r>
            <a:endParaRPr lang="en-IN" u="none" dirty="0">
              <a:solidFill>
                <a:srgbClr val="FFC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71047" y="3395654"/>
            <a:ext cx="1167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u="none" dirty="0" smtClean="0">
                <a:solidFill>
                  <a:schemeClr val="tx1"/>
                </a:solidFill>
              </a:rPr>
              <a:t>after(t)</a:t>
            </a:r>
            <a:endParaRPr lang="en-IN" u="none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393960" y="497992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u="none" dirty="0">
                <a:solidFill>
                  <a:schemeClr val="tx1"/>
                </a:solidFill>
              </a:rPr>
              <a:t>wait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029940" y="5680816"/>
            <a:ext cx="941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u="none" dirty="0" smtClean="0">
                <a:solidFill>
                  <a:schemeClr val="tx1"/>
                </a:solidFill>
              </a:rPr>
              <a:t>notify</a:t>
            </a:r>
            <a:endParaRPr lang="en-IN" u="none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338683" y="6388969"/>
            <a:ext cx="1409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mtClean="0">
                <a:solidFill>
                  <a:srgbClr val="FFC000"/>
                </a:solidFill>
              </a:rPr>
              <a:t>Runnable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006379" y="1930195"/>
            <a:ext cx="1409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FFC000"/>
                </a:solidFill>
              </a:rPr>
              <a:t>Runnable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305136" y="4091062"/>
            <a:ext cx="1409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mtClean="0">
                <a:solidFill>
                  <a:srgbClr val="FFC000"/>
                </a:solidFill>
              </a:rPr>
              <a:t>Runnable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348807" y="1993577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00B050"/>
                </a:solidFill>
              </a:rPr>
              <a:t>Suspended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544777" y="4077005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00B050"/>
                </a:solidFill>
              </a:rPr>
              <a:t>Suspended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649690" y="6299497"/>
            <a:ext cx="1188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92D050"/>
                </a:solidFill>
              </a:rPr>
              <a:t>Waiting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8063" y="2571865"/>
            <a:ext cx="69410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4000" lvl="1" algn="l">
              <a:buSzPct val="100000"/>
            </a:pPr>
            <a:r>
              <a:rPr lang="en-IN" sz="2400" b="0" u="none" dirty="0" smtClean="0">
                <a:solidFill>
                  <a:schemeClr val="tx1"/>
                </a:solidFill>
              </a:rPr>
              <a:t>2. It </a:t>
            </a:r>
            <a:r>
              <a:rPr lang="en-IN" sz="2400" b="0" u="none" dirty="0">
                <a:solidFill>
                  <a:schemeClr val="tx1"/>
                </a:solidFill>
              </a:rPr>
              <a:t>has been made to sleep</a:t>
            </a:r>
          </a:p>
        </p:txBody>
      </p:sp>
      <p:sp>
        <p:nvSpPr>
          <p:cNvPr id="4" name="Rectangle 3"/>
          <p:cNvSpPr/>
          <p:nvPr/>
        </p:nvSpPr>
        <p:spPr>
          <a:xfrm>
            <a:off x="424921" y="4529207"/>
            <a:ext cx="80181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2000" b="0" u="none" dirty="0" smtClean="0">
                <a:solidFill>
                  <a:schemeClr val="tx1"/>
                </a:solidFill>
              </a:rPr>
              <a:t>3. It </a:t>
            </a:r>
            <a:r>
              <a:rPr lang="en-IN" sz="2000" b="0" u="none" dirty="0">
                <a:solidFill>
                  <a:schemeClr val="tx1"/>
                </a:solidFill>
              </a:rPr>
              <a:t>has been told to wait until some event occurs</a:t>
            </a:r>
          </a:p>
        </p:txBody>
      </p:sp>
    </p:spTree>
    <p:extLst>
      <p:ext uri="{BB962C8B-B14F-4D97-AF65-F5344CB8AC3E}">
        <p14:creationId xmlns:p14="http://schemas.microsoft.com/office/powerpoint/2010/main" val="41188359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54" grpId="0"/>
      <p:bldP spid="73" grpId="0"/>
      <p:bldP spid="75" grpId="0"/>
      <p:bldP spid="76" grpId="0"/>
      <p:bldP spid="77" grpId="0"/>
      <p:bldP spid="78" grpId="0"/>
      <p:bldP spid="80" grpId="0"/>
      <p:bldP spid="82" grpId="0"/>
      <p:bldP spid="8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59946" y="113813"/>
            <a:ext cx="7765322" cy="970450"/>
          </a:xfrm>
        </p:spPr>
        <p:txBody>
          <a:bodyPr/>
          <a:lstStyle/>
          <a:p>
            <a:r>
              <a:rPr lang="en-US" altLang="en-US" dirty="0" smtClean="0"/>
              <a:t>Concurrency vs. Parallelism</a:t>
            </a:r>
          </a:p>
        </p:txBody>
      </p:sp>
      <p:sp>
        <p:nvSpPr>
          <p:cNvPr id="101379" name="AutoShape 1027"/>
          <p:cNvSpPr>
            <a:spLocks noChangeArrowheads="1"/>
          </p:cNvSpPr>
          <p:nvPr/>
        </p:nvSpPr>
        <p:spPr bwMode="auto">
          <a:xfrm>
            <a:off x="838200" y="1905000"/>
            <a:ext cx="1676400" cy="3886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b="0" u="none">
              <a:solidFill>
                <a:schemeClr val="tx1"/>
              </a:solidFill>
              <a:latin typeface="Tahoma" panose="020B0604030504040204" pitchFamily="34" charset="0"/>
              <a:cs typeface="Times New Roman (Hebrew)" charset="-79"/>
            </a:endParaRPr>
          </a:p>
        </p:txBody>
      </p:sp>
      <p:sp>
        <p:nvSpPr>
          <p:cNvPr id="101380" name="Rectangle 1028"/>
          <p:cNvSpPr>
            <a:spLocks noChangeArrowheads="1"/>
          </p:cNvSpPr>
          <p:nvPr/>
        </p:nvSpPr>
        <p:spPr bwMode="auto">
          <a:xfrm>
            <a:off x="1028700" y="2209800"/>
            <a:ext cx="1295400" cy="1066800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1381" name="Rectangle 1029"/>
          <p:cNvSpPr>
            <a:spLocks noChangeArrowheads="1"/>
          </p:cNvSpPr>
          <p:nvPr/>
        </p:nvSpPr>
        <p:spPr bwMode="auto">
          <a:xfrm>
            <a:off x="1028700" y="3886200"/>
            <a:ext cx="1295400" cy="762000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1382" name="Rectangle 1030"/>
          <p:cNvSpPr>
            <a:spLocks noChangeArrowheads="1"/>
          </p:cNvSpPr>
          <p:nvPr/>
        </p:nvSpPr>
        <p:spPr bwMode="auto">
          <a:xfrm>
            <a:off x="1028700" y="3352800"/>
            <a:ext cx="1295400" cy="457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1383" name="Rectangle 1031"/>
          <p:cNvSpPr>
            <a:spLocks noChangeArrowheads="1"/>
          </p:cNvSpPr>
          <p:nvPr/>
        </p:nvSpPr>
        <p:spPr bwMode="auto">
          <a:xfrm>
            <a:off x="1028700" y="4724400"/>
            <a:ext cx="1295400" cy="762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1384" name="AutoShape 1032"/>
          <p:cNvSpPr>
            <a:spLocks noChangeArrowheads="1"/>
          </p:cNvSpPr>
          <p:nvPr/>
        </p:nvSpPr>
        <p:spPr bwMode="auto">
          <a:xfrm>
            <a:off x="4343400" y="1905000"/>
            <a:ext cx="1676400" cy="3886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1385" name="Rectangle 1033"/>
          <p:cNvSpPr>
            <a:spLocks noChangeArrowheads="1"/>
          </p:cNvSpPr>
          <p:nvPr/>
        </p:nvSpPr>
        <p:spPr bwMode="auto">
          <a:xfrm>
            <a:off x="4724400" y="2209800"/>
            <a:ext cx="914400" cy="327660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1386" name="AutoShape 1034"/>
          <p:cNvSpPr>
            <a:spLocks noChangeArrowheads="1"/>
          </p:cNvSpPr>
          <p:nvPr/>
        </p:nvSpPr>
        <p:spPr bwMode="auto">
          <a:xfrm>
            <a:off x="6553200" y="1905000"/>
            <a:ext cx="1676400" cy="3886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1387" name="Rectangle 1035"/>
          <p:cNvSpPr>
            <a:spLocks noChangeArrowheads="1"/>
          </p:cNvSpPr>
          <p:nvPr/>
        </p:nvSpPr>
        <p:spPr bwMode="auto">
          <a:xfrm>
            <a:off x="6934200" y="2209800"/>
            <a:ext cx="914400" cy="3276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33" name="Text Box 1036"/>
          <p:cNvSpPr txBox="1">
            <a:spLocks noChangeArrowheads="1"/>
          </p:cNvSpPr>
          <p:nvPr/>
        </p:nvSpPr>
        <p:spPr bwMode="auto">
          <a:xfrm>
            <a:off x="1377950" y="1311275"/>
            <a:ext cx="5953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0" u="none">
                <a:solidFill>
                  <a:schemeClr val="tx1"/>
                </a:solidFill>
                <a:latin typeface="Tahoma" panose="020B0604030504040204" pitchFamily="34" charset="0"/>
                <a:cs typeface="Times New Roman (Hebrew)" charset="-79"/>
              </a:rPr>
              <a:t>CPU</a:t>
            </a:r>
          </a:p>
        </p:txBody>
      </p:sp>
      <p:sp>
        <p:nvSpPr>
          <p:cNvPr id="5134" name="Text Box 1037"/>
          <p:cNvSpPr txBox="1">
            <a:spLocks noChangeArrowheads="1"/>
          </p:cNvSpPr>
          <p:nvPr/>
        </p:nvSpPr>
        <p:spPr bwMode="auto">
          <a:xfrm>
            <a:off x="4821238" y="1311275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0" u="none">
                <a:solidFill>
                  <a:schemeClr val="tx1"/>
                </a:solidFill>
                <a:latin typeface="Tahoma" panose="020B0604030504040204" pitchFamily="34" charset="0"/>
                <a:cs typeface="Times New Roman (Hebrew)" charset="-79"/>
              </a:rPr>
              <a:t>CPU1</a:t>
            </a:r>
          </a:p>
        </p:txBody>
      </p:sp>
      <p:sp>
        <p:nvSpPr>
          <p:cNvPr id="5135" name="Text Box 1038"/>
          <p:cNvSpPr txBox="1">
            <a:spLocks noChangeArrowheads="1"/>
          </p:cNvSpPr>
          <p:nvPr/>
        </p:nvSpPr>
        <p:spPr bwMode="auto">
          <a:xfrm>
            <a:off x="7031038" y="1311275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0" u="none">
                <a:solidFill>
                  <a:schemeClr val="tx1"/>
                </a:solidFill>
                <a:latin typeface="Tahoma" panose="020B0604030504040204" pitchFamily="34" charset="0"/>
                <a:cs typeface="Times New Roman (Hebrew)" charset="-79"/>
              </a:rPr>
              <a:t>CPU2</a:t>
            </a:r>
          </a:p>
        </p:txBody>
      </p:sp>
      <p:sp>
        <p:nvSpPr>
          <p:cNvPr id="5136" name="Line 1039"/>
          <p:cNvSpPr>
            <a:spLocks noChangeShapeType="1"/>
          </p:cNvSpPr>
          <p:nvPr/>
        </p:nvSpPr>
        <p:spPr bwMode="auto">
          <a:xfrm>
            <a:off x="3352800" y="1371600"/>
            <a:ext cx="0" cy="472440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animBg="1" autoUpdateAnimBg="0"/>
      <p:bldP spid="101380" grpId="0" animBg="1"/>
      <p:bldP spid="101381" grpId="0" animBg="1"/>
      <p:bldP spid="101382" grpId="0" animBg="1"/>
      <p:bldP spid="101383" grpId="0" animBg="1"/>
      <p:bldP spid="101384" grpId="0" animBg="1"/>
      <p:bldP spid="101385" grpId="0" animBg="1"/>
      <p:bldP spid="101386" grpId="0" animBg="1"/>
      <p:bldP spid="10138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339" y="96350"/>
            <a:ext cx="7765322" cy="66565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Blocked State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15400" cy="5867400"/>
          </a:xfrm>
        </p:spPr>
        <p:txBody>
          <a:bodyPr>
            <a:noAutofit/>
          </a:bodyPr>
          <a:lstStyle/>
          <a:p>
            <a:r>
              <a:rPr lang="en-IN" sz="2800" dirty="0" smtClean="0">
                <a:solidFill>
                  <a:schemeClr val="tx1"/>
                </a:solidFill>
              </a:rPr>
              <a:t>A thread is blocked when it is prevented from entering into the runnable and running state.</a:t>
            </a:r>
          </a:p>
          <a:p>
            <a:r>
              <a:rPr lang="en-IN" sz="2800" dirty="0" smtClean="0">
                <a:solidFill>
                  <a:schemeClr val="tx1"/>
                </a:solidFill>
              </a:rPr>
              <a:t>This happens when thread is suspended, sleeping, or waiting in order to satisfy certain requirements. </a:t>
            </a:r>
          </a:p>
          <a:p>
            <a:r>
              <a:rPr lang="en-IN" sz="2800" dirty="0" smtClean="0">
                <a:solidFill>
                  <a:schemeClr val="tx1"/>
                </a:solidFill>
              </a:rPr>
              <a:t>A blocked thread is “not runnable” but not dead and therefor fully qualified to run again.</a:t>
            </a:r>
          </a:p>
          <a:p>
            <a:pPr marL="36900" indent="0" algn="ctr">
              <a:buNone/>
            </a:pPr>
            <a:r>
              <a:rPr lang="en-IN" sz="3600" dirty="0" smtClean="0">
                <a:solidFill>
                  <a:schemeClr val="tx1"/>
                </a:solidFill>
              </a:rPr>
              <a:t>Dead State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800" dirty="0" smtClean="0">
                <a:solidFill>
                  <a:schemeClr val="tx1"/>
                </a:solidFill>
              </a:rPr>
              <a:t>Every thread has life cycle. A thread ends its life when it has completed its execution. It is natural death.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800" dirty="0" smtClean="0">
                <a:solidFill>
                  <a:schemeClr val="tx1"/>
                </a:solidFill>
              </a:rPr>
              <a:t>However we can kill it by sending the stop message. A thread can be killed as soon as it born.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53200" y="6211669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Demo </a:t>
            </a:r>
            <a:r>
              <a:rPr lang="en-IN" dirty="0" err="1" smtClean="0"/>
              <a:t>ThreadMethods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99289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Scheduling Threads</a:t>
            </a:r>
          </a:p>
        </p:txBody>
      </p:sp>
      <p:sp>
        <p:nvSpPr>
          <p:cNvPr id="18435" name="Oval 30"/>
          <p:cNvSpPr>
            <a:spLocks noChangeArrowheads="1"/>
          </p:cNvSpPr>
          <p:nvPr/>
        </p:nvSpPr>
        <p:spPr bwMode="auto">
          <a:xfrm>
            <a:off x="6324600" y="2362200"/>
            <a:ext cx="914400" cy="1981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36" name="Rectangle 29"/>
          <p:cNvSpPr>
            <a:spLocks noChangeArrowheads="1"/>
          </p:cNvSpPr>
          <p:nvPr/>
        </p:nvSpPr>
        <p:spPr bwMode="auto">
          <a:xfrm>
            <a:off x="3429000" y="1524000"/>
            <a:ext cx="2209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37" name="Oval 28"/>
          <p:cNvSpPr>
            <a:spLocks noChangeArrowheads="1"/>
          </p:cNvSpPr>
          <p:nvPr/>
        </p:nvSpPr>
        <p:spPr bwMode="auto">
          <a:xfrm>
            <a:off x="914400" y="990600"/>
            <a:ext cx="1143000" cy="1143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39" name="Oval 3"/>
          <p:cNvSpPr>
            <a:spLocks noChangeArrowheads="1"/>
          </p:cNvSpPr>
          <p:nvPr/>
        </p:nvSpPr>
        <p:spPr bwMode="auto">
          <a:xfrm>
            <a:off x="1143000" y="1600200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40" name="Oval 4"/>
          <p:cNvSpPr>
            <a:spLocks noChangeArrowheads="1"/>
          </p:cNvSpPr>
          <p:nvPr/>
        </p:nvSpPr>
        <p:spPr bwMode="auto">
          <a:xfrm>
            <a:off x="1371600" y="1143000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41" name="Oval 5"/>
          <p:cNvSpPr>
            <a:spLocks noChangeArrowheads="1"/>
          </p:cNvSpPr>
          <p:nvPr/>
        </p:nvSpPr>
        <p:spPr bwMode="auto">
          <a:xfrm>
            <a:off x="1600200" y="1524000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42" name="Oval 6"/>
          <p:cNvSpPr>
            <a:spLocks noChangeArrowheads="1"/>
          </p:cNvSpPr>
          <p:nvPr/>
        </p:nvSpPr>
        <p:spPr bwMode="auto">
          <a:xfrm>
            <a:off x="3505200" y="1600200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43" name="Oval 7"/>
          <p:cNvSpPr>
            <a:spLocks noChangeArrowheads="1"/>
          </p:cNvSpPr>
          <p:nvPr/>
        </p:nvSpPr>
        <p:spPr bwMode="auto">
          <a:xfrm>
            <a:off x="4343400" y="1600200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44" name="Oval 8"/>
          <p:cNvSpPr>
            <a:spLocks noChangeArrowheads="1"/>
          </p:cNvSpPr>
          <p:nvPr/>
        </p:nvSpPr>
        <p:spPr bwMode="auto">
          <a:xfrm>
            <a:off x="5257800" y="1600200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45" name="Line 11"/>
          <p:cNvSpPr>
            <a:spLocks noChangeShapeType="1"/>
          </p:cNvSpPr>
          <p:nvPr/>
        </p:nvSpPr>
        <p:spPr bwMode="auto">
          <a:xfrm>
            <a:off x="3886200" y="17526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18446" name="Line 12"/>
          <p:cNvSpPr>
            <a:spLocks noChangeShapeType="1"/>
          </p:cNvSpPr>
          <p:nvPr/>
        </p:nvSpPr>
        <p:spPr bwMode="auto">
          <a:xfrm>
            <a:off x="4800600" y="17526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18447" name="Line 13"/>
          <p:cNvSpPr>
            <a:spLocks noChangeShapeType="1"/>
          </p:cNvSpPr>
          <p:nvPr/>
        </p:nvSpPr>
        <p:spPr bwMode="auto">
          <a:xfrm flipV="1">
            <a:off x="2057400" y="1752600"/>
            <a:ext cx="1371600" cy="76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en-IN"/>
          </a:p>
        </p:txBody>
      </p:sp>
      <p:sp>
        <p:nvSpPr>
          <p:cNvPr id="18448" name="Oval 14"/>
          <p:cNvSpPr>
            <a:spLocks noChangeArrowheads="1"/>
          </p:cNvSpPr>
          <p:nvPr/>
        </p:nvSpPr>
        <p:spPr bwMode="auto">
          <a:xfrm>
            <a:off x="6553200" y="3505200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49" name="Oval 15"/>
          <p:cNvSpPr>
            <a:spLocks noChangeArrowheads="1"/>
          </p:cNvSpPr>
          <p:nvPr/>
        </p:nvSpPr>
        <p:spPr bwMode="auto">
          <a:xfrm>
            <a:off x="6629400" y="2590800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50" name="Oval 16"/>
          <p:cNvSpPr>
            <a:spLocks noChangeArrowheads="1"/>
          </p:cNvSpPr>
          <p:nvPr/>
        </p:nvSpPr>
        <p:spPr bwMode="auto">
          <a:xfrm>
            <a:off x="6705600" y="3048000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4343400" y="2819400"/>
            <a:ext cx="304800" cy="30480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52" name="Freeform 20"/>
          <p:cNvSpPr>
            <a:spLocks/>
          </p:cNvSpPr>
          <p:nvPr/>
        </p:nvSpPr>
        <p:spPr bwMode="auto">
          <a:xfrm>
            <a:off x="4724400" y="2133600"/>
            <a:ext cx="990600" cy="838200"/>
          </a:xfrm>
          <a:custGeom>
            <a:avLst/>
            <a:gdLst>
              <a:gd name="T0" fmla="*/ 576 w 624"/>
              <a:gd name="T1" fmla="*/ 0 h 720"/>
              <a:gd name="T2" fmla="*/ 528 w 624"/>
              <a:gd name="T3" fmla="*/ 528 h 720"/>
              <a:gd name="T4" fmla="*/ 0 w 624"/>
              <a:gd name="T5" fmla="*/ 720 h 720"/>
              <a:gd name="T6" fmla="*/ 0 60000 65536"/>
              <a:gd name="T7" fmla="*/ 0 60000 65536"/>
              <a:gd name="T8" fmla="*/ 0 60000 65536"/>
              <a:gd name="T9" fmla="*/ 0 w 624"/>
              <a:gd name="T10" fmla="*/ 0 h 720"/>
              <a:gd name="T11" fmla="*/ 624 w 624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720">
                <a:moveTo>
                  <a:pt x="576" y="0"/>
                </a:moveTo>
                <a:cubicBezTo>
                  <a:pt x="600" y="204"/>
                  <a:pt x="624" y="408"/>
                  <a:pt x="528" y="528"/>
                </a:cubicBezTo>
                <a:cubicBezTo>
                  <a:pt x="432" y="648"/>
                  <a:pt x="216" y="684"/>
                  <a:pt x="0" y="72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53" name="Freeform 21"/>
          <p:cNvSpPr>
            <a:spLocks/>
          </p:cNvSpPr>
          <p:nvPr/>
        </p:nvSpPr>
        <p:spPr bwMode="auto">
          <a:xfrm>
            <a:off x="4648200" y="3124200"/>
            <a:ext cx="1600200" cy="622300"/>
          </a:xfrm>
          <a:custGeom>
            <a:avLst/>
            <a:gdLst>
              <a:gd name="T0" fmla="*/ 0 w 1008"/>
              <a:gd name="T1" fmla="*/ 0 h 392"/>
              <a:gd name="T2" fmla="*/ 432 w 1008"/>
              <a:gd name="T3" fmla="*/ 336 h 392"/>
              <a:gd name="T4" fmla="*/ 1008 w 1008"/>
              <a:gd name="T5" fmla="*/ 336 h 392"/>
              <a:gd name="T6" fmla="*/ 0 60000 65536"/>
              <a:gd name="T7" fmla="*/ 0 60000 65536"/>
              <a:gd name="T8" fmla="*/ 0 60000 65536"/>
              <a:gd name="T9" fmla="*/ 0 w 1008"/>
              <a:gd name="T10" fmla="*/ 0 h 392"/>
              <a:gd name="T11" fmla="*/ 1008 w 1008"/>
              <a:gd name="T12" fmla="*/ 392 h 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392">
                <a:moveTo>
                  <a:pt x="0" y="0"/>
                </a:moveTo>
                <a:cubicBezTo>
                  <a:pt x="132" y="140"/>
                  <a:pt x="264" y="280"/>
                  <a:pt x="432" y="336"/>
                </a:cubicBezTo>
                <a:cubicBezTo>
                  <a:pt x="600" y="392"/>
                  <a:pt x="804" y="364"/>
                  <a:pt x="1008" y="336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54" name="Freeform 22"/>
          <p:cNvSpPr>
            <a:spLocks/>
          </p:cNvSpPr>
          <p:nvPr/>
        </p:nvSpPr>
        <p:spPr bwMode="auto">
          <a:xfrm>
            <a:off x="3505200" y="2057400"/>
            <a:ext cx="762000" cy="914400"/>
          </a:xfrm>
          <a:custGeom>
            <a:avLst/>
            <a:gdLst>
              <a:gd name="T0" fmla="*/ 456 w 456"/>
              <a:gd name="T1" fmla="*/ 672 h 672"/>
              <a:gd name="T2" fmla="*/ 72 w 456"/>
              <a:gd name="T3" fmla="*/ 432 h 672"/>
              <a:gd name="T4" fmla="*/ 24 w 456"/>
              <a:gd name="T5" fmla="*/ 0 h 672"/>
              <a:gd name="T6" fmla="*/ 0 60000 65536"/>
              <a:gd name="T7" fmla="*/ 0 60000 65536"/>
              <a:gd name="T8" fmla="*/ 0 60000 65536"/>
              <a:gd name="T9" fmla="*/ 0 w 456"/>
              <a:gd name="T10" fmla="*/ 0 h 672"/>
              <a:gd name="T11" fmla="*/ 456 w 456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6" h="672">
                <a:moveTo>
                  <a:pt x="456" y="672"/>
                </a:moveTo>
                <a:cubicBezTo>
                  <a:pt x="300" y="608"/>
                  <a:pt x="144" y="544"/>
                  <a:pt x="72" y="432"/>
                </a:cubicBezTo>
                <a:cubicBezTo>
                  <a:pt x="0" y="320"/>
                  <a:pt x="12" y="160"/>
                  <a:pt x="24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55" name="Freeform 23"/>
          <p:cNvSpPr>
            <a:spLocks/>
          </p:cNvSpPr>
          <p:nvPr/>
        </p:nvSpPr>
        <p:spPr bwMode="auto">
          <a:xfrm>
            <a:off x="2971800" y="2133600"/>
            <a:ext cx="3124200" cy="2400300"/>
          </a:xfrm>
          <a:custGeom>
            <a:avLst/>
            <a:gdLst>
              <a:gd name="T0" fmla="*/ 2080 w 2080"/>
              <a:gd name="T1" fmla="*/ 1296 h 1656"/>
              <a:gd name="T2" fmla="*/ 304 w 2080"/>
              <a:gd name="T3" fmla="*/ 1440 h 1656"/>
              <a:gd name="T4" fmla="*/ 256 w 2080"/>
              <a:gd name="T5" fmla="*/ 0 h 1656"/>
              <a:gd name="T6" fmla="*/ 0 60000 65536"/>
              <a:gd name="T7" fmla="*/ 0 60000 65536"/>
              <a:gd name="T8" fmla="*/ 0 60000 65536"/>
              <a:gd name="T9" fmla="*/ 0 w 2080"/>
              <a:gd name="T10" fmla="*/ 0 h 1656"/>
              <a:gd name="T11" fmla="*/ 2080 w 2080"/>
              <a:gd name="T12" fmla="*/ 1656 h 16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0" h="1656">
                <a:moveTo>
                  <a:pt x="2080" y="1296"/>
                </a:moveTo>
                <a:cubicBezTo>
                  <a:pt x="1344" y="1476"/>
                  <a:pt x="608" y="1656"/>
                  <a:pt x="304" y="1440"/>
                </a:cubicBezTo>
                <a:cubicBezTo>
                  <a:pt x="0" y="1224"/>
                  <a:pt x="128" y="612"/>
                  <a:pt x="256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56" name="Oval 24"/>
          <p:cNvSpPr>
            <a:spLocks noChangeArrowheads="1"/>
          </p:cNvSpPr>
          <p:nvPr/>
        </p:nvSpPr>
        <p:spPr bwMode="auto">
          <a:xfrm>
            <a:off x="6629400" y="3886200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57" name="Text Box 26"/>
          <p:cNvSpPr txBox="1">
            <a:spLocks noChangeArrowheads="1"/>
          </p:cNvSpPr>
          <p:nvPr/>
        </p:nvSpPr>
        <p:spPr bwMode="auto">
          <a:xfrm>
            <a:off x="2819400" y="4387850"/>
            <a:ext cx="340836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lang="en-US" altLang="en-US" sz="2200" b="0" u="none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I/O operation completes</a:t>
            </a:r>
          </a:p>
        </p:txBody>
      </p:sp>
      <p:sp>
        <p:nvSpPr>
          <p:cNvPr id="18458" name="Text Box 27"/>
          <p:cNvSpPr txBox="1">
            <a:spLocks noChangeArrowheads="1"/>
          </p:cNvSpPr>
          <p:nvPr/>
        </p:nvSpPr>
        <p:spPr bwMode="auto">
          <a:xfrm>
            <a:off x="2362200" y="1339850"/>
            <a:ext cx="106521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lang="en-US" altLang="en-US" sz="2200" b="0" u="none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start()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381000" y="3124200"/>
            <a:ext cx="3962400" cy="1223963"/>
            <a:chOff x="336" y="2208"/>
            <a:chExt cx="2208" cy="771"/>
          </a:xfrm>
        </p:grpSpPr>
        <p:sp>
          <p:nvSpPr>
            <p:cNvPr id="18470" name="Text Box 19"/>
            <p:cNvSpPr txBox="1">
              <a:spLocks noChangeArrowheads="1"/>
            </p:cNvSpPr>
            <p:nvPr/>
          </p:nvSpPr>
          <p:spPr bwMode="auto">
            <a:xfrm>
              <a:off x="336" y="2583"/>
              <a:ext cx="1511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lnSpc>
                  <a:spcPct val="7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2"/>
                <a:buNone/>
              </a:pPr>
              <a:r>
                <a:rPr lang="en-US" altLang="en-US" sz="2200" b="0" u="none">
                  <a:solidFill>
                    <a:srgbClr val="009900"/>
                  </a:solidFill>
                  <a:latin typeface="Comic Sans MS" panose="030F0702030302020204" pitchFamily="66" charset="0"/>
                  <a:cs typeface="Times New Roman (Hebrew)" charset="-79"/>
                </a:rPr>
                <a:t>Currently executed</a:t>
              </a:r>
            </a:p>
            <a:p>
              <a:pPr algn="l">
                <a:lnSpc>
                  <a:spcPct val="7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2"/>
                <a:buNone/>
              </a:pPr>
              <a:r>
                <a:rPr lang="en-US" altLang="en-US" sz="2200" b="0" u="none">
                  <a:solidFill>
                    <a:srgbClr val="009900"/>
                  </a:solidFill>
                  <a:latin typeface="Comic Sans MS" panose="030F0702030302020204" pitchFamily="66" charset="0"/>
                  <a:cs typeface="Times New Roman (Hebrew)" charset="-79"/>
                </a:rPr>
                <a:t>thread</a:t>
              </a:r>
            </a:p>
          </p:txBody>
        </p:sp>
        <p:sp>
          <p:nvSpPr>
            <p:cNvPr id="6" name="Line 31"/>
            <p:cNvSpPr>
              <a:spLocks noChangeShapeType="1"/>
            </p:cNvSpPr>
            <p:nvPr/>
          </p:nvSpPr>
          <p:spPr bwMode="auto">
            <a:xfrm flipV="1">
              <a:off x="1296" y="2208"/>
              <a:ext cx="12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5791200" y="1662113"/>
            <a:ext cx="2782888" cy="327025"/>
            <a:chOff x="3648" y="1287"/>
            <a:chExt cx="1753" cy="206"/>
          </a:xfrm>
        </p:grpSpPr>
        <p:sp>
          <p:nvSpPr>
            <p:cNvPr id="18468" name="Text Box 10"/>
            <p:cNvSpPr txBox="1">
              <a:spLocks noChangeArrowheads="1"/>
            </p:cNvSpPr>
            <p:nvPr/>
          </p:nvSpPr>
          <p:spPr bwMode="auto">
            <a:xfrm>
              <a:off x="4272" y="1287"/>
              <a:ext cx="1129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lnSpc>
                  <a:spcPct val="7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2"/>
                <a:buNone/>
              </a:pPr>
              <a:r>
                <a:rPr lang="en-US" altLang="en-US" sz="2200" b="0" u="none">
                  <a:solidFill>
                    <a:srgbClr val="009900"/>
                  </a:solidFill>
                  <a:latin typeface="Comic Sans MS" panose="030F0702030302020204" pitchFamily="66" charset="0"/>
                  <a:cs typeface="Times New Roman (Hebrew)" charset="-79"/>
                </a:rPr>
                <a:t>Ready queue</a:t>
              </a:r>
            </a:p>
          </p:txBody>
        </p:sp>
        <p:sp>
          <p:nvSpPr>
            <p:cNvPr id="18469" name="Line 32"/>
            <p:cNvSpPr>
              <a:spLocks noChangeShapeType="1"/>
            </p:cNvSpPr>
            <p:nvPr/>
          </p:nvSpPr>
          <p:spPr bwMode="auto">
            <a:xfrm flipH="1">
              <a:off x="3648" y="134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3124200" y="4267200"/>
            <a:ext cx="5891213" cy="2055813"/>
            <a:chOff x="2304" y="2976"/>
            <a:chExt cx="3711" cy="1295"/>
          </a:xfrm>
        </p:grpSpPr>
        <p:sp>
          <p:nvSpPr>
            <p:cNvPr id="18466" name="Text Box 25"/>
            <p:cNvSpPr txBox="1">
              <a:spLocks noChangeArrowheads="1"/>
            </p:cNvSpPr>
            <p:nvPr/>
          </p:nvSpPr>
          <p:spPr bwMode="auto">
            <a:xfrm>
              <a:off x="2304" y="3495"/>
              <a:ext cx="3711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lnSpc>
                  <a:spcPct val="7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Tx/>
                <a:buChar char="•"/>
              </a:pPr>
              <a:r>
                <a:rPr lang="en-US" altLang="en-US" sz="2200" b="0" u="none">
                  <a:solidFill>
                    <a:srgbClr val="009900"/>
                  </a:solidFill>
                  <a:latin typeface="Comic Sans MS" panose="030F0702030302020204" pitchFamily="66" charset="0"/>
                  <a:cs typeface="Times New Roman (Hebrew)" charset="-79"/>
                </a:rPr>
                <a:t>Waiting for I/O operation to be completed</a:t>
              </a:r>
            </a:p>
            <a:p>
              <a:pPr algn="l">
                <a:lnSpc>
                  <a:spcPct val="7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Tx/>
                <a:buChar char="•"/>
              </a:pPr>
              <a:r>
                <a:rPr lang="en-US" altLang="en-US" sz="2200" b="0" u="none">
                  <a:solidFill>
                    <a:srgbClr val="009900"/>
                  </a:solidFill>
                  <a:latin typeface="Comic Sans MS" panose="030F0702030302020204" pitchFamily="66" charset="0"/>
                  <a:cs typeface="Times New Roman (Hebrew)" charset="-79"/>
                </a:rPr>
                <a:t>Waiting to be notified</a:t>
              </a:r>
            </a:p>
            <a:p>
              <a:pPr algn="l">
                <a:lnSpc>
                  <a:spcPct val="7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Tx/>
                <a:buChar char="•"/>
              </a:pPr>
              <a:r>
                <a:rPr lang="en-US" altLang="en-US" sz="2200" b="0" u="none">
                  <a:solidFill>
                    <a:srgbClr val="009900"/>
                  </a:solidFill>
                  <a:latin typeface="Comic Sans MS" panose="030F0702030302020204" pitchFamily="66" charset="0"/>
                  <a:cs typeface="Times New Roman (Hebrew)" charset="-79"/>
                </a:rPr>
                <a:t>Sleeping</a:t>
              </a:r>
            </a:p>
            <a:p>
              <a:pPr algn="l">
                <a:lnSpc>
                  <a:spcPct val="7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Tx/>
                <a:buChar char="•"/>
              </a:pPr>
              <a:r>
                <a:rPr lang="en-US" altLang="en-US" sz="2200" b="0" u="none">
                  <a:solidFill>
                    <a:srgbClr val="009900"/>
                  </a:solidFill>
                  <a:latin typeface="Comic Sans MS" panose="030F0702030302020204" pitchFamily="66" charset="0"/>
                  <a:cs typeface="Times New Roman (Hebrew)" charset="-79"/>
                </a:rPr>
                <a:t>Waiting to enter a synchronized section</a:t>
              </a:r>
            </a:p>
          </p:txBody>
        </p:sp>
        <p:sp>
          <p:nvSpPr>
            <p:cNvPr id="18467" name="Line 33"/>
            <p:cNvSpPr>
              <a:spLocks noChangeShapeType="1"/>
            </p:cNvSpPr>
            <p:nvPr/>
          </p:nvSpPr>
          <p:spPr bwMode="auto">
            <a:xfrm flipV="1">
              <a:off x="3600" y="2976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762000" y="2209800"/>
            <a:ext cx="2076450" cy="919163"/>
            <a:chOff x="480" y="1632"/>
            <a:chExt cx="1308" cy="579"/>
          </a:xfrm>
        </p:grpSpPr>
        <p:sp>
          <p:nvSpPr>
            <p:cNvPr id="18464" name="Text Box 9"/>
            <p:cNvSpPr txBox="1">
              <a:spLocks noChangeArrowheads="1"/>
            </p:cNvSpPr>
            <p:nvPr/>
          </p:nvSpPr>
          <p:spPr bwMode="auto">
            <a:xfrm>
              <a:off x="480" y="1815"/>
              <a:ext cx="1308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 u="sng">
                  <a:solidFill>
                    <a:srgbClr val="FF5050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lnSpc>
                  <a:spcPct val="7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2"/>
                <a:buNone/>
              </a:pPr>
              <a:r>
                <a:rPr lang="en-US" altLang="en-US" sz="2200" b="0" u="none">
                  <a:solidFill>
                    <a:srgbClr val="009900"/>
                  </a:solidFill>
                  <a:latin typeface="Comic Sans MS" panose="030F0702030302020204" pitchFamily="66" charset="0"/>
                  <a:cs typeface="Times New Roman (Hebrew)" charset="-79"/>
                </a:rPr>
                <a:t>Newly created</a:t>
              </a:r>
            </a:p>
            <a:p>
              <a:pPr algn="l">
                <a:lnSpc>
                  <a:spcPct val="7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2"/>
                <a:buNone/>
              </a:pPr>
              <a:r>
                <a:rPr lang="en-US" altLang="en-US" sz="2200" b="0" u="none">
                  <a:solidFill>
                    <a:srgbClr val="009900"/>
                  </a:solidFill>
                  <a:latin typeface="Comic Sans MS" panose="030F0702030302020204" pitchFamily="66" charset="0"/>
                  <a:cs typeface="Times New Roman (Hebrew)" charset="-79"/>
                </a:rPr>
                <a:t>threads</a:t>
              </a:r>
            </a:p>
          </p:txBody>
        </p:sp>
        <p:sp>
          <p:nvSpPr>
            <p:cNvPr id="18465" name="Line 34"/>
            <p:cNvSpPr>
              <a:spLocks noChangeShapeType="1"/>
            </p:cNvSpPr>
            <p:nvPr/>
          </p:nvSpPr>
          <p:spPr bwMode="auto">
            <a:xfrm flipV="1">
              <a:off x="720" y="1632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Preemptive Scheduling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idx="1"/>
          </p:nvPr>
        </p:nvSpPr>
        <p:spPr>
          <a:xfrm>
            <a:off x="304800" y="1732450"/>
            <a:ext cx="8610600" cy="4058751"/>
          </a:xfrm>
        </p:spPr>
        <p:txBody>
          <a:bodyPr>
            <a:normAutofit/>
          </a:bodyPr>
          <a:lstStyle/>
          <a:p>
            <a:r>
              <a:rPr lang="en-US" altLang="en-US" sz="3200" b="1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Preemptive scheduling </a:t>
            </a:r>
            <a:r>
              <a:rPr lang="en-US" altLang="en-US" sz="3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– the thread scheduler preempts (pauses) a running thread to allow different threads to execute.</a:t>
            </a:r>
          </a:p>
          <a:p>
            <a:endParaRPr lang="en-US" altLang="en-US" sz="32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en-US" altLang="en-US" sz="3200" b="1" dirty="0" err="1" smtClean="0">
                <a:solidFill>
                  <a:srgbClr val="FFC000"/>
                </a:solidFill>
                <a:cs typeface="Times New Roman" panose="02020603050405020304" pitchFamily="18" charset="0"/>
              </a:rPr>
              <a:t>Nonpreemptive</a:t>
            </a:r>
            <a:r>
              <a:rPr lang="en-US" altLang="en-US" sz="3200" b="1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 scheduling </a:t>
            </a:r>
            <a:r>
              <a:rPr lang="en-US" altLang="en-US" sz="3200" dirty="0" smtClean="0">
                <a:cs typeface="Times New Roman" panose="02020603050405020304" pitchFamily="18" charset="0"/>
              </a:rPr>
              <a:t>– </a:t>
            </a:r>
            <a:r>
              <a:rPr lang="en-US" altLang="en-US" sz="3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the scheduler never interrupts a running thread.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838200"/>
          </a:xfrm>
        </p:spPr>
        <p:txBody>
          <a:bodyPr/>
          <a:lstStyle/>
          <a:p>
            <a:r>
              <a:rPr lang="en-US" altLang="en-US" b="1" dirty="0" smtClean="0">
                <a:effectLst/>
                <a:cs typeface="Times New Roman" panose="02020603050405020304" pitchFamily="18" charset="0"/>
              </a:rPr>
              <a:t>Thread Priority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763000" cy="4343400"/>
          </a:xfrm>
        </p:spPr>
        <p:txBody>
          <a:bodyPr>
            <a:normAutofit/>
          </a:bodyPr>
          <a:lstStyle/>
          <a:p>
            <a:r>
              <a:rPr lang="en-US" altLang="en-US" sz="36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Every thread has a priority.</a:t>
            </a:r>
          </a:p>
          <a:p>
            <a:r>
              <a:rPr lang="en-US" altLang="en-US" sz="36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When a thread is created, it inherits the priority of the thread that created it.</a:t>
            </a:r>
          </a:p>
          <a:p>
            <a:r>
              <a:rPr lang="en-US" altLang="en-US" sz="3600" dirty="0" smtClean="0">
                <a:solidFill>
                  <a:schemeClr val="tx1"/>
                </a:solidFill>
              </a:rPr>
              <a:t>The priority values range from 1 to 10, in increasing priority.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346" y="152400"/>
            <a:ext cx="7765322" cy="787886"/>
          </a:xfrm>
        </p:spPr>
        <p:txBody>
          <a:bodyPr/>
          <a:lstStyle/>
          <a:p>
            <a:r>
              <a:rPr lang="en-US" altLang="en-US" dirty="0" smtClean="0"/>
              <a:t>Thread Priority (cont.)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29188"/>
            <a:ext cx="8839200" cy="4854088"/>
          </a:xfrm>
        </p:spPr>
        <p:txBody>
          <a:bodyPr>
            <a:noAutofit/>
          </a:bodyPr>
          <a:lstStyle/>
          <a:p>
            <a:r>
              <a:rPr lang="en-US" altLang="en-US" sz="3200" dirty="0" smtClean="0">
                <a:cs typeface="Times New Roman" panose="02020603050405020304" pitchFamily="18" charset="0"/>
              </a:rPr>
              <a:t>The priority can be adjusted subsequently using the </a:t>
            </a:r>
            <a:r>
              <a:rPr lang="en-US" altLang="en-US" sz="2800" b="1" dirty="0" err="1" smtClean="0">
                <a:solidFill>
                  <a:srgbClr val="FFC000"/>
                </a:solidFill>
                <a:cs typeface="Courier New" panose="02070309020205020404" pitchFamily="49" charset="0"/>
              </a:rPr>
              <a:t>setPriority</a:t>
            </a:r>
            <a:r>
              <a:rPr lang="en-US" altLang="en-US" sz="2800" b="1" dirty="0" smtClean="0">
                <a:solidFill>
                  <a:srgbClr val="FFC000"/>
                </a:solidFill>
                <a:cs typeface="Courier New" panose="02070309020205020404" pitchFamily="49" charset="0"/>
              </a:rPr>
              <a:t>()</a:t>
            </a:r>
            <a:r>
              <a:rPr lang="en-US" altLang="en-US" sz="3200" dirty="0" smtClean="0">
                <a:cs typeface="Times New Roman" panose="02020603050405020304" pitchFamily="18" charset="0"/>
              </a:rPr>
              <a:t> method</a:t>
            </a:r>
          </a:p>
          <a:p>
            <a:pPr marL="450000" lvl="1" indent="0">
              <a:buNone/>
            </a:pPr>
            <a:r>
              <a:rPr lang="en-US" altLang="en-US" sz="3000" b="1" dirty="0" err="1" smtClean="0">
                <a:solidFill>
                  <a:srgbClr val="FFC000"/>
                </a:solidFill>
                <a:effectLst/>
                <a:cs typeface="Times New Roman" panose="02020603050405020304" pitchFamily="18" charset="0"/>
              </a:rPr>
              <a:t>Threadname.setPriority</a:t>
            </a:r>
            <a:r>
              <a:rPr lang="en-US" altLang="en-US" sz="3000" b="1" dirty="0" smtClean="0">
                <a:solidFill>
                  <a:srgbClr val="FFC000"/>
                </a:solidFill>
                <a:effectLst/>
                <a:cs typeface="Times New Roman" panose="02020603050405020304" pitchFamily="18" charset="0"/>
              </a:rPr>
              <a:t>(</a:t>
            </a:r>
            <a:r>
              <a:rPr lang="en-US" altLang="en-US" sz="3000" b="1" dirty="0" err="1" smtClean="0">
                <a:solidFill>
                  <a:srgbClr val="FFC000"/>
                </a:solidFill>
                <a:effectLst/>
                <a:cs typeface="Times New Roman" panose="02020603050405020304" pitchFamily="18" charset="0"/>
              </a:rPr>
              <a:t>intNumber</a:t>
            </a:r>
            <a:r>
              <a:rPr lang="en-US" altLang="en-US" sz="3000" b="1" dirty="0" smtClean="0">
                <a:solidFill>
                  <a:srgbClr val="FFC000"/>
                </a:solidFill>
                <a:effectLst/>
                <a:cs typeface="Times New Roman" panose="02020603050405020304" pitchFamily="18" charset="0"/>
              </a:rPr>
              <a:t>);</a:t>
            </a:r>
          </a:p>
          <a:p>
            <a:r>
              <a:rPr lang="en-US" altLang="en-US" sz="32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The priority of a thread may be obtained using </a:t>
            </a:r>
            <a:r>
              <a:rPr lang="en-US" altLang="en-US" sz="2800" b="1" dirty="0" err="1" smtClean="0">
                <a:solidFill>
                  <a:schemeClr val="tx1"/>
                </a:solidFill>
                <a:cs typeface="Courier New" panose="02070309020205020404" pitchFamily="49" charset="0"/>
              </a:rPr>
              <a:t>getPriority</a:t>
            </a:r>
            <a:r>
              <a:rPr lang="en-US" altLang="en-US" sz="28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()</a:t>
            </a:r>
          </a:p>
          <a:p>
            <a:r>
              <a:rPr lang="en-US" altLang="en-US" sz="3200" dirty="0" smtClean="0">
                <a:solidFill>
                  <a:schemeClr val="tx1"/>
                </a:solidFill>
              </a:rPr>
              <a:t> Priority constants are defined: </a:t>
            </a:r>
          </a:p>
          <a:p>
            <a:pPr lvl="1"/>
            <a:r>
              <a:rPr lang="en-US" altLang="en-US" sz="2800" dirty="0" smtClean="0">
                <a:solidFill>
                  <a:schemeClr val="tx1"/>
                </a:solidFill>
              </a:rPr>
              <a:t>MIN_PRIORITY=1</a:t>
            </a:r>
          </a:p>
          <a:p>
            <a:pPr lvl="1"/>
            <a:r>
              <a:rPr lang="en-US" altLang="en-US" sz="2800" dirty="0" smtClean="0">
                <a:solidFill>
                  <a:schemeClr val="tx1"/>
                </a:solidFill>
              </a:rPr>
              <a:t>MAX_PRIORITY=10</a:t>
            </a:r>
          </a:p>
          <a:p>
            <a:pPr lvl="1"/>
            <a:r>
              <a:rPr lang="en-US" altLang="en-US" sz="2800" dirty="0" smtClean="0">
                <a:solidFill>
                  <a:schemeClr val="tx1"/>
                </a:solidFill>
              </a:rPr>
              <a:t>NORM_PRIORITY=5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5638800" y="5075239"/>
            <a:ext cx="3200400" cy="1524000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800" b="0" u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u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altLang="en-US" sz="2800" b="0" u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thread is </a:t>
            </a:r>
          </a:p>
          <a:p>
            <a:pPr algn="l"/>
            <a:r>
              <a:rPr lang="en-US" altLang="en-US" sz="2800" b="0" u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with priority </a:t>
            </a:r>
          </a:p>
          <a:p>
            <a:pPr algn="l"/>
            <a:r>
              <a:rPr lang="en-US" altLang="en-US" sz="2800" b="0" u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NORM_PRIORITY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76200"/>
            <a:ext cx="7765322" cy="68366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Synchronization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907" y="914400"/>
            <a:ext cx="8458200" cy="5263112"/>
          </a:xfrm>
        </p:spPr>
        <p:txBody>
          <a:bodyPr>
            <a:noAutofit/>
          </a:bodyPr>
          <a:lstStyle/>
          <a:p>
            <a:r>
              <a:rPr lang="en-IN" sz="3200" dirty="0">
                <a:solidFill>
                  <a:schemeClr val="tx1"/>
                </a:solidFill>
              </a:rPr>
              <a:t>In Java, the threads are executed separately to each </a:t>
            </a:r>
            <a:r>
              <a:rPr lang="en-IN" sz="3200" dirty="0" smtClean="0">
                <a:solidFill>
                  <a:schemeClr val="tx1"/>
                </a:solidFill>
              </a:rPr>
              <a:t>other. These </a:t>
            </a:r>
            <a:r>
              <a:rPr lang="en-IN" sz="3200" dirty="0">
                <a:solidFill>
                  <a:schemeClr val="tx1"/>
                </a:solidFill>
              </a:rPr>
              <a:t>threads are called as </a:t>
            </a:r>
            <a:r>
              <a:rPr lang="en-IN" sz="3200" b="1" dirty="0" smtClean="0">
                <a:solidFill>
                  <a:srgbClr val="FFC000"/>
                </a:solidFill>
              </a:rPr>
              <a:t>asynchronous.</a:t>
            </a:r>
          </a:p>
          <a:p>
            <a:r>
              <a:rPr lang="en-IN" sz="3200" dirty="0" smtClean="0">
                <a:solidFill>
                  <a:schemeClr val="tx1"/>
                </a:solidFill>
              </a:rPr>
              <a:t>But what if two threads try to use same data? </a:t>
            </a:r>
          </a:p>
          <a:p>
            <a:r>
              <a:rPr lang="en-IN" sz="3200" dirty="0" smtClean="0">
                <a:solidFill>
                  <a:schemeClr val="tx1"/>
                </a:solidFill>
              </a:rPr>
              <a:t>For example, one thread may try to read record from a file while another is still writing to same file.</a:t>
            </a:r>
          </a:p>
          <a:p>
            <a:r>
              <a:rPr lang="en-IN" sz="3200" dirty="0" smtClean="0">
                <a:solidFill>
                  <a:schemeClr val="tx1"/>
                </a:solidFill>
              </a:rPr>
              <a:t>Depending on the situation we may get strange results.</a:t>
            </a:r>
          </a:p>
        </p:txBody>
      </p:sp>
    </p:spTree>
    <p:extLst>
      <p:ext uri="{BB962C8B-B14F-4D97-AF65-F5344CB8AC3E}">
        <p14:creationId xmlns:p14="http://schemas.microsoft.com/office/powerpoint/2010/main" val="11591327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646" y="38100"/>
            <a:ext cx="7765322" cy="800100"/>
          </a:xfrm>
        </p:spPr>
        <p:txBody>
          <a:bodyPr/>
          <a:lstStyle/>
          <a:p>
            <a:r>
              <a:rPr lang="en-IN" dirty="0" smtClean="0"/>
              <a:t>Synchronization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63600"/>
            <a:ext cx="8915400" cy="5486400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tx1"/>
                </a:solidFill>
              </a:rPr>
              <a:t>Java enables us to overcome this using synchronization.</a:t>
            </a:r>
          </a:p>
          <a:p>
            <a:r>
              <a:rPr lang="en-IN" sz="2800" dirty="0" smtClean="0">
                <a:solidFill>
                  <a:schemeClr val="tx1"/>
                </a:solidFill>
              </a:rPr>
              <a:t>Keyword </a:t>
            </a:r>
            <a:r>
              <a:rPr lang="en-IN" sz="2800" b="1" i="1" dirty="0" smtClean="0">
                <a:solidFill>
                  <a:schemeClr val="tx1"/>
                </a:solidFill>
              </a:rPr>
              <a:t>synchronized</a:t>
            </a:r>
            <a:r>
              <a:rPr lang="en-IN" sz="2800" dirty="0" smtClean="0">
                <a:solidFill>
                  <a:schemeClr val="tx1"/>
                </a:solidFill>
              </a:rPr>
              <a:t> helps to solve such problems.</a:t>
            </a:r>
          </a:p>
          <a:p>
            <a:r>
              <a:rPr lang="en-IN" sz="2800" dirty="0" smtClean="0">
                <a:solidFill>
                  <a:schemeClr val="tx1"/>
                </a:solidFill>
              </a:rPr>
              <a:t>The method that will read the file and method that will update file may be declared as </a:t>
            </a:r>
            <a:r>
              <a:rPr lang="en-IN" sz="2800" b="1" dirty="0" smtClean="0">
                <a:solidFill>
                  <a:schemeClr val="tx1"/>
                </a:solidFill>
              </a:rPr>
              <a:t>synchronized</a:t>
            </a:r>
            <a:r>
              <a:rPr lang="en-IN" sz="2800" dirty="0" smtClean="0">
                <a:solidFill>
                  <a:schemeClr val="tx1"/>
                </a:solidFill>
              </a:rPr>
              <a:t>. </a:t>
            </a:r>
          </a:p>
          <a:p>
            <a:pPr marL="450000" lvl="1" indent="0">
              <a:buNone/>
            </a:pPr>
            <a:endParaRPr lang="en-IN" sz="900" b="1" i="1" dirty="0" smtClean="0">
              <a:solidFill>
                <a:schemeClr val="tx1"/>
              </a:solidFill>
            </a:endParaRPr>
          </a:p>
          <a:p>
            <a:pPr marL="450000" lvl="1" indent="0">
              <a:buNone/>
            </a:pPr>
            <a:r>
              <a:rPr lang="en-IN" sz="3600" b="1" i="1" dirty="0" smtClean="0">
                <a:solidFill>
                  <a:schemeClr val="tx1"/>
                </a:solidFill>
              </a:rPr>
              <a:t>synchronized </a:t>
            </a:r>
            <a:r>
              <a:rPr lang="en-IN" sz="3600" b="1" dirty="0" smtClean="0">
                <a:solidFill>
                  <a:schemeClr val="tx1"/>
                </a:solidFill>
              </a:rPr>
              <a:t>void update()</a:t>
            </a:r>
          </a:p>
          <a:p>
            <a:pPr marL="450000" lvl="1" indent="0">
              <a:buNone/>
            </a:pPr>
            <a:r>
              <a:rPr lang="en-IN" sz="3600" dirty="0" smtClean="0">
                <a:solidFill>
                  <a:schemeClr val="tx1"/>
                </a:solidFill>
              </a:rPr>
              <a:t>{</a:t>
            </a:r>
          </a:p>
          <a:p>
            <a:pPr marL="756000" lvl="2" indent="0">
              <a:buNone/>
            </a:pPr>
            <a:r>
              <a:rPr lang="en-IN" sz="3400" dirty="0" smtClean="0">
                <a:solidFill>
                  <a:schemeClr val="tx1"/>
                </a:solidFill>
              </a:rPr>
              <a:t>…….	</a:t>
            </a:r>
          </a:p>
          <a:p>
            <a:pPr marL="450000" lvl="1" indent="0">
              <a:buNone/>
            </a:pPr>
            <a:r>
              <a:rPr lang="en-IN" sz="3600" dirty="0" smtClean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5107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646" y="205338"/>
            <a:ext cx="7765322" cy="785262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effectLst/>
              </a:rPr>
              <a:t>Synchronization</a:t>
            </a:r>
            <a:endParaRPr lang="en-IN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2999"/>
            <a:ext cx="8686800" cy="5055969"/>
          </a:xfrm>
        </p:spPr>
        <p:txBody>
          <a:bodyPr>
            <a:noAutofit/>
          </a:bodyPr>
          <a:lstStyle/>
          <a:p>
            <a:r>
              <a:rPr lang="en-IN" sz="3200" dirty="0">
                <a:solidFill>
                  <a:schemeClr val="tx1"/>
                </a:solidFill>
                <a:effectLst/>
              </a:rPr>
              <a:t>Java creates a “</a:t>
            </a:r>
            <a:r>
              <a:rPr lang="en-IN" sz="3200" b="1" dirty="0">
                <a:solidFill>
                  <a:srgbClr val="FFC000"/>
                </a:solidFill>
                <a:effectLst/>
              </a:rPr>
              <a:t>monitor</a:t>
            </a:r>
            <a:r>
              <a:rPr lang="en-IN" sz="3200" dirty="0">
                <a:solidFill>
                  <a:schemeClr val="tx1"/>
                </a:solidFill>
                <a:effectLst/>
              </a:rPr>
              <a:t>” and hands it to the thread that calls the method first time</a:t>
            </a:r>
            <a:r>
              <a:rPr lang="en-IN" sz="3200" dirty="0" smtClean="0">
                <a:solidFill>
                  <a:schemeClr val="tx1"/>
                </a:solidFill>
                <a:effectLst/>
              </a:rPr>
              <a:t>.</a:t>
            </a:r>
          </a:p>
          <a:p>
            <a:r>
              <a:rPr lang="en-IN" sz="3200" dirty="0" smtClean="0">
                <a:solidFill>
                  <a:schemeClr val="tx1"/>
                </a:solidFill>
                <a:effectLst/>
              </a:rPr>
              <a:t>As long as the method holds the monitor, no other thread can enter the synchronized section of code.</a:t>
            </a:r>
          </a:p>
          <a:p>
            <a:r>
              <a:rPr lang="en-IN" sz="3200" dirty="0" smtClean="0">
                <a:solidFill>
                  <a:schemeClr val="tx1"/>
                </a:solidFill>
                <a:effectLst/>
              </a:rPr>
              <a:t>A monitor is like a key and the thread is that holds the key can only open the lock.</a:t>
            </a:r>
          </a:p>
          <a:p>
            <a:r>
              <a:rPr lang="en-IN" sz="3200" dirty="0" smtClean="0">
                <a:solidFill>
                  <a:schemeClr val="tx1"/>
                </a:solidFill>
                <a:effectLst/>
              </a:rPr>
              <a:t>Whenever a thread has completed its work it will handover the monitor the next thread.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6198969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Demo SynThread1.java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6011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346" y="118575"/>
            <a:ext cx="7765322" cy="970450"/>
          </a:xfrm>
        </p:spPr>
        <p:txBody>
          <a:bodyPr/>
          <a:lstStyle/>
          <a:p>
            <a:r>
              <a:rPr lang="en-US" altLang="en-US" dirty="0" smtClean="0"/>
              <a:t>Threads and Processes</a:t>
            </a:r>
          </a:p>
        </p:txBody>
      </p:sp>
      <p:sp>
        <p:nvSpPr>
          <p:cNvPr id="6148" name="Text Box 1027"/>
          <p:cNvSpPr txBox="1">
            <a:spLocks noChangeArrowheads="1"/>
          </p:cNvSpPr>
          <p:nvPr/>
        </p:nvSpPr>
        <p:spPr bwMode="auto">
          <a:xfrm>
            <a:off x="4273550" y="1381125"/>
            <a:ext cx="7569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0" u="none" dirty="0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CPU</a:t>
            </a:r>
          </a:p>
        </p:txBody>
      </p:sp>
      <p:sp>
        <p:nvSpPr>
          <p:cNvPr id="6149" name="AutoShape 1028"/>
          <p:cNvSpPr>
            <a:spLocks noChangeArrowheads="1"/>
          </p:cNvSpPr>
          <p:nvPr/>
        </p:nvSpPr>
        <p:spPr bwMode="auto">
          <a:xfrm>
            <a:off x="647700" y="1905000"/>
            <a:ext cx="7848600" cy="3886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Ctr="1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b="0" u="none">
              <a:solidFill>
                <a:schemeClr val="tx1"/>
              </a:solidFill>
              <a:latin typeface="Comic Sans MS" panose="030F0702030302020204" pitchFamily="66" charset="0"/>
              <a:cs typeface="Times New Roman (Hebrew)" charset="-79"/>
            </a:endParaRPr>
          </a:p>
        </p:txBody>
      </p:sp>
      <p:sp>
        <p:nvSpPr>
          <p:cNvPr id="98309" name="Rectangle 1029"/>
          <p:cNvSpPr>
            <a:spLocks noChangeArrowheads="1"/>
          </p:cNvSpPr>
          <p:nvPr/>
        </p:nvSpPr>
        <p:spPr bwMode="auto">
          <a:xfrm>
            <a:off x="1028700" y="2209800"/>
            <a:ext cx="1447800" cy="327660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0" u="none" dirty="0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Process</a:t>
            </a:r>
            <a:r>
              <a:rPr lang="en-US" altLang="en-US" b="0" u="none" dirty="0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 1</a:t>
            </a:r>
          </a:p>
        </p:txBody>
      </p:sp>
      <p:sp>
        <p:nvSpPr>
          <p:cNvPr id="98310" name="Rectangle 1030"/>
          <p:cNvSpPr>
            <a:spLocks noChangeArrowheads="1"/>
          </p:cNvSpPr>
          <p:nvPr/>
        </p:nvSpPr>
        <p:spPr bwMode="auto">
          <a:xfrm>
            <a:off x="4762500" y="2209800"/>
            <a:ext cx="1447800" cy="327660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0" u="none" dirty="0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Process</a:t>
            </a:r>
            <a:r>
              <a:rPr lang="en-US" altLang="en-US" b="0" u="none" dirty="0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 3</a:t>
            </a:r>
          </a:p>
        </p:txBody>
      </p:sp>
      <p:sp>
        <p:nvSpPr>
          <p:cNvPr id="98311" name="Rectangle 1031"/>
          <p:cNvSpPr>
            <a:spLocks noChangeArrowheads="1"/>
          </p:cNvSpPr>
          <p:nvPr/>
        </p:nvSpPr>
        <p:spPr bwMode="auto">
          <a:xfrm>
            <a:off x="2933700" y="2209800"/>
            <a:ext cx="1447800" cy="327660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0" u="none" dirty="0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Process</a:t>
            </a:r>
            <a:r>
              <a:rPr lang="en-US" altLang="en-US" b="0" u="none" dirty="0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 2</a:t>
            </a:r>
          </a:p>
        </p:txBody>
      </p:sp>
      <p:sp>
        <p:nvSpPr>
          <p:cNvPr id="98312" name="Rectangle 1032"/>
          <p:cNvSpPr>
            <a:spLocks noChangeArrowheads="1"/>
          </p:cNvSpPr>
          <p:nvPr/>
        </p:nvSpPr>
        <p:spPr bwMode="auto">
          <a:xfrm>
            <a:off x="6591300" y="2209800"/>
            <a:ext cx="1447800" cy="327660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0" u="none" dirty="0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Process</a:t>
            </a:r>
            <a:r>
              <a:rPr lang="en-US" altLang="en-US" b="0" u="none" dirty="0">
                <a:solidFill>
                  <a:schemeClr val="tx1"/>
                </a:solidFill>
                <a:latin typeface="Comic Sans MS" panose="030F0702030302020204" pitchFamily="66" charset="0"/>
                <a:cs typeface="Times New Roman (Hebrew)" charset="-79"/>
              </a:rPr>
              <a:t> 4</a:t>
            </a:r>
          </a:p>
        </p:txBody>
      </p:sp>
      <p:sp>
        <p:nvSpPr>
          <p:cNvPr id="98313" name="Oval 1033"/>
          <p:cNvSpPr>
            <a:spLocks noChangeArrowheads="1"/>
          </p:cNvSpPr>
          <p:nvPr/>
        </p:nvSpPr>
        <p:spPr bwMode="auto">
          <a:xfrm>
            <a:off x="4914900" y="2286000"/>
            <a:ext cx="1066800" cy="609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0" u="none" dirty="0">
                <a:solidFill>
                  <a:schemeClr val="bg2"/>
                </a:solidFill>
                <a:latin typeface="Comic Sans MS" panose="030F0702030302020204" pitchFamily="66" charset="0"/>
                <a:cs typeface="Times New Roman (Hebrew)" charset="-79"/>
              </a:rPr>
              <a:t>main</a:t>
            </a:r>
          </a:p>
        </p:txBody>
      </p:sp>
      <p:sp>
        <p:nvSpPr>
          <p:cNvPr id="98314" name="Oval 1034"/>
          <p:cNvSpPr>
            <a:spLocks noChangeArrowheads="1"/>
          </p:cNvSpPr>
          <p:nvPr/>
        </p:nvSpPr>
        <p:spPr bwMode="auto">
          <a:xfrm>
            <a:off x="4914900" y="3048000"/>
            <a:ext cx="1066800" cy="609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0" u="none" dirty="0">
                <a:solidFill>
                  <a:schemeClr val="bg2"/>
                </a:solidFill>
                <a:latin typeface="Comic Sans MS" panose="030F0702030302020204" pitchFamily="66" charset="0"/>
                <a:cs typeface="Times New Roman (Hebrew)" charset="-79"/>
              </a:rPr>
              <a:t>run</a:t>
            </a:r>
          </a:p>
        </p:txBody>
      </p:sp>
      <p:sp>
        <p:nvSpPr>
          <p:cNvPr id="98315" name="Oval 1035"/>
          <p:cNvSpPr>
            <a:spLocks noChangeArrowheads="1"/>
          </p:cNvSpPr>
          <p:nvPr/>
        </p:nvSpPr>
        <p:spPr bwMode="auto">
          <a:xfrm>
            <a:off x="4991100" y="4648200"/>
            <a:ext cx="1066800" cy="609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rgbClr val="FF505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0" u="none" dirty="0">
                <a:solidFill>
                  <a:schemeClr val="bg2"/>
                </a:solidFill>
                <a:latin typeface="Comic Sans MS" panose="030F0702030302020204" pitchFamily="66" charset="0"/>
                <a:cs typeface="Times New Roman (Hebrew)" charset="-79"/>
              </a:rPr>
              <a:t>GC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 animBg="1" autoUpdateAnimBg="0"/>
      <p:bldP spid="98310" grpId="0" animBg="1" autoUpdateAnimBg="0"/>
      <p:bldP spid="98311" grpId="0" animBg="1" autoUpdateAnimBg="0"/>
      <p:bldP spid="98312" grpId="0" animBg="1" autoUpdateAnimBg="0"/>
      <p:bldP spid="98313" grpId="0" animBg="1" autoUpdateAnimBg="0"/>
      <p:bldP spid="98314" grpId="0" animBg="1" autoUpdateAnimBg="0"/>
      <p:bldP spid="9831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59946" y="152400"/>
            <a:ext cx="8103054" cy="97045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Advantages of </a:t>
            </a:r>
            <a:r>
              <a:rPr lang="en-IN" dirty="0" smtClean="0">
                <a:solidFill>
                  <a:schemeClr val="tx1"/>
                </a:solidFill>
              </a:rPr>
              <a:t>multithreading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2403" name="Rectangle 1027"/>
          <p:cNvSpPr>
            <a:spLocks noGrp="1" noChangeArrowheads="1"/>
          </p:cNvSpPr>
          <p:nvPr>
            <p:ph idx="1"/>
          </p:nvPr>
        </p:nvSpPr>
        <p:spPr>
          <a:xfrm>
            <a:off x="279400" y="1295400"/>
            <a:ext cx="8839200" cy="4058751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IN" sz="3200" dirty="0" smtClean="0">
                <a:solidFill>
                  <a:schemeClr val="tx1"/>
                </a:solidFill>
              </a:rPr>
              <a:t>1</a:t>
            </a:r>
            <a:r>
              <a:rPr lang="en-IN" sz="3200" dirty="0">
                <a:solidFill>
                  <a:schemeClr val="tx1"/>
                </a:solidFill>
              </a:rPr>
              <a:t>. Reduces the computation time.</a:t>
            </a:r>
          </a:p>
          <a:p>
            <a:pPr marL="36900" indent="0">
              <a:buNone/>
            </a:pPr>
            <a:r>
              <a:rPr lang="en-IN" sz="3200" dirty="0">
                <a:solidFill>
                  <a:schemeClr val="tx1"/>
                </a:solidFill>
              </a:rPr>
              <a:t>2. Improves performance of an application.</a:t>
            </a:r>
          </a:p>
          <a:p>
            <a:pPr marL="36900" indent="0">
              <a:buNone/>
            </a:pPr>
            <a:r>
              <a:rPr lang="en-IN" sz="3200" dirty="0">
                <a:solidFill>
                  <a:schemeClr val="tx1"/>
                </a:solidFill>
              </a:rPr>
              <a:t>3. Threads distribute the same address space so it saves </a:t>
            </a:r>
            <a:r>
              <a:rPr lang="en-IN" sz="3200" dirty="0" smtClean="0">
                <a:solidFill>
                  <a:schemeClr val="tx1"/>
                </a:solidFill>
              </a:rPr>
              <a:t>the memory</a:t>
            </a:r>
            <a:r>
              <a:rPr lang="en-IN" sz="3200" dirty="0">
                <a:solidFill>
                  <a:schemeClr val="tx1"/>
                </a:solidFill>
              </a:rPr>
              <a:t>.</a:t>
            </a:r>
          </a:p>
          <a:p>
            <a:pPr marL="36900" indent="0">
              <a:buNone/>
            </a:pPr>
            <a:r>
              <a:rPr lang="en-IN" sz="3200" dirty="0">
                <a:solidFill>
                  <a:schemeClr val="tx1"/>
                </a:solidFill>
              </a:rPr>
              <a:t>4. Context switching between threads is usually less </a:t>
            </a:r>
            <a:r>
              <a:rPr lang="en-IN" sz="3200" dirty="0" smtClean="0">
                <a:solidFill>
                  <a:schemeClr val="tx1"/>
                </a:solidFill>
              </a:rPr>
              <a:t>costly than </a:t>
            </a:r>
            <a:r>
              <a:rPr lang="en-IN" sz="3200" dirty="0">
                <a:solidFill>
                  <a:schemeClr val="tx1"/>
                </a:solidFill>
              </a:rPr>
              <a:t>between processes.</a:t>
            </a:r>
          </a:p>
          <a:p>
            <a:pPr marL="36900" indent="0">
              <a:buNone/>
            </a:pPr>
            <a:r>
              <a:rPr lang="en-IN" sz="3200" dirty="0">
                <a:solidFill>
                  <a:schemeClr val="tx1"/>
                </a:solidFill>
              </a:rPr>
              <a:t>5. Cost of communication between threads is </a:t>
            </a:r>
            <a:r>
              <a:rPr lang="en-IN" sz="3200" dirty="0" smtClean="0">
                <a:solidFill>
                  <a:schemeClr val="tx1"/>
                </a:solidFill>
              </a:rPr>
              <a:t>comparatively low</a:t>
            </a:r>
            <a:r>
              <a:rPr lang="en-IN" sz="3200" dirty="0">
                <a:solidFill>
                  <a:schemeClr val="tx1"/>
                </a:solidFill>
              </a:rPr>
              <a:t>.</a:t>
            </a:r>
            <a:endParaRPr lang="en-US" altLang="en-US" sz="3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346" y="205338"/>
            <a:ext cx="7765322" cy="632862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Applications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62707" y="990600"/>
            <a:ext cx="8610600" cy="5105400"/>
          </a:xfrm>
        </p:spPr>
        <p:txBody>
          <a:bodyPr>
            <a:noAutofit/>
          </a:bodyPr>
          <a:lstStyle/>
          <a:p>
            <a:pPr marL="609600" indent="-609600">
              <a:lnSpc>
                <a:spcPct val="120000"/>
              </a:lnSpc>
            </a:pPr>
            <a:r>
              <a:rPr lang="en-US" altLang="en-US" sz="3200" dirty="0" smtClean="0">
                <a:solidFill>
                  <a:schemeClr val="tx1"/>
                </a:solidFill>
              </a:rPr>
              <a:t>When we execute an application:</a:t>
            </a:r>
          </a:p>
          <a:p>
            <a:pPr marL="613500" indent="-533400">
              <a:lnSpc>
                <a:spcPct val="120000"/>
              </a:lnSpc>
              <a:buFontTx/>
              <a:buAutoNum type="arabicPeriod"/>
            </a:pPr>
            <a:r>
              <a:rPr lang="en-US" altLang="en-US" sz="3000" dirty="0" smtClean="0">
                <a:solidFill>
                  <a:schemeClr val="tx1"/>
                </a:solidFill>
              </a:rPr>
              <a:t>The JVM </a:t>
            </a:r>
            <a:r>
              <a:rPr lang="en-US" altLang="en-US" sz="3000" dirty="0" smtClean="0">
                <a:solidFill>
                  <a:srgbClr val="FFC000"/>
                </a:solidFill>
              </a:rPr>
              <a:t>creates</a:t>
            </a:r>
            <a:r>
              <a:rPr lang="en-US" altLang="en-US" sz="3000" dirty="0" smtClean="0">
                <a:solidFill>
                  <a:schemeClr val="tx1"/>
                </a:solidFill>
              </a:rPr>
              <a:t> a Thread object whose task is defined by the</a:t>
            </a:r>
            <a:r>
              <a:rPr lang="en-US" altLang="en-US" sz="3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altLang="en-US" sz="3000" dirty="0" smtClean="0">
                <a:solidFill>
                  <a:schemeClr val="tx1"/>
                </a:solidFill>
              </a:rPr>
              <a:t> method </a:t>
            </a:r>
          </a:p>
          <a:p>
            <a:pPr marL="613500" indent="-533400">
              <a:lnSpc>
                <a:spcPct val="120000"/>
              </a:lnSpc>
              <a:buFontTx/>
              <a:buAutoNum type="arabicPeriod"/>
            </a:pPr>
            <a:r>
              <a:rPr lang="en-US" altLang="en-US" sz="3000" dirty="0" smtClean="0">
                <a:solidFill>
                  <a:schemeClr val="tx1"/>
                </a:solidFill>
              </a:rPr>
              <a:t>The JVM </a:t>
            </a:r>
            <a:r>
              <a:rPr lang="en-US" altLang="en-US" sz="3000" dirty="0" smtClean="0">
                <a:solidFill>
                  <a:srgbClr val="FFC000"/>
                </a:solidFill>
              </a:rPr>
              <a:t>starts</a:t>
            </a:r>
            <a:r>
              <a:rPr lang="en-US" altLang="en-US" sz="3000" dirty="0" smtClean="0">
                <a:solidFill>
                  <a:schemeClr val="tx1"/>
                </a:solidFill>
              </a:rPr>
              <a:t> the thread</a:t>
            </a:r>
          </a:p>
          <a:p>
            <a:pPr marL="613500" indent="-533400">
              <a:lnSpc>
                <a:spcPct val="120000"/>
              </a:lnSpc>
              <a:buFontTx/>
              <a:buAutoNum type="arabicPeriod"/>
            </a:pPr>
            <a:r>
              <a:rPr lang="en-US" altLang="en-US" sz="3000" dirty="0" smtClean="0">
                <a:solidFill>
                  <a:schemeClr val="tx1"/>
                </a:solidFill>
              </a:rPr>
              <a:t>The thread </a:t>
            </a:r>
            <a:r>
              <a:rPr lang="en-US" altLang="en-US" sz="3000" b="1" dirty="0" smtClean="0">
                <a:solidFill>
                  <a:srgbClr val="FFC000"/>
                </a:solidFill>
              </a:rPr>
              <a:t>executes</a:t>
            </a:r>
            <a:r>
              <a:rPr lang="en-US" altLang="en-US" sz="3000" dirty="0" smtClean="0">
                <a:solidFill>
                  <a:srgbClr val="FFC000"/>
                </a:solidFill>
              </a:rPr>
              <a:t> </a:t>
            </a:r>
            <a:r>
              <a:rPr lang="en-US" altLang="en-US" sz="3000" dirty="0" smtClean="0">
                <a:solidFill>
                  <a:schemeClr val="tx1"/>
                </a:solidFill>
              </a:rPr>
              <a:t>the statements of the program one by one</a:t>
            </a:r>
          </a:p>
          <a:p>
            <a:pPr marL="613500" indent="-533400">
              <a:lnSpc>
                <a:spcPct val="120000"/>
              </a:lnSpc>
              <a:buFontTx/>
              <a:buAutoNum type="arabicPeriod"/>
            </a:pPr>
            <a:r>
              <a:rPr lang="en-US" altLang="en-US" sz="3000" dirty="0" smtClean="0">
                <a:solidFill>
                  <a:schemeClr val="tx1"/>
                </a:solidFill>
              </a:rPr>
              <a:t>After executing all the statements, the method returns and the </a:t>
            </a:r>
            <a:r>
              <a:rPr lang="en-US" altLang="en-US" sz="3000" b="1" dirty="0" smtClean="0">
                <a:solidFill>
                  <a:schemeClr val="tx1"/>
                </a:solidFill>
              </a:rPr>
              <a:t>thread dies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 txBox="1">
            <a:spLocks/>
          </p:cNvSpPr>
          <p:nvPr/>
        </p:nvSpPr>
        <p:spPr>
          <a:xfrm>
            <a:off x="7010400" y="6324600"/>
            <a:ext cx="1905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u="sng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b="1" u="sng" kern="1200">
                <a:solidFill>
                  <a:srgbClr val="FF5050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b="1" u="sng" kern="1200">
                <a:solidFill>
                  <a:srgbClr val="FF5050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b="1" u="sng" kern="1200">
                <a:solidFill>
                  <a:srgbClr val="FF5050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b="1" u="sng" kern="1200">
                <a:solidFill>
                  <a:srgbClr val="FF5050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u="sng" kern="1200">
                <a:solidFill>
                  <a:srgbClr val="FF5050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u="sng" kern="1200">
                <a:solidFill>
                  <a:srgbClr val="FF5050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u="sng" kern="1200">
                <a:solidFill>
                  <a:srgbClr val="FF5050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u="sng" kern="1200">
                <a:solidFill>
                  <a:srgbClr val="FF5050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fld id="{192DC0EF-8AED-4B20-8B71-A91A5D17D88A}" type="slidenum">
              <a:rPr lang="zh-CN" altLang="en-GB" smtClean="0"/>
              <a:pPr/>
              <a:t>7</a:t>
            </a:fld>
            <a:endParaRPr lang="en-GB" altLang="zh-CN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152400" y="152400"/>
            <a:ext cx="8791575" cy="9906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altLang="en-US" b="0" u="none" smtClean="0"/>
              <a:t>A single threaded program</a:t>
            </a:r>
            <a:endParaRPr lang="en-GB" altLang="en-US" b="0" u="none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457200" y="1143000"/>
            <a:ext cx="4267200" cy="548640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  <a:headEnd/>
            <a:tailEnd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fontAlgn="auto">
              <a:buFont typeface="Wingdings" panose="05000000000000000000" pitchFamily="2" charset="2"/>
              <a:buNone/>
            </a:pPr>
            <a:r>
              <a:rPr lang="en-GB" altLang="en-US" sz="3200" b="0" u="none" dirty="0" smtClean="0">
                <a:solidFill>
                  <a:schemeClr val="tx1"/>
                </a:solidFill>
              </a:rPr>
              <a:t>class ABC</a:t>
            </a:r>
          </a:p>
          <a:p>
            <a:pPr fontAlgn="auto">
              <a:buFont typeface="Wingdings" panose="05000000000000000000" pitchFamily="2" charset="2"/>
              <a:buNone/>
            </a:pPr>
            <a:r>
              <a:rPr lang="en-GB" altLang="en-US" sz="3200" b="0" u="none" dirty="0" smtClean="0">
                <a:solidFill>
                  <a:schemeClr val="tx1"/>
                </a:solidFill>
              </a:rPr>
              <a:t>{</a:t>
            </a:r>
          </a:p>
          <a:p>
            <a:pPr fontAlgn="auto">
              <a:buFont typeface="Wingdings" panose="05000000000000000000" pitchFamily="2" charset="2"/>
              <a:buNone/>
            </a:pPr>
            <a:r>
              <a:rPr lang="en-GB" altLang="en-US" sz="3200" b="0" u="none" dirty="0" smtClean="0">
                <a:solidFill>
                  <a:schemeClr val="tx1"/>
                </a:solidFill>
              </a:rPr>
              <a:t>….</a:t>
            </a:r>
          </a:p>
          <a:p>
            <a:pPr lvl="1" fontAlgn="auto">
              <a:buFont typeface="Wingdings" panose="05000000000000000000" pitchFamily="2" charset="2"/>
              <a:buNone/>
            </a:pPr>
            <a:r>
              <a:rPr lang="en-GB" altLang="en-US" sz="2800" b="0" u="none" dirty="0" smtClean="0">
                <a:solidFill>
                  <a:schemeClr val="tx1"/>
                </a:solidFill>
              </a:rPr>
              <a:t>public void main(..)</a:t>
            </a:r>
          </a:p>
          <a:p>
            <a:pPr lvl="1" fontAlgn="auto">
              <a:buFont typeface="Wingdings" panose="05000000000000000000" pitchFamily="2" charset="2"/>
              <a:buNone/>
            </a:pPr>
            <a:r>
              <a:rPr lang="en-GB" altLang="en-US" sz="2800" b="0" u="none" dirty="0" smtClean="0">
                <a:solidFill>
                  <a:schemeClr val="tx1"/>
                </a:solidFill>
              </a:rPr>
              <a:t>{</a:t>
            </a:r>
          </a:p>
          <a:p>
            <a:pPr lvl="1" fontAlgn="auto">
              <a:buFont typeface="Wingdings" panose="05000000000000000000" pitchFamily="2" charset="2"/>
              <a:buNone/>
            </a:pPr>
            <a:r>
              <a:rPr lang="en-GB" altLang="en-US" sz="2800" b="0" u="none" dirty="0" smtClean="0">
                <a:solidFill>
                  <a:schemeClr val="tx1"/>
                </a:solidFill>
              </a:rPr>
              <a:t>…</a:t>
            </a:r>
          </a:p>
          <a:p>
            <a:pPr lvl="1" fontAlgn="auto">
              <a:buFont typeface="Wingdings" panose="05000000000000000000" pitchFamily="2" charset="2"/>
              <a:buNone/>
            </a:pPr>
            <a:r>
              <a:rPr lang="en-GB" altLang="en-US" sz="2800" b="0" u="none" dirty="0" smtClean="0">
                <a:solidFill>
                  <a:schemeClr val="tx1"/>
                </a:solidFill>
              </a:rPr>
              <a:t>..</a:t>
            </a:r>
          </a:p>
          <a:p>
            <a:pPr lvl="1" fontAlgn="auto">
              <a:buFont typeface="Wingdings" panose="05000000000000000000" pitchFamily="2" charset="2"/>
              <a:buNone/>
            </a:pPr>
            <a:r>
              <a:rPr lang="en-GB" altLang="en-US" sz="2800" b="0" u="none" dirty="0" smtClean="0">
                <a:solidFill>
                  <a:schemeClr val="tx1"/>
                </a:solidFill>
              </a:rPr>
              <a:t>}</a:t>
            </a:r>
          </a:p>
          <a:p>
            <a:pPr fontAlgn="auto">
              <a:buFont typeface="Wingdings" panose="05000000000000000000" pitchFamily="2" charset="2"/>
              <a:buNone/>
            </a:pPr>
            <a:r>
              <a:rPr lang="en-GB" altLang="en-US" sz="3200" b="0" u="none" dirty="0" smtClean="0">
                <a:solidFill>
                  <a:schemeClr val="tx1"/>
                </a:solidFill>
              </a:rPr>
              <a:t>}</a:t>
            </a:r>
            <a:endParaRPr lang="en-GB" altLang="en-US" sz="3200" b="0" u="none" dirty="0">
              <a:solidFill>
                <a:schemeClr val="tx1"/>
              </a:solidFill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274021" y="1981199"/>
            <a:ext cx="12700" cy="42672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156325" y="1878013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GB" alt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286721" y="3244850"/>
            <a:ext cx="9060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800" b="1" dirty="0">
                <a:solidFill>
                  <a:srgbClr val="FFC000"/>
                </a:solidFill>
              </a:rPr>
              <a:t>begin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383862" y="4459803"/>
            <a:ext cx="8178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800" b="1" dirty="0">
                <a:solidFill>
                  <a:srgbClr val="FFC000"/>
                </a:solidFill>
              </a:rPr>
              <a:t>body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383862" y="5346700"/>
            <a:ext cx="6655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800" b="1" dirty="0">
                <a:solidFill>
                  <a:srgbClr val="FFC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795868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91575" cy="990600"/>
          </a:xfrm>
        </p:spPr>
        <p:txBody>
          <a:bodyPr/>
          <a:lstStyle/>
          <a:p>
            <a:r>
              <a:rPr lang="en-GB" altLang="en-US"/>
              <a:t>A Multithreaded Program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9343" y="1828799"/>
            <a:ext cx="2143987" cy="1495425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GB" altLang="en-US" dirty="0">
                <a:solidFill>
                  <a:srgbClr val="FFC000"/>
                </a:solidFill>
              </a:rPr>
              <a:t>Main Thread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18488" y="4191000"/>
            <a:ext cx="1424712" cy="1600200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GB" altLang="en-US" dirty="0">
                <a:solidFill>
                  <a:srgbClr val="FFC000"/>
                </a:solidFill>
              </a:rPr>
              <a:t>Thread A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05200" y="4191000"/>
            <a:ext cx="1511300" cy="1600200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GB" altLang="en-US" dirty="0">
                <a:solidFill>
                  <a:srgbClr val="FFC000"/>
                </a:solidFill>
              </a:rPr>
              <a:t>Thread B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19800" y="4191000"/>
            <a:ext cx="1424712" cy="1600200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GB" altLang="en-US" dirty="0">
                <a:solidFill>
                  <a:srgbClr val="FFC000"/>
                </a:solidFill>
              </a:rPr>
              <a:t>Thread C</a:t>
            </a: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flipH="1">
            <a:off x="1981200" y="3352800"/>
            <a:ext cx="190500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4114800" y="3352800"/>
            <a:ext cx="7620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4648200" y="3352800"/>
            <a:ext cx="167640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2116864" y="3484563"/>
            <a:ext cx="8018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dirty="0">
                <a:solidFill>
                  <a:srgbClr val="FFC000"/>
                </a:solidFill>
              </a:rPr>
              <a:t>start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3647214" y="3505200"/>
            <a:ext cx="8018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dirty="0">
                <a:solidFill>
                  <a:srgbClr val="FFC000"/>
                </a:solidFill>
              </a:rPr>
              <a:t>start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5152164" y="3276600"/>
            <a:ext cx="8018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dirty="0">
                <a:solidFill>
                  <a:srgbClr val="FFC000"/>
                </a:solidFill>
              </a:rPr>
              <a:t>start</a:t>
            </a: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2743200" y="5029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271007" y="6124575"/>
            <a:ext cx="61606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dirty="0">
                <a:solidFill>
                  <a:srgbClr val="FFC000"/>
                </a:solidFill>
              </a:rPr>
              <a:t>Threads may switch or exchange data/results</a:t>
            </a: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5867400" y="16764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7543800" y="43434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>
            <a:off x="5115787" y="43434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>
            <a:off x="1219200" y="43434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5152164" y="5029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512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377437583"/>
              </p:ext>
            </p:extLst>
          </p:nvPr>
        </p:nvGraphicFramePr>
        <p:xfrm>
          <a:off x="200878" y="4741103"/>
          <a:ext cx="6715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Microsoft ClipArt Gallery" r:id="rId3" imgW="2557440" imgH="4297320" progId="MS_ClipArt_Gallery">
                  <p:embed/>
                </p:oleObj>
              </mc:Choice>
              <mc:Fallback>
                <p:oleObj name="Microsoft ClipArt Gallery" r:id="rId3" imgW="2557440" imgH="4297320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78" y="4741103"/>
                        <a:ext cx="6715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91575" cy="99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r>
              <a:rPr lang="en-US" altLang="en-US" sz="4000">
                <a:solidFill>
                  <a:schemeClr val="tx1"/>
                </a:solidFill>
              </a:rPr>
              <a:t>Web/Internet Applications:</a:t>
            </a:r>
            <a:br>
              <a:rPr lang="en-US" altLang="en-US" sz="4000">
                <a:solidFill>
                  <a:schemeClr val="tx1"/>
                </a:solidFill>
              </a:rPr>
            </a:br>
            <a:r>
              <a:rPr lang="en-US" altLang="en-US" sz="4000">
                <a:solidFill>
                  <a:schemeClr val="tx1"/>
                </a:solidFill>
              </a:rPr>
              <a:t>Serving Many Users Simultaneously</a:t>
            </a:r>
          </a:p>
        </p:txBody>
      </p:sp>
      <p:pic>
        <p:nvPicPr>
          <p:cNvPr id="8" name="Picture 4" descr="j0297551"/>
          <p:cNvPicPr>
            <a:picLocks noGrp="1" noChangeAspect="1" noChangeArrowheads="1"/>
          </p:cNvPicPr>
          <p:nvPr>
            <p:ph sz="half"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84612" y="1147762"/>
            <a:ext cx="1195388" cy="1824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9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7384356"/>
              </p:ext>
            </p:extLst>
          </p:nvPr>
        </p:nvGraphicFramePr>
        <p:xfrm>
          <a:off x="108744" y="2348079"/>
          <a:ext cx="11223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Microsoft ClipArt Gallery" r:id="rId6" imgW="4181400" imgH="3214440" progId="MS_ClipArt_Gallery">
                  <p:embed/>
                </p:oleObj>
              </mc:Choice>
              <mc:Fallback>
                <p:oleObj name="Microsoft ClipArt Gallery" r:id="rId6" imgW="4181400" imgH="3214440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4" y="2348079"/>
                        <a:ext cx="112236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rc 6"/>
          <p:cNvSpPr>
            <a:spLocks/>
          </p:cNvSpPr>
          <p:nvPr/>
        </p:nvSpPr>
        <p:spPr bwMode="auto">
          <a:xfrm>
            <a:off x="2659063" y="4273550"/>
            <a:ext cx="1328737" cy="668338"/>
          </a:xfrm>
          <a:custGeom>
            <a:avLst/>
            <a:gdLst>
              <a:gd name="G0" fmla="+- 3243 0 0"/>
              <a:gd name="G1" fmla="+- 52 0 0"/>
              <a:gd name="G2" fmla="+- 21600 0 0"/>
              <a:gd name="T0" fmla="*/ 24843 w 24843"/>
              <a:gd name="T1" fmla="*/ 0 h 21652"/>
              <a:gd name="T2" fmla="*/ 0 w 24843"/>
              <a:gd name="T3" fmla="*/ 21407 h 21652"/>
              <a:gd name="T4" fmla="*/ 3243 w 24843"/>
              <a:gd name="T5" fmla="*/ 52 h 21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843" h="21652" fill="none" extrusionOk="0">
                <a:moveTo>
                  <a:pt x="24842" y="0"/>
                </a:moveTo>
                <a:cubicBezTo>
                  <a:pt x="24842" y="17"/>
                  <a:pt x="24843" y="34"/>
                  <a:pt x="24843" y="52"/>
                </a:cubicBezTo>
                <a:cubicBezTo>
                  <a:pt x="24843" y="11981"/>
                  <a:pt x="15172" y="21652"/>
                  <a:pt x="3243" y="21652"/>
                </a:cubicBezTo>
                <a:cubicBezTo>
                  <a:pt x="2157" y="21652"/>
                  <a:pt x="1073" y="21570"/>
                  <a:pt x="-1" y="21407"/>
                </a:cubicBezTo>
              </a:path>
              <a:path w="24843" h="21652" stroke="0" extrusionOk="0">
                <a:moveTo>
                  <a:pt x="24842" y="0"/>
                </a:moveTo>
                <a:cubicBezTo>
                  <a:pt x="24842" y="17"/>
                  <a:pt x="24843" y="34"/>
                  <a:pt x="24843" y="52"/>
                </a:cubicBezTo>
                <a:cubicBezTo>
                  <a:pt x="24843" y="11981"/>
                  <a:pt x="15172" y="21652"/>
                  <a:pt x="3243" y="21652"/>
                </a:cubicBezTo>
                <a:cubicBezTo>
                  <a:pt x="2157" y="21652"/>
                  <a:pt x="1073" y="21570"/>
                  <a:pt x="-1" y="21407"/>
                </a:cubicBezTo>
                <a:lnTo>
                  <a:pt x="3243" y="52"/>
                </a:lnTo>
                <a:close/>
              </a:path>
            </a:pathLst>
          </a:custGeom>
          <a:noFill/>
          <a:ln w="127000" cap="rnd">
            <a:solidFill>
              <a:srgbClr val="FAF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4049713" y="2917825"/>
            <a:ext cx="4133850" cy="2339975"/>
          </a:xfrm>
          <a:prstGeom prst="ellipse">
            <a:avLst/>
          </a:prstGeom>
          <a:solidFill>
            <a:schemeClr val="tx1"/>
          </a:solidFill>
          <a:ln w="127000">
            <a:solidFill>
              <a:srgbClr val="C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2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1308682"/>
              </p:ext>
            </p:extLst>
          </p:nvPr>
        </p:nvGraphicFramePr>
        <p:xfrm>
          <a:off x="6888163" y="2324100"/>
          <a:ext cx="1143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Microsoft ClipArt Gallery" r:id="rId8" imgW="4181400" imgH="3214440" progId="MS_ClipArt_Gallery">
                  <p:embed/>
                </p:oleObj>
              </mc:Choice>
              <mc:Fallback>
                <p:oleObj name="Microsoft ClipArt Gallery" r:id="rId8" imgW="4181400" imgH="3214440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3" y="2324100"/>
                        <a:ext cx="1143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3432260"/>
              </p:ext>
            </p:extLst>
          </p:nvPr>
        </p:nvGraphicFramePr>
        <p:xfrm>
          <a:off x="7802563" y="3797300"/>
          <a:ext cx="808037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Microsoft ClipArt Gallery" r:id="rId9" imgW="2557440" imgH="4297320" progId="MS_ClipArt_Gallery">
                  <p:embed/>
                </p:oleObj>
              </mc:Choice>
              <mc:Fallback>
                <p:oleObj name="Microsoft ClipArt Gallery" r:id="rId9" imgW="2557440" imgH="4297320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2563" y="3797300"/>
                        <a:ext cx="808037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4511097"/>
              </p:ext>
            </p:extLst>
          </p:nvPr>
        </p:nvGraphicFramePr>
        <p:xfrm>
          <a:off x="5668963" y="4495800"/>
          <a:ext cx="1287462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Microsoft ClipArt Gallery" r:id="rId10" imgW="4546440" imgH="3282840" progId="MS_ClipArt_Gallery">
                  <p:embed/>
                </p:oleObj>
              </mc:Choice>
              <mc:Fallback>
                <p:oleObj name="Microsoft ClipArt Gallery" r:id="rId10" imgW="4546440" imgH="3282840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8963" y="4495800"/>
                        <a:ext cx="1287462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11"/>
          <p:cNvSpPr>
            <a:spLocks noChangeArrowheads="1"/>
          </p:cNvSpPr>
          <p:nvPr/>
        </p:nvSpPr>
        <p:spPr bwMode="auto">
          <a:xfrm rot="11340000">
            <a:off x="2163763" y="4787900"/>
            <a:ext cx="590550" cy="228600"/>
          </a:xfrm>
          <a:prstGeom prst="rightArrow">
            <a:avLst>
              <a:gd name="adj1" fmla="val 50000"/>
              <a:gd name="adj2" fmla="val 138149"/>
            </a:avLst>
          </a:prstGeom>
          <a:solidFill>
            <a:srgbClr val="FAFD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2426107" y="3111500"/>
            <a:ext cx="1397621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en-US" sz="24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Internet Server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7162800" y="1905000"/>
            <a:ext cx="138659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en-US" sz="24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PC client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5080000" y="3949700"/>
            <a:ext cx="2397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/>
            <a:r>
              <a:rPr lang="en-US" altLang="en-US" sz="2000" b="1" dirty="0">
                <a:solidFill>
                  <a:srgbClr val="FC0128"/>
                </a:solidFill>
                <a:latin typeface="Times New Roman" panose="02020603050405020304" pitchFamily="18" charset="0"/>
              </a:rPr>
              <a:t>Local Area Network</a:t>
            </a:r>
          </a:p>
        </p:txBody>
      </p:sp>
      <p:graphicFrame>
        <p:nvGraphicFramePr>
          <p:cNvPr id="19" name="Objec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2068495"/>
              </p:ext>
            </p:extLst>
          </p:nvPr>
        </p:nvGraphicFramePr>
        <p:xfrm>
          <a:off x="3367088" y="3522663"/>
          <a:ext cx="1760537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CorelDRAW!" r:id="rId12" imgW="1255680" imgH="502920" progId="CDraw5">
                  <p:embed/>
                </p:oleObj>
              </mc:Choice>
              <mc:Fallback>
                <p:oleObj name="CorelDRAW!" r:id="rId12" imgW="1255680" imgH="502920" progId="CDraw5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088" y="3522663"/>
                        <a:ext cx="1760537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6"/>
          <p:cNvGrpSpPr>
            <a:grpSpLocks/>
          </p:cNvGrpSpPr>
          <p:nvPr/>
        </p:nvGrpSpPr>
        <p:grpSpPr bwMode="auto">
          <a:xfrm>
            <a:off x="609600" y="3200400"/>
            <a:ext cx="1782763" cy="1981200"/>
            <a:chOff x="352" y="1806"/>
            <a:chExt cx="951" cy="1117"/>
          </a:xfrm>
        </p:grpSpPr>
        <p:sp>
          <p:nvSpPr>
            <p:cNvPr id="21" name="Oval 17"/>
            <p:cNvSpPr>
              <a:spLocks noChangeArrowheads="1"/>
            </p:cNvSpPr>
            <p:nvPr/>
          </p:nvSpPr>
          <p:spPr bwMode="auto">
            <a:xfrm>
              <a:off x="352" y="1806"/>
              <a:ext cx="951" cy="1117"/>
            </a:xfrm>
            <a:prstGeom prst="ellipse">
              <a:avLst/>
            </a:prstGeom>
            <a:solidFill>
              <a:srgbClr val="A2C1FE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22" name="Group 18"/>
            <p:cNvGrpSpPr>
              <a:grpSpLocks/>
            </p:cNvGrpSpPr>
            <p:nvPr/>
          </p:nvGrpSpPr>
          <p:grpSpPr bwMode="auto">
            <a:xfrm>
              <a:off x="357" y="1929"/>
              <a:ext cx="889" cy="840"/>
              <a:chOff x="357" y="1929"/>
              <a:chExt cx="889" cy="840"/>
            </a:xfrm>
          </p:grpSpPr>
          <p:sp>
            <p:nvSpPr>
              <p:cNvPr id="23" name="Freeform 19"/>
              <p:cNvSpPr>
                <a:spLocks/>
              </p:cNvSpPr>
              <p:nvPr/>
            </p:nvSpPr>
            <p:spPr bwMode="auto">
              <a:xfrm>
                <a:off x="357" y="2255"/>
                <a:ext cx="293" cy="447"/>
              </a:xfrm>
              <a:custGeom>
                <a:avLst/>
                <a:gdLst>
                  <a:gd name="T0" fmla="*/ 37 w 293"/>
                  <a:gd name="T1" fmla="*/ 57 h 447"/>
                  <a:gd name="T2" fmla="*/ 20 w 293"/>
                  <a:gd name="T3" fmla="*/ 70 h 447"/>
                  <a:gd name="T4" fmla="*/ 7 w 293"/>
                  <a:gd name="T5" fmla="*/ 101 h 447"/>
                  <a:gd name="T6" fmla="*/ 4 w 293"/>
                  <a:gd name="T7" fmla="*/ 130 h 447"/>
                  <a:gd name="T8" fmla="*/ 12 w 293"/>
                  <a:gd name="T9" fmla="*/ 172 h 447"/>
                  <a:gd name="T10" fmla="*/ 37 w 293"/>
                  <a:gd name="T11" fmla="*/ 211 h 447"/>
                  <a:gd name="T12" fmla="*/ 62 w 293"/>
                  <a:gd name="T13" fmla="*/ 201 h 447"/>
                  <a:gd name="T14" fmla="*/ 111 w 293"/>
                  <a:gd name="T15" fmla="*/ 213 h 447"/>
                  <a:gd name="T16" fmla="*/ 124 w 293"/>
                  <a:gd name="T17" fmla="*/ 281 h 447"/>
                  <a:gd name="T18" fmla="*/ 124 w 293"/>
                  <a:gd name="T19" fmla="*/ 298 h 447"/>
                  <a:gd name="T20" fmla="*/ 120 w 293"/>
                  <a:gd name="T21" fmla="*/ 337 h 447"/>
                  <a:gd name="T22" fmla="*/ 134 w 293"/>
                  <a:gd name="T23" fmla="*/ 381 h 447"/>
                  <a:gd name="T24" fmla="*/ 147 w 293"/>
                  <a:gd name="T25" fmla="*/ 427 h 447"/>
                  <a:gd name="T26" fmla="*/ 169 w 293"/>
                  <a:gd name="T27" fmla="*/ 443 h 447"/>
                  <a:gd name="T28" fmla="*/ 207 w 293"/>
                  <a:gd name="T29" fmla="*/ 407 h 447"/>
                  <a:gd name="T30" fmla="*/ 216 w 293"/>
                  <a:gd name="T31" fmla="*/ 385 h 447"/>
                  <a:gd name="T32" fmla="*/ 220 w 293"/>
                  <a:gd name="T33" fmla="*/ 369 h 447"/>
                  <a:gd name="T34" fmla="*/ 241 w 293"/>
                  <a:gd name="T35" fmla="*/ 329 h 447"/>
                  <a:gd name="T36" fmla="*/ 241 w 293"/>
                  <a:gd name="T37" fmla="*/ 293 h 447"/>
                  <a:gd name="T38" fmla="*/ 238 w 293"/>
                  <a:gd name="T39" fmla="*/ 274 h 447"/>
                  <a:gd name="T40" fmla="*/ 253 w 293"/>
                  <a:gd name="T41" fmla="*/ 236 h 447"/>
                  <a:gd name="T42" fmla="*/ 292 w 293"/>
                  <a:gd name="T43" fmla="*/ 159 h 447"/>
                  <a:gd name="T44" fmla="*/ 251 w 293"/>
                  <a:gd name="T45" fmla="*/ 164 h 447"/>
                  <a:gd name="T46" fmla="*/ 234 w 293"/>
                  <a:gd name="T47" fmla="*/ 135 h 447"/>
                  <a:gd name="T48" fmla="*/ 207 w 293"/>
                  <a:gd name="T49" fmla="*/ 69 h 447"/>
                  <a:gd name="T50" fmla="*/ 208 w 293"/>
                  <a:gd name="T51" fmla="*/ 49 h 447"/>
                  <a:gd name="T52" fmla="*/ 191 w 293"/>
                  <a:gd name="T53" fmla="*/ 52 h 447"/>
                  <a:gd name="T54" fmla="*/ 151 w 293"/>
                  <a:gd name="T55" fmla="*/ 60 h 447"/>
                  <a:gd name="T56" fmla="*/ 137 w 293"/>
                  <a:gd name="T57" fmla="*/ 38 h 447"/>
                  <a:gd name="T58" fmla="*/ 122 w 293"/>
                  <a:gd name="T59" fmla="*/ 11 h 447"/>
                  <a:gd name="T60" fmla="*/ 70 w 293"/>
                  <a:gd name="T61" fmla="*/ 0 h 447"/>
                  <a:gd name="T62" fmla="*/ 53 w 293"/>
                  <a:gd name="T63" fmla="*/ 24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3" h="447">
                    <a:moveTo>
                      <a:pt x="42" y="36"/>
                    </a:moveTo>
                    <a:lnTo>
                      <a:pt x="37" y="57"/>
                    </a:lnTo>
                    <a:lnTo>
                      <a:pt x="30" y="64"/>
                    </a:lnTo>
                    <a:lnTo>
                      <a:pt x="20" y="70"/>
                    </a:lnTo>
                    <a:lnTo>
                      <a:pt x="15" y="82"/>
                    </a:lnTo>
                    <a:lnTo>
                      <a:pt x="7" y="101"/>
                    </a:lnTo>
                    <a:lnTo>
                      <a:pt x="7" y="113"/>
                    </a:lnTo>
                    <a:lnTo>
                      <a:pt x="4" y="130"/>
                    </a:lnTo>
                    <a:lnTo>
                      <a:pt x="0" y="151"/>
                    </a:lnTo>
                    <a:lnTo>
                      <a:pt x="12" y="172"/>
                    </a:lnTo>
                    <a:lnTo>
                      <a:pt x="24" y="191"/>
                    </a:lnTo>
                    <a:lnTo>
                      <a:pt x="37" y="211"/>
                    </a:lnTo>
                    <a:lnTo>
                      <a:pt x="43" y="201"/>
                    </a:lnTo>
                    <a:lnTo>
                      <a:pt x="62" y="201"/>
                    </a:lnTo>
                    <a:lnTo>
                      <a:pt x="88" y="201"/>
                    </a:lnTo>
                    <a:lnTo>
                      <a:pt x="111" y="213"/>
                    </a:lnTo>
                    <a:lnTo>
                      <a:pt x="110" y="241"/>
                    </a:lnTo>
                    <a:lnTo>
                      <a:pt x="124" y="281"/>
                    </a:lnTo>
                    <a:lnTo>
                      <a:pt x="126" y="287"/>
                    </a:lnTo>
                    <a:lnTo>
                      <a:pt x="124" y="298"/>
                    </a:lnTo>
                    <a:lnTo>
                      <a:pt x="130" y="310"/>
                    </a:lnTo>
                    <a:lnTo>
                      <a:pt x="120" y="337"/>
                    </a:lnTo>
                    <a:lnTo>
                      <a:pt x="127" y="360"/>
                    </a:lnTo>
                    <a:lnTo>
                      <a:pt x="134" y="381"/>
                    </a:lnTo>
                    <a:lnTo>
                      <a:pt x="139" y="404"/>
                    </a:lnTo>
                    <a:lnTo>
                      <a:pt x="147" y="427"/>
                    </a:lnTo>
                    <a:lnTo>
                      <a:pt x="154" y="446"/>
                    </a:lnTo>
                    <a:lnTo>
                      <a:pt x="169" y="443"/>
                    </a:lnTo>
                    <a:lnTo>
                      <a:pt x="196" y="426"/>
                    </a:lnTo>
                    <a:lnTo>
                      <a:pt x="207" y="407"/>
                    </a:lnTo>
                    <a:lnTo>
                      <a:pt x="207" y="393"/>
                    </a:lnTo>
                    <a:lnTo>
                      <a:pt x="216" y="385"/>
                    </a:lnTo>
                    <a:lnTo>
                      <a:pt x="222" y="379"/>
                    </a:lnTo>
                    <a:lnTo>
                      <a:pt x="220" y="369"/>
                    </a:lnTo>
                    <a:lnTo>
                      <a:pt x="219" y="360"/>
                    </a:lnTo>
                    <a:lnTo>
                      <a:pt x="241" y="329"/>
                    </a:lnTo>
                    <a:lnTo>
                      <a:pt x="246" y="301"/>
                    </a:lnTo>
                    <a:lnTo>
                      <a:pt x="241" y="293"/>
                    </a:lnTo>
                    <a:lnTo>
                      <a:pt x="242" y="285"/>
                    </a:lnTo>
                    <a:lnTo>
                      <a:pt x="238" y="274"/>
                    </a:lnTo>
                    <a:lnTo>
                      <a:pt x="253" y="249"/>
                    </a:lnTo>
                    <a:lnTo>
                      <a:pt x="253" y="236"/>
                    </a:lnTo>
                    <a:lnTo>
                      <a:pt x="277" y="216"/>
                    </a:lnTo>
                    <a:lnTo>
                      <a:pt x="292" y="159"/>
                    </a:lnTo>
                    <a:lnTo>
                      <a:pt x="269" y="172"/>
                    </a:lnTo>
                    <a:lnTo>
                      <a:pt x="251" y="164"/>
                    </a:lnTo>
                    <a:lnTo>
                      <a:pt x="253" y="150"/>
                    </a:lnTo>
                    <a:lnTo>
                      <a:pt x="234" y="135"/>
                    </a:lnTo>
                    <a:lnTo>
                      <a:pt x="226" y="101"/>
                    </a:lnTo>
                    <a:lnTo>
                      <a:pt x="207" y="69"/>
                    </a:lnTo>
                    <a:lnTo>
                      <a:pt x="208" y="52"/>
                    </a:lnTo>
                    <a:lnTo>
                      <a:pt x="208" y="49"/>
                    </a:lnTo>
                    <a:lnTo>
                      <a:pt x="197" y="49"/>
                    </a:lnTo>
                    <a:lnTo>
                      <a:pt x="191" y="52"/>
                    </a:lnTo>
                    <a:lnTo>
                      <a:pt x="165" y="40"/>
                    </a:lnTo>
                    <a:lnTo>
                      <a:pt x="151" y="60"/>
                    </a:lnTo>
                    <a:lnTo>
                      <a:pt x="141" y="45"/>
                    </a:lnTo>
                    <a:lnTo>
                      <a:pt x="137" y="38"/>
                    </a:lnTo>
                    <a:lnTo>
                      <a:pt x="123" y="36"/>
                    </a:lnTo>
                    <a:lnTo>
                      <a:pt x="122" y="11"/>
                    </a:lnTo>
                    <a:lnTo>
                      <a:pt x="101" y="15"/>
                    </a:lnTo>
                    <a:lnTo>
                      <a:pt x="70" y="0"/>
                    </a:lnTo>
                    <a:lnTo>
                      <a:pt x="64" y="13"/>
                    </a:lnTo>
                    <a:lnTo>
                      <a:pt x="53" y="24"/>
                    </a:lnTo>
                    <a:lnTo>
                      <a:pt x="42" y="36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4" name="Freeform 20"/>
              <p:cNvSpPr>
                <a:spLocks/>
              </p:cNvSpPr>
              <p:nvPr/>
            </p:nvSpPr>
            <p:spPr bwMode="auto">
              <a:xfrm>
                <a:off x="1196" y="2631"/>
                <a:ext cx="50" cy="83"/>
              </a:xfrm>
              <a:custGeom>
                <a:avLst/>
                <a:gdLst>
                  <a:gd name="T0" fmla="*/ 33 w 50"/>
                  <a:gd name="T1" fmla="*/ 0 h 83"/>
                  <a:gd name="T2" fmla="*/ 31 w 50"/>
                  <a:gd name="T3" fmla="*/ 28 h 83"/>
                  <a:gd name="T4" fmla="*/ 14 w 50"/>
                  <a:gd name="T5" fmla="*/ 47 h 83"/>
                  <a:gd name="T6" fmla="*/ 4 w 50"/>
                  <a:gd name="T7" fmla="*/ 62 h 83"/>
                  <a:gd name="T8" fmla="*/ 0 w 50"/>
                  <a:gd name="T9" fmla="*/ 69 h 83"/>
                  <a:gd name="T10" fmla="*/ 4 w 50"/>
                  <a:gd name="T11" fmla="*/ 74 h 83"/>
                  <a:gd name="T12" fmla="*/ 14 w 50"/>
                  <a:gd name="T13" fmla="*/ 82 h 83"/>
                  <a:gd name="T14" fmla="*/ 23 w 50"/>
                  <a:gd name="T15" fmla="*/ 63 h 83"/>
                  <a:gd name="T16" fmla="*/ 37 w 50"/>
                  <a:gd name="T17" fmla="*/ 47 h 83"/>
                  <a:gd name="T18" fmla="*/ 45 w 50"/>
                  <a:gd name="T19" fmla="*/ 32 h 83"/>
                  <a:gd name="T20" fmla="*/ 49 w 50"/>
                  <a:gd name="T21" fmla="*/ 20 h 83"/>
                  <a:gd name="T22" fmla="*/ 46 w 50"/>
                  <a:gd name="T23" fmla="*/ 13 h 83"/>
                  <a:gd name="T24" fmla="*/ 33 w 50"/>
                  <a:gd name="T2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83">
                    <a:moveTo>
                      <a:pt x="33" y="0"/>
                    </a:moveTo>
                    <a:lnTo>
                      <a:pt x="31" y="28"/>
                    </a:lnTo>
                    <a:lnTo>
                      <a:pt x="14" y="47"/>
                    </a:lnTo>
                    <a:lnTo>
                      <a:pt x="4" y="62"/>
                    </a:lnTo>
                    <a:lnTo>
                      <a:pt x="0" y="69"/>
                    </a:lnTo>
                    <a:lnTo>
                      <a:pt x="4" y="74"/>
                    </a:lnTo>
                    <a:lnTo>
                      <a:pt x="14" y="82"/>
                    </a:lnTo>
                    <a:lnTo>
                      <a:pt x="23" y="63"/>
                    </a:lnTo>
                    <a:lnTo>
                      <a:pt x="37" y="47"/>
                    </a:lnTo>
                    <a:lnTo>
                      <a:pt x="45" y="32"/>
                    </a:lnTo>
                    <a:lnTo>
                      <a:pt x="49" y="20"/>
                    </a:lnTo>
                    <a:lnTo>
                      <a:pt x="46" y="13"/>
                    </a:lnTo>
                    <a:lnTo>
                      <a:pt x="3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auto">
              <a:xfrm>
                <a:off x="1013" y="2568"/>
                <a:ext cx="156" cy="170"/>
              </a:xfrm>
              <a:custGeom>
                <a:avLst/>
                <a:gdLst>
                  <a:gd name="T0" fmla="*/ 106 w 156"/>
                  <a:gd name="T1" fmla="*/ 10 h 170"/>
                  <a:gd name="T2" fmla="*/ 108 w 156"/>
                  <a:gd name="T3" fmla="*/ 16 h 170"/>
                  <a:gd name="T4" fmla="*/ 106 w 156"/>
                  <a:gd name="T5" fmla="*/ 29 h 170"/>
                  <a:gd name="T6" fmla="*/ 97 w 156"/>
                  <a:gd name="T7" fmla="*/ 27 h 170"/>
                  <a:gd name="T8" fmla="*/ 90 w 156"/>
                  <a:gd name="T9" fmla="*/ 2 h 170"/>
                  <a:gd name="T10" fmla="*/ 73 w 156"/>
                  <a:gd name="T11" fmla="*/ 0 h 170"/>
                  <a:gd name="T12" fmla="*/ 67 w 156"/>
                  <a:gd name="T13" fmla="*/ 8 h 170"/>
                  <a:gd name="T14" fmla="*/ 58 w 156"/>
                  <a:gd name="T15" fmla="*/ 18 h 170"/>
                  <a:gd name="T16" fmla="*/ 49 w 156"/>
                  <a:gd name="T17" fmla="*/ 16 h 170"/>
                  <a:gd name="T18" fmla="*/ 38 w 156"/>
                  <a:gd name="T19" fmla="*/ 31 h 170"/>
                  <a:gd name="T20" fmla="*/ 34 w 156"/>
                  <a:gd name="T21" fmla="*/ 32 h 170"/>
                  <a:gd name="T22" fmla="*/ 28 w 156"/>
                  <a:gd name="T23" fmla="*/ 45 h 170"/>
                  <a:gd name="T24" fmla="*/ 11 w 156"/>
                  <a:gd name="T25" fmla="*/ 51 h 170"/>
                  <a:gd name="T26" fmla="*/ 0 w 156"/>
                  <a:gd name="T27" fmla="*/ 72 h 170"/>
                  <a:gd name="T28" fmla="*/ 5 w 156"/>
                  <a:gd name="T29" fmla="*/ 92 h 170"/>
                  <a:gd name="T30" fmla="*/ 3 w 156"/>
                  <a:gd name="T31" fmla="*/ 98 h 170"/>
                  <a:gd name="T32" fmla="*/ 9 w 156"/>
                  <a:gd name="T33" fmla="*/ 120 h 170"/>
                  <a:gd name="T34" fmla="*/ 19 w 156"/>
                  <a:gd name="T35" fmla="*/ 136 h 170"/>
                  <a:gd name="T36" fmla="*/ 42 w 156"/>
                  <a:gd name="T37" fmla="*/ 130 h 170"/>
                  <a:gd name="T38" fmla="*/ 54 w 156"/>
                  <a:gd name="T39" fmla="*/ 121 h 170"/>
                  <a:gd name="T40" fmla="*/ 58 w 156"/>
                  <a:gd name="T41" fmla="*/ 118 h 170"/>
                  <a:gd name="T42" fmla="*/ 74 w 156"/>
                  <a:gd name="T43" fmla="*/ 121 h 170"/>
                  <a:gd name="T44" fmla="*/ 82 w 156"/>
                  <a:gd name="T45" fmla="*/ 132 h 170"/>
                  <a:gd name="T46" fmla="*/ 86 w 156"/>
                  <a:gd name="T47" fmla="*/ 140 h 170"/>
                  <a:gd name="T48" fmla="*/ 102 w 156"/>
                  <a:gd name="T49" fmla="*/ 146 h 170"/>
                  <a:gd name="T50" fmla="*/ 117 w 156"/>
                  <a:gd name="T51" fmla="*/ 163 h 170"/>
                  <a:gd name="T52" fmla="*/ 124 w 156"/>
                  <a:gd name="T53" fmla="*/ 168 h 170"/>
                  <a:gd name="T54" fmla="*/ 136 w 156"/>
                  <a:gd name="T55" fmla="*/ 157 h 170"/>
                  <a:gd name="T56" fmla="*/ 143 w 156"/>
                  <a:gd name="T57" fmla="*/ 141 h 170"/>
                  <a:gd name="T58" fmla="*/ 152 w 156"/>
                  <a:gd name="T59" fmla="*/ 119 h 170"/>
                  <a:gd name="T60" fmla="*/ 154 w 156"/>
                  <a:gd name="T61" fmla="*/ 89 h 170"/>
                  <a:gd name="T62" fmla="*/ 143 w 156"/>
                  <a:gd name="T63" fmla="*/ 69 h 170"/>
                  <a:gd name="T64" fmla="*/ 139 w 156"/>
                  <a:gd name="T65" fmla="*/ 56 h 170"/>
                  <a:gd name="T66" fmla="*/ 128 w 156"/>
                  <a:gd name="T67" fmla="*/ 46 h 170"/>
                  <a:gd name="T68" fmla="*/ 123 w 156"/>
                  <a:gd name="T69" fmla="*/ 23 h 170"/>
                  <a:gd name="T70" fmla="*/ 112 w 156"/>
                  <a:gd name="T71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56" h="170">
                    <a:moveTo>
                      <a:pt x="109" y="1"/>
                    </a:moveTo>
                    <a:lnTo>
                      <a:pt x="106" y="10"/>
                    </a:lnTo>
                    <a:lnTo>
                      <a:pt x="106" y="12"/>
                    </a:lnTo>
                    <a:lnTo>
                      <a:pt x="108" y="16"/>
                    </a:lnTo>
                    <a:lnTo>
                      <a:pt x="108" y="25"/>
                    </a:lnTo>
                    <a:lnTo>
                      <a:pt x="106" y="29"/>
                    </a:lnTo>
                    <a:lnTo>
                      <a:pt x="102" y="31"/>
                    </a:lnTo>
                    <a:lnTo>
                      <a:pt x="97" y="27"/>
                    </a:lnTo>
                    <a:lnTo>
                      <a:pt x="96" y="17"/>
                    </a:lnTo>
                    <a:lnTo>
                      <a:pt x="90" y="2"/>
                    </a:lnTo>
                    <a:lnTo>
                      <a:pt x="82" y="3"/>
                    </a:lnTo>
                    <a:lnTo>
                      <a:pt x="73" y="0"/>
                    </a:lnTo>
                    <a:lnTo>
                      <a:pt x="73" y="8"/>
                    </a:lnTo>
                    <a:lnTo>
                      <a:pt x="67" y="8"/>
                    </a:lnTo>
                    <a:lnTo>
                      <a:pt x="63" y="17"/>
                    </a:lnTo>
                    <a:lnTo>
                      <a:pt x="58" y="18"/>
                    </a:lnTo>
                    <a:lnTo>
                      <a:pt x="54" y="19"/>
                    </a:lnTo>
                    <a:lnTo>
                      <a:pt x="49" y="16"/>
                    </a:lnTo>
                    <a:lnTo>
                      <a:pt x="39" y="27"/>
                    </a:lnTo>
                    <a:lnTo>
                      <a:pt x="38" y="31"/>
                    </a:lnTo>
                    <a:lnTo>
                      <a:pt x="35" y="28"/>
                    </a:lnTo>
                    <a:lnTo>
                      <a:pt x="34" y="32"/>
                    </a:lnTo>
                    <a:lnTo>
                      <a:pt x="34" y="36"/>
                    </a:lnTo>
                    <a:lnTo>
                      <a:pt x="28" y="45"/>
                    </a:lnTo>
                    <a:lnTo>
                      <a:pt x="22" y="48"/>
                    </a:lnTo>
                    <a:lnTo>
                      <a:pt x="11" y="51"/>
                    </a:lnTo>
                    <a:lnTo>
                      <a:pt x="3" y="57"/>
                    </a:lnTo>
                    <a:lnTo>
                      <a:pt x="0" y="72"/>
                    </a:lnTo>
                    <a:lnTo>
                      <a:pt x="3" y="91"/>
                    </a:lnTo>
                    <a:lnTo>
                      <a:pt x="5" y="92"/>
                    </a:lnTo>
                    <a:lnTo>
                      <a:pt x="5" y="93"/>
                    </a:lnTo>
                    <a:lnTo>
                      <a:pt x="3" y="98"/>
                    </a:lnTo>
                    <a:lnTo>
                      <a:pt x="8" y="113"/>
                    </a:lnTo>
                    <a:lnTo>
                      <a:pt x="9" y="120"/>
                    </a:lnTo>
                    <a:lnTo>
                      <a:pt x="8" y="130"/>
                    </a:lnTo>
                    <a:lnTo>
                      <a:pt x="19" y="136"/>
                    </a:lnTo>
                    <a:lnTo>
                      <a:pt x="27" y="130"/>
                    </a:lnTo>
                    <a:lnTo>
                      <a:pt x="42" y="130"/>
                    </a:lnTo>
                    <a:lnTo>
                      <a:pt x="40" y="126"/>
                    </a:lnTo>
                    <a:lnTo>
                      <a:pt x="54" y="121"/>
                    </a:lnTo>
                    <a:lnTo>
                      <a:pt x="58" y="121"/>
                    </a:lnTo>
                    <a:lnTo>
                      <a:pt x="58" y="118"/>
                    </a:lnTo>
                    <a:lnTo>
                      <a:pt x="63" y="117"/>
                    </a:lnTo>
                    <a:lnTo>
                      <a:pt x="74" y="121"/>
                    </a:lnTo>
                    <a:lnTo>
                      <a:pt x="80" y="121"/>
                    </a:lnTo>
                    <a:lnTo>
                      <a:pt x="82" y="132"/>
                    </a:lnTo>
                    <a:lnTo>
                      <a:pt x="86" y="132"/>
                    </a:lnTo>
                    <a:lnTo>
                      <a:pt x="86" y="140"/>
                    </a:lnTo>
                    <a:lnTo>
                      <a:pt x="97" y="141"/>
                    </a:lnTo>
                    <a:lnTo>
                      <a:pt x="102" y="146"/>
                    </a:lnTo>
                    <a:lnTo>
                      <a:pt x="102" y="156"/>
                    </a:lnTo>
                    <a:lnTo>
                      <a:pt x="117" y="163"/>
                    </a:lnTo>
                    <a:lnTo>
                      <a:pt x="120" y="169"/>
                    </a:lnTo>
                    <a:lnTo>
                      <a:pt x="124" y="168"/>
                    </a:lnTo>
                    <a:lnTo>
                      <a:pt x="131" y="161"/>
                    </a:lnTo>
                    <a:lnTo>
                      <a:pt x="136" y="157"/>
                    </a:lnTo>
                    <a:lnTo>
                      <a:pt x="142" y="157"/>
                    </a:lnTo>
                    <a:lnTo>
                      <a:pt x="143" y="141"/>
                    </a:lnTo>
                    <a:lnTo>
                      <a:pt x="146" y="127"/>
                    </a:lnTo>
                    <a:lnTo>
                      <a:pt x="152" y="119"/>
                    </a:lnTo>
                    <a:lnTo>
                      <a:pt x="155" y="108"/>
                    </a:lnTo>
                    <a:lnTo>
                      <a:pt x="154" y="89"/>
                    </a:lnTo>
                    <a:lnTo>
                      <a:pt x="152" y="77"/>
                    </a:lnTo>
                    <a:lnTo>
                      <a:pt x="143" y="69"/>
                    </a:lnTo>
                    <a:lnTo>
                      <a:pt x="143" y="62"/>
                    </a:lnTo>
                    <a:lnTo>
                      <a:pt x="139" y="56"/>
                    </a:lnTo>
                    <a:lnTo>
                      <a:pt x="136" y="51"/>
                    </a:lnTo>
                    <a:lnTo>
                      <a:pt x="128" y="46"/>
                    </a:lnTo>
                    <a:lnTo>
                      <a:pt x="127" y="36"/>
                    </a:lnTo>
                    <a:lnTo>
                      <a:pt x="123" y="23"/>
                    </a:lnTo>
                    <a:lnTo>
                      <a:pt x="119" y="12"/>
                    </a:lnTo>
                    <a:lnTo>
                      <a:pt x="112" y="0"/>
                    </a:lnTo>
                    <a:lnTo>
                      <a:pt x="109" y="1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6" name="Freeform 22"/>
              <p:cNvSpPr>
                <a:spLocks/>
              </p:cNvSpPr>
              <p:nvPr/>
            </p:nvSpPr>
            <p:spPr bwMode="auto">
              <a:xfrm>
                <a:off x="1053" y="2485"/>
                <a:ext cx="82" cy="79"/>
              </a:xfrm>
              <a:custGeom>
                <a:avLst/>
                <a:gdLst>
                  <a:gd name="T0" fmla="*/ 0 w 82"/>
                  <a:gd name="T1" fmla="*/ 0 h 79"/>
                  <a:gd name="T2" fmla="*/ 5 w 82"/>
                  <a:gd name="T3" fmla="*/ 19 h 79"/>
                  <a:gd name="T4" fmla="*/ 32 w 82"/>
                  <a:gd name="T5" fmla="*/ 46 h 79"/>
                  <a:gd name="T6" fmla="*/ 49 w 82"/>
                  <a:gd name="T7" fmla="*/ 41 h 79"/>
                  <a:gd name="T8" fmla="*/ 81 w 82"/>
                  <a:gd name="T9" fmla="*/ 78 h 79"/>
                  <a:gd name="T10" fmla="*/ 63 w 82"/>
                  <a:gd name="T11" fmla="*/ 40 h 79"/>
                  <a:gd name="T12" fmla="*/ 63 w 82"/>
                  <a:gd name="T13" fmla="*/ 33 h 79"/>
                  <a:gd name="T14" fmla="*/ 66 w 82"/>
                  <a:gd name="T15" fmla="*/ 24 h 79"/>
                  <a:gd name="T16" fmla="*/ 31 w 82"/>
                  <a:gd name="T17" fmla="*/ 8 h 79"/>
                  <a:gd name="T18" fmla="*/ 0 w 82"/>
                  <a:gd name="T19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79">
                    <a:moveTo>
                      <a:pt x="0" y="0"/>
                    </a:moveTo>
                    <a:lnTo>
                      <a:pt x="5" y="19"/>
                    </a:lnTo>
                    <a:lnTo>
                      <a:pt x="32" y="46"/>
                    </a:lnTo>
                    <a:lnTo>
                      <a:pt x="49" y="41"/>
                    </a:lnTo>
                    <a:lnTo>
                      <a:pt x="81" y="78"/>
                    </a:lnTo>
                    <a:lnTo>
                      <a:pt x="63" y="40"/>
                    </a:lnTo>
                    <a:lnTo>
                      <a:pt x="63" y="33"/>
                    </a:lnTo>
                    <a:lnTo>
                      <a:pt x="66" y="24"/>
                    </a:lnTo>
                    <a:lnTo>
                      <a:pt x="31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" name="Freeform 23"/>
              <p:cNvSpPr>
                <a:spLocks/>
              </p:cNvSpPr>
              <p:nvPr/>
            </p:nvSpPr>
            <p:spPr bwMode="auto">
              <a:xfrm>
                <a:off x="967" y="2457"/>
                <a:ext cx="49" cy="77"/>
              </a:xfrm>
              <a:custGeom>
                <a:avLst/>
                <a:gdLst>
                  <a:gd name="T0" fmla="*/ 36 w 49"/>
                  <a:gd name="T1" fmla="*/ 0 h 77"/>
                  <a:gd name="T2" fmla="*/ 17 w 49"/>
                  <a:gd name="T3" fmla="*/ 39 h 77"/>
                  <a:gd name="T4" fmla="*/ 0 w 49"/>
                  <a:gd name="T5" fmla="*/ 40 h 77"/>
                  <a:gd name="T6" fmla="*/ 5 w 49"/>
                  <a:gd name="T7" fmla="*/ 68 h 77"/>
                  <a:gd name="T8" fmla="*/ 40 w 49"/>
                  <a:gd name="T9" fmla="*/ 76 h 77"/>
                  <a:gd name="T10" fmla="*/ 48 w 49"/>
                  <a:gd name="T11" fmla="*/ 22 h 77"/>
                  <a:gd name="T12" fmla="*/ 36 w 49"/>
                  <a:gd name="T13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77">
                    <a:moveTo>
                      <a:pt x="36" y="0"/>
                    </a:moveTo>
                    <a:lnTo>
                      <a:pt x="17" y="39"/>
                    </a:lnTo>
                    <a:lnTo>
                      <a:pt x="0" y="40"/>
                    </a:lnTo>
                    <a:lnTo>
                      <a:pt x="5" y="68"/>
                    </a:lnTo>
                    <a:lnTo>
                      <a:pt x="40" y="76"/>
                    </a:lnTo>
                    <a:lnTo>
                      <a:pt x="48" y="22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" name="Freeform 24"/>
              <p:cNvSpPr>
                <a:spLocks/>
              </p:cNvSpPr>
              <p:nvPr/>
            </p:nvSpPr>
            <p:spPr bwMode="auto">
              <a:xfrm>
                <a:off x="901" y="2508"/>
                <a:ext cx="55" cy="48"/>
              </a:xfrm>
              <a:custGeom>
                <a:avLst/>
                <a:gdLst>
                  <a:gd name="T0" fmla="*/ 0 w 55"/>
                  <a:gd name="T1" fmla="*/ 0 h 48"/>
                  <a:gd name="T2" fmla="*/ 31 w 55"/>
                  <a:gd name="T3" fmla="*/ 46 h 48"/>
                  <a:gd name="T4" fmla="*/ 49 w 55"/>
                  <a:gd name="T5" fmla="*/ 47 h 48"/>
                  <a:gd name="T6" fmla="*/ 54 w 55"/>
                  <a:gd name="T7" fmla="*/ 32 h 48"/>
                  <a:gd name="T8" fmla="*/ 23 w 55"/>
                  <a:gd name="T9" fmla="*/ 7 h 48"/>
                  <a:gd name="T10" fmla="*/ 0 w 55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48">
                    <a:moveTo>
                      <a:pt x="0" y="0"/>
                    </a:moveTo>
                    <a:lnTo>
                      <a:pt x="31" y="46"/>
                    </a:lnTo>
                    <a:lnTo>
                      <a:pt x="49" y="47"/>
                    </a:lnTo>
                    <a:lnTo>
                      <a:pt x="54" y="32"/>
                    </a:lnTo>
                    <a:lnTo>
                      <a:pt x="23" y="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" name="Freeform 25"/>
              <p:cNvSpPr>
                <a:spLocks/>
              </p:cNvSpPr>
              <p:nvPr/>
            </p:nvSpPr>
            <p:spPr bwMode="auto">
              <a:xfrm>
                <a:off x="951" y="2556"/>
                <a:ext cx="94" cy="31"/>
              </a:xfrm>
              <a:custGeom>
                <a:avLst/>
                <a:gdLst>
                  <a:gd name="T0" fmla="*/ 0 w 94"/>
                  <a:gd name="T1" fmla="*/ 0 h 31"/>
                  <a:gd name="T2" fmla="*/ 19 w 94"/>
                  <a:gd name="T3" fmla="*/ 30 h 31"/>
                  <a:gd name="T4" fmla="*/ 93 w 94"/>
                  <a:gd name="T5" fmla="*/ 12 h 31"/>
                  <a:gd name="T6" fmla="*/ 23 w 94"/>
                  <a:gd name="T7" fmla="*/ 15 h 31"/>
                  <a:gd name="T8" fmla="*/ 0 w 94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31">
                    <a:moveTo>
                      <a:pt x="0" y="0"/>
                    </a:moveTo>
                    <a:lnTo>
                      <a:pt x="19" y="30"/>
                    </a:lnTo>
                    <a:lnTo>
                      <a:pt x="93" y="12"/>
                    </a:lnTo>
                    <a:lnTo>
                      <a:pt x="23" y="1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" name="Freeform 26"/>
              <p:cNvSpPr>
                <a:spLocks/>
              </p:cNvSpPr>
              <p:nvPr/>
            </p:nvSpPr>
            <p:spPr bwMode="auto">
              <a:xfrm>
                <a:off x="1133" y="2743"/>
                <a:ext cx="16" cy="26"/>
              </a:xfrm>
              <a:custGeom>
                <a:avLst/>
                <a:gdLst>
                  <a:gd name="T0" fmla="*/ 4 w 16"/>
                  <a:gd name="T1" fmla="*/ 0 h 26"/>
                  <a:gd name="T2" fmla="*/ 0 w 16"/>
                  <a:gd name="T3" fmla="*/ 0 h 26"/>
                  <a:gd name="T4" fmla="*/ 0 w 16"/>
                  <a:gd name="T5" fmla="*/ 6 h 26"/>
                  <a:gd name="T6" fmla="*/ 4 w 16"/>
                  <a:gd name="T7" fmla="*/ 10 h 26"/>
                  <a:gd name="T8" fmla="*/ 4 w 16"/>
                  <a:gd name="T9" fmla="*/ 19 h 26"/>
                  <a:gd name="T10" fmla="*/ 11 w 16"/>
                  <a:gd name="T11" fmla="*/ 25 h 26"/>
                  <a:gd name="T12" fmla="*/ 14 w 16"/>
                  <a:gd name="T13" fmla="*/ 21 h 26"/>
                  <a:gd name="T14" fmla="*/ 14 w 16"/>
                  <a:gd name="T15" fmla="*/ 16 h 26"/>
                  <a:gd name="T16" fmla="*/ 15 w 16"/>
                  <a:gd name="T17" fmla="*/ 12 h 26"/>
                  <a:gd name="T18" fmla="*/ 15 w 16"/>
                  <a:gd name="T19" fmla="*/ 2 h 26"/>
                  <a:gd name="T20" fmla="*/ 8 w 16"/>
                  <a:gd name="T21" fmla="*/ 4 h 26"/>
                  <a:gd name="T22" fmla="*/ 4 w 16"/>
                  <a:gd name="T2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26">
                    <a:moveTo>
                      <a:pt x="4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4" y="10"/>
                    </a:lnTo>
                    <a:lnTo>
                      <a:pt x="4" y="19"/>
                    </a:lnTo>
                    <a:lnTo>
                      <a:pt x="11" y="25"/>
                    </a:lnTo>
                    <a:lnTo>
                      <a:pt x="14" y="21"/>
                    </a:lnTo>
                    <a:lnTo>
                      <a:pt x="14" y="16"/>
                    </a:lnTo>
                    <a:lnTo>
                      <a:pt x="15" y="12"/>
                    </a:lnTo>
                    <a:lnTo>
                      <a:pt x="15" y="2"/>
                    </a:lnTo>
                    <a:lnTo>
                      <a:pt x="8" y="4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1" name="Freeform 27"/>
              <p:cNvSpPr>
                <a:spLocks/>
              </p:cNvSpPr>
              <p:nvPr/>
            </p:nvSpPr>
            <p:spPr bwMode="auto">
              <a:xfrm>
                <a:off x="1035" y="2166"/>
                <a:ext cx="67" cy="123"/>
              </a:xfrm>
              <a:custGeom>
                <a:avLst/>
                <a:gdLst>
                  <a:gd name="T0" fmla="*/ 44 w 67"/>
                  <a:gd name="T1" fmla="*/ 0 h 123"/>
                  <a:gd name="T2" fmla="*/ 44 w 67"/>
                  <a:gd name="T3" fmla="*/ 16 h 123"/>
                  <a:gd name="T4" fmla="*/ 39 w 67"/>
                  <a:gd name="T5" fmla="*/ 25 h 123"/>
                  <a:gd name="T6" fmla="*/ 40 w 67"/>
                  <a:gd name="T7" fmla="*/ 42 h 123"/>
                  <a:gd name="T8" fmla="*/ 33 w 67"/>
                  <a:gd name="T9" fmla="*/ 64 h 123"/>
                  <a:gd name="T10" fmla="*/ 23 w 67"/>
                  <a:gd name="T11" fmla="*/ 82 h 123"/>
                  <a:gd name="T12" fmla="*/ 4 w 67"/>
                  <a:gd name="T13" fmla="*/ 99 h 123"/>
                  <a:gd name="T14" fmla="*/ 0 w 67"/>
                  <a:gd name="T15" fmla="*/ 122 h 123"/>
                  <a:gd name="T16" fmla="*/ 8 w 67"/>
                  <a:gd name="T17" fmla="*/ 122 h 123"/>
                  <a:gd name="T18" fmla="*/ 10 w 67"/>
                  <a:gd name="T19" fmla="*/ 101 h 123"/>
                  <a:gd name="T20" fmla="*/ 32 w 67"/>
                  <a:gd name="T21" fmla="*/ 99 h 123"/>
                  <a:gd name="T22" fmla="*/ 50 w 67"/>
                  <a:gd name="T23" fmla="*/ 84 h 123"/>
                  <a:gd name="T24" fmla="*/ 50 w 67"/>
                  <a:gd name="T25" fmla="*/ 55 h 123"/>
                  <a:gd name="T26" fmla="*/ 54 w 67"/>
                  <a:gd name="T27" fmla="*/ 43 h 123"/>
                  <a:gd name="T28" fmla="*/ 45 w 67"/>
                  <a:gd name="T29" fmla="*/ 27 h 123"/>
                  <a:gd name="T30" fmla="*/ 59 w 67"/>
                  <a:gd name="T31" fmla="*/ 20 h 123"/>
                  <a:gd name="T32" fmla="*/ 66 w 67"/>
                  <a:gd name="T33" fmla="*/ 4 h 123"/>
                  <a:gd name="T34" fmla="*/ 50 w 67"/>
                  <a:gd name="T35" fmla="*/ 8 h 123"/>
                  <a:gd name="T36" fmla="*/ 44 w 67"/>
                  <a:gd name="T3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7" h="123">
                    <a:moveTo>
                      <a:pt x="44" y="0"/>
                    </a:moveTo>
                    <a:lnTo>
                      <a:pt x="44" y="16"/>
                    </a:lnTo>
                    <a:lnTo>
                      <a:pt x="39" y="25"/>
                    </a:lnTo>
                    <a:lnTo>
                      <a:pt x="40" y="42"/>
                    </a:lnTo>
                    <a:lnTo>
                      <a:pt x="33" y="64"/>
                    </a:lnTo>
                    <a:lnTo>
                      <a:pt x="23" y="82"/>
                    </a:lnTo>
                    <a:lnTo>
                      <a:pt x="4" y="99"/>
                    </a:lnTo>
                    <a:lnTo>
                      <a:pt x="0" y="122"/>
                    </a:lnTo>
                    <a:lnTo>
                      <a:pt x="8" y="122"/>
                    </a:lnTo>
                    <a:lnTo>
                      <a:pt x="10" y="101"/>
                    </a:lnTo>
                    <a:lnTo>
                      <a:pt x="32" y="99"/>
                    </a:lnTo>
                    <a:lnTo>
                      <a:pt x="50" y="84"/>
                    </a:lnTo>
                    <a:lnTo>
                      <a:pt x="50" y="55"/>
                    </a:lnTo>
                    <a:lnTo>
                      <a:pt x="54" y="43"/>
                    </a:lnTo>
                    <a:lnTo>
                      <a:pt x="45" y="27"/>
                    </a:lnTo>
                    <a:lnTo>
                      <a:pt x="59" y="20"/>
                    </a:lnTo>
                    <a:lnTo>
                      <a:pt x="66" y="4"/>
                    </a:lnTo>
                    <a:lnTo>
                      <a:pt x="50" y="8"/>
                    </a:lnTo>
                    <a:lnTo>
                      <a:pt x="44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" name="Freeform 28"/>
              <p:cNvSpPr>
                <a:spLocks/>
              </p:cNvSpPr>
              <p:nvPr/>
            </p:nvSpPr>
            <p:spPr bwMode="auto">
              <a:xfrm>
                <a:off x="1010" y="2340"/>
                <a:ext cx="11" cy="19"/>
              </a:xfrm>
              <a:custGeom>
                <a:avLst/>
                <a:gdLst>
                  <a:gd name="T0" fmla="*/ 6 w 11"/>
                  <a:gd name="T1" fmla="*/ 0 h 19"/>
                  <a:gd name="T2" fmla="*/ 10 w 11"/>
                  <a:gd name="T3" fmla="*/ 7 h 19"/>
                  <a:gd name="T4" fmla="*/ 4 w 11"/>
                  <a:gd name="T5" fmla="*/ 17 h 19"/>
                  <a:gd name="T6" fmla="*/ 0 w 11"/>
                  <a:gd name="T7" fmla="*/ 18 h 19"/>
                  <a:gd name="T8" fmla="*/ 3 w 11"/>
                  <a:gd name="T9" fmla="*/ 8 h 19"/>
                  <a:gd name="T10" fmla="*/ 6 w 11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9">
                    <a:moveTo>
                      <a:pt x="6" y="0"/>
                    </a:moveTo>
                    <a:lnTo>
                      <a:pt x="10" y="7"/>
                    </a:lnTo>
                    <a:lnTo>
                      <a:pt x="4" y="17"/>
                    </a:lnTo>
                    <a:lnTo>
                      <a:pt x="0" y="18"/>
                    </a:lnTo>
                    <a:lnTo>
                      <a:pt x="3" y="8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" name="Freeform 29"/>
              <p:cNvSpPr>
                <a:spLocks/>
              </p:cNvSpPr>
              <p:nvPr/>
            </p:nvSpPr>
            <p:spPr bwMode="auto">
              <a:xfrm>
                <a:off x="1021" y="2366"/>
                <a:ext cx="15" cy="27"/>
              </a:xfrm>
              <a:custGeom>
                <a:avLst/>
                <a:gdLst>
                  <a:gd name="T0" fmla="*/ 6 w 15"/>
                  <a:gd name="T1" fmla="*/ 0 h 27"/>
                  <a:gd name="T2" fmla="*/ 10 w 15"/>
                  <a:gd name="T3" fmla="*/ 9 h 27"/>
                  <a:gd name="T4" fmla="*/ 5 w 15"/>
                  <a:gd name="T5" fmla="*/ 14 h 27"/>
                  <a:gd name="T6" fmla="*/ 6 w 15"/>
                  <a:gd name="T7" fmla="*/ 16 h 27"/>
                  <a:gd name="T8" fmla="*/ 14 w 15"/>
                  <a:gd name="T9" fmla="*/ 21 h 27"/>
                  <a:gd name="T10" fmla="*/ 14 w 15"/>
                  <a:gd name="T11" fmla="*/ 25 h 27"/>
                  <a:gd name="T12" fmla="*/ 9 w 15"/>
                  <a:gd name="T13" fmla="*/ 21 h 27"/>
                  <a:gd name="T14" fmla="*/ 3 w 15"/>
                  <a:gd name="T15" fmla="*/ 26 h 27"/>
                  <a:gd name="T16" fmla="*/ 0 w 15"/>
                  <a:gd name="T17" fmla="*/ 20 h 27"/>
                  <a:gd name="T18" fmla="*/ 3 w 15"/>
                  <a:gd name="T19" fmla="*/ 17 h 27"/>
                  <a:gd name="T20" fmla="*/ 0 w 15"/>
                  <a:gd name="T21" fmla="*/ 13 h 27"/>
                  <a:gd name="T22" fmla="*/ 6 w 15"/>
                  <a:gd name="T2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27">
                    <a:moveTo>
                      <a:pt x="6" y="0"/>
                    </a:moveTo>
                    <a:lnTo>
                      <a:pt x="10" y="9"/>
                    </a:lnTo>
                    <a:lnTo>
                      <a:pt x="5" y="14"/>
                    </a:lnTo>
                    <a:lnTo>
                      <a:pt x="6" y="16"/>
                    </a:lnTo>
                    <a:lnTo>
                      <a:pt x="14" y="21"/>
                    </a:lnTo>
                    <a:lnTo>
                      <a:pt x="14" y="25"/>
                    </a:lnTo>
                    <a:lnTo>
                      <a:pt x="9" y="21"/>
                    </a:lnTo>
                    <a:lnTo>
                      <a:pt x="3" y="26"/>
                    </a:lnTo>
                    <a:lnTo>
                      <a:pt x="0" y="20"/>
                    </a:lnTo>
                    <a:lnTo>
                      <a:pt x="3" y="17"/>
                    </a:lnTo>
                    <a:lnTo>
                      <a:pt x="0" y="13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4" name="Freeform 30"/>
              <p:cNvSpPr>
                <a:spLocks/>
              </p:cNvSpPr>
              <p:nvPr/>
            </p:nvSpPr>
            <p:spPr bwMode="auto">
              <a:xfrm>
                <a:off x="1035" y="2395"/>
                <a:ext cx="9" cy="14"/>
              </a:xfrm>
              <a:custGeom>
                <a:avLst/>
                <a:gdLst>
                  <a:gd name="T0" fmla="*/ 3 w 9"/>
                  <a:gd name="T1" fmla="*/ 0 h 14"/>
                  <a:gd name="T2" fmla="*/ 0 w 9"/>
                  <a:gd name="T3" fmla="*/ 5 h 14"/>
                  <a:gd name="T4" fmla="*/ 6 w 9"/>
                  <a:gd name="T5" fmla="*/ 13 h 14"/>
                  <a:gd name="T6" fmla="*/ 8 w 9"/>
                  <a:gd name="T7" fmla="*/ 11 h 14"/>
                  <a:gd name="T8" fmla="*/ 3 w 9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4">
                    <a:moveTo>
                      <a:pt x="3" y="0"/>
                    </a:moveTo>
                    <a:lnTo>
                      <a:pt x="0" y="5"/>
                    </a:lnTo>
                    <a:lnTo>
                      <a:pt x="6" y="13"/>
                    </a:lnTo>
                    <a:lnTo>
                      <a:pt x="8" y="11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" name="Freeform 31"/>
              <p:cNvSpPr>
                <a:spLocks/>
              </p:cNvSpPr>
              <p:nvPr/>
            </p:nvSpPr>
            <p:spPr bwMode="auto">
              <a:xfrm>
                <a:off x="1025" y="2395"/>
                <a:ext cx="4" cy="9"/>
              </a:xfrm>
              <a:custGeom>
                <a:avLst/>
                <a:gdLst>
                  <a:gd name="T0" fmla="*/ 3 w 4"/>
                  <a:gd name="T1" fmla="*/ 0 h 9"/>
                  <a:gd name="T2" fmla="*/ 2 w 4"/>
                  <a:gd name="T3" fmla="*/ 8 h 9"/>
                  <a:gd name="T4" fmla="*/ 0 w 4"/>
                  <a:gd name="T5" fmla="*/ 5 h 9"/>
                  <a:gd name="T6" fmla="*/ 3 w 4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9">
                    <a:moveTo>
                      <a:pt x="3" y="0"/>
                    </a:moveTo>
                    <a:lnTo>
                      <a:pt x="2" y="8"/>
                    </a:lnTo>
                    <a:lnTo>
                      <a:pt x="0" y="5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809" y="2478"/>
                <a:ext cx="16" cy="34"/>
              </a:xfrm>
              <a:custGeom>
                <a:avLst/>
                <a:gdLst>
                  <a:gd name="T0" fmla="*/ 7 w 16"/>
                  <a:gd name="T1" fmla="*/ 0 h 34"/>
                  <a:gd name="T2" fmla="*/ 0 w 16"/>
                  <a:gd name="T3" fmla="*/ 16 h 34"/>
                  <a:gd name="T4" fmla="*/ 7 w 16"/>
                  <a:gd name="T5" fmla="*/ 33 h 34"/>
                  <a:gd name="T6" fmla="*/ 15 w 16"/>
                  <a:gd name="T7" fmla="*/ 19 h 34"/>
                  <a:gd name="T8" fmla="*/ 7 w 16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4">
                    <a:moveTo>
                      <a:pt x="7" y="0"/>
                    </a:moveTo>
                    <a:lnTo>
                      <a:pt x="0" y="16"/>
                    </a:lnTo>
                    <a:lnTo>
                      <a:pt x="7" y="33"/>
                    </a:lnTo>
                    <a:lnTo>
                      <a:pt x="15" y="19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447" y="2114"/>
                <a:ext cx="28" cy="53"/>
              </a:xfrm>
              <a:custGeom>
                <a:avLst/>
                <a:gdLst>
                  <a:gd name="T0" fmla="*/ 21 w 28"/>
                  <a:gd name="T1" fmla="*/ 0 h 53"/>
                  <a:gd name="T2" fmla="*/ 15 w 28"/>
                  <a:gd name="T3" fmla="*/ 0 h 53"/>
                  <a:gd name="T4" fmla="*/ 13 w 28"/>
                  <a:gd name="T5" fmla="*/ 3 h 53"/>
                  <a:gd name="T6" fmla="*/ 9 w 28"/>
                  <a:gd name="T7" fmla="*/ 7 h 53"/>
                  <a:gd name="T8" fmla="*/ 9 w 28"/>
                  <a:gd name="T9" fmla="*/ 22 h 53"/>
                  <a:gd name="T10" fmla="*/ 13 w 28"/>
                  <a:gd name="T11" fmla="*/ 25 h 53"/>
                  <a:gd name="T12" fmla="*/ 13 w 28"/>
                  <a:gd name="T13" fmla="*/ 31 h 53"/>
                  <a:gd name="T14" fmla="*/ 10 w 28"/>
                  <a:gd name="T15" fmla="*/ 32 h 53"/>
                  <a:gd name="T16" fmla="*/ 6 w 28"/>
                  <a:gd name="T17" fmla="*/ 37 h 53"/>
                  <a:gd name="T18" fmla="*/ 6 w 28"/>
                  <a:gd name="T19" fmla="*/ 44 h 53"/>
                  <a:gd name="T20" fmla="*/ 0 w 28"/>
                  <a:gd name="T21" fmla="*/ 52 h 53"/>
                  <a:gd name="T22" fmla="*/ 19 w 28"/>
                  <a:gd name="T23" fmla="*/ 52 h 53"/>
                  <a:gd name="T24" fmla="*/ 27 w 28"/>
                  <a:gd name="T25" fmla="*/ 42 h 53"/>
                  <a:gd name="T26" fmla="*/ 19 w 28"/>
                  <a:gd name="T27" fmla="*/ 34 h 53"/>
                  <a:gd name="T28" fmla="*/ 19 w 28"/>
                  <a:gd name="T29" fmla="*/ 11 h 53"/>
                  <a:gd name="T30" fmla="*/ 23 w 28"/>
                  <a:gd name="T31" fmla="*/ 7 h 53"/>
                  <a:gd name="T32" fmla="*/ 17 w 28"/>
                  <a:gd name="T33" fmla="*/ 7 h 53"/>
                  <a:gd name="T34" fmla="*/ 21 w 28"/>
                  <a:gd name="T3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" h="53">
                    <a:moveTo>
                      <a:pt x="21" y="0"/>
                    </a:moveTo>
                    <a:lnTo>
                      <a:pt x="15" y="0"/>
                    </a:lnTo>
                    <a:lnTo>
                      <a:pt x="13" y="3"/>
                    </a:lnTo>
                    <a:lnTo>
                      <a:pt x="9" y="7"/>
                    </a:lnTo>
                    <a:lnTo>
                      <a:pt x="9" y="22"/>
                    </a:lnTo>
                    <a:lnTo>
                      <a:pt x="13" y="25"/>
                    </a:lnTo>
                    <a:lnTo>
                      <a:pt x="13" y="31"/>
                    </a:lnTo>
                    <a:lnTo>
                      <a:pt x="10" y="32"/>
                    </a:lnTo>
                    <a:lnTo>
                      <a:pt x="6" y="37"/>
                    </a:lnTo>
                    <a:lnTo>
                      <a:pt x="6" y="44"/>
                    </a:lnTo>
                    <a:lnTo>
                      <a:pt x="0" y="52"/>
                    </a:lnTo>
                    <a:lnTo>
                      <a:pt x="19" y="52"/>
                    </a:lnTo>
                    <a:lnTo>
                      <a:pt x="27" y="42"/>
                    </a:lnTo>
                    <a:lnTo>
                      <a:pt x="19" y="34"/>
                    </a:lnTo>
                    <a:lnTo>
                      <a:pt x="19" y="11"/>
                    </a:lnTo>
                    <a:lnTo>
                      <a:pt x="23" y="7"/>
                    </a:lnTo>
                    <a:lnTo>
                      <a:pt x="17" y="7"/>
                    </a:lnTo>
                    <a:lnTo>
                      <a:pt x="21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" name="Freeform 34"/>
              <p:cNvSpPr>
                <a:spLocks/>
              </p:cNvSpPr>
              <p:nvPr/>
            </p:nvSpPr>
            <p:spPr bwMode="auto">
              <a:xfrm>
                <a:off x="437" y="2129"/>
                <a:ext cx="18" cy="23"/>
              </a:xfrm>
              <a:custGeom>
                <a:avLst/>
                <a:gdLst>
                  <a:gd name="T0" fmla="*/ 16 w 18"/>
                  <a:gd name="T1" fmla="*/ 1 h 23"/>
                  <a:gd name="T2" fmla="*/ 12 w 18"/>
                  <a:gd name="T3" fmla="*/ 0 h 23"/>
                  <a:gd name="T4" fmla="*/ 7 w 18"/>
                  <a:gd name="T5" fmla="*/ 7 h 23"/>
                  <a:gd name="T6" fmla="*/ 0 w 18"/>
                  <a:gd name="T7" fmla="*/ 15 h 23"/>
                  <a:gd name="T8" fmla="*/ 0 w 18"/>
                  <a:gd name="T9" fmla="*/ 22 h 23"/>
                  <a:gd name="T10" fmla="*/ 9 w 18"/>
                  <a:gd name="T11" fmla="*/ 22 h 23"/>
                  <a:gd name="T12" fmla="*/ 14 w 18"/>
                  <a:gd name="T13" fmla="*/ 16 h 23"/>
                  <a:gd name="T14" fmla="*/ 13 w 18"/>
                  <a:gd name="T15" fmla="*/ 8 h 23"/>
                  <a:gd name="T16" fmla="*/ 17 w 18"/>
                  <a:gd name="T17" fmla="*/ 7 h 23"/>
                  <a:gd name="T18" fmla="*/ 16 w 18"/>
                  <a:gd name="T19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23">
                    <a:moveTo>
                      <a:pt x="16" y="1"/>
                    </a:moveTo>
                    <a:lnTo>
                      <a:pt x="12" y="0"/>
                    </a:lnTo>
                    <a:lnTo>
                      <a:pt x="7" y="7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9" y="22"/>
                    </a:lnTo>
                    <a:lnTo>
                      <a:pt x="14" y="16"/>
                    </a:lnTo>
                    <a:lnTo>
                      <a:pt x="13" y="8"/>
                    </a:lnTo>
                    <a:lnTo>
                      <a:pt x="17" y="7"/>
                    </a:lnTo>
                    <a:lnTo>
                      <a:pt x="16" y="1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" name="Freeform 35"/>
              <p:cNvSpPr>
                <a:spLocks/>
              </p:cNvSpPr>
              <p:nvPr/>
            </p:nvSpPr>
            <p:spPr bwMode="auto">
              <a:xfrm>
                <a:off x="608" y="2554"/>
                <a:ext cx="20" cy="81"/>
              </a:xfrm>
              <a:custGeom>
                <a:avLst/>
                <a:gdLst>
                  <a:gd name="T0" fmla="*/ 15 w 20"/>
                  <a:gd name="T1" fmla="*/ 0 h 81"/>
                  <a:gd name="T2" fmla="*/ 10 w 20"/>
                  <a:gd name="T3" fmla="*/ 20 h 81"/>
                  <a:gd name="T4" fmla="*/ 0 w 20"/>
                  <a:gd name="T5" fmla="*/ 27 h 81"/>
                  <a:gd name="T6" fmla="*/ 3 w 20"/>
                  <a:gd name="T7" fmla="*/ 39 h 81"/>
                  <a:gd name="T8" fmla="*/ 3 w 20"/>
                  <a:gd name="T9" fmla="*/ 48 h 81"/>
                  <a:gd name="T10" fmla="*/ 0 w 20"/>
                  <a:gd name="T11" fmla="*/ 59 h 81"/>
                  <a:gd name="T12" fmla="*/ 0 w 20"/>
                  <a:gd name="T13" fmla="*/ 80 h 81"/>
                  <a:gd name="T14" fmla="*/ 14 w 20"/>
                  <a:gd name="T15" fmla="*/ 72 h 81"/>
                  <a:gd name="T16" fmla="*/ 18 w 20"/>
                  <a:gd name="T17" fmla="*/ 46 h 81"/>
                  <a:gd name="T18" fmla="*/ 19 w 20"/>
                  <a:gd name="T19" fmla="*/ 31 h 81"/>
                  <a:gd name="T20" fmla="*/ 15 w 20"/>
                  <a:gd name="T21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81">
                    <a:moveTo>
                      <a:pt x="15" y="0"/>
                    </a:moveTo>
                    <a:lnTo>
                      <a:pt x="10" y="20"/>
                    </a:lnTo>
                    <a:lnTo>
                      <a:pt x="0" y="27"/>
                    </a:lnTo>
                    <a:lnTo>
                      <a:pt x="3" y="39"/>
                    </a:lnTo>
                    <a:lnTo>
                      <a:pt x="3" y="48"/>
                    </a:lnTo>
                    <a:lnTo>
                      <a:pt x="0" y="59"/>
                    </a:lnTo>
                    <a:lnTo>
                      <a:pt x="0" y="80"/>
                    </a:lnTo>
                    <a:lnTo>
                      <a:pt x="14" y="72"/>
                    </a:lnTo>
                    <a:lnTo>
                      <a:pt x="18" y="46"/>
                    </a:lnTo>
                    <a:lnTo>
                      <a:pt x="19" y="31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0" name="Freeform 36"/>
              <p:cNvSpPr>
                <a:spLocks/>
              </p:cNvSpPr>
              <p:nvPr/>
            </p:nvSpPr>
            <p:spPr bwMode="auto">
              <a:xfrm>
                <a:off x="483" y="2224"/>
                <a:ext cx="4" cy="9"/>
              </a:xfrm>
              <a:custGeom>
                <a:avLst/>
                <a:gdLst>
                  <a:gd name="T0" fmla="*/ 0 w 4"/>
                  <a:gd name="T1" fmla="*/ 1 h 9"/>
                  <a:gd name="T2" fmla="*/ 0 w 4"/>
                  <a:gd name="T3" fmla="*/ 8 h 9"/>
                  <a:gd name="T4" fmla="*/ 3 w 4"/>
                  <a:gd name="T5" fmla="*/ 4 h 9"/>
                  <a:gd name="T6" fmla="*/ 3 w 4"/>
                  <a:gd name="T7" fmla="*/ 0 h 9"/>
                  <a:gd name="T8" fmla="*/ 0 w 4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9">
                    <a:moveTo>
                      <a:pt x="0" y="1"/>
                    </a:moveTo>
                    <a:lnTo>
                      <a:pt x="0" y="8"/>
                    </a:lnTo>
                    <a:lnTo>
                      <a:pt x="3" y="4"/>
                    </a:lnTo>
                    <a:lnTo>
                      <a:pt x="3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" name="Freeform 37"/>
              <p:cNvSpPr>
                <a:spLocks/>
              </p:cNvSpPr>
              <p:nvPr/>
            </p:nvSpPr>
            <p:spPr bwMode="auto">
              <a:xfrm>
                <a:off x="483" y="2234"/>
                <a:ext cx="5" cy="16"/>
              </a:xfrm>
              <a:custGeom>
                <a:avLst/>
                <a:gdLst>
                  <a:gd name="T0" fmla="*/ 3 w 5"/>
                  <a:gd name="T1" fmla="*/ 0 h 16"/>
                  <a:gd name="T2" fmla="*/ 0 w 5"/>
                  <a:gd name="T3" fmla="*/ 6 h 16"/>
                  <a:gd name="T4" fmla="*/ 0 w 5"/>
                  <a:gd name="T5" fmla="*/ 15 h 16"/>
                  <a:gd name="T6" fmla="*/ 4 w 5"/>
                  <a:gd name="T7" fmla="*/ 14 h 16"/>
                  <a:gd name="T8" fmla="*/ 3 w 5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6">
                    <a:moveTo>
                      <a:pt x="3" y="0"/>
                    </a:moveTo>
                    <a:lnTo>
                      <a:pt x="0" y="6"/>
                    </a:lnTo>
                    <a:lnTo>
                      <a:pt x="0" y="15"/>
                    </a:lnTo>
                    <a:lnTo>
                      <a:pt x="4" y="14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2" name="Freeform 38"/>
              <p:cNvSpPr>
                <a:spLocks/>
              </p:cNvSpPr>
              <p:nvPr/>
            </p:nvSpPr>
            <p:spPr bwMode="auto">
              <a:xfrm>
                <a:off x="497" y="2258"/>
                <a:ext cx="11" cy="10"/>
              </a:xfrm>
              <a:custGeom>
                <a:avLst/>
                <a:gdLst>
                  <a:gd name="T0" fmla="*/ 0 w 11"/>
                  <a:gd name="T1" fmla="*/ 0 h 10"/>
                  <a:gd name="T2" fmla="*/ 9 w 11"/>
                  <a:gd name="T3" fmla="*/ 0 h 10"/>
                  <a:gd name="T4" fmla="*/ 10 w 11"/>
                  <a:gd name="T5" fmla="*/ 9 h 10"/>
                  <a:gd name="T6" fmla="*/ 0 w 11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0">
                    <a:moveTo>
                      <a:pt x="0" y="0"/>
                    </a:moveTo>
                    <a:lnTo>
                      <a:pt x="9" y="0"/>
                    </a:lnTo>
                    <a:lnTo>
                      <a:pt x="10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3" name="Freeform 39"/>
              <p:cNvSpPr>
                <a:spLocks/>
              </p:cNvSpPr>
              <p:nvPr/>
            </p:nvSpPr>
            <p:spPr bwMode="auto">
              <a:xfrm>
                <a:off x="419" y="1929"/>
                <a:ext cx="768" cy="583"/>
              </a:xfrm>
              <a:custGeom>
                <a:avLst/>
                <a:gdLst>
                  <a:gd name="T0" fmla="*/ 364 w 768"/>
                  <a:gd name="T1" fmla="*/ 13 h 583"/>
                  <a:gd name="T2" fmla="*/ 511 w 768"/>
                  <a:gd name="T3" fmla="*/ 6 h 583"/>
                  <a:gd name="T4" fmla="*/ 603 w 768"/>
                  <a:gd name="T5" fmla="*/ 56 h 583"/>
                  <a:gd name="T6" fmla="*/ 714 w 768"/>
                  <a:gd name="T7" fmla="*/ 70 h 583"/>
                  <a:gd name="T8" fmla="*/ 764 w 768"/>
                  <a:gd name="T9" fmla="*/ 118 h 583"/>
                  <a:gd name="T10" fmla="*/ 704 w 768"/>
                  <a:gd name="T11" fmla="*/ 167 h 583"/>
                  <a:gd name="T12" fmla="*/ 678 w 768"/>
                  <a:gd name="T13" fmla="*/ 213 h 583"/>
                  <a:gd name="T14" fmla="*/ 666 w 768"/>
                  <a:gd name="T15" fmla="*/ 167 h 583"/>
                  <a:gd name="T16" fmla="*/ 628 w 768"/>
                  <a:gd name="T17" fmla="*/ 208 h 583"/>
                  <a:gd name="T18" fmla="*/ 621 w 768"/>
                  <a:gd name="T19" fmla="*/ 277 h 583"/>
                  <a:gd name="T20" fmla="*/ 620 w 768"/>
                  <a:gd name="T21" fmla="*/ 314 h 583"/>
                  <a:gd name="T22" fmla="*/ 608 w 768"/>
                  <a:gd name="T23" fmla="*/ 314 h 583"/>
                  <a:gd name="T24" fmla="*/ 600 w 768"/>
                  <a:gd name="T25" fmla="*/ 371 h 583"/>
                  <a:gd name="T26" fmla="*/ 549 w 768"/>
                  <a:gd name="T27" fmla="*/ 446 h 583"/>
                  <a:gd name="T28" fmla="*/ 522 w 768"/>
                  <a:gd name="T29" fmla="*/ 536 h 583"/>
                  <a:gd name="T30" fmla="*/ 527 w 768"/>
                  <a:gd name="T31" fmla="*/ 582 h 583"/>
                  <a:gd name="T32" fmla="*/ 422 w 768"/>
                  <a:gd name="T33" fmla="*/ 452 h 583"/>
                  <a:gd name="T34" fmla="*/ 372 w 768"/>
                  <a:gd name="T35" fmla="*/ 561 h 583"/>
                  <a:gd name="T36" fmla="*/ 306 w 768"/>
                  <a:gd name="T37" fmla="*/ 462 h 583"/>
                  <a:gd name="T38" fmla="*/ 213 w 768"/>
                  <a:gd name="T39" fmla="*/ 389 h 583"/>
                  <a:gd name="T40" fmla="*/ 249 w 768"/>
                  <a:gd name="T41" fmla="*/ 437 h 583"/>
                  <a:gd name="T42" fmla="*/ 193 w 768"/>
                  <a:gd name="T43" fmla="*/ 458 h 583"/>
                  <a:gd name="T44" fmla="*/ 147 w 768"/>
                  <a:gd name="T45" fmla="*/ 380 h 583"/>
                  <a:gd name="T46" fmla="*/ 166 w 768"/>
                  <a:gd name="T47" fmla="*/ 328 h 583"/>
                  <a:gd name="T48" fmla="*/ 131 w 768"/>
                  <a:gd name="T49" fmla="*/ 314 h 583"/>
                  <a:gd name="T50" fmla="*/ 154 w 768"/>
                  <a:gd name="T51" fmla="*/ 299 h 583"/>
                  <a:gd name="T52" fmla="*/ 164 w 768"/>
                  <a:gd name="T53" fmla="*/ 278 h 583"/>
                  <a:gd name="T54" fmla="*/ 162 w 768"/>
                  <a:gd name="T55" fmla="*/ 275 h 583"/>
                  <a:gd name="T56" fmla="*/ 148 w 768"/>
                  <a:gd name="T57" fmla="*/ 277 h 583"/>
                  <a:gd name="T58" fmla="*/ 136 w 768"/>
                  <a:gd name="T59" fmla="*/ 278 h 583"/>
                  <a:gd name="T60" fmla="*/ 135 w 768"/>
                  <a:gd name="T61" fmla="*/ 309 h 583"/>
                  <a:gd name="T62" fmla="*/ 124 w 768"/>
                  <a:gd name="T63" fmla="*/ 328 h 583"/>
                  <a:gd name="T64" fmla="*/ 105 w 768"/>
                  <a:gd name="T65" fmla="*/ 318 h 583"/>
                  <a:gd name="T66" fmla="*/ 86 w 768"/>
                  <a:gd name="T67" fmla="*/ 280 h 583"/>
                  <a:gd name="T68" fmla="*/ 100 w 768"/>
                  <a:gd name="T69" fmla="*/ 317 h 583"/>
                  <a:gd name="T70" fmla="*/ 96 w 768"/>
                  <a:gd name="T71" fmla="*/ 323 h 583"/>
                  <a:gd name="T72" fmla="*/ 73 w 768"/>
                  <a:gd name="T73" fmla="*/ 296 h 583"/>
                  <a:gd name="T74" fmla="*/ 47 w 768"/>
                  <a:gd name="T75" fmla="*/ 289 h 583"/>
                  <a:gd name="T76" fmla="*/ 0 w 768"/>
                  <a:gd name="T77" fmla="*/ 293 h 583"/>
                  <a:gd name="T78" fmla="*/ 28 w 768"/>
                  <a:gd name="T79" fmla="*/ 283 h 583"/>
                  <a:gd name="T80" fmla="*/ 49 w 768"/>
                  <a:gd name="T81" fmla="*/ 244 h 583"/>
                  <a:gd name="T82" fmla="*/ 74 w 768"/>
                  <a:gd name="T83" fmla="*/ 225 h 583"/>
                  <a:gd name="T84" fmla="*/ 86 w 768"/>
                  <a:gd name="T85" fmla="*/ 215 h 583"/>
                  <a:gd name="T86" fmla="*/ 92 w 768"/>
                  <a:gd name="T87" fmla="*/ 227 h 583"/>
                  <a:gd name="T88" fmla="*/ 112 w 768"/>
                  <a:gd name="T89" fmla="*/ 216 h 583"/>
                  <a:gd name="T90" fmla="*/ 129 w 768"/>
                  <a:gd name="T91" fmla="*/ 194 h 583"/>
                  <a:gd name="T92" fmla="*/ 109 w 768"/>
                  <a:gd name="T93" fmla="*/ 171 h 583"/>
                  <a:gd name="T94" fmla="*/ 113 w 768"/>
                  <a:gd name="T95" fmla="*/ 149 h 583"/>
                  <a:gd name="T96" fmla="*/ 104 w 768"/>
                  <a:gd name="T97" fmla="*/ 190 h 583"/>
                  <a:gd name="T98" fmla="*/ 86 w 768"/>
                  <a:gd name="T99" fmla="*/ 217 h 583"/>
                  <a:gd name="T100" fmla="*/ 70 w 768"/>
                  <a:gd name="T101" fmla="*/ 197 h 583"/>
                  <a:gd name="T102" fmla="*/ 100 w 768"/>
                  <a:gd name="T103" fmla="*/ 131 h 583"/>
                  <a:gd name="T104" fmla="*/ 162 w 768"/>
                  <a:gd name="T105" fmla="*/ 136 h 583"/>
                  <a:gd name="T106" fmla="*/ 186 w 768"/>
                  <a:gd name="T107" fmla="*/ 140 h 583"/>
                  <a:gd name="T108" fmla="*/ 239 w 768"/>
                  <a:gd name="T109" fmla="*/ 84 h 583"/>
                  <a:gd name="T110" fmla="*/ 213 w 768"/>
                  <a:gd name="T111" fmla="*/ 131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68" h="583">
                    <a:moveTo>
                      <a:pt x="264" y="102"/>
                    </a:moveTo>
                    <a:lnTo>
                      <a:pt x="305" y="79"/>
                    </a:lnTo>
                    <a:lnTo>
                      <a:pt x="365" y="48"/>
                    </a:lnTo>
                    <a:lnTo>
                      <a:pt x="364" y="13"/>
                    </a:lnTo>
                    <a:lnTo>
                      <a:pt x="412" y="6"/>
                    </a:lnTo>
                    <a:lnTo>
                      <a:pt x="441" y="22"/>
                    </a:lnTo>
                    <a:lnTo>
                      <a:pt x="497" y="0"/>
                    </a:lnTo>
                    <a:lnTo>
                      <a:pt x="511" y="6"/>
                    </a:lnTo>
                    <a:lnTo>
                      <a:pt x="522" y="13"/>
                    </a:lnTo>
                    <a:lnTo>
                      <a:pt x="546" y="44"/>
                    </a:lnTo>
                    <a:lnTo>
                      <a:pt x="559" y="63"/>
                    </a:lnTo>
                    <a:lnTo>
                      <a:pt x="603" y="56"/>
                    </a:lnTo>
                    <a:lnTo>
                      <a:pt x="613" y="55"/>
                    </a:lnTo>
                    <a:lnTo>
                      <a:pt x="640" y="72"/>
                    </a:lnTo>
                    <a:lnTo>
                      <a:pt x="670" y="71"/>
                    </a:lnTo>
                    <a:lnTo>
                      <a:pt x="714" y="70"/>
                    </a:lnTo>
                    <a:lnTo>
                      <a:pt x="760" y="84"/>
                    </a:lnTo>
                    <a:lnTo>
                      <a:pt x="767" y="90"/>
                    </a:lnTo>
                    <a:lnTo>
                      <a:pt x="767" y="102"/>
                    </a:lnTo>
                    <a:lnTo>
                      <a:pt x="764" y="118"/>
                    </a:lnTo>
                    <a:lnTo>
                      <a:pt x="736" y="131"/>
                    </a:lnTo>
                    <a:lnTo>
                      <a:pt x="717" y="140"/>
                    </a:lnTo>
                    <a:lnTo>
                      <a:pt x="723" y="156"/>
                    </a:lnTo>
                    <a:lnTo>
                      <a:pt x="704" y="167"/>
                    </a:lnTo>
                    <a:lnTo>
                      <a:pt x="702" y="189"/>
                    </a:lnTo>
                    <a:lnTo>
                      <a:pt x="704" y="202"/>
                    </a:lnTo>
                    <a:lnTo>
                      <a:pt x="683" y="232"/>
                    </a:lnTo>
                    <a:lnTo>
                      <a:pt x="678" y="213"/>
                    </a:lnTo>
                    <a:lnTo>
                      <a:pt x="678" y="203"/>
                    </a:lnTo>
                    <a:lnTo>
                      <a:pt x="687" y="185"/>
                    </a:lnTo>
                    <a:lnTo>
                      <a:pt x="685" y="141"/>
                    </a:lnTo>
                    <a:lnTo>
                      <a:pt x="666" y="167"/>
                    </a:lnTo>
                    <a:lnTo>
                      <a:pt x="650" y="179"/>
                    </a:lnTo>
                    <a:lnTo>
                      <a:pt x="640" y="159"/>
                    </a:lnTo>
                    <a:lnTo>
                      <a:pt x="631" y="185"/>
                    </a:lnTo>
                    <a:lnTo>
                      <a:pt x="628" y="208"/>
                    </a:lnTo>
                    <a:lnTo>
                      <a:pt x="638" y="208"/>
                    </a:lnTo>
                    <a:lnTo>
                      <a:pt x="636" y="232"/>
                    </a:lnTo>
                    <a:lnTo>
                      <a:pt x="628" y="267"/>
                    </a:lnTo>
                    <a:lnTo>
                      <a:pt x="621" y="277"/>
                    </a:lnTo>
                    <a:lnTo>
                      <a:pt x="613" y="288"/>
                    </a:lnTo>
                    <a:lnTo>
                      <a:pt x="608" y="295"/>
                    </a:lnTo>
                    <a:lnTo>
                      <a:pt x="616" y="307"/>
                    </a:lnTo>
                    <a:lnTo>
                      <a:pt x="620" y="314"/>
                    </a:lnTo>
                    <a:lnTo>
                      <a:pt x="616" y="329"/>
                    </a:lnTo>
                    <a:lnTo>
                      <a:pt x="611" y="334"/>
                    </a:lnTo>
                    <a:lnTo>
                      <a:pt x="609" y="324"/>
                    </a:lnTo>
                    <a:lnTo>
                      <a:pt x="608" y="314"/>
                    </a:lnTo>
                    <a:lnTo>
                      <a:pt x="599" y="304"/>
                    </a:lnTo>
                    <a:lnTo>
                      <a:pt x="581" y="314"/>
                    </a:lnTo>
                    <a:lnTo>
                      <a:pt x="597" y="355"/>
                    </a:lnTo>
                    <a:lnTo>
                      <a:pt x="600" y="371"/>
                    </a:lnTo>
                    <a:lnTo>
                      <a:pt x="597" y="394"/>
                    </a:lnTo>
                    <a:lnTo>
                      <a:pt x="582" y="432"/>
                    </a:lnTo>
                    <a:lnTo>
                      <a:pt x="555" y="444"/>
                    </a:lnTo>
                    <a:lnTo>
                      <a:pt x="549" y="446"/>
                    </a:lnTo>
                    <a:lnTo>
                      <a:pt x="527" y="444"/>
                    </a:lnTo>
                    <a:lnTo>
                      <a:pt x="538" y="466"/>
                    </a:lnTo>
                    <a:lnTo>
                      <a:pt x="541" y="499"/>
                    </a:lnTo>
                    <a:lnTo>
                      <a:pt x="522" y="536"/>
                    </a:lnTo>
                    <a:lnTo>
                      <a:pt x="500" y="515"/>
                    </a:lnTo>
                    <a:lnTo>
                      <a:pt x="497" y="536"/>
                    </a:lnTo>
                    <a:lnTo>
                      <a:pt x="514" y="556"/>
                    </a:lnTo>
                    <a:lnTo>
                      <a:pt x="527" y="582"/>
                    </a:lnTo>
                    <a:lnTo>
                      <a:pt x="504" y="566"/>
                    </a:lnTo>
                    <a:lnTo>
                      <a:pt x="477" y="474"/>
                    </a:lnTo>
                    <a:lnTo>
                      <a:pt x="443" y="450"/>
                    </a:lnTo>
                    <a:lnTo>
                      <a:pt x="422" y="452"/>
                    </a:lnTo>
                    <a:lnTo>
                      <a:pt x="390" y="504"/>
                    </a:lnTo>
                    <a:lnTo>
                      <a:pt x="394" y="525"/>
                    </a:lnTo>
                    <a:lnTo>
                      <a:pt x="383" y="560"/>
                    </a:lnTo>
                    <a:lnTo>
                      <a:pt x="372" y="561"/>
                    </a:lnTo>
                    <a:lnTo>
                      <a:pt x="337" y="483"/>
                    </a:lnTo>
                    <a:lnTo>
                      <a:pt x="336" y="450"/>
                    </a:lnTo>
                    <a:lnTo>
                      <a:pt x="329" y="462"/>
                    </a:lnTo>
                    <a:lnTo>
                      <a:pt x="306" y="462"/>
                    </a:lnTo>
                    <a:lnTo>
                      <a:pt x="318" y="440"/>
                    </a:lnTo>
                    <a:lnTo>
                      <a:pt x="283" y="416"/>
                    </a:lnTo>
                    <a:lnTo>
                      <a:pt x="248" y="414"/>
                    </a:lnTo>
                    <a:lnTo>
                      <a:pt x="213" y="389"/>
                    </a:lnTo>
                    <a:lnTo>
                      <a:pt x="212" y="414"/>
                    </a:lnTo>
                    <a:lnTo>
                      <a:pt x="225" y="426"/>
                    </a:lnTo>
                    <a:lnTo>
                      <a:pt x="240" y="438"/>
                    </a:lnTo>
                    <a:lnTo>
                      <a:pt x="249" y="437"/>
                    </a:lnTo>
                    <a:lnTo>
                      <a:pt x="221" y="469"/>
                    </a:lnTo>
                    <a:lnTo>
                      <a:pt x="205" y="474"/>
                    </a:lnTo>
                    <a:lnTo>
                      <a:pt x="193" y="478"/>
                    </a:lnTo>
                    <a:lnTo>
                      <a:pt x="193" y="458"/>
                    </a:lnTo>
                    <a:lnTo>
                      <a:pt x="173" y="424"/>
                    </a:lnTo>
                    <a:lnTo>
                      <a:pt x="156" y="400"/>
                    </a:lnTo>
                    <a:lnTo>
                      <a:pt x="148" y="385"/>
                    </a:lnTo>
                    <a:lnTo>
                      <a:pt x="147" y="380"/>
                    </a:lnTo>
                    <a:lnTo>
                      <a:pt x="146" y="375"/>
                    </a:lnTo>
                    <a:lnTo>
                      <a:pt x="159" y="364"/>
                    </a:lnTo>
                    <a:lnTo>
                      <a:pt x="170" y="354"/>
                    </a:lnTo>
                    <a:lnTo>
                      <a:pt x="166" y="328"/>
                    </a:lnTo>
                    <a:lnTo>
                      <a:pt x="159" y="337"/>
                    </a:lnTo>
                    <a:lnTo>
                      <a:pt x="140" y="337"/>
                    </a:lnTo>
                    <a:lnTo>
                      <a:pt x="131" y="326"/>
                    </a:lnTo>
                    <a:lnTo>
                      <a:pt x="131" y="314"/>
                    </a:lnTo>
                    <a:lnTo>
                      <a:pt x="136" y="314"/>
                    </a:lnTo>
                    <a:lnTo>
                      <a:pt x="142" y="308"/>
                    </a:lnTo>
                    <a:lnTo>
                      <a:pt x="146" y="308"/>
                    </a:lnTo>
                    <a:lnTo>
                      <a:pt x="154" y="299"/>
                    </a:lnTo>
                    <a:lnTo>
                      <a:pt x="166" y="299"/>
                    </a:lnTo>
                    <a:lnTo>
                      <a:pt x="177" y="292"/>
                    </a:lnTo>
                    <a:lnTo>
                      <a:pt x="166" y="278"/>
                    </a:lnTo>
                    <a:lnTo>
                      <a:pt x="164" y="278"/>
                    </a:lnTo>
                    <a:lnTo>
                      <a:pt x="164" y="259"/>
                    </a:lnTo>
                    <a:lnTo>
                      <a:pt x="156" y="272"/>
                    </a:lnTo>
                    <a:lnTo>
                      <a:pt x="159" y="275"/>
                    </a:lnTo>
                    <a:lnTo>
                      <a:pt x="162" y="275"/>
                    </a:lnTo>
                    <a:lnTo>
                      <a:pt x="160" y="277"/>
                    </a:lnTo>
                    <a:lnTo>
                      <a:pt x="158" y="278"/>
                    </a:lnTo>
                    <a:lnTo>
                      <a:pt x="152" y="283"/>
                    </a:lnTo>
                    <a:lnTo>
                      <a:pt x="148" y="277"/>
                    </a:lnTo>
                    <a:lnTo>
                      <a:pt x="151" y="273"/>
                    </a:lnTo>
                    <a:lnTo>
                      <a:pt x="146" y="273"/>
                    </a:lnTo>
                    <a:lnTo>
                      <a:pt x="143" y="271"/>
                    </a:lnTo>
                    <a:lnTo>
                      <a:pt x="136" y="278"/>
                    </a:lnTo>
                    <a:lnTo>
                      <a:pt x="136" y="294"/>
                    </a:lnTo>
                    <a:lnTo>
                      <a:pt x="133" y="299"/>
                    </a:lnTo>
                    <a:lnTo>
                      <a:pt x="139" y="309"/>
                    </a:lnTo>
                    <a:lnTo>
                      <a:pt x="135" y="309"/>
                    </a:lnTo>
                    <a:lnTo>
                      <a:pt x="131" y="312"/>
                    </a:lnTo>
                    <a:lnTo>
                      <a:pt x="125" y="312"/>
                    </a:lnTo>
                    <a:lnTo>
                      <a:pt x="119" y="320"/>
                    </a:lnTo>
                    <a:lnTo>
                      <a:pt x="124" y="328"/>
                    </a:lnTo>
                    <a:lnTo>
                      <a:pt x="117" y="338"/>
                    </a:lnTo>
                    <a:lnTo>
                      <a:pt x="109" y="331"/>
                    </a:lnTo>
                    <a:lnTo>
                      <a:pt x="112" y="328"/>
                    </a:lnTo>
                    <a:lnTo>
                      <a:pt x="105" y="318"/>
                    </a:lnTo>
                    <a:lnTo>
                      <a:pt x="105" y="310"/>
                    </a:lnTo>
                    <a:lnTo>
                      <a:pt x="98" y="300"/>
                    </a:lnTo>
                    <a:lnTo>
                      <a:pt x="86" y="285"/>
                    </a:lnTo>
                    <a:lnTo>
                      <a:pt x="86" y="280"/>
                    </a:lnTo>
                    <a:lnTo>
                      <a:pt x="81" y="280"/>
                    </a:lnTo>
                    <a:lnTo>
                      <a:pt x="81" y="288"/>
                    </a:lnTo>
                    <a:lnTo>
                      <a:pt x="90" y="303"/>
                    </a:lnTo>
                    <a:lnTo>
                      <a:pt x="100" y="317"/>
                    </a:lnTo>
                    <a:lnTo>
                      <a:pt x="98" y="319"/>
                    </a:lnTo>
                    <a:lnTo>
                      <a:pt x="96" y="315"/>
                    </a:lnTo>
                    <a:lnTo>
                      <a:pt x="93" y="318"/>
                    </a:lnTo>
                    <a:lnTo>
                      <a:pt x="96" y="323"/>
                    </a:lnTo>
                    <a:lnTo>
                      <a:pt x="92" y="329"/>
                    </a:lnTo>
                    <a:lnTo>
                      <a:pt x="92" y="319"/>
                    </a:lnTo>
                    <a:lnTo>
                      <a:pt x="82" y="307"/>
                    </a:lnTo>
                    <a:lnTo>
                      <a:pt x="73" y="296"/>
                    </a:lnTo>
                    <a:lnTo>
                      <a:pt x="74" y="290"/>
                    </a:lnTo>
                    <a:lnTo>
                      <a:pt x="69" y="285"/>
                    </a:lnTo>
                    <a:lnTo>
                      <a:pt x="66" y="289"/>
                    </a:lnTo>
                    <a:lnTo>
                      <a:pt x="47" y="289"/>
                    </a:lnTo>
                    <a:lnTo>
                      <a:pt x="24" y="321"/>
                    </a:lnTo>
                    <a:lnTo>
                      <a:pt x="9" y="321"/>
                    </a:lnTo>
                    <a:lnTo>
                      <a:pt x="1" y="310"/>
                    </a:lnTo>
                    <a:lnTo>
                      <a:pt x="0" y="293"/>
                    </a:lnTo>
                    <a:lnTo>
                      <a:pt x="5" y="285"/>
                    </a:lnTo>
                    <a:lnTo>
                      <a:pt x="5" y="272"/>
                    </a:lnTo>
                    <a:lnTo>
                      <a:pt x="20" y="271"/>
                    </a:lnTo>
                    <a:lnTo>
                      <a:pt x="28" y="283"/>
                    </a:lnTo>
                    <a:lnTo>
                      <a:pt x="35" y="272"/>
                    </a:lnTo>
                    <a:lnTo>
                      <a:pt x="35" y="255"/>
                    </a:lnTo>
                    <a:lnTo>
                      <a:pt x="28" y="244"/>
                    </a:lnTo>
                    <a:lnTo>
                      <a:pt x="49" y="244"/>
                    </a:lnTo>
                    <a:lnTo>
                      <a:pt x="54" y="237"/>
                    </a:lnTo>
                    <a:lnTo>
                      <a:pt x="57" y="236"/>
                    </a:lnTo>
                    <a:lnTo>
                      <a:pt x="66" y="225"/>
                    </a:lnTo>
                    <a:lnTo>
                      <a:pt x="74" y="225"/>
                    </a:lnTo>
                    <a:lnTo>
                      <a:pt x="75" y="208"/>
                    </a:lnTo>
                    <a:lnTo>
                      <a:pt x="81" y="200"/>
                    </a:lnTo>
                    <a:lnTo>
                      <a:pt x="81" y="208"/>
                    </a:lnTo>
                    <a:lnTo>
                      <a:pt x="86" y="215"/>
                    </a:lnTo>
                    <a:lnTo>
                      <a:pt x="86" y="218"/>
                    </a:lnTo>
                    <a:lnTo>
                      <a:pt x="81" y="225"/>
                    </a:lnTo>
                    <a:lnTo>
                      <a:pt x="90" y="225"/>
                    </a:lnTo>
                    <a:lnTo>
                      <a:pt x="92" y="227"/>
                    </a:lnTo>
                    <a:lnTo>
                      <a:pt x="100" y="219"/>
                    </a:lnTo>
                    <a:lnTo>
                      <a:pt x="105" y="226"/>
                    </a:lnTo>
                    <a:lnTo>
                      <a:pt x="108" y="221"/>
                    </a:lnTo>
                    <a:lnTo>
                      <a:pt x="112" y="216"/>
                    </a:lnTo>
                    <a:lnTo>
                      <a:pt x="112" y="203"/>
                    </a:lnTo>
                    <a:lnTo>
                      <a:pt x="119" y="211"/>
                    </a:lnTo>
                    <a:lnTo>
                      <a:pt x="119" y="194"/>
                    </a:lnTo>
                    <a:lnTo>
                      <a:pt x="129" y="194"/>
                    </a:lnTo>
                    <a:lnTo>
                      <a:pt x="131" y="188"/>
                    </a:lnTo>
                    <a:lnTo>
                      <a:pt x="113" y="188"/>
                    </a:lnTo>
                    <a:lnTo>
                      <a:pt x="109" y="183"/>
                    </a:lnTo>
                    <a:lnTo>
                      <a:pt x="109" y="171"/>
                    </a:lnTo>
                    <a:lnTo>
                      <a:pt x="117" y="159"/>
                    </a:lnTo>
                    <a:lnTo>
                      <a:pt x="125" y="147"/>
                    </a:lnTo>
                    <a:lnTo>
                      <a:pt x="124" y="138"/>
                    </a:lnTo>
                    <a:lnTo>
                      <a:pt x="113" y="149"/>
                    </a:lnTo>
                    <a:lnTo>
                      <a:pt x="105" y="160"/>
                    </a:lnTo>
                    <a:lnTo>
                      <a:pt x="98" y="171"/>
                    </a:lnTo>
                    <a:lnTo>
                      <a:pt x="100" y="184"/>
                    </a:lnTo>
                    <a:lnTo>
                      <a:pt x="104" y="190"/>
                    </a:lnTo>
                    <a:lnTo>
                      <a:pt x="98" y="198"/>
                    </a:lnTo>
                    <a:lnTo>
                      <a:pt x="97" y="208"/>
                    </a:lnTo>
                    <a:lnTo>
                      <a:pt x="92" y="216"/>
                    </a:lnTo>
                    <a:lnTo>
                      <a:pt x="86" y="217"/>
                    </a:lnTo>
                    <a:lnTo>
                      <a:pt x="86" y="197"/>
                    </a:lnTo>
                    <a:lnTo>
                      <a:pt x="82" y="192"/>
                    </a:lnTo>
                    <a:lnTo>
                      <a:pt x="77" y="197"/>
                    </a:lnTo>
                    <a:lnTo>
                      <a:pt x="70" y="197"/>
                    </a:lnTo>
                    <a:lnTo>
                      <a:pt x="71" y="171"/>
                    </a:lnTo>
                    <a:lnTo>
                      <a:pt x="75" y="165"/>
                    </a:lnTo>
                    <a:lnTo>
                      <a:pt x="86" y="150"/>
                    </a:lnTo>
                    <a:lnTo>
                      <a:pt x="100" y="131"/>
                    </a:lnTo>
                    <a:lnTo>
                      <a:pt x="109" y="118"/>
                    </a:lnTo>
                    <a:lnTo>
                      <a:pt x="135" y="101"/>
                    </a:lnTo>
                    <a:lnTo>
                      <a:pt x="159" y="121"/>
                    </a:lnTo>
                    <a:lnTo>
                      <a:pt x="162" y="136"/>
                    </a:lnTo>
                    <a:lnTo>
                      <a:pt x="156" y="137"/>
                    </a:lnTo>
                    <a:lnTo>
                      <a:pt x="147" y="135"/>
                    </a:lnTo>
                    <a:lnTo>
                      <a:pt x="159" y="153"/>
                    </a:lnTo>
                    <a:lnTo>
                      <a:pt x="186" y="140"/>
                    </a:lnTo>
                    <a:lnTo>
                      <a:pt x="210" y="130"/>
                    </a:lnTo>
                    <a:lnTo>
                      <a:pt x="202" y="112"/>
                    </a:lnTo>
                    <a:lnTo>
                      <a:pt x="224" y="83"/>
                    </a:lnTo>
                    <a:lnTo>
                      <a:pt x="239" y="84"/>
                    </a:lnTo>
                    <a:lnTo>
                      <a:pt x="225" y="94"/>
                    </a:lnTo>
                    <a:lnTo>
                      <a:pt x="216" y="111"/>
                    </a:lnTo>
                    <a:lnTo>
                      <a:pt x="213" y="120"/>
                    </a:lnTo>
                    <a:lnTo>
                      <a:pt x="213" y="131"/>
                    </a:lnTo>
                    <a:lnTo>
                      <a:pt x="222" y="137"/>
                    </a:lnTo>
                    <a:lnTo>
                      <a:pt x="235" y="147"/>
                    </a:lnTo>
                    <a:lnTo>
                      <a:pt x="264" y="102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44" name="Rectangle 40"/>
          <p:cNvSpPr>
            <a:spLocks noChangeArrowheads="1"/>
          </p:cNvSpPr>
          <p:nvPr/>
        </p:nvSpPr>
        <p:spPr bwMode="auto">
          <a:xfrm>
            <a:off x="6735763" y="5705475"/>
            <a:ext cx="10668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en-US" sz="24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PDA</a:t>
            </a:r>
          </a:p>
        </p:txBody>
      </p:sp>
    </p:spTree>
    <p:extLst>
      <p:ext uri="{BB962C8B-B14F-4D97-AF65-F5344CB8AC3E}">
        <p14:creationId xmlns:p14="http://schemas.microsoft.com/office/powerpoint/2010/main" val="24437624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6005</TotalTime>
  <Words>1533</Words>
  <Application>Microsoft Office PowerPoint</Application>
  <PresentationFormat>On-screen Show (4:3)</PresentationFormat>
  <Paragraphs>339</Paragraphs>
  <Slides>37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54" baseType="lpstr">
      <vt:lpstr>Arial</vt:lpstr>
      <vt:lpstr>Calibri</vt:lpstr>
      <vt:lpstr>Calisto MT</vt:lpstr>
      <vt:lpstr>Comic Sans MS</vt:lpstr>
      <vt:lpstr>Courier New</vt:lpstr>
      <vt:lpstr>方正舒体</vt:lpstr>
      <vt:lpstr>Monotype Sorts</vt:lpstr>
      <vt:lpstr>Tahoma</vt:lpstr>
      <vt:lpstr>Times New Roman</vt:lpstr>
      <vt:lpstr>Times New Roman (Hebrew)</vt:lpstr>
      <vt:lpstr>Trebuchet MS</vt:lpstr>
      <vt:lpstr>Verdana</vt:lpstr>
      <vt:lpstr>Wingdings</vt:lpstr>
      <vt:lpstr>Wingdings 2</vt:lpstr>
      <vt:lpstr>Slate</vt:lpstr>
      <vt:lpstr>Microsoft ClipArt Gallery</vt:lpstr>
      <vt:lpstr>CorelDRAW!</vt:lpstr>
      <vt:lpstr>Java Threads</vt:lpstr>
      <vt:lpstr>Multitasking and Multithreading</vt:lpstr>
      <vt:lpstr>Concurrency vs. Parallelism</vt:lpstr>
      <vt:lpstr>Threads and Processes</vt:lpstr>
      <vt:lpstr>Advantages of multithreading</vt:lpstr>
      <vt:lpstr>Applications </vt:lpstr>
      <vt:lpstr>PowerPoint Presentation</vt:lpstr>
      <vt:lpstr>A Multithreaded Program</vt:lpstr>
      <vt:lpstr>Web/Internet Applications: Serving Many Users Simultaneously</vt:lpstr>
      <vt:lpstr>PowerPoint Presentation</vt:lpstr>
      <vt:lpstr>1st method: Extending Thread class</vt:lpstr>
      <vt:lpstr>PowerPoint Presentation</vt:lpstr>
      <vt:lpstr>2nd method:  Threads by implementing Runnable interface</vt:lpstr>
      <vt:lpstr>A Runnable Object</vt:lpstr>
      <vt:lpstr>An example</vt:lpstr>
      <vt:lpstr>A Program with Three Java Threads</vt:lpstr>
      <vt:lpstr>PowerPoint Presentation</vt:lpstr>
      <vt:lpstr>PowerPoint Presentation</vt:lpstr>
      <vt:lpstr>PowerPoint Presentation</vt:lpstr>
      <vt:lpstr>Thread Methods</vt:lpstr>
      <vt:lpstr>Stopping a Thread</vt:lpstr>
      <vt:lpstr>Blocking a Thread</vt:lpstr>
      <vt:lpstr>Thread Methods</vt:lpstr>
      <vt:lpstr>Life Cycle of Thread</vt:lpstr>
      <vt:lpstr>PowerPoint Presentation</vt:lpstr>
      <vt:lpstr>Newborn State</vt:lpstr>
      <vt:lpstr>Runnable State</vt:lpstr>
      <vt:lpstr>Running State</vt:lpstr>
      <vt:lpstr>PowerPoint Presentation</vt:lpstr>
      <vt:lpstr>Blocked State</vt:lpstr>
      <vt:lpstr>Scheduling Threads</vt:lpstr>
      <vt:lpstr>Preemptive Scheduling</vt:lpstr>
      <vt:lpstr>Thread Priority</vt:lpstr>
      <vt:lpstr>Thread Priority (cont.)</vt:lpstr>
      <vt:lpstr>Synchronization</vt:lpstr>
      <vt:lpstr>Synchronization</vt:lpstr>
      <vt:lpstr>Synchronization</vt:lpstr>
    </vt:vector>
  </TitlesOfParts>
  <Company>The Hebrew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Threads</dc:title>
  <dc:creator>Yaron Kanza</dc:creator>
  <cp:lastModifiedBy>WIN 8.1</cp:lastModifiedBy>
  <cp:revision>187</cp:revision>
  <dcterms:created xsi:type="dcterms:W3CDTF">2001-03-17T02:25:22Z</dcterms:created>
  <dcterms:modified xsi:type="dcterms:W3CDTF">2021-05-18T05:41:14Z</dcterms:modified>
</cp:coreProperties>
</file>