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587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4" r:id="rId13"/>
    <p:sldId id="583" r:id="rId14"/>
    <p:sldId id="585" r:id="rId15"/>
    <p:sldId id="586" r:id="rId16"/>
    <p:sldId id="588" r:id="rId17"/>
    <p:sldId id="589" r:id="rId18"/>
    <p:sldId id="590" r:id="rId19"/>
    <p:sldId id="592" r:id="rId20"/>
    <p:sldId id="593" r:id="rId21"/>
  </p:sldIdLst>
  <p:sldSz cx="9144000" cy="6858000" type="screen4x3"/>
  <p:notesSz cx="9586913" cy="73009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0">
          <p15:clr>
            <a:srgbClr val="A4A3A4"/>
          </p15:clr>
        </p15:guide>
        <p15:guide id="2" pos="30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7A5"/>
    <a:srgbClr val="FAFD00"/>
    <a:srgbClr val="414141"/>
    <a:srgbClr val="B50069"/>
    <a:srgbClr val="3C0023"/>
    <a:srgbClr val="438E0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>
      <p:cViewPr varScale="1">
        <p:scale>
          <a:sx n="71" d="100"/>
          <a:sy n="71" d="100"/>
        </p:scale>
        <p:origin x="13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0" y="-90"/>
      </p:cViewPr>
      <p:guideLst>
        <p:guide orient="horz" pos="2300"/>
        <p:guide pos="30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699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938" y="3468688"/>
            <a:ext cx="7031037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87" tIns="46905" rIns="95487" bIns="46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52450"/>
            <a:ext cx="3638550" cy="2728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951168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61988-FEC8-460A-80DB-9633578A5003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34587-2B50-4D77-AF93-20472AB75E4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51390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DB498-1889-4E32-A8A3-35EC21C761C8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895F1-5EC0-4066-A49A-42CA02A68D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91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EB43-7D48-4660-AE42-ADB5E03A3F7F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0C52-A093-47C7-88BF-F957526EB139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9322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21C1A-16A8-4D52-83AB-9C71623BFB05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123DA-A11C-44ED-A42E-C831FEB08FF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9678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41158-517B-4EBE-9119-0CC6E70887E2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B4CB7-0447-48B3-A5F7-AC81DB1BA55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7744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BE905-C717-4FFA-B85B-704D23E5055C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29FC7-75DE-4DA0-A71F-49C1899785E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49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0A711-6F2A-423F-B050-DE88C2C8A065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21617-6232-4EF2-BC5F-A12EBD95401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215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27BB0-7235-4B3C-8BC8-311A34A7EC35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80E64-1958-47E7-983A-7F82F6260F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09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2DB82-390B-4CBE-9A3A-45F12693A249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B7B3-7239-4B95-B545-1D40452E0E1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4146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E6DD8-F31D-4D27-94EB-6B7FE74BF3F6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CCD5F-DF97-48F1-B645-AE66491683F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6525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0A510-E8E0-4522-878B-BA5675CDB0A6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63FB2-C510-46EA-AC91-BACC0E99AE8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2274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43B302-F20A-41FF-8659-BABF311BCB68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A82449-DC81-4D98-9230-1157964C688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Packages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4587-2B50-4D77-AF93-20472AB75E4F}" type="slidenum">
              <a:rPr lang="zh-CN" altLang="en-GB" smtClean="0"/>
              <a:pPr>
                <a:defRPr/>
              </a:pPr>
              <a:t>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0044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28650" y="147533"/>
            <a:ext cx="7886700" cy="625475"/>
          </a:xfrm>
        </p:spPr>
        <p:txBody>
          <a:bodyPr/>
          <a:lstStyle/>
          <a:p>
            <a:pPr eaLnBrk="1" hangingPunct="1"/>
            <a:r>
              <a:rPr lang="en-IN" altLang="en-US" b="1" dirty="0"/>
              <a:t>Using System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0518"/>
            <a:ext cx="8839200" cy="5230812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/>
              <a:t>Classes stored in packages can be accessed in two ways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IN" dirty="0"/>
              <a:t>Use the </a:t>
            </a:r>
            <a:r>
              <a:rPr lang="en-IN" b="1" dirty="0">
                <a:solidFill>
                  <a:srgbClr val="FFC000"/>
                </a:solidFill>
              </a:rPr>
              <a:t>fully qualified class name </a:t>
            </a:r>
            <a:r>
              <a:rPr lang="en-IN" dirty="0"/>
              <a:t>of class that we want to use. This is done by using package name containing the class name using dot operator.</a:t>
            </a:r>
          </a:p>
          <a:p>
            <a:pPr lvl="1" eaLnBrk="1" hangingPunct="1">
              <a:defRPr/>
            </a:pPr>
            <a:r>
              <a:rPr lang="en-IN" dirty="0"/>
              <a:t>Example :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r>
              <a:rPr lang="en-IN" sz="3200" b="1" dirty="0">
                <a:solidFill>
                  <a:srgbClr val="FFC000"/>
                </a:solidFill>
              </a:rPr>
              <a:t>import </a:t>
            </a:r>
            <a:r>
              <a:rPr lang="en-IN" sz="3200" b="1" dirty="0" err="1">
                <a:solidFill>
                  <a:srgbClr val="FFC000"/>
                </a:solidFill>
              </a:rPr>
              <a:t>java.awt.Color</a:t>
            </a:r>
            <a:r>
              <a:rPr lang="en-IN" sz="3200" b="1" dirty="0">
                <a:solidFill>
                  <a:srgbClr val="FFC000"/>
                </a:solidFill>
              </a:rPr>
              <a:t>;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endParaRPr lang="en-IN" sz="1100" b="1" dirty="0">
              <a:solidFill>
                <a:srgbClr val="FFC000"/>
              </a:solidFill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IN" dirty="0"/>
              <a:t>In many situations we might use class name in number of places in the program or we may like to use many classes of that package then-</a:t>
            </a:r>
          </a:p>
          <a:p>
            <a:pPr lvl="1" eaLnBrk="1" hangingPunct="1">
              <a:defRPr/>
            </a:pPr>
            <a:r>
              <a:rPr lang="en-IN" dirty="0"/>
              <a:t>Example: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r>
              <a:rPr lang="en-IN" sz="3200" b="1" dirty="0">
                <a:solidFill>
                  <a:srgbClr val="FFC000"/>
                </a:solidFill>
              </a:rPr>
              <a:t>import </a:t>
            </a:r>
            <a:r>
              <a:rPr lang="en-IN" sz="3200" b="1" dirty="0" err="1">
                <a:solidFill>
                  <a:srgbClr val="FFC000"/>
                </a:solidFill>
              </a:rPr>
              <a:t>java.awt</a:t>
            </a:r>
            <a:r>
              <a:rPr lang="en-IN" sz="3200" b="1" dirty="0">
                <a:solidFill>
                  <a:srgbClr val="FFC000"/>
                </a:solidFill>
              </a:rPr>
              <a:t>.*;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521EE-27D1-4FBA-910E-0FA143019C11}" type="slidenum">
              <a:rPr lang="zh-CN" altLang="en-GB" smtClean="0"/>
              <a:pPr>
                <a:defRPr/>
              </a:pPr>
              <a:t>10</a:t>
            </a:fld>
            <a:endParaRPr lang="en-GB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549275"/>
          </a:xfrm>
        </p:spPr>
        <p:txBody>
          <a:bodyPr/>
          <a:lstStyle/>
          <a:p>
            <a:pPr eaLnBrk="1" hangingPunct="1"/>
            <a:r>
              <a:rPr lang="en-IN" altLang="en-US" b="1" dirty="0"/>
              <a:t>Naming Conventions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33400" y="1027113"/>
            <a:ext cx="8020050" cy="1905000"/>
          </a:xfrm>
        </p:spPr>
        <p:txBody>
          <a:bodyPr/>
          <a:lstStyle/>
          <a:p>
            <a:pPr eaLnBrk="1" hangingPunct="1"/>
            <a:r>
              <a:rPr lang="en-IN" altLang="en-US" dirty="0"/>
              <a:t>Package names are written in lower case to avoid conflict with the names of classes or interfaces.</a:t>
            </a:r>
          </a:p>
          <a:p>
            <a:pPr eaLnBrk="1" hangingPunct="1"/>
            <a:r>
              <a:rPr lang="en-IN" altLang="en-US" dirty="0"/>
              <a:t>All class names begin with uppercase letters and methods with lower case letters.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66E24-AC3F-4102-AF74-39010D56B761}" type="slidenum">
              <a:rPr lang="zh-CN" altLang="en-GB" smtClean="0"/>
              <a:pPr>
                <a:defRPr/>
              </a:pPr>
              <a:t>11</a:t>
            </a:fld>
            <a:endParaRPr lang="en-GB" altLang="zh-CN"/>
          </a:p>
        </p:txBody>
      </p:sp>
      <p:sp>
        <p:nvSpPr>
          <p:cNvPr id="5" name="Rectangle 4"/>
          <p:cNvSpPr/>
          <p:nvPr/>
        </p:nvSpPr>
        <p:spPr>
          <a:xfrm>
            <a:off x="1219200" y="3565525"/>
            <a:ext cx="6781800" cy="77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IN" sz="3200" b="1" dirty="0"/>
              <a:t>double y=</a:t>
            </a:r>
            <a:r>
              <a:rPr lang="en-IN" sz="3200" b="1" dirty="0" err="1"/>
              <a:t>java.lang.Math.sqrt</a:t>
            </a:r>
            <a:r>
              <a:rPr lang="en-IN" sz="3200" b="1" dirty="0"/>
              <a:t>(x);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67200" y="4079875"/>
            <a:ext cx="457200" cy="10255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46725" y="4046538"/>
            <a:ext cx="15875" cy="5461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521450" y="4114800"/>
            <a:ext cx="565150" cy="7778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9" name="TextBox 16"/>
          <p:cNvSpPr txBox="1">
            <a:spLocks noChangeArrowheads="1"/>
          </p:cNvSpPr>
          <p:nvPr/>
        </p:nvSpPr>
        <p:spPr bwMode="auto">
          <a:xfrm>
            <a:off x="3352800" y="5041900"/>
            <a:ext cx="175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r>
              <a:rPr lang="en-IN" altLang="en-US" b="1" dirty="0"/>
              <a:t>Package Name</a:t>
            </a:r>
          </a:p>
        </p:txBody>
      </p:sp>
      <p:sp>
        <p:nvSpPr>
          <p:cNvPr id="46090" name="TextBox 18"/>
          <p:cNvSpPr txBox="1">
            <a:spLocks noChangeArrowheads="1"/>
          </p:cNvSpPr>
          <p:nvPr/>
        </p:nvSpPr>
        <p:spPr bwMode="auto">
          <a:xfrm>
            <a:off x="5105400" y="4592638"/>
            <a:ext cx="1352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r>
              <a:rPr lang="en-IN" altLang="en-US" b="1"/>
              <a:t>Class name</a:t>
            </a:r>
          </a:p>
        </p:txBody>
      </p:sp>
      <p:sp>
        <p:nvSpPr>
          <p:cNvPr id="46091" name="TextBox 19"/>
          <p:cNvSpPr txBox="1">
            <a:spLocks noChangeArrowheads="1"/>
          </p:cNvSpPr>
          <p:nvPr/>
        </p:nvSpPr>
        <p:spPr bwMode="auto">
          <a:xfrm>
            <a:off x="6521450" y="4945063"/>
            <a:ext cx="1631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r>
              <a:rPr lang="en-IN" altLang="en-US" b="1"/>
              <a:t>Method name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User-Defined packages:</a:t>
            </a:r>
            <a:endParaRPr lang="en-IN" alt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42924" y="1143000"/>
            <a:ext cx="8220075" cy="4351338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The users of the Java language can also create their own packages. 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3200" dirty="0"/>
              <a:t>They are called </a:t>
            </a:r>
            <a:r>
              <a:rPr lang="en-US" altLang="en-US" sz="3200" b="1" dirty="0">
                <a:solidFill>
                  <a:srgbClr val="FFC000"/>
                </a:solidFill>
              </a:rPr>
              <a:t>user-defined packages</a:t>
            </a:r>
            <a:r>
              <a:rPr lang="en-US" altLang="en-US" sz="3200" dirty="0"/>
              <a:t>. </a:t>
            </a:r>
          </a:p>
          <a:p>
            <a:pPr eaLnBrk="1" hangingPunct="1"/>
            <a:endParaRPr lang="en-US" altLang="en-US" sz="1100" dirty="0"/>
          </a:p>
          <a:p>
            <a:pPr eaLnBrk="1" hangingPunct="1"/>
            <a:r>
              <a:rPr lang="en-US" altLang="en-US" sz="3200" dirty="0"/>
              <a:t>User-defined packages can also be imported into other classes and used exactly in the same way as the Built-in packages.</a:t>
            </a:r>
            <a:endParaRPr lang="en-IN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DAE3B-8F3B-482C-B7DB-38C8F986CC0D}" type="slidenum">
              <a:rPr lang="zh-CN" altLang="en-GB" smtClean="0"/>
              <a:pPr>
                <a:defRPr/>
              </a:pPr>
              <a:t>12</a:t>
            </a:fld>
            <a:endParaRPr lang="en-GB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886700" cy="762000"/>
          </a:xfrm>
        </p:spPr>
        <p:txBody>
          <a:bodyPr/>
          <a:lstStyle/>
          <a:p>
            <a:pPr eaLnBrk="1" hangingPunct="1"/>
            <a:r>
              <a:rPr lang="en-IN" altLang="en-US" b="1"/>
              <a:t>Creating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2675"/>
            <a:ext cx="8610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FFC000"/>
                </a:solidFill>
              </a:rPr>
              <a:t>package </a:t>
            </a:r>
            <a:r>
              <a:rPr lang="en-US" b="1" dirty="0" err="1">
                <a:solidFill>
                  <a:srgbClr val="FFC000"/>
                </a:solidFill>
              </a:rPr>
              <a:t>packagename</a:t>
            </a:r>
            <a:r>
              <a:rPr lang="en-US" b="1" dirty="0">
                <a:solidFill>
                  <a:srgbClr val="FFC000"/>
                </a:solidFill>
              </a:rPr>
              <a:t>; 	</a:t>
            </a:r>
            <a:r>
              <a:rPr lang="en-US" b="1" dirty="0"/>
              <a:t>//to create a package</a:t>
            </a:r>
            <a:endParaRPr lang="en-IN" b="1" dirty="0"/>
          </a:p>
          <a:p>
            <a:pPr eaLnBrk="1" hangingPunct="1"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package </a:t>
            </a:r>
            <a:r>
              <a:rPr lang="en-US" b="1" dirty="0" err="1">
                <a:solidFill>
                  <a:srgbClr val="FFC000"/>
                </a:solidFill>
              </a:rPr>
              <a:t>packagename.subpackagename</a:t>
            </a:r>
            <a:r>
              <a:rPr lang="en-US" dirty="0"/>
              <a:t>;</a:t>
            </a:r>
          </a:p>
          <a:p>
            <a:pPr lvl="1" eaLnBrk="1" hangingPunct="1">
              <a:defRPr/>
            </a:pPr>
            <a:r>
              <a:rPr lang="en-US" dirty="0"/>
              <a:t>//to create a sub package within a package.</a:t>
            </a:r>
            <a:endParaRPr lang="en-IN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 	 </a:t>
            </a:r>
            <a:r>
              <a:rPr lang="en-US" b="1" dirty="0"/>
              <a:t>e.g.:</a:t>
            </a:r>
            <a:r>
              <a:rPr lang="en-US" dirty="0"/>
              <a:t> </a:t>
            </a:r>
            <a:r>
              <a:rPr lang="en-US" b="1" dirty="0"/>
              <a:t>package pack</a:t>
            </a:r>
            <a:r>
              <a:rPr lang="en-US" dirty="0"/>
              <a:t>; </a:t>
            </a:r>
            <a:endParaRPr lang="en-IN" dirty="0"/>
          </a:p>
          <a:p>
            <a:pPr eaLnBrk="1" hangingPunct="1">
              <a:defRPr/>
            </a:pPr>
            <a:r>
              <a:rPr lang="en-US" dirty="0"/>
              <a:t>The first statement in the program must be package  statement while creating a package. </a:t>
            </a:r>
            <a:endParaRPr lang="en-IN" dirty="0"/>
          </a:p>
          <a:p>
            <a:pPr eaLnBrk="1" hangingPunct="1">
              <a:defRPr/>
            </a:pPr>
            <a:r>
              <a:rPr lang="en-US" dirty="0"/>
              <a:t>While  creating  a  package  except  instance  variables,  declare  </a:t>
            </a:r>
            <a:r>
              <a:rPr lang="en-US" b="1" dirty="0">
                <a:solidFill>
                  <a:srgbClr val="FFC000"/>
                </a:solidFill>
              </a:rPr>
              <a:t>all  the members  and  the  class itself  as  public  </a:t>
            </a:r>
            <a:r>
              <a:rPr lang="en-US" dirty="0"/>
              <a:t>then  only  the  public  members  are  available  outside  the  package  to  other programs.</a:t>
            </a:r>
            <a:r>
              <a:rPr lang="en-US" b="1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4CA18-2F0D-48C0-9F14-9207B6BE77D7}" type="slidenum">
              <a:rPr lang="zh-CN" altLang="en-GB" smtClean="0"/>
              <a:pPr>
                <a:defRPr/>
              </a:pPr>
              <a:t>13</a:t>
            </a:fld>
            <a:endParaRPr lang="en-GB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66725" y="152400"/>
            <a:ext cx="8286750" cy="396875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FFC000"/>
                </a:solidFill>
              </a:rPr>
              <a:t>A program to create a package pack with Addition class. </a:t>
            </a:r>
            <a:endParaRPr lang="en-IN" alt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79450"/>
            <a:ext cx="8915400" cy="587375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FF00"/>
                </a:solidFill>
              </a:rPr>
              <a:t>package pack; </a:t>
            </a:r>
            <a:endParaRPr lang="en-IN" b="1" dirty="0">
              <a:solidFill>
                <a:srgbClr val="FFFF00"/>
              </a:solidFill>
            </a:endParaRP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public class Addition </a:t>
            </a:r>
            <a:endParaRPr lang="en-IN" dirty="0"/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/>
              <a:t>{ 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	private double d1,d2; </a:t>
            </a:r>
            <a:endParaRPr lang="en-IN" dirty="0"/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  	public Addition(double a, double b)  {  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	d1 = a; </a:t>
            </a:r>
            <a:endParaRPr lang="en-IN" dirty="0"/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  	d2 = b; } </a:t>
            </a:r>
            <a:endParaRPr lang="en-IN" dirty="0"/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  public void sum() </a:t>
            </a:r>
            <a:endParaRPr lang="en-IN" dirty="0"/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  {  System.out.println ("Sum is : " + (d1+d2) );   } 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}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IN" sz="800" dirty="0"/>
          </a:p>
          <a:p>
            <a:pPr eaLnBrk="1" hangingPunct="1">
              <a:defRPr/>
            </a:pPr>
            <a:r>
              <a:rPr lang="en-IN" sz="3200" dirty="0"/>
              <a:t>Compile and save </a:t>
            </a:r>
            <a:r>
              <a:rPr lang="en-IN" sz="3200" b="1" dirty="0">
                <a:solidFill>
                  <a:srgbClr val="FFC000"/>
                </a:solidFill>
              </a:rPr>
              <a:t>.java and .class file in pack </a:t>
            </a:r>
            <a:r>
              <a:rPr lang="en-IN" sz="3200" dirty="0"/>
              <a:t>directory (folder).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4F9F0-E7AD-44A8-B163-FF857FDBBE09}" type="slidenum">
              <a:rPr lang="zh-CN" altLang="en-GB" smtClean="0"/>
              <a:pPr>
                <a:defRPr/>
              </a:pPr>
              <a:t>14</a:t>
            </a:fld>
            <a:endParaRPr lang="en-GB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556"/>
            <a:ext cx="7886700" cy="625475"/>
          </a:xfrm>
        </p:spPr>
        <p:txBody>
          <a:bodyPr/>
          <a:lstStyle/>
          <a:p>
            <a:r>
              <a:rPr lang="en-IN" b="1" dirty="0"/>
              <a:t>Using Package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77081"/>
            <a:ext cx="8689975" cy="5579269"/>
          </a:xfrm>
        </p:spPr>
        <p:txBody>
          <a:bodyPr/>
          <a:lstStyle/>
          <a:p>
            <a:r>
              <a:rPr lang="en-IN" dirty="0"/>
              <a:t>Write a java program to use the already created package.</a:t>
            </a:r>
          </a:p>
          <a:p>
            <a:endParaRPr lang="en-IN" sz="200" dirty="0"/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import </a:t>
            </a:r>
            <a:r>
              <a:rPr lang="en-IN" dirty="0" err="1">
                <a:solidFill>
                  <a:srgbClr val="FFC000"/>
                </a:solidFill>
              </a:rPr>
              <a:t>pack.Addition</a:t>
            </a:r>
            <a:r>
              <a:rPr lang="en-IN" dirty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class Use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public static void main(String args[])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	Addition A=new Addition(10.5,5.2);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	</a:t>
            </a:r>
            <a:r>
              <a:rPr lang="en-IN" dirty="0" err="1"/>
              <a:t>A.sum</a:t>
            </a:r>
            <a:r>
              <a:rPr lang="en-IN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sz="1100" dirty="0"/>
          </a:p>
          <a:p>
            <a:r>
              <a:rPr lang="en-IN" dirty="0">
                <a:solidFill>
                  <a:srgbClr val="FFC000"/>
                </a:solidFill>
              </a:rPr>
              <a:t>Compile and run Use.java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123DA-A11C-44ED-A42E-C831FEB08FF5}" type="slidenum">
              <a:rPr lang="zh-CN" altLang="en-GB" smtClean="0"/>
              <a:pPr>
                <a:defRPr/>
              </a:pPr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408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152400"/>
            <a:ext cx="7886700" cy="549275"/>
          </a:xfrm>
        </p:spPr>
        <p:txBody>
          <a:bodyPr/>
          <a:lstStyle/>
          <a:p>
            <a:r>
              <a:rPr lang="en-IN" b="1" dirty="0"/>
              <a:t>Steps to create a package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7587"/>
            <a:ext cx="8534400" cy="53387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Declare the package at the beginning of a file using form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FF00"/>
                </a:solidFill>
              </a:rPr>
              <a:t>package</a:t>
            </a:r>
            <a:r>
              <a:rPr lang="en-IN" i="1" dirty="0">
                <a:solidFill>
                  <a:srgbClr val="FFFF00"/>
                </a:solidFill>
              </a:rPr>
              <a:t> </a:t>
            </a:r>
            <a:r>
              <a:rPr lang="en-IN" b="1" i="1" dirty="0" err="1">
                <a:solidFill>
                  <a:srgbClr val="FFFF00"/>
                </a:solidFill>
              </a:rPr>
              <a:t>packagename</a:t>
            </a:r>
            <a:r>
              <a:rPr lang="en-IN" i="1" dirty="0">
                <a:solidFill>
                  <a:srgbClr val="FFFF00"/>
                </a:solidFill>
              </a:rPr>
              <a:t>;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dirty="0"/>
              <a:t>Define a class that is be put in the package and declare it </a:t>
            </a:r>
            <a:r>
              <a:rPr lang="en-IN" b="1" dirty="0">
                <a:solidFill>
                  <a:srgbClr val="FFFF00"/>
                </a:solidFill>
              </a:rPr>
              <a:t>public.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dirty="0"/>
              <a:t>Create a subdirectory under the directory where main source files are stored.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dirty="0"/>
              <a:t>Store the listing as the classname.java file in the subdirectory created.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dirty="0"/>
              <a:t>Compile the file. This creates </a:t>
            </a:r>
            <a:r>
              <a:rPr lang="en-IN" b="1" dirty="0">
                <a:solidFill>
                  <a:srgbClr val="FFFF00"/>
                </a:solidFill>
              </a:rPr>
              <a:t>.class </a:t>
            </a:r>
            <a:r>
              <a:rPr lang="en-IN" dirty="0"/>
              <a:t>file in the subdirectory.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123DA-A11C-44ED-A42E-C831FEB08FF5}" type="slidenum">
              <a:rPr lang="zh-CN" altLang="en-GB" smtClean="0"/>
              <a:pPr>
                <a:defRPr/>
              </a:pPr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138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886700" cy="533400"/>
          </a:xfrm>
        </p:spPr>
        <p:txBody>
          <a:bodyPr/>
          <a:lstStyle/>
          <a:p>
            <a:r>
              <a:rPr lang="en-IN" dirty="0"/>
              <a:t>Access 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123DA-A11C-44ED-A42E-C831FEB08FF5}" type="slidenum">
              <a:rPr lang="zh-CN" altLang="en-GB" smtClean="0"/>
              <a:pPr>
                <a:defRPr/>
              </a:pPr>
              <a:t>17</a:t>
            </a:fld>
            <a:endParaRPr lang="en-GB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02032"/>
              </p:ext>
            </p:extLst>
          </p:nvPr>
        </p:nvGraphicFramePr>
        <p:xfrm>
          <a:off x="304800" y="1219200"/>
          <a:ext cx="8534400" cy="5124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417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Private 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36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Subclass</a:t>
                      </a:r>
                      <a:r>
                        <a:rPr lang="en-US" sz="2000" baseline="0" dirty="0"/>
                        <a:t> in same package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75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Other classes in same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21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Subclasses</a:t>
                      </a:r>
                      <a:r>
                        <a:rPr lang="en-US" sz="2000" baseline="0" dirty="0"/>
                        <a:t> in other package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Non subclasses</a:t>
                      </a:r>
                      <a:r>
                        <a:rPr lang="en-US" sz="2000" baseline="0" dirty="0"/>
                        <a:t> in other package</a:t>
                      </a:r>
                      <a:endParaRPr lang="en-US" sz="2000" dirty="0"/>
                    </a:p>
                    <a:p>
                      <a:pPr algn="l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2133600" y="2457450"/>
            <a:ext cx="6705600" cy="38481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24600" y="4432300"/>
            <a:ext cx="704850" cy="5334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9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152400"/>
            <a:ext cx="7886700" cy="525463"/>
          </a:xfrm>
        </p:spPr>
        <p:txBody>
          <a:bodyPr/>
          <a:lstStyle/>
          <a:p>
            <a:r>
              <a:rPr lang="en-IN" dirty="0"/>
              <a:t>Static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667000"/>
          </a:xfrm>
        </p:spPr>
        <p:txBody>
          <a:bodyPr/>
          <a:lstStyle/>
          <a:p>
            <a:r>
              <a:rPr lang="en-IN" dirty="0"/>
              <a:t>Eliminates the need of qualifying a static member with the class name.</a:t>
            </a:r>
          </a:p>
          <a:p>
            <a:r>
              <a:rPr lang="en-IN" dirty="0"/>
              <a:t>The static import declaration is similar to that of import.</a:t>
            </a:r>
          </a:p>
          <a:p>
            <a:r>
              <a:rPr lang="en-IN" dirty="0"/>
              <a:t>We can use static import statement to import static members from classes and use them without qualifying class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123DA-A11C-44ED-A42E-C831FEB08FF5}" type="slidenum">
              <a:rPr lang="zh-CN" altLang="en-GB" smtClean="0"/>
              <a:pPr>
                <a:defRPr/>
              </a:pPr>
              <a:t>18</a:t>
            </a:fld>
            <a:endParaRPr lang="en-GB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17524" y="3817937"/>
            <a:ext cx="8397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import </a:t>
            </a:r>
            <a:r>
              <a:rPr lang="en-IN" sz="2400" b="1" dirty="0">
                <a:solidFill>
                  <a:srgbClr val="FFC000"/>
                </a:solidFill>
              </a:rPr>
              <a:t>static</a:t>
            </a:r>
            <a:r>
              <a:rPr lang="en-IN" sz="2400" dirty="0">
                <a:solidFill>
                  <a:srgbClr val="FFC000"/>
                </a:solidFill>
              </a:rPr>
              <a:t> </a:t>
            </a:r>
            <a:r>
              <a:rPr lang="en-IN" sz="2400" dirty="0">
                <a:solidFill>
                  <a:srgbClr val="00B7A5"/>
                </a:solidFill>
              </a:rPr>
              <a:t>package-</a:t>
            </a:r>
            <a:r>
              <a:rPr lang="en-IN" sz="2400" dirty="0" err="1">
                <a:solidFill>
                  <a:srgbClr val="00B7A5"/>
                </a:solidFill>
              </a:rPr>
              <a:t>name</a:t>
            </a:r>
            <a:r>
              <a:rPr lang="en-IN" sz="2400" dirty="0" err="1"/>
              <a:t>.</a:t>
            </a:r>
            <a:r>
              <a:rPr lang="en-IN" sz="2400" dirty="0" err="1">
                <a:solidFill>
                  <a:srgbClr val="FFFF00"/>
                </a:solidFill>
              </a:rPr>
              <a:t>sub</a:t>
            </a:r>
            <a:r>
              <a:rPr lang="en-IN" sz="2400" dirty="0">
                <a:solidFill>
                  <a:srgbClr val="FFFF00"/>
                </a:solidFill>
              </a:rPr>
              <a:t>-package-</a:t>
            </a:r>
            <a:r>
              <a:rPr lang="en-IN" sz="2400" dirty="0" err="1">
                <a:solidFill>
                  <a:srgbClr val="FFFF00"/>
                </a:solidFill>
              </a:rPr>
              <a:t>name</a:t>
            </a:r>
            <a:r>
              <a:rPr lang="en-IN" sz="2400" dirty="0" err="1"/>
              <a:t>.</a:t>
            </a:r>
            <a:r>
              <a:rPr lang="en-IN" sz="2400" b="1" dirty="0" err="1">
                <a:solidFill>
                  <a:srgbClr val="FFC000"/>
                </a:solidFill>
              </a:rPr>
              <a:t>class</a:t>
            </a:r>
            <a:r>
              <a:rPr lang="en-IN" sz="2400" b="1" dirty="0">
                <a:solidFill>
                  <a:srgbClr val="FFC000"/>
                </a:solidFill>
              </a:rPr>
              <a:t>-</a:t>
            </a:r>
            <a:r>
              <a:rPr lang="en-IN" sz="2400" b="1" dirty="0" err="1">
                <a:solidFill>
                  <a:srgbClr val="FFC000"/>
                </a:solidFill>
              </a:rPr>
              <a:t>name.Staticmember</a:t>
            </a:r>
            <a:r>
              <a:rPr lang="en-IN" sz="2400" b="1" dirty="0">
                <a:solidFill>
                  <a:srgbClr val="FFC000"/>
                </a:solidFill>
              </a:rPr>
              <a:t>-name;</a:t>
            </a:r>
          </a:p>
          <a:p>
            <a:pPr algn="ctr"/>
            <a:r>
              <a:rPr lang="en-IN" sz="2400" dirty="0"/>
              <a:t>Or</a:t>
            </a:r>
          </a:p>
          <a:p>
            <a:r>
              <a:rPr lang="en-IN" sz="2400" dirty="0"/>
              <a:t>import static </a:t>
            </a:r>
            <a:r>
              <a:rPr lang="en-IN" sz="2400" dirty="0">
                <a:solidFill>
                  <a:srgbClr val="00B050"/>
                </a:solidFill>
              </a:rPr>
              <a:t>package-</a:t>
            </a:r>
            <a:r>
              <a:rPr lang="en-IN" sz="2400" dirty="0" err="1">
                <a:solidFill>
                  <a:srgbClr val="00B050"/>
                </a:solidFill>
              </a:rPr>
              <a:t>name</a:t>
            </a:r>
            <a:r>
              <a:rPr lang="en-IN" sz="2400" dirty="0" err="1"/>
              <a:t>.</a:t>
            </a:r>
            <a:r>
              <a:rPr lang="en-IN" sz="2400" dirty="0" err="1">
                <a:solidFill>
                  <a:srgbClr val="FFFF00"/>
                </a:solidFill>
              </a:rPr>
              <a:t>subpackage</a:t>
            </a:r>
            <a:r>
              <a:rPr lang="en-IN" sz="2400" dirty="0">
                <a:solidFill>
                  <a:srgbClr val="FFFF00"/>
                </a:solidFill>
              </a:rPr>
              <a:t>-name</a:t>
            </a:r>
            <a:r>
              <a:rPr lang="en-IN" sz="2400" dirty="0"/>
              <a:t>. class-name.*;</a:t>
            </a:r>
          </a:p>
        </p:txBody>
      </p:sp>
    </p:spTree>
    <p:extLst>
      <p:ext uri="{BB962C8B-B14F-4D97-AF65-F5344CB8AC3E}">
        <p14:creationId xmlns:p14="http://schemas.microsoft.com/office/powerpoint/2010/main" val="61717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</p:spPr>
        <p:txBody>
          <a:bodyPr/>
          <a:lstStyle/>
          <a:p>
            <a:r>
              <a:rPr lang="en-US" b="1" dirty="0"/>
              <a:t>Program Without Static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4485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 </a:t>
            </a:r>
            <a:r>
              <a:rPr lang="en-US" dirty="0" err="1"/>
              <a:t>java.lang.Math</a:t>
            </a:r>
            <a:r>
              <a:rPr lang="en-US" dirty="0"/>
              <a:t>.*; </a:t>
            </a:r>
          </a:p>
          <a:p>
            <a:pPr marL="0" indent="0">
              <a:buNone/>
            </a:pPr>
            <a:r>
              <a:rPr lang="en-US" dirty="0"/>
              <a:t>class Test{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Math.sqrt</a:t>
            </a:r>
            <a:r>
              <a:rPr lang="en-US" dirty="0"/>
              <a:t>(4));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Math.pow</a:t>
            </a:r>
            <a:r>
              <a:rPr lang="en-US" dirty="0"/>
              <a:t>(2, 2));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Math.abs</a:t>
            </a:r>
            <a:r>
              <a:rPr lang="en-US" dirty="0"/>
              <a:t>(6.3));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123DA-A11C-44ED-A42E-C831FEB08FF5}" type="slidenum">
              <a:rPr lang="zh-CN" altLang="en-GB" smtClean="0"/>
              <a:pPr>
                <a:defRPr/>
              </a:pPr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0905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134350" cy="701675"/>
          </a:xfrm>
        </p:spPr>
        <p:txBody>
          <a:bodyPr/>
          <a:lstStyle/>
          <a:p>
            <a:pPr eaLnBrk="1" hangingPunct="1"/>
            <a:r>
              <a:rPr lang="en-IN" altLang="en-US" b="1"/>
              <a:t>Packages: Putting Classes Together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 eaLnBrk="1" hangingPunct="1"/>
            <a:r>
              <a:rPr lang="en-IN" altLang="en-US" dirty="0"/>
              <a:t>One of the main features of OOP is its ability to </a:t>
            </a:r>
            <a:r>
              <a:rPr lang="en-IN" altLang="en-US" b="1" dirty="0">
                <a:solidFill>
                  <a:srgbClr val="FFC000"/>
                </a:solidFill>
              </a:rPr>
              <a:t>reuse the code already created</a:t>
            </a:r>
            <a:r>
              <a:rPr lang="en-IN" altLang="en-US" dirty="0"/>
              <a:t>.</a:t>
            </a:r>
          </a:p>
          <a:p>
            <a:pPr eaLnBrk="1" hangingPunct="1"/>
            <a:r>
              <a:rPr lang="en-IN" altLang="en-US" dirty="0"/>
              <a:t>One way is to inheritance – limited to reusing the classes within the program.</a:t>
            </a:r>
          </a:p>
          <a:p>
            <a:pPr eaLnBrk="1" hangingPunct="1"/>
            <a:endParaRPr lang="en-IN" altLang="en-US" sz="1600" dirty="0"/>
          </a:p>
          <a:p>
            <a:pPr eaLnBrk="1" hangingPunct="1"/>
            <a:r>
              <a:rPr lang="en-IN" altLang="en-US" dirty="0"/>
              <a:t>What if we need to use classes from other programs?</a:t>
            </a:r>
          </a:p>
          <a:p>
            <a:pPr eaLnBrk="1" hangingPunct="1"/>
            <a:endParaRPr lang="en-IN" altLang="en-US" sz="1600" dirty="0"/>
          </a:p>
          <a:p>
            <a:pPr eaLnBrk="1" hangingPunct="1"/>
            <a:r>
              <a:rPr lang="en-IN" altLang="en-US" dirty="0"/>
              <a:t>This can be accomplished in java by using </a:t>
            </a:r>
            <a:r>
              <a:rPr lang="en-IN" altLang="en-US" b="1" dirty="0">
                <a:solidFill>
                  <a:srgbClr val="FFC000"/>
                </a:solidFill>
              </a:rPr>
              <a:t>“Packages”</a:t>
            </a:r>
          </a:p>
          <a:p>
            <a:pPr eaLnBrk="1" hangingPunct="1"/>
            <a:r>
              <a:rPr lang="en-IN" altLang="en-US" dirty="0"/>
              <a:t>Packages are similar to “class libraries” in other languages. </a:t>
            </a:r>
          </a:p>
          <a:p>
            <a:pPr eaLnBrk="1" hangingPunct="1"/>
            <a:endParaRPr lang="en-I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0811C-5C6F-4C31-9489-F0E438F3E6CA}" type="slidenum">
              <a:rPr lang="zh-CN" altLang="en-GB" smtClean="0"/>
              <a:pPr>
                <a:defRPr/>
              </a:pPr>
              <a:t>2</a:t>
            </a:fld>
            <a:endParaRPr lang="en-GB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</p:spPr>
        <p:txBody>
          <a:bodyPr/>
          <a:lstStyle/>
          <a:p>
            <a:r>
              <a:rPr lang="en-US" b="1" dirty="0"/>
              <a:t>Program With Static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b="1" dirty="0">
                <a:solidFill>
                  <a:srgbClr val="FFFF0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/>
              <a:t>java.lang.Math</a:t>
            </a:r>
            <a:r>
              <a:rPr lang="en-US" dirty="0"/>
              <a:t>.*; </a:t>
            </a:r>
          </a:p>
          <a:p>
            <a:pPr marL="0" indent="0">
              <a:buNone/>
            </a:pPr>
            <a:r>
              <a:rPr lang="en-US" dirty="0"/>
              <a:t>class Test2 {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(sqrt(4));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(pow(2, 2));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(abs(6.3));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123DA-A11C-44ED-A42E-C831FEB08FF5}" type="slidenum">
              <a:rPr lang="zh-CN" altLang="en-GB" smtClean="0"/>
              <a:pPr>
                <a:defRPr/>
              </a:pPr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7437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549275"/>
          </a:xfrm>
        </p:spPr>
        <p:txBody>
          <a:bodyPr/>
          <a:lstStyle/>
          <a:p>
            <a:pPr eaLnBrk="1" hangingPunct="1"/>
            <a:r>
              <a:rPr lang="en-IN" altLang="en-US"/>
              <a:t>Packages in java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/>
              <a:t>Packages are java’s way of grouping a variety of classes and/ or interfaces together.</a:t>
            </a:r>
          </a:p>
          <a:p>
            <a:pPr eaLnBrk="1" hangingPunct="1">
              <a:defRPr/>
            </a:pPr>
            <a:endParaRPr lang="en-IN" sz="1050" dirty="0"/>
          </a:p>
          <a:p>
            <a:pPr eaLnBrk="1" hangingPunct="1">
              <a:defRPr/>
            </a:pPr>
            <a:r>
              <a:rPr lang="en-IN" dirty="0"/>
              <a:t>The grouping is usually done according to functionality.</a:t>
            </a:r>
          </a:p>
          <a:p>
            <a:pPr eaLnBrk="1" hangingPunct="1">
              <a:defRPr/>
            </a:pPr>
            <a:endParaRPr lang="en-IN" sz="1100" dirty="0"/>
          </a:p>
          <a:p>
            <a:pPr eaLnBrk="1" hangingPunct="1">
              <a:defRPr/>
            </a:pPr>
            <a:r>
              <a:rPr lang="en-IN" dirty="0"/>
              <a:t>Packages act as containers for classes.</a:t>
            </a:r>
          </a:p>
          <a:p>
            <a:pPr eaLnBrk="1" hangingPunct="1">
              <a:defRPr/>
            </a:pPr>
            <a:endParaRPr lang="en-IN" sz="1400" dirty="0"/>
          </a:p>
          <a:p>
            <a:pPr eaLnBrk="1" hangingPunct="1">
              <a:defRPr/>
            </a:pPr>
            <a:r>
              <a:rPr lang="en-IN" dirty="0"/>
              <a:t>Examples of packages: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dirty="0"/>
              <a:t>    </a:t>
            </a:r>
            <a:r>
              <a:rPr lang="en-IN" b="1" dirty="0" err="1"/>
              <a:t>lang</a:t>
            </a:r>
            <a:r>
              <a:rPr lang="en-IN" dirty="0"/>
              <a:t>, </a:t>
            </a:r>
            <a:r>
              <a:rPr lang="en-IN" b="1" dirty="0" err="1">
                <a:solidFill>
                  <a:srgbClr val="FFC000"/>
                </a:solidFill>
              </a:rPr>
              <a:t>awt</a:t>
            </a:r>
            <a:r>
              <a:rPr lang="en-IN" dirty="0"/>
              <a:t>, </a:t>
            </a:r>
            <a:r>
              <a:rPr lang="en-IN" b="1" dirty="0" err="1"/>
              <a:t>util</a:t>
            </a:r>
            <a:r>
              <a:rPr lang="en-IN" dirty="0"/>
              <a:t>, </a:t>
            </a:r>
            <a:r>
              <a:rPr lang="en-IN" b="1" dirty="0">
                <a:solidFill>
                  <a:srgbClr val="FFC000"/>
                </a:solidFill>
              </a:rPr>
              <a:t>applet</a:t>
            </a:r>
            <a:r>
              <a:rPr lang="en-IN" dirty="0"/>
              <a:t>, </a:t>
            </a:r>
            <a:r>
              <a:rPr lang="en-IN" b="1" dirty="0" err="1"/>
              <a:t>javax</a:t>
            </a:r>
            <a:r>
              <a:rPr lang="en-IN" dirty="0"/>
              <a:t>, </a:t>
            </a:r>
            <a:r>
              <a:rPr lang="en-IN" b="1" dirty="0">
                <a:solidFill>
                  <a:srgbClr val="FFC000"/>
                </a:solidFill>
              </a:rPr>
              <a:t>swing</a:t>
            </a:r>
            <a:r>
              <a:rPr lang="en-IN" dirty="0"/>
              <a:t>, </a:t>
            </a:r>
            <a:r>
              <a:rPr lang="en-IN" b="1" dirty="0"/>
              <a:t>net</a:t>
            </a:r>
            <a:r>
              <a:rPr lang="en-IN" dirty="0"/>
              <a:t>, </a:t>
            </a:r>
            <a:r>
              <a:rPr lang="en-IN" b="1" dirty="0" err="1">
                <a:solidFill>
                  <a:srgbClr val="FFC000"/>
                </a:solidFill>
              </a:rPr>
              <a:t>io</a:t>
            </a:r>
            <a:r>
              <a:rPr lang="en-IN" dirty="0"/>
              <a:t>, </a:t>
            </a:r>
            <a:r>
              <a:rPr lang="en-IN" b="1" dirty="0" err="1"/>
              <a:t>sql</a:t>
            </a:r>
            <a:r>
              <a:rPr lang="en-IN" dirty="0" err="1"/>
              <a:t>,etc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EDE44-1646-472E-BBB5-5DA199ACA08A}" type="slidenum">
              <a:rPr lang="zh-CN" altLang="en-GB" smtClean="0"/>
              <a:pPr>
                <a:defRPr/>
              </a:pPr>
              <a:t>3</a:t>
            </a:fld>
            <a:endParaRPr lang="en-GB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473075"/>
          </a:xfrm>
        </p:spPr>
        <p:txBody>
          <a:bodyPr/>
          <a:lstStyle/>
          <a:p>
            <a:pPr eaLnBrk="1" hangingPunct="1"/>
            <a:r>
              <a:rPr lang="en-IN" altLang="en-US"/>
              <a:t>Advantages of packages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594350"/>
          </a:xfrm>
        </p:spPr>
        <p:txBody>
          <a:bodyPr/>
          <a:lstStyle/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endParaRPr lang="en-IN" altLang="en-US" sz="1100" dirty="0"/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IN" altLang="en-US" sz="3200" dirty="0"/>
              <a:t>The classes contained in the package can be </a:t>
            </a:r>
            <a:r>
              <a:rPr lang="en-IN" altLang="en-US" sz="3200" b="1" dirty="0">
                <a:solidFill>
                  <a:srgbClr val="FFC000"/>
                </a:solidFill>
              </a:rPr>
              <a:t>easily reused</a:t>
            </a:r>
            <a:r>
              <a:rPr lang="en-IN" altLang="en-US" sz="3200" dirty="0"/>
              <a:t>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endParaRPr lang="en-IN" altLang="en-US" sz="1000" dirty="0"/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IN" altLang="en-US" sz="3200" b="1" dirty="0">
                <a:solidFill>
                  <a:srgbClr val="FFC000"/>
                </a:solidFill>
              </a:rPr>
              <a:t>Two classes </a:t>
            </a:r>
            <a:r>
              <a:rPr lang="en-IN" altLang="en-US" sz="3200" dirty="0"/>
              <a:t>in two different packages </a:t>
            </a:r>
            <a:r>
              <a:rPr lang="en-IN" altLang="en-US" sz="3200" b="1" dirty="0">
                <a:solidFill>
                  <a:srgbClr val="FFC000"/>
                </a:solidFill>
              </a:rPr>
              <a:t>can have the same name</a:t>
            </a:r>
            <a:r>
              <a:rPr lang="en-IN" altLang="en-US" sz="3200" dirty="0"/>
              <a:t>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endParaRPr lang="en-IN" altLang="en-US" sz="1000" dirty="0"/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IN" altLang="en-US" sz="3200" dirty="0"/>
              <a:t>Package provide a way to hide classes thus preventing other programs or packages from accessing classes that are for internal use only.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endParaRPr lang="en-IN" altLang="en-US" sz="1000" dirty="0"/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IN" altLang="en-US" sz="3200" dirty="0"/>
              <a:t>Provide a way of separating “design” from “coding”.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822990-68FE-458B-93E2-32AD5C42924B}" type="slidenum">
              <a:rPr lang="zh-CN" altLang="en-GB" smtClean="0"/>
              <a:pPr>
                <a:defRPr/>
              </a:pPr>
              <a:t>4</a:t>
            </a:fld>
            <a:endParaRPr lang="en-GB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473075"/>
          </a:xfrm>
        </p:spPr>
        <p:txBody>
          <a:bodyPr/>
          <a:lstStyle/>
          <a:p>
            <a:pPr eaLnBrk="1" hangingPunct="1"/>
            <a:r>
              <a:rPr lang="en-US" altLang="en-US" b="1"/>
              <a:t>Different Types of  Packages:</a:t>
            </a:r>
            <a:endParaRPr lang="en-IN" altLang="en-US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28650" y="1066800"/>
            <a:ext cx="8210550" cy="4351338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There are two types of packages in Java:</a:t>
            </a:r>
            <a:endParaRPr lang="en-IN" altLang="en-US" sz="3200" dirty="0"/>
          </a:p>
          <a:p>
            <a:pPr lvl="1" eaLnBrk="1" hangingPunct="1"/>
            <a:r>
              <a:rPr lang="en-US" altLang="en-US" sz="3600" b="1" dirty="0">
                <a:solidFill>
                  <a:srgbClr val="FFC000"/>
                </a:solidFill>
              </a:rPr>
              <a:t>Built-in packages</a:t>
            </a:r>
            <a:endParaRPr lang="en-IN" altLang="en-US" sz="3600" b="1" dirty="0">
              <a:solidFill>
                <a:srgbClr val="FFC000"/>
              </a:solidFill>
            </a:endParaRPr>
          </a:p>
          <a:p>
            <a:pPr lvl="1" eaLnBrk="1" hangingPunct="1"/>
            <a:r>
              <a:rPr lang="en-US" altLang="en-US" sz="3600" b="1" dirty="0">
                <a:solidFill>
                  <a:srgbClr val="FFC000"/>
                </a:solidFill>
              </a:rPr>
              <a:t>User-defined packages</a:t>
            </a:r>
            <a:endParaRPr lang="en-IN" altLang="en-US" sz="3600" b="1" dirty="0">
              <a:solidFill>
                <a:srgbClr val="FFC000"/>
              </a:solidFill>
            </a:endParaRPr>
          </a:p>
          <a:p>
            <a:pPr eaLnBrk="1" hangingPunct="1"/>
            <a:endParaRPr lang="en-IN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2CDD1-9905-4A7E-B52F-1142A9F5F858}" type="slidenum">
              <a:rPr lang="zh-CN" altLang="en-GB" smtClean="0"/>
              <a:pPr>
                <a:defRPr/>
              </a:pPr>
              <a:t>5</a:t>
            </a:fld>
            <a:endParaRPr lang="en-GB" altLang="zh-CN"/>
          </a:p>
        </p:txBody>
      </p:sp>
      <p:pic>
        <p:nvPicPr>
          <p:cNvPr id="1026" name="Picture 2" descr="http://4.bp.blogspot.com/-ACQ3V--bU4o/U1kZSjmQAXI/AAAAAAAABck/6KD3az4aEjw/s1600/Package+in+Jav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728912"/>
            <a:ext cx="760095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90550" y="199232"/>
            <a:ext cx="7886700" cy="473075"/>
          </a:xfrm>
        </p:spPr>
        <p:txBody>
          <a:bodyPr/>
          <a:lstStyle/>
          <a:p>
            <a:pPr eaLnBrk="1" hangingPunct="1"/>
            <a:r>
              <a:rPr lang="en-IN" alt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packages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4351338"/>
          </a:xfrm>
        </p:spPr>
        <p:txBody>
          <a:bodyPr/>
          <a:lstStyle/>
          <a:p>
            <a:pPr eaLnBrk="1" hangingPunct="1"/>
            <a:r>
              <a:rPr lang="en-IN" altLang="en-US" sz="3200" dirty="0"/>
              <a:t>They are also called as </a:t>
            </a:r>
            <a:r>
              <a:rPr lang="en-IN" altLang="en-US" sz="3200" b="1" dirty="0">
                <a:solidFill>
                  <a:srgbClr val="FFC000"/>
                </a:solidFill>
              </a:rPr>
              <a:t>Java </a:t>
            </a:r>
            <a:r>
              <a:rPr lang="en-IN" altLang="en-US" sz="3200" b="1" i="1" dirty="0">
                <a:solidFill>
                  <a:srgbClr val="FFC000"/>
                </a:solidFill>
              </a:rPr>
              <a:t>API </a:t>
            </a:r>
            <a:r>
              <a:rPr lang="en-IN" altLang="en-US" sz="3200" b="1" dirty="0">
                <a:solidFill>
                  <a:srgbClr val="FFC000"/>
                </a:solidFill>
              </a:rPr>
              <a:t>Packages</a:t>
            </a:r>
            <a:r>
              <a:rPr lang="en-IN" altLang="en-US" sz="3200" b="1" dirty="0"/>
              <a:t>.</a:t>
            </a:r>
          </a:p>
          <a:p>
            <a:pPr eaLnBrk="1" hangingPunct="1"/>
            <a:r>
              <a:rPr lang="en-IN" altLang="en-US" sz="3200" dirty="0"/>
              <a:t>Java API provides a large number of classes grouped into different packages according to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F9762-D22E-45F6-99E6-D5B64C3D2914}" type="slidenum">
              <a:rPr lang="zh-CN" altLang="en-GB" smtClean="0"/>
              <a:pPr>
                <a:defRPr/>
              </a:pPr>
              <a:t>6</a:t>
            </a:fld>
            <a:endParaRPr lang="en-GB" altLang="zh-CN"/>
          </a:p>
        </p:txBody>
      </p:sp>
      <p:pic>
        <p:nvPicPr>
          <p:cNvPr id="6" name="Picture 2" descr="http://4.bp.blogspot.com/-ACQ3V--bU4o/U1kZSjmQAXI/AAAAAAAABck/6KD3az4aEjw/s1600/Package+in+Jav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28912"/>
            <a:ext cx="80010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473075"/>
          </a:xfrm>
        </p:spPr>
        <p:txBody>
          <a:bodyPr/>
          <a:lstStyle/>
          <a:p>
            <a:pPr eaLnBrk="1" hangingPunct="1"/>
            <a:r>
              <a:rPr lang="en-IN" altLang="en-US" b="1"/>
              <a:t>Java </a:t>
            </a:r>
            <a:r>
              <a:rPr lang="en-IN" altLang="en-US" b="1" i="1"/>
              <a:t>API </a:t>
            </a:r>
            <a:r>
              <a:rPr lang="en-IN" altLang="en-US" b="1"/>
              <a:t>Packages</a:t>
            </a:r>
            <a:endParaRPr lang="en-IN" altLang="en-US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04800" y="744538"/>
            <a:ext cx="8686800" cy="5807075"/>
          </a:xfrm>
        </p:spPr>
        <p:txBody>
          <a:bodyPr/>
          <a:lstStyle/>
          <a:p>
            <a:pPr eaLnBrk="1" hangingPunct="1"/>
            <a:r>
              <a:rPr lang="en-US" altLang="en-US" b="1" dirty="0" err="1">
                <a:solidFill>
                  <a:srgbClr val="FFC000"/>
                </a:solidFill>
              </a:rPr>
              <a:t>Java.lang</a:t>
            </a:r>
            <a:r>
              <a:rPr lang="en-US" altLang="en-US" b="1" dirty="0">
                <a:solidFill>
                  <a:srgbClr val="FFC000"/>
                </a:solidFill>
              </a:rPr>
              <a:t>: </a:t>
            </a:r>
            <a:r>
              <a:rPr lang="en-US" altLang="en-US" sz="2000" dirty="0" err="1"/>
              <a:t>lang</a:t>
            </a:r>
            <a:r>
              <a:rPr lang="en-US" altLang="en-US" sz="2000" dirty="0"/>
              <a:t> stands for language. </a:t>
            </a:r>
          </a:p>
          <a:p>
            <a:pPr lvl="1" eaLnBrk="1" hangingPunct="1"/>
            <a:r>
              <a:rPr lang="en-US" altLang="en-US" dirty="0"/>
              <a:t>This package has primary classes and interfaces essential for developing a basic Java program. </a:t>
            </a:r>
          </a:p>
          <a:p>
            <a:pPr lvl="1" eaLnBrk="1" hangingPunct="1"/>
            <a:r>
              <a:rPr lang="en-US" altLang="en-US" dirty="0"/>
              <a:t>It consists of wrapper classes , </a:t>
            </a:r>
            <a:r>
              <a:rPr lang="en-US" altLang="en-US" b="1" dirty="0">
                <a:solidFill>
                  <a:srgbClr val="FFFF00"/>
                </a:solidFill>
              </a:rPr>
              <a:t>String, </a:t>
            </a:r>
            <a:r>
              <a:rPr lang="en-US" altLang="en-US" b="1" dirty="0" err="1">
                <a:solidFill>
                  <a:srgbClr val="FFFF00"/>
                </a:solidFill>
              </a:rPr>
              <a:t>StringBuffer</a:t>
            </a:r>
            <a:r>
              <a:rPr lang="en-US" altLang="en-US" b="1" dirty="0">
                <a:solidFill>
                  <a:srgbClr val="FFFF00"/>
                </a:solidFill>
              </a:rPr>
              <a:t>, </a:t>
            </a:r>
            <a:r>
              <a:rPr lang="en-US" altLang="en-US" b="1" dirty="0" err="1">
                <a:solidFill>
                  <a:srgbClr val="FFFF00"/>
                </a:solidFill>
              </a:rPr>
              <a:t>StringBuilder</a:t>
            </a:r>
            <a:r>
              <a:rPr lang="en-US" altLang="en-US" dirty="0"/>
              <a:t> classes to handle strings, thread class.</a:t>
            </a:r>
          </a:p>
          <a:p>
            <a:pPr lvl="1" eaLnBrk="1" hangingPunct="1"/>
            <a:endParaRPr lang="en-US" altLang="en-US" sz="1050" dirty="0"/>
          </a:p>
          <a:p>
            <a:pPr eaLnBrk="1" hangingPunct="1"/>
            <a:r>
              <a:rPr lang="en-US" altLang="en-US" b="1" dirty="0" err="1">
                <a:solidFill>
                  <a:srgbClr val="FFC000"/>
                </a:solidFill>
              </a:rPr>
              <a:t>Java.util</a:t>
            </a:r>
            <a:r>
              <a:rPr lang="en-US" altLang="en-US" b="1" dirty="0"/>
              <a:t>: </a:t>
            </a:r>
            <a:r>
              <a:rPr lang="en-US" altLang="en-US" sz="2000" dirty="0" err="1"/>
              <a:t>util</a:t>
            </a:r>
            <a:r>
              <a:rPr lang="en-US" altLang="en-US" sz="2000" dirty="0"/>
              <a:t> stands for utility. </a:t>
            </a:r>
          </a:p>
          <a:p>
            <a:pPr lvl="1" eaLnBrk="1" hangingPunct="1"/>
            <a:r>
              <a:rPr lang="en-US" altLang="en-US" dirty="0"/>
              <a:t>This package contains useful classes and interfaces like Stack, </a:t>
            </a:r>
            <a:r>
              <a:rPr lang="en-US" altLang="en-US" b="1" dirty="0" err="1">
                <a:solidFill>
                  <a:srgbClr val="FFFF00"/>
                </a:solidFill>
              </a:rPr>
              <a:t>LinkedList</a:t>
            </a:r>
            <a:r>
              <a:rPr lang="en-US" altLang="en-US" b="1" dirty="0">
                <a:solidFill>
                  <a:srgbClr val="FFFF00"/>
                </a:solidFill>
              </a:rPr>
              <a:t>, </a:t>
            </a:r>
            <a:r>
              <a:rPr lang="en-US" altLang="en-US" b="1" dirty="0" err="1">
                <a:solidFill>
                  <a:srgbClr val="FFFF00"/>
                </a:solidFill>
              </a:rPr>
              <a:t>Hashtable</a:t>
            </a:r>
            <a:r>
              <a:rPr lang="en-US" altLang="en-US" b="1" dirty="0">
                <a:solidFill>
                  <a:srgbClr val="FFFF00"/>
                </a:solidFill>
              </a:rPr>
              <a:t>, Vector, Arrays, Date and Time classes</a:t>
            </a:r>
            <a:r>
              <a:rPr lang="en-US" altLang="en-US" dirty="0"/>
              <a:t>.</a:t>
            </a:r>
          </a:p>
          <a:p>
            <a:pPr lvl="1" eaLnBrk="1" hangingPunct="1"/>
            <a:endParaRPr lang="en-IN" altLang="en-US" sz="1200" dirty="0"/>
          </a:p>
          <a:p>
            <a:pPr eaLnBrk="1" hangingPunct="1"/>
            <a:r>
              <a:rPr lang="en-US" altLang="en-US" sz="3200" b="1" dirty="0">
                <a:solidFill>
                  <a:srgbClr val="FFC000"/>
                </a:solidFill>
              </a:rPr>
              <a:t>Java.io:</a:t>
            </a:r>
            <a:r>
              <a:rPr lang="en-US" altLang="en-US" sz="3200" b="1" dirty="0"/>
              <a:t> </a:t>
            </a:r>
            <a:r>
              <a:rPr lang="en-US" altLang="en-US" sz="2000" dirty="0" err="1"/>
              <a:t>io</a:t>
            </a:r>
            <a:r>
              <a:rPr lang="en-US" altLang="en-US" sz="2000" dirty="0"/>
              <a:t> stands for input and output. </a:t>
            </a:r>
          </a:p>
          <a:p>
            <a:pPr lvl="1" eaLnBrk="1" hangingPunct="1"/>
            <a:r>
              <a:rPr lang="en-US" altLang="en-US" dirty="0"/>
              <a:t>This package contains </a:t>
            </a:r>
            <a:r>
              <a:rPr lang="en-US" altLang="en-US" b="1" dirty="0">
                <a:solidFill>
                  <a:srgbClr val="FFFF00"/>
                </a:solidFill>
              </a:rPr>
              <a:t>streams</a:t>
            </a:r>
            <a:r>
              <a:rPr lang="en-US" altLang="en-US" dirty="0"/>
              <a:t>. A stream represents flow of data from one place to another place. Streams are useful to store data in the form of files and also to perform input-output related tasks.</a:t>
            </a:r>
            <a:endParaRPr lang="en-I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044EC-F54B-4B8B-BA5B-78D269FE76EE}" type="slidenum">
              <a:rPr lang="zh-CN" altLang="en-GB" smtClean="0"/>
              <a:pPr>
                <a:defRPr/>
              </a:pPr>
              <a:t>7</a:t>
            </a:fld>
            <a:endParaRPr lang="en-GB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396875"/>
          </a:xfrm>
        </p:spPr>
        <p:txBody>
          <a:bodyPr/>
          <a:lstStyle/>
          <a:p>
            <a:pPr eaLnBrk="1" hangingPunct="1"/>
            <a:r>
              <a:rPr lang="en-IN" altLang="en-US" b="1"/>
              <a:t>Java </a:t>
            </a:r>
            <a:r>
              <a:rPr lang="en-IN" altLang="en-US" b="1" i="1"/>
              <a:t>API </a:t>
            </a:r>
            <a:r>
              <a:rPr lang="en-IN" altLang="en-US" b="1"/>
              <a:t>Packages</a:t>
            </a:r>
            <a:endParaRPr lang="en-IN" altLang="en-US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572500" cy="5791200"/>
          </a:xfrm>
        </p:spPr>
        <p:txBody>
          <a:bodyPr/>
          <a:lstStyle/>
          <a:p>
            <a:pPr eaLnBrk="1" hangingPunct="1"/>
            <a:r>
              <a:rPr lang="en-US" altLang="en-US" b="1" dirty="0" err="1">
                <a:solidFill>
                  <a:srgbClr val="FFC000"/>
                </a:solidFill>
              </a:rPr>
              <a:t>Java.awt</a:t>
            </a:r>
            <a:r>
              <a:rPr lang="en-US" altLang="en-US" b="1" dirty="0">
                <a:solidFill>
                  <a:srgbClr val="FFC000"/>
                </a:solidFill>
              </a:rPr>
              <a:t>:</a:t>
            </a:r>
            <a:r>
              <a:rPr lang="en-US" altLang="en-US" b="1" dirty="0"/>
              <a:t> </a:t>
            </a:r>
            <a:r>
              <a:rPr lang="en-US" altLang="en-US" sz="2000" dirty="0" err="1"/>
              <a:t>awt</a:t>
            </a:r>
            <a:r>
              <a:rPr lang="en-US" altLang="en-US" sz="2000" dirty="0"/>
              <a:t> stands for </a:t>
            </a:r>
            <a:r>
              <a:rPr lang="en-US" altLang="en-US" sz="2000" b="1" dirty="0"/>
              <a:t>abstract window  toolkit</a:t>
            </a:r>
            <a:r>
              <a:rPr lang="en-US" altLang="en-US" sz="2000" dirty="0"/>
              <a:t>. </a:t>
            </a:r>
          </a:p>
          <a:p>
            <a:pPr lvl="1" eaLnBrk="1" hangingPunct="1"/>
            <a:r>
              <a:rPr lang="en-US" altLang="en-US" dirty="0"/>
              <a:t>This helps to develop GUI(Graphical user Interfaces). It consists of , classes which are useful to provide action for components like </a:t>
            </a:r>
            <a:r>
              <a:rPr lang="en-US" altLang="en-US" b="1" dirty="0">
                <a:solidFill>
                  <a:srgbClr val="FFFF00"/>
                </a:solidFill>
              </a:rPr>
              <a:t>push buttons, radio buttons, menus </a:t>
            </a:r>
            <a:r>
              <a:rPr lang="en-US" altLang="en-US" dirty="0"/>
              <a:t>etc.</a:t>
            </a:r>
          </a:p>
          <a:p>
            <a:pPr lvl="1" eaLnBrk="1" hangingPunct="1"/>
            <a:endParaRPr lang="en-US" altLang="en-US" sz="300" dirty="0"/>
          </a:p>
          <a:p>
            <a:pPr eaLnBrk="1" hangingPunct="1"/>
            <a:r>
              <a:rPr lang="en-US" altLang="en-US" sz="3200" b="1" dirty="0">
                <a:solidFill>
                  <a:srgbClr val="FFC000"/>
                </a:solidFill>
              </a:rPr>
              <a:t>Java.net:</a:t>
            </a:r>
            <a:r>
              <a:rPr lang="en-US" altLang="en-US" sz="3200" b="1" dirty="0"/>
              <a:t> </a:t>
            </a:r>
            <a:r>
              <a:rPr lang="en-US" altLang="en-US" sz="2400" dirty="0"/>
              <a:t>net stands for network. </a:t>
            </a:r>
          </a:p>
          <a:p>
            <a:pPr lvl="1" eaLnBrk="1" hangingPunct="1"/>
            <a:r>
              <a:rPr lang="en-US" altLang="en-US" dirty="0"/>
              <a:t>Client-Server programming can be done by using this package. Classes related to obtaining authentication for network, client and server to establish communication between them are also available in java.net package.</a:t>
            </a:r>
          </a:p>
          <a:p>
            <a:pPr lvl="1" eaLnBrk="1" hangingPunct="1"/>
            <a:endParaRPr lang="en-IN" altLang="en-US" sz="1050" dirty="0"/>
          </a:p>
          <a:p>
            <a:pPr eaLnBrk="1" hangingPunct="1"/>
            <a:r>
              <a:rPr lang="en-US" altLang="en-US" b="1" dirty="0" err="1">
                <a:solidFill>
                  <a:srgbClr val="FFC000"/>
                </a:solidFill>
              </a:rPr>
              <a:t>Java.applet</a:t>
            </a:r>
            <a:r>
              <a:rPr lang="en-US" altLang="en-US" b="1" dirty="0">
                <a:solidFill>
                  <a:srgbClr val="FFC000"/>
                </a:solidFill>
              </a:rPr>
              <a:t>:</a:t>
            </a:r>
            <a:r>
              <a:rPr lang="en-US" altLang="en-US" sz="1400" dirty="0">
                <a:solidFill>
                  <a:srgbClr val="FFC000"/>
                </a:solidFill>
              </a:rPr>
              <a:t> </a:t>
            </a:r>
          </a:p>
          <a:p>
            <a:pPr lvl="1" eaLnBrk="1" hangingPunct="1"/>
            <a:r>
              <a:rPr lang="en-US" altLang="en-US" dirty="0"/>
              <a:t>applets are programs which come from a server into a client and get executed on the client machine on a network. </a:t>
            </a:r>
            <a:r>
              <a:rPr lang="en-US" altLang="en-US" b="1" dirty="0">
                <a:solidFill>
                  <a:srgbClr val="FFFF00"/>
                </a:solidFill>
              </a:rPr>
              <a:t>Applet </a:t>
            </a:r>
            <a:r>
              <a:rPr lang="en-US" altLang="en-US" dirty="0"/>
              <a:t>class of this package is useful to create and use applets.</a:t>
            </a:r>
            <a:endParaRPr lang="en-I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DF37F-BF8C-4BF2-9735-CA5AE62CDD2E}" type="slidenum">
              <a:rPr lang="zh-CN" altLang="en-GB" smtClean="0"/>
              <a:pPr>
                <a:defRPr/>
              </a:pPr>
              <a:t>8</a:t>
            </a:fld>
            <a:endParaRPr lang="en-GB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86700" cy="549275"/>
          </a:xfrm>
        </p:spPr>
        <p:txBody>
          <a:bodyPr/>
          <a:lstStyle/>
          <a:p>
            <a:pPr eaLnBrk="1" hangingPunct="1"/>
            <a:r>
              <a:rPr lang="en-IN" altLang="en-US" dirty="0"/>
              <a:t>Using System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7900" y="6051550"/>
            <a:ext cx="2057400" cy="365125"/>
          </a:xfrm>
        </p:spPr>
        <p:txBody>
          <a:bodyPr/>
          <a:lstStyle/>
          <a:p>
            <a:pPr>
              <a:defRPr/>
            </a:pPr>
            <a:fld id="{F681295A-59A1-4581-9E63-EB588F10431F}" type="slidenum">
              <a:rPr lang="zh-CN" altLang="en-GB" smtClean="0"/>
              <a:pPr>
                <a:defRPr/>
              </a:pPr>
              <a:t>9</a:t>
            </a:fld>
            <a:endParaRPr lang="en-GB" altLang="zh-C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842964"/>
            <a:ext cx="8229600" cy="1347328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/>
              <a:t>The package name </a:t>
            </a:r>
            <a:r>
              <a:rPr lang="en-IN" b="1" dirty="0">
                <a:solidFill>
                  <a:srgbClr val="FFC000"/>
                </a:solidFill>
              </a:rPr>
              <a:t>java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/>
              <a:t>contains package </a:t>
            </a:r>
            <a:r>
              <a:rPr lang="en-IN" b="1" dirty="0" err="1">
                <a:solidFill>
                  <a:srgbClr val="FFC000"/>
                </a:solidFill>
              </a:rPr>
              <a:t>awt</a:t>
            </a:r>
            <a:r>
              <a:rPr lang="en-IN" dirty="0"/>
              <a:t>, which contains various classes required for implementing GUI.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sz="9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algn="ctr" eaLnBrk="1" hangingPunct="1">
              <a:defRPr/>
            </a:pPr>
            <a:r>
              <a:rPr lang="en-IN" dirty="0"/>
              <a:t>Hierarchical representation of </a:t>
            </a:r>
            <a:r>
              <a:rPr lang="en-IN" b="1" dirty="0" err="1">
                <a:solidFill>
                  <a:srgbClr val="FFC000"/>
                </a:solidFill>
              </a:rPr>
              <a:t>java.awt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/>
              <a:t>package.</a:t>
            </a:r>
          </a:p>
        </p:txBody>
      </p:sp>
      <p:grpSp>
        <p:nvGrpSpPr>
          <p:cNvPr id="44037" name="Group 15"/>
          <p:cNvGrpSpPr>
            <a:grpSpLocks/>
          </p:cNvGrpSpPr>
          <p:nvPr/>
        </p:nvGrpSpPr>
        <p:grpSpPr bwMode="auto">
          <a:xfrm>
            <a:off x="2438400" y="1830388"/>
            <a:ext cx="3733800" cy="4037012"/>
            <a:chOff x="2209800" y="990600"/>
            <a:chExt cx="4019550" cy="4724400"/>
          </a:xfrm>
        </p:grpSpPr>
        <p:sp>
          <p:nvSpPr>
            <p:cNvPr id="7" name="Rectangle 6"/>
            <p:cNvSpPr/>
            <p:nvPr/>
          </p:nvSpPr>
          <p:spPr>
            <a:xfrm>
              <a:off x="2209800" y="990600"/>
              <a:ext cx="4019550" cy="472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dirty="0" err="1"/>
                <a:t>javajavajava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0906" y="1371462"/>
              <a:ext cx="3276138" cy="39626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7509" y="1696692"/>
              <a:ext cx="2742932" cy="350478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05312" y="1829352"/>
              <a:ext cx="2057627" cy="455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2000" b="1" dirty="0"/>
                <a:t>Color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05312" y="2591076"/>
              <a:ext cx="2057627" cy="404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2000" b="1" dirty="0"/>
                <a:t>Graphics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05539" y="3319223"/>
              <a:ext cx="2057400" cy="496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2400" dirty="0">
                <a:ln>
                  <a:solidFill>
                    <a:sysClr val="windowText" lastClr="000000"/>
                  </a:solidFill>
                </a:ln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05312" y="4420498"/>
              <a:ext cx="2057627" cy="515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2000" b="1" dirty="0"/>
                <a:t>Images</a:t>
              </a:r>
            </a:p>
          </p:txBody>
        </p:sp>
        <p:sp>
          <p:nvSpPr>
            <p:cNvPr id="44045" name="TextBox 13"/>
            <p:cNvSpPr txBox="1">
              <a:spLocks noChangeArrowheads="1"/>
            </p:cNvSpPr>
            <p:nvPr/>
          </p:nvSpPr>
          <p:spPr bwMode="auto">
            <a:xfrm>
              <a:off x="2286000" y="1015584"/>
              <a:ext cx="1219200" cy="39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IN" altLang="en-US" b="1" dirty="0">
                  <a:solidFill>
                    <a:schemeClr val="bg1"/>
                  </a:solidFill>
                </a:rPr>
                <a:t>java</a:t>
              </a:r>
            </a:p>
          </p:txBody>
        </p:sp>
        <p:sp>
          <p:nvSpPr>
            <p:cNvPr id="44046" name="TextBox 14"/>
            <p:cNvSpPr txBox="1">
              <a:spLocks noChangeArrowheads="1"/>
            </p:cNvSpPr>
            <p:nvPr/>
          </p:nvSpPr>
          <p:spPr bwMode="auto">
            <a:xfrm>
              <a:off x="2724150" y="1380313"/>
              <a:ext cx="1295400" cy="39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IN" altLang="en-US" b="1" dirty="0" err="1">
                  <a:solidFill>
                    <a:srgbClr val="C00000"/>
                  </a:solidFill>
                </a:rPr>
                <a:t>awt</a:t>
              </a:r>
              <a:endParaRPr lang="en-I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86200" y="3859569"/>
            <a:ext cx="115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FONT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3116</TotalTime>
  <Pages>67</Pages>
  <Words>1295</Words>
  <Application>Microsoft Office PowerPoint</Application>
  <PresentationFormat>On-screen Show (4:3)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Office Theme</vt:lpstr>
      <vt:lpstr>Packages in Java</vt:lpstr>
      <vt:lpstr>Packages: Putting Classes Together</vt:lpstr>
      <vt:lpstr>Packages in java </vt:lpstr>
      <vt:lpstr>Advantages of packages</vt:lpstr>
      <vt:lpstr>Different Types of  Packages:</vt:lpstr>
      <vt:lpstr>Built-in packages</vt:lpstr>
      <vt:lpstr>Java API Packages</vt:lpstr>
      <vt:lpstr>Java API Packages</vt:lpstr>
      <vt:lpstr>Using System packages</vt:lpstr>
      <vt:lpstr>Using System Packages</vt:lpstr>
      <vt:lpstr>Naming Conventions</vt:lpstr>
      <vt:lpstr>User-Defined packages:</vt:lpstr>
      <vt:lpstr>Creating Packages</vt:lpstr>
      <vt:lpstr>A program to create a package pack with Addition class. </vt:lpstr>
      <vt:lpstr>Using Package </vt:lpstr>
      <vt:lpstr>Steps to create a package in java</vt:lpstr>
      <vt:lpstr>PowerPoint Presentation</vt:lpstr>
      <vt:lpstr>Static Import</vt:lpstr>
      <vt:lpstr>Program Without Static Import</vt:lpstr>
      <vt:lpstr>Program With Static Import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subject/>
  <dc:creator>Rajkumar Buyya</dc:creator>
  <cp:keywords/>
  <dc:description/>
  <cp:lastModifiedBy>hp</cp:lastModifiedBy>
  <cp:revision>321</cp:revision>
  <cp:lastPrinted>2009-04-22T19:24:48Z</cp:lastPrinted>
  <dcterms:created xsi:type="dcterms:W3CDTF">1996-11-28T10:52:26Z</dcterms:created>
  <dcterms:modified xsi:type="dcterms:W3CDTF">2023-11-03T03:52:23Z</dcterms:modified>
</cp:coreProperties>
</file>