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375780" r:id="rId2"/>
    <p:sldId id="2147375778" r:id="rId3"/>
    <p:sldId id="3333" r:id="rId4"/>
    <p:sldId id="21473757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2C4"/>
    <a:srgbClr val="EE556B"/>
    <a:srgbClr val="4E88E9"/>
    <a:srgbClr val="135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5256" autoAdjust="0"/>
  </p:normalViewPr>
  <p:slideViewPr>
    <p:cSldViewPr snapToGrid="0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B8ACF-C4B1-45EA-9435-36DFAFD7DB83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78C6B-6AD4-48AB-934F-C37862D7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href="https://www.freepik.com/free-photos-vectors/background"&gt;Background photo created by halayalex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8C880-84BA-4DFD-8D87-B4251B87B4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73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href="https://www.freepik.com/free-photos-vectors/background"&gt;Background photo created by halayalex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8C880-84BA-4DFD-8D87-B4251B87B4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7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8C880-84BA-4DFD-8D87-B4251B87B4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0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187-89A6-4705-8FC5-15B46E36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D7DB-AF26-4B4D-9967-A5E57CA4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03F7-FF85-472E-B974-941794A8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EB05-DF8F-4821-B6CA-0D9FF665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EE4B-B80D-4E94-BE62-0BBA52E4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7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CA2-2168-4553-802C-D2680624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57B6-DFF5-4935-A296-BA877E43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818D-036D-4AB2-B90E-E99D385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3C75-5531-4E92-BF34-2B71C820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5E89-6311-4C88-BD30-FCA71ECF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6CAB8-6874-450E-992B-1BFA36E3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EE50-9C7C-45B9-B362-A879C7D7E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1A80-3F6B-43EB-B203-791E9710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7FCD-E4AE-4A6A-BEF4-789F5A74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C4DC-BE90-4C81-BE0B-F137638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3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18B-5186-4DD8-B7D7-B118B599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E67F-D704-4259-8EF4-E744C00C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F9AF-BB98-4B47-BA38-4AAFBC78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7A09-AFCF-49F3-AA00-EC467126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5FA4-0AA9-43B4-9951-FD85DD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EB90-4DDF-4008-9BA1-15BF8E57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953F-3E6F-4668-BFE0-24889678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6754-A0DF-41A6-B4B0-3EC3B72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F317-FE8F-44E7-A371-D5D4DAB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F405-96F7-4CF9-A3D9-F6DAFB0E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F316-2881-451E-A929-587100C5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7373-0026-4CC6-B195-A5882F1E7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1229-5D78-4E31-B3AF-A003F51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5DD1-49FA-4BA0-9B64-18F033A3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1BFA8-1A66-4696-AEEA-E37E531C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B0DF-22CE-467F-8821-D1B652F3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9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2E7E-38CB-4FD6-933A-56D99AA0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AB26-0702-4C8D-84B5-3958A205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4F24-D122-4BA9-BDFB-CB2B5FDD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E8719-FEF1-4AC7-B500-273A89E8D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01A33-8092-4C3F-99D7-C35200230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1CD36-C207-4172-AF01-A74BE69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13B72-7516-4935-8D83-A56998B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19799-D78D-4C59-ADC5-FA3E6FFE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80AB-2D64-474B-B4DF-4ABFC89A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C15F8-3246-4142-87EF-45D146F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174EE-2567-4B04-A120-C9107BEB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8263-B2A4-4967-90D0-48670C22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AAD26-534F-420D-AAE0-6DECCAC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DAD10-B96E-44DD-8A2C-E92E2FA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1AF76-3AAB-431A-8D8C-D222A0BE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C596-BE1E-4089-8441-00D131E0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9FE0-2C2C-44BF-A6C5-35A5D904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A52A0-2A23-45B5-9785-BAAA609AD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DDC1-5BF4-4A0E-8603-82B4009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A0C0-53E3-4F55-B833-B8EC940D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65CE-0D4B-4873-849E-83AFEDE7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F8F3-EEC8-4AFF-84F3-69AD215D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A2E93-15F3-4D40-AE72-9FE2A4B9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5E3E8-1F90-42FC-B75F-AC28856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C428-F698-4879-80E7-DB1F51F6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9F431-9023-40FA-895F-1DB3309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BF02-583E-4864-8C9B-C403C93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1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E7C66-88DD-4A0A-A199-497E6E40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4B58-40CA-420C-B62B-F27ACF76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C200-EFF5-449D-A8AE-1F1AD53A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BD98-1DFA-4FFB-82CB-4D8F0D07E7B1}" type="datetimeFigureOut">
              <a:rPr lang="en-IN" smtClean="0"/>
              <a:t>03/05/23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8330-0660-4887-BA53-66B10454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8B3E-8BCD-492E-8A9C-2F8D7997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B00A-E2FC-49F1-A069-6802C0903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9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6ABAE6B-BA6D-4FFA-A823-E0294B4BD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658" y="160306"/>
            <a:ext cx="8948058" cy="64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1D2D303-D228-4985-8BD2-C6E39316D0DA}"/>
              </a:ext>
            </a:extLst>
          </p:cNvPr>
          <p:cNvSpPr/>
          <p:nvPr/>
        </p:nvSpPr>
        <p:spPr>
          <a:xfrm rot="16200000">
            <a:off x="11517991" y="-177165"/>
            <a:ext cx="45719" cy="400050"/>
          </a:xfrm>
          <a:prstGeom prst="rect">
            <a:avLst/>
          </a:prstGeom>
          <a:solidFill>
            <a:srgbClr val="EB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91675-91B9-4F42-B383-24945306A89D}"/>
              </a:ext>
            </a:extLst>
          </p:cNvPr>
          <p:cNvSpPr txBox="1"/>
          <p:nvPr/>
        </p:nvSpPr>
        <p:spPr>
          <a:xfrm>
            <a:off x="233171" y="110815"/>
            <a:ext cx="1172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PROJECT METHODOLOGY – DESIGN THINKING APPROACH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25" name="Right Arrow 1">
            <a:extLst>
              <a:ext uri="{FF2B5EF4-FFF2-40B4-BE49-F238E27FC236}">
                <a16:creationId xmlns:a16="http://schemas.microsoft.com/office/drawing/2014/main" id="{2294820F-3138-4C2B-BEE5-BD59505D6512}"/>
              </a:ext>
            </a:extLst>
          </p:cNvPr>
          <p:cNvSpPr/>
          <p:nvPr/>
        </p:nvSpPr>
        <p:spPr>
          <a:xfrm>
            <a:off x="417320" y="1756405"/>
            <a:ext cx="11331962" cy="425450"/>
          </a:xfrm>
          <a:prstGeom prst="rightArrow">
            <a:avLst>
              <a:gd name="adj1" fmla="val 100000"/>
              <a:gd name="adj2" fmla="val 559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FF5E58-A51B-4144-A40A-B35390C8D726}"/>
              </a:ext>
            </a:extLst>
          </p:cNvPr>
          <p:cNvGrpSpPr/>
          <p:nvPr/>
        </p:nvGrpSpPr>
        <p:grpSpPr>
          <a:xfrm>
            <a:off x="409239" y="1304202"/>
            <a:ext cx="2528082" cy="4855811"/>
            <a:chOff x="724069" y="1111162"/>
            <a:chExt cx="2528082" cy="48558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FBC79D1-AC4F-4F85-A9DC-1F43D40D7865}"/>
                </a:ext>
              </a:extLst>
            </p:cNvPr>
            <p:cNvGrpSpPr/>
            <p:nvPr/>
          </p:nvGrpSpPr>
          <p:grpSpPr>
            <a:xfrm>
              <a:off x="1316614" y="1111162"/>
              <a:ext cx="1263683" cy="1263683"/>
              <a:chOff x="6203917" y="6068451"/>
              <a:chExt cx="2527366" cy="2527366"/>
            </a:xfrm>
          </p:grpSpPr>
          <p:sp>
            <p:nvSpPr>
              <p:cNvPr id="32" name="Teardrop 31">
                <a:extLst>
                  <a:ext uri="{FF2B5EF4-FFF2-40B4-BE49-F238E27FC236}">
                    <a16:creationId xmlns:a16="http://schemas.microsoft.com/office/drawing/2014/main" id="{682574C2-AA25-4C07-97E6-A8845217ABBF}"/>
                  </a:ext>
                </a:extLst>
              </p:cNvPr>
              <p:cNvSpPr/>
              <p:nvPr/>
            </p:nvSpPr>
            <p:spPr>
              <a:xfrm rot="8100000">
                <a:off x="6203917" y="6068451"/>
                <a:ext cx="2527366" cy="2527366"/>
              </a:xfrm>
              <a:prstGeom prst="teardrop">
                <a:avLst>
                  <a:gd name="adj" fmla="val 1183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 useBgFill="1">
            <p:nvSpPr>
              <p:cNvPr id="33" name="Oval 32">
                <a:extLst>
                  <a:ext uri="{FF2B5EF4-FFF2-40B4-BE49-F238E27FC236}">
                    <a16:creationId xmlns:a16="http://schemas.microsoft.com/office/drawing/2014/main" id="{4A348230-3319-4668-97C6-06FB0D1C3BEC}"/>
                  </a:ext>
                </a:extLst>
              </p:cNvPr>
              <p:cNvSpPr/>
              <p:nvPr/>
            </p:nvSpPr>
            <p:spPr>
              <a:xfrm>
                <a:off x="6369481" y="6230072"/>
                <a:ext cx="2194970" cy="219497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3842D9-DA51-434A-84AE-4019F576F34B}"/>
                </a:ext>
              </a:extLst>
            </p:cNvPr>
            <p:cNvSpPr/>
            <p:nvPr/>
          </p:nvSpPr>
          <p:spPr>
            <a:xfrm>
              <a:off x="732151" y="3428073"/>
              <a:ext cx="2520000" cy="2454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C48E1E-2EC5-4906-A6F8-43C1DD600D76}"/>
                </a:ext>
              </a:extLst>
            </p:cNvPr>
            <p:cNvSpPr/>
            <p:nvPr/>
          </p:nvSpPr>
          <p:spPr>
            <a:xfrm>
              <a:off x="732151" y="5884911"/>
              <a:ext cx="2520000" cy="82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BFAC06-EC1E-47B8-B7F9-5EE44C5DF94E}"/>
                </a:ext>
              </a:extLst>
            </p:cNvPr>
            <p:cNvSpPr/>
            <p:nvPr/>
          </p:nvSpPr>
          <p:spPr>
            <a:xfrm>
              <a:off x="724069" y="3002623"/>
              <a:ext cx="2520000" cy="608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61EF1-A898-408D-BDFD-502728EFB601}"/>
                </a:ext>
              </a:extLst>
            </p:cNvPr>
            <p:cNvSpPr txBox="1"/>
            <p:nvPr/>
          </p:nvSpPr>
          <p:spPr>
            <a:xfrm>
              <a:off x="1034720" y="2954725"/>
              <a:ext cx="1898698" cy="66684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Research Design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B876E9-8DEA-4AED-9C16-CAA0370CB6B7}"/>
              </a:ext>
            </a:extLst>
          </p:cNvPr>
          <p:cNvGrpSpPr/>
          <p:nvPr/>
        </p:nvGrpSpPr>
        <p:grpSpPr>
          <a:xfrm>
            <a:off x="3351902" y="1304202"/>
            <a:ext cx="2520001" cy="4852577"/>
            <a:chOff x="3481480" y="1111162"/>
            <a:chExt cx="2520001" cy="485257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41F1229-1476-4CFB-9196-FA1F5C731C56}"/>
                </a:ext>
              </a:extLst>
            </p:cNvPr>
            <p:cNvGrpSpPr/>
            <p:nvPr/>
          </p:nvGrpSpPr>
          <p:grpSpPr>
            <a:xfrm>
              <a:off x="4089823" y="1111162"/>
              <a:ext cx="1263683" cy="1263683"/>
              <a:chOff x="6203917" y="6068451"/>
              <a:chExt cx="2527366" cy="2527366"/>
            </a:xfrm>
            <a:solidFill>
              <a:srgbClr val="61CAE2"/>
            </a:solidFill>
          </p:grpSpPr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29412B7-00A8-4010-B47C-1D21A4570410}"/>
                  </a:ext>
                </a:extLst>
              </p:cNvPr>
              <p:cNvSpPr/>
              <p:nvPr/>
            </p:nvSpPr>
            <p:spPr>
              <a:xfrm rot="8100000">
                <a:off x="6203917" y="6068451"/>
                <a:ext cx="2527366" cy="2527366"/>
              </a:xfrm>
              <a:prstGeom prst="teardrop">
                <a:avLst>
                  <a:gd name="adj" fmla="val 1183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 useBgFill="1">
            <p:nvSpPr>
              <p:cNvPr id="43" name="Oval 42">
                <a:extLst>
                  <a:ext uri="{FF2B5EF4-FFF2-40B4-BE49-F238E27FC236}">
                    <a16:creationId xmlns:a16="http://schemas.microsoft.com/office/drawing/2014/main" id="{92B4A923-5743-45EC-BCFB-D34B595030DB}"/>
                  </a:ext>
                </a:extLst>
              </p:cNvPr>
              <p:cNvSpPr/>
              <p:nvPr/>
            </p:nvSpPr>
            <p:spPr>
              <a:xfrm>
                <a:off x="6369481" y="6230072"/>
                <a:ext cx="2194970" cy="219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19EA6A-F060-4AEF-AB14-089A9A6648B9}"/>
                </a:ext>
              </a:extLst>
            </p:cNvPr>
            <p:cNvSpPr/>
            <p:nvPr/>
          </p:nvSpPr>
          <p:spPr>
            <a:xfrm>
              <a:off x="3481481" y="3428073"/>
              <a:ext cx="2520000" cy="2454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30FCBF-C1AD-47DD-AA89-B346FC6492EE}"/>
                </a:ext>
              </a:extLst>
            </p:cNvPr>
            <p:cNvSpPr/>
            <p:nvPr/>
          </p:nvSpPr>
          <p:spPr>
            <a:xfrm>
              <a:off x="3481480" y="5881677"/>
              <a:ext cx="2520000" cy="82062"/>
            </a:xfrm>
            <a:prstGeom prst="rect">
              <a:avLst/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362D91-A0D6-41F3-B814-A9F97F3ACA07}"/>
                </a:ext>
              </a:extLst>
            </p:cNvPr>
            <p:cNvSpPr txBox="1"/>
            <p:nvPr/>
          </p:nvSpPr>
          <p:spPr>
            <a:xfrm>
              <a:off x="4113649" y="3046072"/>
              <a:ext cx="1215397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Milestone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2211C7-4A94-47A7-B57F-D4F53439D6A0}"/>
                </a:ext>
              </a:extLst>
            </p:cNvPr>
            <p:cNvSpPr/>
            <p:nvPr/>
          </p:nvSpPr>
          <p:spPr>
            <a:xfrm>
              <a:off x="3481480" y="3002623"/>
              <a:ext cx="2520000" cy="608844"/>
            </a:xfrm>
            <a:prstGeom prst="rect">
              <a:avLst/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E297160B-A6EE-4F1F-9EE2-6FE8CB5C4DC9}"/>
                </a:ext>
              </a:extLst>
            </p:cNvPr>
            <p:cNvSpPr/>
            <p:nvPr/>
          </p:nvSpPr>
          <p:spPr>
            <a:xfrm>
              <a:off x="4172603" y="1187120"/>
              <a:ext cx="1097485" cy="1097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EF5135-3D5C-4BCF-969C-2D2FF2AD3E5A}"/>
                </a:ext>
              </a:extLst>
            </p:cNvPr>
            <p:cNvSpPr txBox="1"/>
            <p:nvPr/>
          </p:nvSpPr>
          <p:spPr>
            <a:xfrm>
              <a:off x="3752740" y="3010580"/>
              <a:ext cx="1977481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Primary Research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28A9C-518B-4EC4-B155-A8485461274F}"/>
              </a:ext>
            </a:extLst>
          </p:cNvPr>
          <p:cNvGrpSpPr/>
          <p:nvPr/>
        </p:nvGrpSpPr>
        <p:grpSpPr>
          <a:xfrm>
            <a:off x="6291962" y="1304202"/>
            <a:ext cx="2520000" cy="4850159"/>
            <a:chOff x="6253870" y="1111162"/>
            <a:chExt cx="2520000" cy="48501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73DA8AE-B0B5-4261-A710-1664EB8EF772}"/>
                </a:ext>
              </a:extLst>
            </p:cNvPr>
            <p:cNvGrpSpPr/>
            <p:nvPr/>
          </p:nvGrpSpPr>
          <p:grpSpPr>
            <a:xfrm>
              <a:off x="6921496" y="1111162"/>
              <a:ext cx="1263683" cy="1263683"/>
              <a:chOff x="6203917" y="6068451"/>
              <a:chExt cx="2527366" cy="2527366"/>
            </a:xfrm>
            <a:solidFill>
              <a:srgbClr val="64D795"/>
            </a:solidFill>
          </p:grpSpPr>
          <p:sp>
            <p:nvSpPr>
              <p:cNvPr id="55" name="Teardrop 54">
                <a:extLst>
                  <a:ext uri="{FF2B5EF4-FFF2-40B4-BE49-F238E27FC236}">
                    <a16:creationId xmlns:a16="http://schemas.microsoft.com/office/drawing/2014/main" id="{DED0275A-EDBE-45A0-9EC3-A20440955254}"/>
                  </a:ext>
                </a:extLst>
              </p:cNvPr>
              <p:cNvSpPr/>
              <p:nvPr/>
            </p:nvSpPr>
            <p:spPr>
              <a:xfrm rot="8100000">
                <a:off x="6203917" y="6068451"/>
                <a:ext cx="2527366" cy="2527366"/>
              </a:xfrm>
              <a:prstGeom prst="teardrop">
                <a:avLst>
                  <a:gd name="adj" fmla="val 1183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 useBgFill="1">
            <p:nvSpPr>
              <p:cNvPr id="60" name="Oval 59">
                <a:extLst>
                  <a:ext uri="{FF2B5EF4-FFF2-40B4-BE49-F238E27FC236}">
                    <a16:creationId xmlns:a16="http://schemas.microsoft.com/office/drawing/2014/main" id="{FEF42C8A-E3C7-4CD6-9C3A-FAB35A873F9B}"/>
                  </a:ext>
                </a:extLst>
              </p:cNvPr>
              <p:cNvSpPr/>
              <p:nvPr/>
            </p:nvSpPr>
            <p:spPr>
              <a:xfrm>
                <a:off x="6369481" y="6230072"/>
                <a:ext cx="2194970" cy="219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05ABE4-F976-4E6C-80D0-B441E4DD04D3}"/>
                </a:ext>
              </a:extLst>
            </p:cNvPr>
            <p:cNvGrpSpPr/>
            <p:nvPr/>
          </p:nvGrpSpPr>
          <p:grpSpPr>
            <a:xfrm>
              <a:off x="6253870" y="1204007"/>
              <a:ext cx="2520000" cy="4757314"/>
              <a:chOff x="6253870" y="1204007"/>
              <a:chExt cx="2520000" cy="475731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6A84B5-B368-497B-A5BF-9FFA7FE70B4E}"/>
                  </a:ext>
                </a:extLst>
              </p:cNvPr>
              <p:cNvSpPr/>
              <p:nvPr/>
            </p:nvSpPr>
            <p:spPr>
              <a:xfrm>
                <a:off x="6253870" y="3428073"/>
                <a:ext cx="2520000" cy="2453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A76CB2-2099-4B81-BD97-61385FBF602B}"/>
                  </a:ext>
                </a:extLst>
              </p:cNvPr>
              <p:cNvSpPr/>
              <p:nvPr/>
            </p:nvSpPr>
            <p:spPr>
              <a:xfrm>
                <a:off x="6253870" y="5879259"/>
                <a:ext cx="2520000" cy="82062"/>
              </a:xfrm>
              <a:prstGeom prst="rect">
                <a:avLst/>
              </a:prstGeom>
              <a:solidFill>
                <a:srgbClr val="64D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452A8B-620C-4B71-9333-451A6AE239C4}"/>
                  </a:ext>
                </a:extLst>
              </p:cNvPr>
              <p:cNvSpPr txBox="1"/>
              <p:nvPr/>
            </p:nvSpPr>
            <p:spPr>
              <a:xfrm>
                <a:off x="6945322" y="3046072"/>
                <a:ext cx="1215397" cy="33855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  <a:t>Milestone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59B49C4-CC1B-40E9-996A-2EBE877F998B}"/>
                  </a:ext>
                </a:extLst>
              </p:cNvPr>
              <p:cNvSpPr/>
              <p:nvPr/>
            </p:nvSpPr>
            <p:spPr>
              <a:xfrm>
                <a:off x="6253870" y="3002623"/>
                <a:ext cx="2520000" cy="608844"/>
              </a:xfrm>
              <a:prstGeom prst="rect">
                <a:avLst/>
              </a:prstGeom>
              <a:solidFill>
                <a:srgbClr val="64D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 useBgFill="1">
            <p:nvSpPr>
              <p:cNvPr id="52" name="Oval 51">
                <a:extLst>
                  <a:ext uri="{FF2B5EF4-FFF2-40B4-BE49-F238E27FC236}">
                    <a16:creationId xmlns:a16="http://schemas.microsoft.com/office/drawing/2014/main" id="{FE7A6482-0348-49A4-9080-4991FD74F575}"/>
                  </a:ext>
                </a:extLst>
              </p:cNvPr>
              <p:cNvSpPr/>
              <p:nvPr/>
            </p:nvSpPr>
            <p:spPr>
              <a:xfrm>
                <a:off x="7004277" y="1204007"/>
                <a:ext cx="1097485" cy="1097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0DE11A-2E33-4ACC-BA0A-C94F2DA9C281}"/>
                  </a:ext>
                </a:extLst>
              </p:cNvPr>
              <p:cNvSpPr txBox="1"/>
              <p:nvPr/>
            </p:nvSpPr>
            <p:spPr>
              <a:xfrm>
                <a:off x="6462755" y="3011859"/>
                <a:ext cx="2102230" cy="58477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  <a:t>Data </a:t>
                </a:r>
                <a:b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</a:b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  <a:t>Analysis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28C22DF-430D-4E4C-9B99-010163472197}"/>
              </a:ext>
            </a:extLst>
          </p:cNvPr>
          <p:cNvGrpSpPr/>
          <p:nvPr/>
        </p:nvGrpSpPr>
        <p:grpSpPr>
          <a:xfrm>
            <a:off x="9229282" y="1296245"/>
            <a:ext cx="2545400" cy="4858116"/>
            <a:chOff x="9057923" y="1103205"/>
            <a:chExt cx="2545400" cy="48581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9EEEB2-32C4-48D9-A33B-F5FEA62A7CE4}"/>
                </a:ext>
              </a:extLst>
            </p:cNvPr>
            <p:cNvGrpSpPr/>
            <p:nvPr/>
          </p:nvGrpSpPr>
          <p:grpSpPr>
            <a:xfrm>
              <a:off x="9698782" y="1103205"/>
              <a:ext cx="1263683" cy="1263683"/>
              <a:chOff x="6203917" y="6068451"/>
              <a:chExt cx="2527366" cy="2527366"/>
            </a:xfrm>
            <a:solidFill>
              <a:srgbClr val="69449B"/>
            </a:solidFill>
          </p:grpSpPr>
          <p:sp>
            <p:nvSpPr>
              <p:cNvPr id="82" name="Teardrop 81">
                <a:extLst>
                  <a:ext uri="{FF2B5EF4-FFF2-40B4-BE49-F238E27FC236}">
                    <a16:creationId xmlns:a16="http://schemas.microsoft.com/office/drawing/2014/main" id="{D57AA442-4334-4D6D-8AF7-937571A44D3E}"/>
                  </a:ext>
                </a:extLst>
              </p:cNvPr>
              <p:cNvSpPr/>
              <p:nvPr/>
            </p:nvSpPr>
            <p:spPr>
              <a:xfrm rot="8100000">
                <a:off x="6203917" y="6068451"/>
                <a:ext cx="2527366" cy="2527366"/>
              </a:xfrm>
              <a:prstGeom prst="teardrop">
                <a:avLst>
                  <a:gd name="adj" fmla="val 1183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 useBgFill="1">
            <p:nvSpPr>
              <p:cNvPr id="83" name="Oval 82">
                <a:extLst>
                  <a:ext uri="{FF2B5EF4-FFF2-40B4-BE49-F238E27FC236}">
                    <a16:creationId xmlns:a16="http://schemas.microsoft.com/office/drawing/2014/main" id="{23C112DE-9756-4A4E-BB05-70434007AC9C}"/>
                  </a:ext>
                </a:extLst>
              </p:cNvPr>
              <p:cNvSpPr/>
              <p:nvPr/>
            </p:nvSpPr>
            <p:spPr>
              <a:xfrm>
                <a:off x="6369481" y="6230072"/>
                <a:ext cx="2194970" cy="219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</p:grpSp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475A65A5-082E-443E-9992-D16811C19D16}"/>
                </a:ext>
              </a:extLst>
            </p:cNvPr>
            <p:cNvSpPr/>
            <p:nvPr/>
          </p:nvSpPr>
          <p:spPr>
            <a:xfrm>
              <a:off x="9781881" y="1184016"/>
              <a:ext cx="1097485" cy="1097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589E300-FCB0-44F4-A0AC-16E84D813917}"/>
                </a:ext>
              </a:extLst>
            </p:cNvPr>
            <p:cNvGrpSpPr/>
            <p:nvPr/>
          </p:nvGrpSpPr>
          <p:grpSpPr>
            <a:xfrm>
              <a:off x="9057923" y="2994666"/>
              <a:ext cx="2545400" cy="2966655"/>
              <a:chOff x="9057923" y="2994666"/>
              <a:chExt cx="2545400" cy="296665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12FC25A-E666-4834-89EC-1BB6D3B1DBD7}"/>
                  </a:ext>
                </a:extLst>
              </p:cNvPr>
              <p:cNvSpPr/>
              <p:nvPr/>
            </p:nvSpPr>
            <p:spPr>
              <a:xfrm>
                <a:off x="9083323" y="3420117"/>
                <a:ext cx="2520000" cy="2461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2952912-825B-49A3-89C8-CE38871B0288}"/>
                  </a:ext>
                </a:extLst>
              </p:cNvPr>
              <p:cNvSpPr/>
              <p:nvPr/>
            </p:nvSpPr>
            <p:spPr>
              <a:xfrm>
                <a:off x="9083323" y="5879259"/>
                <a:ext cx="2520000" cy="82062"/>
              </a:xfrm>
              <a:prstGeom prst="rect">
                <a:avLst/>
              </a:prstGeom>
              <a:solidFill>
                <a:srgbClr val="6944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FD83F29-1261-475E-8042-AA9C12938DE4}"/>
                  </a:ext>
                </a:extLst>
              </p:cNvPr>
              <p:cNvSpPr txBox="1"/>
              <p:nvPr/>
            </p:nvSpPr>
            <p:spPr>
              <a:xfrm>
                <a:off x="9526745" y="3038115"/>
                <a:ext cx="1215397" cy="33855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  <a:t>Milestone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D38B5A-D409-4F9C-90FB-4975D62E5B36}"/>
                  </a:ext>
                </a:extLst>
              </p:cNvPr>
              <p:cNvSpPr/>
              <p:nvPr/>
            </p:nvSpPr>
            <p:spPr>
              <a:xfrm>
                <a:off x="9057923" y="2994666"/>
                <a:ext cx="2520000" cy="608844"/>
              </a:xfrm>
              <a:prstGeom prst="rect">
                <a:avLst/>
              </a:prstGeom>
              <a:solidFill>
                <a:srgbClr val="6944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868C737-F27A-41BA-B36C-686F667FE1E8}"/>
                  </a:ext>
                </a:extLst>
              </p:cNvPr>
              <p:cNvSpPr txBox="1"/>
              <p:nvPr/>
            </p:nvSpPr>
            <p:spPr>
              <a:xfrm>
                <a:off x="9214782" y="3008346"/>
                <a:ext cx="2206283" cy="58477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" pitchFamily="2" charset="77"/>
                    <a:ea typeface="League Spartan" charset="0"/>
                    <a:cs typeface="Poppins" pitchFamily="2" charset="77"/>
                  </a:rPr>
                  <a:t>Insights and Recommendations</a:t>
                </a:r>
              </a:p>
            </p:txBody>
          </p:sp>
        </p:grpSp>
      </p:grpSp>
      <p:sp>
        <p:nvSpPr>
          <p:cNvPr id="84" name="Subtitle 2">
            <a:extLst>
              <a:ext uri="{FF2B5EF4-FFF2-40B4-BE49-F238E27FC236}">
                <a16:creationId xmlns:a16="http://schemas.microsoft.com/office/drawing/2014/main" id="{D2F3AD45-EB25-40E8-AE00-F581C7E32637}"/>
              </a:ext>
            </a:extLst>
          </p:cNvPr>
          <p:cNvSpPr txBox="1">
            <a:spLocks/>
          </p:cNvSpPr>
          <p:nvPr/>
        </p:nvSpPr>
        <p:spPr>
          <a:xfrm>
            <a:off x="3342665" y="3850572"/>
            <a:ext cx="2577251" cy="221259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Mode of Data Collection: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Structured questionnaire for surveys and interviews – separate for gamers, software and print subscription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Sample Size: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t least 50 responses from people of the age group 16 – 50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4C05B-B8AE-4E34-BC51-DDC65E398D56}"/>
              </a:ext>
            </a:extLst>
          </p:cNvPr>
          <p:cNvSpPr txBox="1"/>
          <p:nvPr/>
        </p:nvSpPr>
        <p:spPr>
          <a:xfrm>
            <a:off x="6263336" y="3851656"/>
            <a:ext cx="2577251" cy="255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IN" sz="1400" i="1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Persona Identification &amp; Storyboarding:</a:t>
            </a:r>
            <a:r>
              <a:rPr lang="en-IN" sz="1400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 Across gaming, software and print subscription services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IN" sz="1400" i="1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Empathy Map Creation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IN" sz="1400" i="1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Pain Points Identification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+mn-cs"/>
              </a:rPr>
              <a:t>Needs Identification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 Light" panose="020F0502020204030203" pitchFamily="34" charset="0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4088FF-DE5A-4AE7-A184-B49EC1169A22}"/>
              </a:ext>
            </a:extLst>
          </p:cNvPr>
          <p:cNvSpPr txBox="1"/>
          <p:nvPr/>
        </p:nvSpPr>
        <p:spPr>
          <a:xfrm>
            <a:off x="9275110" y="3921600"/>
            <a:ext cx="2467427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+mn-cs"/>
              </a:rPr>
              <a:t>Generating targeted insights and proposals to cater to the aspirations and deal with the challenges faced by consumers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400" dirty="0">
              <a:solidFill>
                <a:prstClr val="black"/>
              </a:solidFill>
              <a:latin typeface="Calibri" panose="020F0502020204030204"/>
              <a:ea typeface="Lato Light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Listing down recommendations </a:t>
            </a:r>
            <a:r>
              <a:rPr lang="en-IN" sz="1400" i="1" dirty="0">
                <a:solidFill>
                  <a:prstClr val="black"/>
                </a:solidFill>
                <a:latin typeface="Calibri" panose="020F0502020204030204"/>
                <a:ea typeface="Lato Light" panose="020F0502020204030203" pitchFamily="34" charset="0"/>
              </a:rPr>
              <a:t>– Prioritization Matrix</a:t>
            </a:r>
            <a:endParaRPr kumimoji="0" lang="en-IN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 Light" panose="020F0502020204030203" pitchFamily="34" charset="0"/>
              <a:cs typeface="+mn-cs"/>
            </a:endParaRPr>
          </a:p>
        </p:txBody>
      </p:sp>
      <p:grpSp>
        <p:nvGrpSpPr>
          <p:cNvPr id="87" name="Group 193">
            <a:extLst>
              <a:ext uri="{FF2B5EF4-FFF2-40B4-BE49-F238E27FC236}">
                <a16:creationId xmlns:a16="http://schemas.microsoft.com/office/drawing/2014/main" id="{2F92C02D-6083-4042-A902-39922956C1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2954" y="1546701"/>
            <a:ext cx="757893" cy="711701"/>
            <a:chOff x="1551" y="3227"/>
            <a:chExt cx="443" cy="416"/>
          </a:xfrm>
          <a:solidFill>
            <a:srgbClr val="000000"/>
          </a:solidFill>
        </p:grpSpPr>
        <p:sp>
          <p:nvSpPr>
            <p:cNvPr id="88" name="Freeform 194">
              <a:extLst>
                <a:ext uri="{FF2B5EF4-FFF2-40B4-BE49-F238E27FC236}">
                  <a16:creationId xmlns:a16="http://schemas.microsoft.com/office/drawing/2014/main" id="{EB994D92-0825-43E0-9BDA-DBF31E0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3393"/>
              <a:ext cx="85" cy="75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2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89" name="Freeform 195">
              <a:extLst>
                <a:ext uri="{FF2B5EF4-FFF2-40B4-BE49-F238E27FC236}">
                  <a16:creationId xmlns:a16="http://schemas.microsoft.com/office/drawing/2014/main" id="{CD34FBEA-E62F-4FB9-A32E-E7200815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3395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3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7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3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3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0" name="Freeform 196">
              <a:extLst>
                <a:ext uri="{FF2B5EF4-FFF2-40B4-BE49-F238E27FC236}">
                  <a16:creationId xmlns:a16="http://schemas.microsoft.com/office/drawing/2014/main" id="{DF6EBDC3-8F65-4533-AEE2-BE893166A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3" y="3227"/>
              <a:ext cx="165" cy="187"/>
            </a:xfrm>
            <a:custGeom>
              <a:avLst/>
              <a:gdLst>
                <a:gd name="T0" fmla="*/ 54 w 107"/>
                <a:gd name="T1" fmla="*/ 125 h 125"/>
                <a:gd name="T2" fmla="*/ 0 w 107"/>
                <a:gd name="T3" fmla="*/ 63 h 125"/>
                <a:gd name="T4" fmla="*/ 54 w 107"/>
                <a:gd name="T5" fmla="*/ 0 h 125"/>
                <a:gd name="T6" fmla="*/ 107 w 107"/>
                <a:gd name="T7" fmla="*/ 63 h 125"/>
                <a:gd name="T8" fmla="*/ 54 w 107"/>
                <a:gd name="T9" fmla="*/ 125 h 125"/>
                <a:gd name="T10" fmla="*/ 54 w 107"/>
                <a:gd name="T11" fmla="*/ 12 h 125"/>
                <a:gd name="T12" fmla="*/ 12 w 107"/>
                <a:gd name="T13" fmla="*/ 63 h 125"/>
                <a:gd name="T14" fmla="*/ 54 w 107"/>
                <a:gd name="T15" fmla="*/ 113 h 125"/>
                <a:gd name="T16" fmla="*/ 95 w 107"/>
                <a:gd name="T17" fmla="*/ 63 h 125"/>
                <a:gd name="T18" fmla="*/ 54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4" y="125"/>
                  </a:moveTo>
                  <a:cubicBezTo>
                    <a:pt x="24" y="125"/>
                    <a:pt x="0" y="97"/>
                    <a:pt x="0" y="63"/>
                  </a:cubicBezTo>
                  <a:cubicBezTo>
                    <a:pt x="0" y="28"/>
                    <a:pt x="24" y="0"/>
                    <a:pt x="54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5"/>
                    <a:pt x="54" y="125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3"/>
                    <a:pt x="54" y="113"/>
                  </a:cubicBezTo>
                  <a:cubicBezTo>
                    <a:pt x="77" y="113"/>
                    <a:pt x="95" y="91"/>
                    <a:pt x="95" y="63"/>
                  </a:cubicBezTo>
                  <a:cubicBezTo>
                    <a:pt x="95" y="35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1" name="Freeform 197">
              <a:extLst>
                <a:ext uri="{FF2B5EF4-FFF2-40B4-BE49-F238E27FC236}">
                  <a16:creationId xmlns:a16="http://schemas.microsoft.com/office/drawing/2014/main" id="{5A467218-E90A-4BD6-8C21-577C0B20C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3278"/>
              <a:ext cx="150" cy="46"/>
            </a:xfrm>
            <a:custGeom>
              <a:avLst/>
              <a:gdLst>
                <a:gd name="T0" fmla="*/ 84 w 98"/>
                <a:gd name="T1" fmla="*/ 31 h 31"/>
                <a:gd name="T2" fmla="*/ 57 w 98"/>
                <a:gd name="T3" fmla="*/ 16 h 31"/>
                <a:gd name="T4" fmla="*/ 21 w 98"/>
                <a:gd name="T5" fmla="*/ 30 h 31"/>
                <a:gd name="T6" fmla="*/ 0 w 98"/>
                <a:gd name="T7" fmla="*/ 25 h 31"/>
                <a:gd name="T8" fmla="*/ 6 w 98"/>
                <a:gd name="T9" fmla="*/ 14 h 31"/>
                <a:gd name="T10" fmla="*/ 21 w 98"/>
                <a:gd name="T11" fmla="*/ 18 h 31"/>
                <a:gd name="T12" fmla="*/ 52 w 98"/>
                <a:gd name="T13" fmla="*/ 3 h 31"/>
                <a:gd name="T14" fmla="*/ 57 w 98"/>
                <a:gd name="T15" fmla="*/ 0 h 31"/>
                <a:gd name="T16" fmla="*/ 57 w 98"/>
                <a:gd name="T17" fmla="*/ 0 h 31"/>
                <a:gd name="T18" fmla="*/ 62 w 98"/>
                <a:gd name="T19" fmla="*/ 3 h 31"/>
                <a:gd name="T20" fmla="*/ 91 w 98"/>
                <a:gd name="T21" fmla="*/ 18 h 31"/>
                <a:gd name="T22" fmla="*/ 95 w 98"/>
                <a:gd name="T23" fmla="*/ 18 h 31"/>
                <a:gd name="T24" fmla="*/ 96 w 98"/>
                <a:gd name="T25" fmla="*/ 17 h 31"/>
                <a:gd name="T26" fmla="*/ 98 w 98"/>
                <a:gd name="T27" fmla="*/ 29 h 31"/>
                <a:gd name="T28" fmla="*/ 95 w 98"/>
                <a:gd name="T29" fmla="*/ 30 h 31"/>
                <a:gd name="T30" fmla="*/ 93 w 98"/>
                <a:gd name="T31" fmla="*/ 30 h 31"/>
                <a:gd name="T32" fmla="*/ 84 w 9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31">
                  <a:moveTo>
                    <a:pt x="84" y="31"/>
                  </a:moveTo>
                  <a:cubicBezTo>
                    <a:pt x="73" y="31"/>
                    <a:pt x="64" y="26"/>
                    <a:pt x="57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4" y="30"/>
                    <a:pt x="7" y="28"/>
                    <a:pt x="0" y="2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1" y="17"/>
                    <a:pt x="15" y="18"/>
                    <a:pt x="21" y="18"/>
                  </a:cubicBezTo>
                  <a:cubicBezTo>
                    <a:pt x="33" y="18"/>
                    <a:pt x="48" y="11"/>
                    <a:pt x="52" y="3"/>
                  </a:cubicBezTo>
                  <a:cubicBezTo>
                    <a:pt x="53" y="1"/>
                    <a:pt x="55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0"/>
                    <a:pt x="91" y="18"/>
                  </a:cubicBezTo>
                  <a:cubicBezTo>
                    <a:pt x="92" y="18"/>
                    <a:pt x="94" y="18"/>
                    <a:pt x="95" y="18"/>
                  </a:cubicBezTo>
                  <a:cubicBezTo>
                    <a:pt x="95" y="18"/>
                    <a:pt x="96" y="18"/>
                    <a:pt x="96" y="1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6" y="30"/>
                    <a:pt x="95" y="30"/>
                  </a:cubicBezTo>
                  <a:cubicBezTo>
                    <a:pt x="95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2" name="Freeform 201">
              <a:extLst>
                <a:ext uri="{FF2B5EF4-FFF2-40B4-BE49-F238E27FC236}">
                  <a16:creationId xmlns:a16="http://schemas.microsoft.com/office/drawing/2014/main" id="{CC945E97-D77D-438D-9FD5-10DC0E84A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" y="3463"/>
              <a:ext cx="147" cy="144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6" y="21"/>
                    <a:pt x="96" y="48"/>
                  </a:cubicBezTo>
                  <a:cubicBezTo>
                    <a:pt x="96" y="74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8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8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3" name="Freeform 202">
              <a:extLst>
                <a:ext uri="{FF2B5EF4-FFF2-40B4-BE49-F238E27FC236}">
                  <a16:creationId xmlns:a16="http://schemas.microsoft.com/office/drawing/2014/main" id="{7E33B45D-AD28-40D0-AF61-35BA7C8B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" y="3570"/>
              <a:ext cx="77" cy="73"/>
            </a:xfrm>
            <a:custGeom>
              <a:avLst/>
              <a:gdLst>
                <a:gd name="T0" fmla="*/ 43 w 50"/>
                <a:gd name="T1" fmla="*/ 49 h 49"/>
                <a:gd name="T2" fmla="*/ 39 w 50"/>
                <a:gd name="T3" fmla="*/ 47 h 49"/>
                <a:gd name="T4" fmla="*/ 3 w 50"/>
                <a:gd name="T5" fmla="*/ 11 h 49"/>
                <a:gd name="T6" fmla="*/ 3 w 50"/>
                <a:gd name="T7" fmla="*/ 3 h 49"/>
                <a:gd name="T8" fmla="*/ 11 w 50"/>
                <a:gd name="T9" fmla="*/ 3 h 49"/>
                <a:gd name="T10" fmla="*/ 47 w 50"/>
                <a:gd name="T11" fmla="*/ 39 h 49"/>
                <a:gd name="T12" fmla="*/ 47 w 50"/>
                <a:gd name="T13" fmla="*/ 47 h 49"/>
                <a:gd name="T14" fmla="*/ 43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3" y="49"/>
                  </a:moveTo>
                  <a:cubicBezTo>
                    <a:pt x="42" y="49"/>
                    <a:pt x="40" y="48"/>
                    <a:pt x="39" y="47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1"/>
                    <a:pt x="50" y="45"/>
                    <a:pt x="47" y="47"/>
                  </a:cubicBezTo>
                  <a:cubicBezTo>
                    <a:pt x="46" y="48"/>
                    <a:pt x="45" y="49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94" name="Group 83">
            <a:extLst>
              <a:ext uri="{FF2B5EF4-FFF2-40B4-BE49-F238E27FC236}">
                <a16:creationId xmlns:a16="http://schemas.microsoft.com/office/drawing/2014/main" id="{C8F471D3-74D5-40BC-872D-97537417E1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5816" y="1551584"/>
            <a:ext cx="692977" cy="689736"/>
            <a:chOff x="2592" y="1887"/>
            <a:chExt cx="428" cy="426"/>
          </a:xfrm>
          <a:solidFill>
            <a:srgbClr val="000000"/>
          </a:solidFill>
        </p:grpSpPr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534B816E-8549-4461-A6B3-894819ED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887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50 w 288"/>
                <a:gd name="T19" fmla="*/ 282 h 288"/>
                <a:gd name="T20" fmla="*/ 144 w 288"/>
                <a:gd name="T2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148"/>
                    <a:pt x="285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cubicBezTo>
                    <a:pt x="12" y="217"/>
                    <a:pt x="71" y="276"/>
                    <a:pt x="144" y="276"/>
                  </a:cubicBezTo>
                  <a:cubicBezTo>
                    <a:pt x="147" y="276"/>
                    <a:pt x="150" y="279"/>
                    <a:pt x="150" y="282"/>
                  </a:cubicBezTo>
                  <a:cubicBezTo>
                    <a:pt x="150" y="286"/>
                    <a:pt x="147" y="288"/>
                    <a:pt x="144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29556881-AEE7-4626-BB8F-DCAEDBEB1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" y="2118"/>
              <a:ext cx="153" cy="154"/>
            </a:xfrm>
            <a:custGeom>
              <a:avLst/>
              <a:gdLst>
                <a:gd name="T0" fmla="*/ 52 w 103"/>
                <a:gd name="T1" fmla="*/ 104 h 104"/>
                <a:gd name="T2" fmla="*/ 0 w 103"/>
                <a:gd name="T3" fmla="*/ 52 h 104"/>
                <a:gd name="T4" fmla="*/ 52 w 103"/>
                <a:gd name="T5" fmla="*/ 0 h 104"/>
                <a:gd name="T6" fmla="*/ 103 w 103"/>
                <a:gd name="T7" fmla="*/ 52 h 104"/>
                <a:gd name="T8" fmla="*/ 52 w 103"/>
                <a:gd name="T9" fmla="*/ 104 h 104"/>
                <a:gd name="T10" fmla="*/ 52 w 103"/>
                <a:gd name="T11" fmla="*/ 12 h 104"/>
                <a:gd name="T12" fmla="*/ 12 w 103"/>
                <a:gd name="T13" fmla="*/ 52 h 104"/>
                <a:gd name="T14" fmla="*/ 52 w 103"/>
                <a:gd name="T15" fmla="*/ 92 h 104"/>
                <a:gd name="T16" fmla="*/ 91 w 103"/>
                <a:gd name="T17" fmla="*/ 52 h 104"/>
                <a:gd name="T18" fmla="*/ 52 w 103"/>
                <a:gd name="T19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3" y="23"/>
                    <a:pt x="103" y="52"/>
                  </a:cubicBezTo>
                  <a:cubicBezTo>
                    <a:pt x="103" y="80"/>
                    <a:pt x="80" y="104"/>
                    <a:pt x="52" y="104"/>
                  </a:cubicBezTo>
                  <a:close/>
                  <a:moveTo>
                    <a:pt x="52" y="12"/>
                  </a:moveTo>
                  <a:cubicBezTo>
                    <a:pt x="30" y="12"/>
                    <a:pt x="12" y="30"/>
                    <a:pt x="12" y="52"/>
                  </a:cubicBezTo>
                  <a:cubicBezTo>
                    <a:pt x="12" y="74"/>
                    <a:pt x="30" y="92"/>
                    <a:pt x="52" y="92"/>
                  </a:cubicBezTo>
                  <a:cubicBezTo>
                    <a:pt x="74" y="92"/>
                    <a:pt x="91" y="74"/>
                    <a:pt x="91" y="52"/>
                  </a:cubicBezTo>
                  <a:cubicBezTo>
                    <a:pt x="91" y="30"/>
                    <a:pt x="74" y="12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7B960DD1-7FD5-4C78-9554-F7883DFF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33"/>
              <a:ext cx="83" cy="80"/>
            </a:xfrm>
            <a:custGeom>
              <a:avLst/>
              <a:gdLst>
                <a:gd name="T0" fmla="*/ 49 w 56"/>
                <a:gd name="T1" fmla="*/ 54 h 54"/>
                <a:gd name="T2" fmla="*/ 45 w 56"/>
                <a:gd name="T3" fmla="*/ 52 h 54"/>
                <a:gd name="T4" fmla="*/ 3 w 56"/>
                <a:gd name="T5" fmla="*/ 10 h 54"/>
                <a:gd name="T6" fmla="*/ 3 w 56"/>
                <a:gd name="T7" fmla="*/ 2 h 54"/>
                <a:gd name="T8" fmla="*/ 11 w 56"/>
                <a:gd name="T9" fmla="*/ 2 h 54"/>
                <a:gd name="T10" fmla="*/ 53 w 56"/>
                <a:gd name="T11" fmla="*/ 44 h 54"/>
                <a:gd name="T12" fmla="*/ 53 w 56"/>
                <a:gd name="T13" fmla="*/ 52 h 54"/>
                <a:gd name="T14" fmla="*/ 49 w 5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4">
                  <a:moveTo>
                    <a:pt x="49" y="54"/>
                  </a:moveTo>
                  <a:cubicBezTo>
                    <a:pt x="48" y="54"/>
                    <a:pt x="46" y="54"/>
                    <a:pt x="45" y="5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6" y="46"/>
                    <a:pt x="56" y="50"/>
                    <a:pt x="53" y="52"/>
                  </a:cubicBezTo>
                  <a:cubicBezTo>
                    <a:pt x="52" y="54"/>
                    <a:pt x="51" y="54"/>
                    <a:pt x="49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0DFCEB28-61A5-4B05-B10A-24501661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1894"/>
              <a:ext cx="213" cy="313"/>
            </a:xfrm>
            <a:custGeom>
              <a:avLst/>
              <a:gdLst>
                <a:gd name="T0" fmla="*/ 67 w 144"/>
                <a:gd name="T1" fmla="*/ 211 h 211"/>
                <a:gd name="T2" fmla="*/ 61 w 144"/>
                <a:gd name="T3" fmla="*/ 205 h 211"/>
                <a:gd name="T4" fmla="*/ 61 w 144"/>
                <a:gd name="T5" fmla="*/ 178 h 211"/>
                <a:gd name="T6" fmla="*/ 3 w 144"/>
                <a:gd name="T7" fmla="*/ 132 h 211"/>
                <a:gd name="T8" fmla="*/ 2 w 144"/>
                <a:gd name="T9" fmla="*/ 124 h 211"/>
                <a:gd name="T10" fmla="*/ 29 w 144"/>
                <a:gd name="T11" fmla="*/ 82 h 211"/>
                <a:gd name="T12" fmla="*/ 34 w 144"/>
                <a:gd name="T13" fmla="*/ 79 h 211"/>
                <a:gd name="T14" fmla="*/ 97 w 144"/>
                <a:gd name="T15" fmla="*/ 79 h 211"/>
                <a:gd name="T16" fmla="*/ 97 w 144"/>
                <a:gd name="T17" fmla="*/ 52 h 211"/>
                <a:gd name="T18" fmla="*/ 82 w 144"/>
                <a:gd name="T19" fmla="*/ 42 h 211"/>
                <a:gd name="T20" fmla="*/ 79 w 144"/>
                <a:gd name="T21" fmla="*/ 37 h 211"/>
                <a:gd name="T22" fmla="*/ 82 w 144"/>
                <a:gd name="T23" fmla="*/ 32 h 211"/>
                <a:gd name="T24" fmla="*/ 134 w 144"/>
                <a:gd name="T25" fmla="*/ 2 h 211"/>
                <a:gd name="T26" fmla="*/ 143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9 w 144"/>
                <a:gd name="T35" fmla="*/ 49 h 211"/>
                <a:gd name="T36" fmla="*/ 109 w 144"/>
                <a:gd name="T37" fmla="*/ 85 h 211"/>
                <a:gd name="T38" fmla="*/ 103 w 144"/>
                <a:gd name="T39" fmla="*/ 91 h 211"/>
                <a:gd name="T40" fmla="*/ 37 w 144"/>
                <a:gd name="T41" fmla="*/ 91 h 211"/>
                <a:gd name="T42" fmla="*/ 15 w 144"/>
                <a:gd name="T43" fmla="*/ 126 h 211"/>
                <a:gd name="T44" fmla="*/ 71 w 144"/>
                <a:gd name="T45" fmla="*/ 171 h 211"/>
                <a:gd name="T46" fmla="*/ 73 w 144"/>
                <a:gd name="T47" fmla="*/ 175 h 211"/>
                <a:gd name="T48" fmla="*/ 73 w 144"/>
                <a:gd name="T49" fmla="*/ 205 h 211"/>
                <a:gd name="T50" fmla="*/ 67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7" y="211"/>
                  </a:moveTo>
                  <a:cubicBezTo>
                    <a:pt x="64" y="211"/>
                    <a:pt x="61" y="209"/>
                    <a:pt x="61" y="205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1" y="130"/>
                    <a:pt x="0" y="127"/>
                    <a:pt x="2" y="124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0"/>
                    <a:pt x="32" y="79"/>
                    <a:pt x="34" y="79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0" y="41"/>
                    <a:pt x="79" y="39"/>
                    <a:pt x="79" y="37"/>
                  </a:cubicBezTo>
                  <a:cubicBezTo>
                    <a:pt x="79" y="35"/>
                    <a:pt x="80" y="33"/>
                    <a:pt x="82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8" y="45"/>
                    <a:pt x="109" y="47"/>
                    <a:pt x="109" y="49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9" y="89"/>
                    <a:pt x="106" y="91"/>
                    <a:pt x="103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2" y="172"/>
                    <a:pt x="73" y="173"/>
                    <a:pt x="73" y="175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3" y="209"/>
                    <a:pt x="70" y="211"/>
                    <a:pt x="6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B964D4B0-F666-4803-8857-2079A4A0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952"/>
              <a:ext cx="114" cy="108"/>
            </a:xfrm>
            <a:custGeom>
              <a:avLst/>
              <a:gdLst>
                <a:gd name="T0" fmla="*/ 7 w 77"/>
                <a:gd name="T1" fmla="*/ 73 h 73"/>
                <a:gd name="T2" fmla="*/ 3 w 77"/>
                <a:gd name="T3" fmla="*/ 71 h 73"/>
                <a:gd name="T4" fmla="*/ 3 w 77"/>
                <a:gd name="T5" fmla="*/ 63 h 73"/>
                <a:gd name="T6" fmla="*/ 24 w 77"/>
                <a:gd name="T7" fmla="*/ 42 h 73"/>
                <a:gd name="T8" fmla="*/ 28 w 77"/>
                <a:gd name="T9" fmla="*/ 40 h 73"/>
                <a:gd name="T10" fmla="*/ 45 w 77"/>
                <a:gd name="T11" fmla="*/ 40 h 73"/>
                <a:gd name="T12" fmla="*/ 65 w 77"/>
                <a:gd name="T13" fmla="*/ 4 h 73"/>
                <a:gd name="T14" fmla="*/ 73 w 77"/>
                <a:gd name="T15" fmla="*/ 2 h 73"/>
                <a:gd name="T16" fmla="*/ 75 w 77"/>
                <a:gd name="T17" fmla="*/ 10 h 73"/>
                <a:gd name="T18" fmla="*/ 54 w 77"/>
                <a:gd name="T19" fmla="*/ 49 h 73"/>
                <a:gd name="T20" fmla="*/ 49 w 77"/>
                <a:gd name="T21" fmla="*/ 52 h 73"/>
                <a:gd name="T22" fmla="*/ 31 w 77"/>
                <a:gd name="T23" fmla="*/ 52 h 73"/>
                <a:gd name="T24" fmla="*/ 11 w 77"/>
                <a:gd name="T25" fmla="*/ 71 h 73"/>
                <a:gd name="T26" fmla="*/ 7 w 77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3">
                  <a:moveTo>
                    <a:pt x="7" y="73"/>
                  </a:moveTo>
                  <a:cubicBezTo>
                    <a:pt x="6" y="73"/>
                    <a:pt x="4" y="73"/>
                    <a:pt x="3" y="71"/>
                  </a:cubicBezTo>
                  <a:cubicBezTo>
                    <a:pt x="0" y="69"/>
                    <a:pt x="0" y="65"/>
                    <a:pt x="3" y="6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1"/>
                    <a:pt x="26" y="40"/>
                    <a:pt x="28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6" y="2"/>
                    <a:pt x="70" y="0"/>
                    <a:pt x="73" y="2"/>
                  </a:cubicBezTo>
                  <a:cubicBezTo>
                    <a:pt x="76" y="4"/>
                    <a:pt x="77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9" y="73"/>
                    <a:pt x="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100" name="Group 77">
            <a:extLst>
              <a:ext uri="{FF2B5EF4-FFF2-40B4-BE49-F238E27FC236}">
                <a16:creationId xmlns:a16="http://schemas.microsoft.com/office/drawing/2014/main" id="{3ED4D27C-4394-4DF8-83D6-58219F0528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9788" y="1676895"/>
            <a:ext cx="680252" cy="581507"/>
            <a:chOff x="3613" y="1954"/>
            <a:chExt cx="434" cy="371"/>
          </a:xfrm>
          <a:solidFill>
            <a:srgbClr val="000000"/>
          </a:solidFill>
        </p:grpSpPr>
        <p:sp>
          <p:nvSpPr>
            <p:cNvPr id="101" name="Freeform 78">
              <a:extLst>
                <a:ext uri="{FF2B5EF4-FFF2-40B4-BE49-F238E27FC236}">
                  <a16:creationId xmlns:a16="http://schemas.microsoft.com/office/drawing/2014/main" id="{A2A75EF1-7491-44E4-828F-F8F54C501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102" name="Freeform 79">
              <a:extLst>
                <a:ext uri="{FF2B5EF4-FFF2-40B4-BE49-F238E27FC236}">
                  <a16:creationId xmlns:a16="http://schemas.microsoft.com/office/drawing/2014/main" id="{4D020086-0EA8-47D8-BD51-1A593FE57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103" name="Freeform 80">
              <a:extLst>
                <a:ext uri="{FF2B5EF4-FFF2-40B4-BE49-F238E27FC236}">
                  <a16:creationId xmlns:a16="http://schemas.microsoft.com/office/drawing/2014/main" id="{E135545C-A39E-448E-98DC-F5A287C00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104" name="Group 83">
            <a:extLst>
              <a:ext uri="{FF2B5EF4-FFF2-40B4-BE49-F238E27FC236}">
                <a16:creationId xmlns:a16="http://schemas.microsoft.com/office/drawing/2014/main" id="{B25B363E-AF0D-44E4-A9F7-DFED7377A0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60048" y="1584194"/>
            <a:ext cx="683234" cy="699122"/>
            <a:chOff x="1580" y="1910"/>
            <a:chExt cx="387" cy="396"/>
          </a:xfrm>
          <a:solidFill>
            <a:srgbClr val="000000"/>
          </a:solidFill>
        </p:grpSpPr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0FE762C0-C031-48C4-97ED-D282277BC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AA23DF04-FB85-4E43-A888-4B6E2444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7" name="Freeform 86">
              <a:extLst>
                <a:ext uri="{FF2B5EF4-FFF2-40B4-BE49-F238E27FC236}">
                  <a16:creationId xmlns:a16="http://schemas.microsoft.com/office/drawing/2014/main" id="{9C9BC755-887C-4703-B677-E5DB5B67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8" name="Freeform 87">
              <a:extLst>
                <a:ext uri="{FF2B5EF4-FFF2-40B4-BE49-F238E27FC236}">
                  <a16:creationId xmlns:a16="http://schemas.microsoft.com/office/drawing/2014/main" id="{DC2451D5-0046-43BB-91DB-A063118BE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9" name="Freeform 88">
              <a:extLst>
                <a:ext uri="{FF2B5EF4-FFF2-40B4-BE49-F238E27FC236}">
                  <a16:creationId xmlns:a16="http://schemas.microsoft.com/office/drawing/2014/main" id="{8F4528CC-CE3F-43A5-BD04-9DB8EBCFB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0" name="Freeform 89">
              <a:extLst>
                <a:ext uri="{FF2B5EF4-FFF2-40B4-BE49-F238E27FC236}">
                  <a16:creationId xmlns:a16="http://schemas.microsoft.com/office/drawing/2014/main" id="{83549AA5-CDC8-48AE-9F38-0A909F20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1" name="Freeform 90">
              <a:extLst>
                <a:ext uri="{FF2B5EF4-FFF2-40B4-BE49-F238E27FC236}">
                  <a16:creationId xmlns:a16="http://schemas.microsoft.com/office/drawing/2014/main" id="{0C3D9515-D8C2-48FE-87B9-5B761AB3D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2" name="Freeform 91">
              <a:extLst>
                <a:ext uri="{FF2B5EF4-FFF2-40B4-BE49-F238E27FC236}">
                  <a16:creationId xmlns:a16="http://schemas.microsoft.com/office/drawing/2014/main" id="{EB6A03D1-36BD-45E9-AAED-E327EFF6F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0D59CCB-4168-49A2-9B74-8A003CA58563}"/>
              </a:ext>
            </a:extLst>
          </p:cNvPr>
          <p:cNvSpPr txBox="1"/>
          <p:nvPr/>
        </p:nvSpPr>
        <p:spPr>
          <a:xfrm>
            <a:off x="417318" y="3887548"/>
            <a:ext cx="251452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Type of Study: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Exploratory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Research Geographic Area: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Kolkata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Source of Data: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Primary and Secondary Research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Research Approach: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 Light" panose="020F0502020204030203" pitchFamily="34" charset="0"/>
                <a:cs typeface="Mukta ExtraLight" panose="020B0000000000000000" pitchFamily="34" charset="77"/>
              </a:rPr>
              <a:t>Survey Method – Interviews, Questionaries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1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E42BC2A-CB50-4D64-A1BE-5B8F3F498E9D}"/>
              </a:ext>
            </a:extLst>
          </p:cNvPr>
          <p:cNvSpPr txBox="1"/>
          <p:nvPr/>
        </p:nvSpPr>
        <p:spPr>
          <a:xfrm>
            <a:off x="5526256" y="1356667"/>
            <a:ext cx="6404874" cy="15081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working professional and an aspiring entrepreneur</a:t>
            </a: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done B.Tech. in IT, has been working since the last four years</a:t>
            </a: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been always attracted to gaming but never really got the motivation to dig in deep, devote time and explore gaming options and subscriptions</a:t>
            </a: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people in his friend circle who are gaming subscribers – popular ones being Action Games – Call of Duty, Battlegrounds Mobile India, EA Sports FIFA</a:t>
            </a: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Possesses inhibitions around subscription models pricing, value 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1097D-8B43-4EE4-B0BE-ED0227068E39}"/>
              </a:ext>
            </a:extLst>
          </p:cNvPr>
          <p:cNvSpPr/>
          <p:nvPr/>
        </p:nvSpPr>
        <p:spPr>
          <a:xfrm>
            <a:off x="5402758" y="1015426"/>
            <a:ext cx="6602891" cy="1952031"/>
          </a:xfrm>
          <a:prstGeom prst="rect">
            <a:avLst/>
          </a:prstGeom>
          <a:noFill/>
          <a:ln>
            <a:solidFill>
              <a:srgbClr val="EB8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D2D303-D228-4985-8BD2-C6E39316D0DA}"/>
              </a:ext>
            </a:extLst>
          </p:cNvPr>
          <p:cNvSpPr/>
          <p:nvPr/>
        </p:nvSpPr>
        <p:spPr>
          <a:xfrm rot="16200000">
            <a:off x="11517991" y="-177165"/>
            <a:ext cx="45719" cy="400050"/>
          </a:xfrm>
          <a:prstGeom prst="rect">
            <a:avLst/>
          </a:prstGeom>
          <a:solidFill>
            <a:srgbClr val="EB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23FD39-4AE8-447F-95A8-DBD915A763DD}"/>
              </a:ext>
            </a:extLst>
          </p:cNvPr>
          <p:cNvSpPr/>
          <p:nvPr/>
        </p:nvSpPr>
        <p:spPr>
          <a:xfrm>
            <a:off x="136749" y="4066485"/>
            <a:ext cx="2870324" cy="2638326"/>
          </a:xfrm>
          <a:prstGeom prst="ellipse">
            <a:avLst/>
          </a:prstGeom>
          <a:noFill/>
          <a:ln w="254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4A6BB78-13BF-4D1A-B0A6-9AEC0138E608}"/>
              </a:ext>
            </a:extLst>
          </p:cNvPr>
          <p:cNvSpPr/>
          <p:nvPr/>
        </p:nvSpPr>
        <p:spPr>
          <a:xfrm>
            <a:off x="136749" y="4073071"/>
            <a:ext cx="2870324" cy="2638326"/>
          </a:xfrm>
          <a:prstGeom prst="arc">
            <a:avLst>
              <a:gd name="adj1" fmla="val 15673331"/>
              <a:gd name="adj2" fmla="val 11077936"/>
            </a:avLst>
          </a:prstGeom>
          <a:noFill/>
          <a:ln w="254000" cap="rnd">
            <a:solidFill>
              <a:srgbClr val="EB8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870614-2907-4DDF-BF17-6CEA63B0EAD2}"/>
              </a:ext>
            </a:extLst>
          </p:cNvPr>
          <p:cNvSpPr txBox="1"/>
          <p:nvPr/>
        </p:nvSpPr>
        <p:spPr>
          <a:xfrm>
            <a:off x="253168" y="3641491"/>
            <a:ext cx="254337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B891E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Pain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BD127-39D6-46F6-BA89-C6C1B29756E5}"/>
              </a:ext>
            </a:extLst>
          </p:cNvPr>
          <p:cNvSpPr txBox="1"/>
          <p:nvPr/>
        </p:nvSpPr>
        <p:spPr>
          <a:xfrm>
            <a:off x="439962" y="4533543"/>
            <a:ext cx="2376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informed opinion around gaming and subscription models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Inhibitions around saliency of subscription models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Lack of time to devote to time-consuming games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constraints with respect to subscription models`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86D83-1D00-4629-AE49-DE4F0CA81C58}"/>
              </a:ext>
            </a:extLst>
          </p:cNvPr>
          <p:cNvSpPr txBox="1"/>
          <p:nvPr/>
        </p:nvSpPr>
        <p:spPr>
          <a:xfrm>
            <a:off x="5297239" y="669771"/>
            <a:ext cx="4720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891E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Bio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8DFE50-022F-423B-9AF3-0A4F7F15FA8F}"/>
              </a:ext>
            </a:extLst>
          </p:cNvPr>
          <p:cNvSpPr txBox="1"/>
          <p:nvPr/>
        </p:nvSpPr>
        <p:spPr>
          <a:xfrm>
            <a:off x="233171" y="92203"/>
            <a:ext cx="1172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USER PERSONA AND CUSTOMER JOURNEY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433EB0-EB3B-43D4-A54B-A35FE293B2BE}"/>
              </a:ext>
            </a:extLst>
          </p:cNvPr>
          <p:cNvSpPr/>
          <p:nvPr/>
        </p:nvSpPr>
        <p:spPr>
          <a:xfrm>
            <a:off x="114354" y="947297"/>
            <a:ext cx="4789196" cy="188229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3B3900-E37B-439A-AC40-BCCF697D1B1C}"/>
              </a:ext>
            </a:extLst>
          </p:cNvPr>
          <p:cNvSpPr/>
          <p:nvPr/>
        </p:nvSpPr>
        <p:spPr>
          <a:xfrm>
            <a:off x="260870" y="1125381"/>
            <a:ext cx="1514764" cy="1551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DD392-62FA-46D4-B3FD-F27495A1319A}"/>
              </a:ext>
            </a:extLst>
          </p:cNvPr>
          <p:cNvSpPr txBox="1"/>
          <p:nvPr/>
        </p:nvSpPr>
        <p:spPr>
          <a:xfrm>
            <a:off x="1917207" y="1340114"/>
            <a:ext cx="269281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</a:rPr>
              <a:t>There are players with no experience with games and gaming environments.  They hopped on the bandwagon because of the hype and social/peer pressure. Keeping them engaged and meeting their aspirations for a sustained period of time is the key for them to convert to subscription models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A2A956-FAD9-4056-AAC8-19FEF812B648}"/>
              </a:ext>
            </a:extLst>
          </p:cNvPr>
          <p:cNvSpPr txBox="1"/>
          <p:nvPr/>
        </p:nvSpPr>
        <p:spPr>
          <a:xfrm>
            <a:off x="2527342" y="989703"/>
            <a:ext cx="14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“NEWBIES”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B2A4B26-59A3-4780-B73C-500A7E6BD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2" y="1230371"/>
            <a:ext cx="1661868" cy="1354438"/>
          </a:xfrm>
          <a:prstGeom prst="rect">
            <a:avLst/>
          </a:prstGeom>
        </p:spPr>
      </p:pic>
      <p:pic>
        <p:nvPicPr>
          <p:cNvPr id="66" name="Graphic 65" descr="Question mark">
            <a:extLst>
              <a:ext uri="{FF2B5EF4-FFF2-40B4-BE49-F238E27FC236}">
                <a16:creationId xmlns:a16="http://schemas.microsoft.com/office/drawing/2014/main" id="{04C52758-DADD-4608-B85C-20DC4429B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3317" y="1283009"/>
            <a:ext cx="261575" cy="261575"/>
          </a:xfrm>
          <a:prstGeom prst="rect">
            <a:avLst/>
          </a:prstGeom>
        </p:spPr>
      </p:pic>
      <p:pic>
        <p:nvPicPr>
          <p:cNvPr id="67" name="Graphic 66" descr="Question mark">
            <a:extLst>
              <a:ext uri="{FF2B5EF4-FFF2-40B4-BE49-F238E27FC236}">
                <a16:creationId xmlns:a16="http://schemas.microsoft.com/office/drawing/2014/main" id="{55AB78F9-5D5E-4E7F-AB50-124F07E59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821" y="1465766"/>
            <a:ext cx="261575" cy="261575"/>
          </a:xfrm>
          <a:prstGeom prst="rect">
            <a:avLst/>
          </a:prstGeom>
        </p:spPr>
      </p:pic>
      <p:pic>
        <p:nvPicPr>
          <p:cNvPr id="68" name="Graphic 67" descr="Question mark">
            <a:extLst>
              <a:ext uri="{FF2B5EF4-FFF2-40B4-BE49-F238E27FC236}">
                <a16:creationId xmlns:a16="http://schemas.microsoft.com/office/drawing/2014/main" id="{52F67A1D-1AF7-41EE-9408-416EC147B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219" y="1333220"/>
            <a:ext cx="212570" cy="212570"/>
          </a:xfrm>
          <a:prstGeom prst="rect">
            <a:avLst/>
          </a:prstGeom>
        </p:spPr>
      </p:pic>
      <p:pic>
        <p:nvPicPr>
          <p:cNvPr id="70" name="Graphic 69" descr="Question mark">
            <a:extLst>
              <a:ext uri="{FF2B5EF4-FFF2-40B4-BE49-F238E27FC236}">
                <a16:creationId xmlns:a16="http://schemas.microsoft.com/office/drawing/2014/main" id="{A4DE25FE-10A8-4341-9B29-1DFA094FC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192" y="1572691"/>
            <a:ext cx="167400" cy="167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1A01BE29-1AE0-4597-A49B-5F9EF6CADEBC}"/>
              </a:ext>
            </a:extLst>
          </p:cNvPr>
          <p:cNvSpPr/>
          <p:nvPr/>
        </p:nvSpPr>
        <p:spPr>
          <a:xfrm>
            <a:off x="1608592" y="1740091"/>
            <a:ext cx="133441" cy="1497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9E3181-116F-44D7-B4C0-2EB3FEB4BDAE}"/>
              </a:ext>
            </a:extLst>
          </p:cNvPr>
          <p:cNvCxnSpPr/>
          <p:nvPr/>
        </p:nvCxnSpPr>
        <p:spPr>
          <a:xfrm>
            <a:off x="1742033" y="2276075"/>
            <a:ext cx="0" cy="50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931D6AA-41F6-43AC-9C68-A9FF3AAC93BA}"/>
              </a:ext>
            </a:extLst>
          </p:cNvPr>
          <p:cNvSpPr txBox="1"/>
          <p:nvPr/>
        </p:nvSpPr>
        <p:spPr>
          <a:xfrm>
            <a:off x="5430996" y="781222"/>
            <a:ext cx="6109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Bunty Sharma, 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0F094-D6F9-42C9-9793-26DA3968D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616" y="3305905"/>
            <a:ext cx="8857673" cy="34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1D2D303-D228-4985-8BD2-C6E39316D0DA}"/>
              </a:ext>
            </a:extLst>
          </p:cNvPr>
          <p:cNvSpPr/>
          <p:nvPr/>
        </p:nvSpPr>
        <p:spPr>
          <a:xfrm rot="16200000">
            <a:off x="11517991" y="-177165"/>
            <a:ext cx="45719" cy="400050"/>
          </a:xfrm>
          <a:prstGeom prst="rect">
            <a:avLst/>
          </a:prstGeom>
          <a:solidFill>
            <a:srgbClr val="EB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8DFE50-022F-423B-9AF3-0A4F7F15FA8F}"/>
              </a:ext>
            </a:extLst>
          </p:cNvPr>
          <p:cNvSpPr txBox="1"/>
          <p:nvPr/>
        </p:nvSpPr>
        <p:spPr>
          <a:xfrm>
            <a:off x="231802" y="87696"/>
            <a:ext cx="1172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INSIGHTS ON SUBCRIPTION MODELS ACROSS DIFFERENT SEGMENTS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1" name="Freeform 20">
            <a:extLst>
              <a:ext uri="{FF2B5EF4-FFF2-40B4-BE49-F238E27FC236}">
                <a16:creationId xmlns:a16="http://schemas.microsoft.com/office/drawing/2014/main" id="{ED0600B5-0336-4553-BAEF-0E5CBAF72812}"/>
              </a:ext>
            </a:extLst>
          </p:cNvPr>
          <p:cNvSpPr/>
          <p:nvPr/>
        </p:nvSpPr>
        <p:spPr>
          <a:xfrm>
            <a:off x="3581400" y="1524696"/>
            <a:ext cx="2491741" cy="3223885"/>
          </a:xfrm>
          <a:custGeom>
            <a:avLst/>
            <a:gdLst>
              <a:gd name="connsiteX0" fmla="*/ 4983482 w 4983482"/>
              <a:gd name="connsiteY0" fmla="*/ 0 h 6447770"/>
              <a:gd name="connsiteX1" fmla="*/ 4983482 w 4983482"/>
              <a:gd name="connsiteY1" fmla="*/ 1152 h 6447770"/>
              <a:gd name="connsiteX2" fmla="*/ 4884042 w 4983482"/>
              <a:gd name="connsiteY2" fmla="*/ 6173 h 6447770"/>
              <a:gd name="connsiteX3" fmla="*/ 3609474 w 4983482"/>
              <a:gd name="connsiteY3" fmla="*/ 1418570 h 6447770"/>
              <a:gd name="connsiteX4" fmla="*/ 4751750 w 4983482"/>
              <a:gd name="connsiteY4" fmla="*/ 2811200 h 6447770"/>
              <a:gd name="connsiteX5" fmla="*/ 4877001 w 4983482"/>
              <a:gd name="connsiteY5" fmla="*/ 2829915 h 6447770"/>
              <a:gd name="connsiteX6" fmla="*/ 4799835 w 4983482"/>
              <a:gd name="connsiteY6" fmla="*/ 2833812 h 6447770"/>
              <a:gd name="connsiteX7" fmla="*/ 2821298 w 4983482"/>
              <a:gd name="connsiteY7" fmla="*/ 5026303 h 6447770"/>
              <a:gd name="connsiteX8" fmla="*/ 2829563 w 4983482"/>
              <a:gd name="connsiteY8" fmla="*/ 5189982 h 6447770"/>
              <a:gd name="connsiteX9" fmla="*/ 2810610 w 4983482"/>
              <a:gd name="connsiteY9" fmla="*/ 5314168 h 6447770"/>
              <a:gd name="connsiteX10" fmla="*/ 1419727 w 4983482"/>
              <a:gd name="connsiteY10" fmla="*/ 6447770 h 6447770"/>
              <a:gd name="connsiteX11" fmla="*/ 0 w 4983482"/>
              <a:gd name="connsiteY11" fmla="*/ 5028043 h 6447770"/>
              <a:gd name="connsiteX12" fmla="*/ 2309 w 4983482"/>
              <a:gd name="connsiteY12" fmla="*/ 4982324 h 6447770"/>
              <a:gd name="connsiteX13" fmla="*/ 1157 w 4983482"/>
              <a:gd name="connsiteY13" fmla="*/ 4982324 h 6447770"/>
              <a:gd name="connsiteX14" fmla="*/ 6545 w 4983482"/>
              <a:gd name="connsiteY14" fmla="*/ 4769242 h 6447770"/>
              <a:gd name="connsiteX15" fmla="*/ 4770399 w 4983482"/>
              <a:gd name="connsiteY15" fmla="*/ 5388 h 644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3482" h="644777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rgbClr val="1359B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26">
            <a:extLst>
              <a:ext uri="{FF2B5EF4-FFF2-40B4-BE49-F238E27FC236}">
                <a16:creationId xmlns:a16="http://schemas.microsoft.com/office/drawing/2014/main" id="{EDFD75D1-FCFF-43F2-B7AD-9A471960E6D0}"/>
              </a:ext>
            </a:extLst>
          </p:cNvPr>
          <p:cNvSpPr/>
          <p:nvPr/>
        </p:nvSpPr>
        <p:spPr>
          <a:xfrm>
            <a:off x="5386137" y="1524118"/>
            <a:ext cx="3223885" cy="2491741"/>
          </a:xfrm>
          <a:custGeom>
            <a:avLst/>
            <a:gdLst>
              <a:gd name="connsiteX0" fmla="*/ 1419727 w 6447769"/>
              <a:gd name="connsiteY0" fmla="*/ 0 h 4983482"/>
              <a:gd name="connsiteX1" fmla="*/ 1465447 w 6447769"/>
              <a:gd name="connsiteY1" fmla="*/ 2309 h 4983482"/>
              <a:gd name="connsiteX2" fmla="*/ 1465447 w 6447769"/>
              <a:gd name="connsiteY2" fmla="*/ 1157 h 4983482"/>
              <a:gd name="connsiteX3" fmla="*/ 1678528 w 6447769"/>
              <a:gd name="connsiteY3" fmla="*/ 6545 h 4983482"/>
              <a:gd name="connsiteX4" fmla="*/ 6442381 w 6447769"/>
              <a:gd name="connsiteY4" fmla="*/ 4770399 h 4983482"/>
              <a:gd name="connsiteX5" fmla="*/ 6447769 w 6447769"/>
              <a:gd name="connsiteY5" fmla="*/ 4983482 h 4983482"/>
              <a:gd name="connsiteX6" fmla="*/ 6446619 w 6447769"/>
              <a:gd name="connsiteY6" fmla="*/ 4983482 h 4983482"/>
              <a:gd name="connsiteX7" fmla="*/ 6441597 w 6447769"/>
              <a:gd name="connsiteY7" fmla="*/ 4884041 h 4983482"/>
              <a:gd name="connsiteX8" fmla="*/ 5029200 w 6447769"/>
              <a:gd name="connsiteY8" fmla="*/ 3609473 h 4983482"/>
              <a:gd name="connsiteX9" fmla="*/ 3616803 w 6447769"/>
              <a:gd name="connsiteY9" fmla="*/ 4884041 h 4983482"/>
              <a:gd name="connsiteX10" fmla="*/ 3614562 w 6447769"/>
              <a:gd name="connsiteY10" fmla="*/ 4928423 h 4983482"/>
              <a:gd name="connsiteX11" fmla="*/ 3608185 w 6447769"/>
              <a:gd name="connsiteY11" fmla="*/ 4802127 h 4983482"/>
              <a:gd name="connsiteX12" fmla="*/ 1415693 w 6447769"/>
              <a:gd name="connsiteY12" fmla="*/ 2823590 h 4983482"/>
              <a:gd name="connsiteX13" fmla="*/ 1267636 w 6447769"/>
              <a:gd name="connsiteY13" fmla="*/ 2831067 h 4983482"/>
              <a:gd name="connsiteX14" fmla="*/ 1133602 w 6447769"/>
              <a:gd name="connsiteY14" fmla="*/ 2810611 h 4983482"/>
              <a:gd name="connsiteX15" fmla="*/ 0 w 6447769"/>
              <a:gd name="connsiteY15" fmla="*/ 1419727 h 4983482"/>
              <a:gd name="connsiteX16" fmla="*/ 1419727 w 6447769"/>
              <a:gd name="connsiteY16" fmla="*/ 0 h 49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47769" h="4983482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rgbClr val="EE556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13F5DC6F-06C7-413F-8887-BD90CAB93CA4}"/>
              </a:ext>
            </a:extLst>
          </p:cNvPr>
          <p:cNvSpPr/>
          <p:nvPr/>
        </p:nvSpPr>
        <p:spPr>
          <a:xfrm>
            <a:off x="3581979" y="4061578"/>
            <a:ext cx="3223886" cy="2491741"/>
          </a:xfrm>
          <a:custGeom>
            <a:avLst/>
            <a:gdLst>
              <a:gd name="connsiteX0" fmla="*/ 0 w 6447771"/>
              <a:gd name="connsiteY0" fmla="*/ 0 h 4983481"/>
              <a:gd name="connsiteX1" fmla="*/ 1152 w 6447771"/>
              <a:gd name="connsiteY1" fmla="*/ 0 h 4983481"/>
              <a:gd name="connsiteX2" fmla="*/ 6173 w 6447771"/>
              <a:gd name="connsiteY2" fmla="*/ 99439 h 4983481"/>
              <a:gd name="connsiteX3" fmla="*/ 1418570 w 6447771"/>
              <a:gd name="connsiteY3" fmla="*/ 1374007 h 4983481"/>
              <a:gd name="connsiteX4" fmla="*/ 2811200 w 6447771"/>
              <a:gd name="connsiteY4" fmla="*/ 231731 h 4983481"/>
              <a:gd name="connsiteX5" fmla="*/ 2828419 w 6447771"/>
              <a:gd name="connsiteY5" fmla="*/ 116492 h 4983481"/>
              <a:gd name="connsiteX6" fmla="*/ 2831519 w 6447771"/>
              <a:gd name="connsiteY6" fmla="*/ 177872 h 4983481"/>
              <a:gd name="connsiteX7" fmla="*/ 5024010 w 6447771"/>
              <a:gd name="connsiteY7" fmla="*/ 2156409 h 4983481"/>
              <a:gd name="connsiteX8" fmla="*/ 5148631 w 6447771"/>
              <a:gd name="connsiteY8" fmla="*/ 2150116 h 4983481"/>
              <a:gd name="connsiteX9" fmla="*/ 5173203 w 6447771"/>
              <a:gd name="connsiteY9" fmla="*/ 2151357 h 4983481"/>
              <a:gd name="connsiteX10" fmla="*/ 6447771 w 6447771"/>
              <a:gd name="connsiteY10" fmla="*/ 3563754 h 4983481"/>
              <a:gd name="connsiteX11" fmla="*/ 5028044 w 6447771"/>
              <a:gd name="connsiteY11" fmla="*/ 4983481 h 4983481"/>
              <a:gd name="connsiteX12" fmla="*/ 4982325 w 6447771"/>
              <a:gd name="connsiteY12" fmla="*/ 4981172 h 4983481"/>
              <a:gd name="connsiteX13" fmla="*/ 4982325 w 6447771"/>
              <a:gd name="connsiteY13" fmla="*/ 4982324 h 4983481"/>
              <a:gd name="connsiteX14" fmla="*/ 4769242 w 6447771"/>
              <a:gd name="connsiteY14" fmla="*/ 4976936 h 4983481"/>
              <a:gd name="connsiteX15" fmla="*/ 5388 w 6447771"/>
              <a:gd name="connsiteY15" fmla="*/ 213082 h 49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7771" h="498348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rgbClr val="4E88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24">
            <a:extLst>
              <a:ext uri="{FF2B5EF4-FFF2-40B4-BE49-F238E27FC236}">
                <a16:creationId xmlns:a16="http://schemas.microsoft.com/office/drawing/2014/main" id="{91A59554-6866-43CF-BC88-F9070248F645}"/>
              </a:ext>
            </a:extLst>
          </p:cNvPr>
          <p:cNvSpPr/>
          <p:nvPr/>
        </p:nvSpPr>
        <p:spPr>
          <a:xfrm>
            <a:off x="6118861" y="3328854"/>
            <a:ext cx="2491740" cy="3223886"/>
          </a:xfrm>
          <a:custGeom>
            <a:avLst/>
            <a:gdLst>
              <a:gd name="connsiteX0" fmla="*/ 3563753 w 4983480"/>
              <a:gd name="connsiteY0" fmla="*/ 0 h 6447772"/>
              <a:gd name="connsiteX1" fmla="*/ 4983480 w 4983480"/>
              <a:gd name="connsiteY1" fmla="*/ 1419727 h 6447772"/>
              <a:gd name="connsiteX2" fmla="*/ 4981172 w 4983480"/>
              <a:gd name="connsiteY2" fmla="*/ 1465449 h 6447772"/>
              <a:gd name="connsiteX3" fmla="*/ 4982322 w 4983480"/>
              <a:gd name="connsiteY3" fmla="*/ 1465449 h 6447772"/>
              <a:gd name="connsiteX4" fmla="*/ 4976934 w 4983480"/>
              <a:gd name="connsiteY4" fmla="*/ 1678530 h 6447772"/>
              <a:gd name="connsiteX5" fmla="*/ 213081 w 4983480"/>
              <a:gd name="connsiteY5" fmla="*/ 6442384 h 6447772"/>
              <a:gd name="connsiteX6" fmla="*/ 0 w 4983480"/>
              <a:gd name="connsiteY6" fmla="*/ 6447772 h 6447772"/>
              <a:gd name="connsiteX7" fmla="*/ 0 w 4983480"/>
              <a:gd name="connsiteY7" fmla="*/ 6446619 h 6447772"/>
              <a:gd name="connsiteX8" fmla="*/ 99439 w 4983480"/>
              <a:gd name="connsiteY8" fmla="*/ 6441598 h 6447772"/>
              <a:gd name="connsiteX9" fmla="*/ 1374007 w 4983480"/>
              <a:gd name="connsiteY9" fmla="*/ 5029201 h 6447772"/>
              <a:gd name="connsiteX10" fmla="*/ 99439 w 4983480"/>
              <a:gd name="connsiteY10" fmla="*/ 3616804 h 6447772"/>
              <a:gd name="connsiteX11" fmla="*/ 74876 w 4983480"/>
              <a:gd name="connsiteY11" fmla="*/ 3615564 h 6447772"/>
              <a:gd name="connsiteX12" fmla="*/ 175579 w 4983480"/>
              <a:gd name="connsiteY12" fmla="*/ 3610479 h 6447772"/>
              <a:gd name="connsiteX13" fmla="*/ 2154116 w 4983480"/>
              <a:gd name="connsiteY13" fmla="*/ 1417987 h 6447772"/>
              <a:gd name="connsiteX14" fmla="*/ 2149115 w 4983480"/>
              <a:gd name="connsiteY14" fmla="*/ 1318948 h 6447772"/>
              <a:gd name="connsiteX15" fmla="*/ 2151356 w 4983480"/>
              <a:gd name="connsiteY15" fmla="*/ 1274568 h 6447772"/>
              <a:gd name="connsiteX16" fmla="*/ 3563753 w 4983480"/>
              <a:gd name="connsiteY16" fmla="*/ 0 h 64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3480" h="6447772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rgbClr val="825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781D1C-A09C-43E2-96D5-6DC3D161DDAD}"/>
              </a:ext>
            </a:extLst>
          </p:cNvPr>
          <p:cNvSpPr txBox="1"/>
          <p:nvPr/>
        </p:nvSpPr>
        <p:spPr>
          <a:xfrm>
            <a:off x="8532877" y="1200241"/>
            <a:ext cx="168668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1600" b="1" dirty="0">
                <a:solidFill>
                  <a:srgbClr val="EE556B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DIGITAL MEDIA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9C628A1B-24CD-48EB-96AC-93B5A2411E32}"/>
              </a:ext>
            </a:extLst>
          </p:cNvPr>
          <p:cNvSpPr txBox="1">
            <a:spLocks/>
          </p:cNvSpPr>
          <p:nvPr/>
        </p:nvSpPr>
        <p:spPr>
          <a:xfrm>
            <a:off x="8532878" y="1588320"/>
            <a:ext cx="3445525" cy="140852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Subscription models in this segment offer customers choice of site-wide access to premium content or content-specific access. This leads to price segregation basis the user’s requirements. Bundling of content through subscriptions also takes places; e.g. Mint + Wall Street Journal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059923-79B9-45A4-B090-295DE3527F14}"/>
              </a:ext>
            </a:extLst>
          </p:cNvPr>
          <p:cNvSpPr txBox="1"/>
          <p:nvPr/>
        </p:nvSpPr>
        <p:spPr>
          <a:xfrm>
            <a:off x="8701275" y="3854574"/>
            <a:ext cx="287129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1600" b="1" dirty="0">
                <a:solidFill>
                  <a:srgbClr val="8252C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 SUBCRIPTIONS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272D404D-ABAE-4A9C-A7EB-F0434ADF597A}"/>
              </a:ext>
            </a:extLst>
          </p:cNvPr>
          <p:cNvSpPr txBox="1">
            <a:spLocks/>
          </p:cNvSpPr>
          <p:nvPr/>
        </p:nvSpPr>
        <p:spPr>
          <a:xfrm>
            <a:off x="8701276" y="4242653"/>
            <a:ext cx="3286363" cy="23318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 wide range of subscriptions models are available to businesses across the entire spectrum of personal and professional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softwares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. Models range from flat-rate pricing, tiered pricing, usage-based, add-ons. The proliferation of pirated versions dents the subscription models for personal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softwares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however hosting the product on cloud can eliminate the usage of cracked or hacked versions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EDE73B-B444-4955-A2A7-B92574D456A7}"/>
              </a:ext>
            </a:extLst>
          </p:cNvPr>
          <p:cNvSpPr txBox="1"/>
          <p:nvPr/>
        </p:nvSpPr>
        <p:spPr>
          <a:xfrm>
            <a:off x="2038756" y="1588320"/>
            <a:ext cx="148630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 defTabSz="914217"/>
            <a:r>
              <a:rPr lang="en-US" sz="1600" b="1" dirty="0">
                <a:solidFill>
                  <a:srgbClr val="1359B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PRINT MEDIA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22E49B18-A4F6-4D69-B1DA-8A4AFBCC5E14}"/>
              </a:ext>
            </a:extLst>
          </p:cNvPr>
          <p:cNvSpPr txBox="1">
            <a:spLocks/>
          </p:cNvSpPr>
          <p:nvPr/>
        </p:nvSpPr>
        <p:spPr>
          <a:xfrm>
            <a:off x="137076" y="1976399"/>
            <a:ext cx="3349887" cy="210102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Monthly, quarterly, semi annual, annual subscriptions offering access to home-delivered print content. Such models offer lowered unit prices for subscribers, bundle offers – e.g. bundling magazines with newspapers, bundling premium digital content with print content etc. There is a need for coming up with innovative subscriptions models in this segment due to the exponential growth of digital media consumption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60E005-C690-48EF-B975-5A416BA55900}"/>
              </a:ext>
            </a:extLst>
          </p:cNvPr>
          <p:cNvSpPr txBox="1"/>
          <p:nvPr/>
        </p:nvSpPr>
        <p:spPr>
          <a:xfrm>
            <a:off x="715282" y="4620611"/>
            <a:ext cx="2838699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 defTabSz="914217"/>
            <a:r>
              <a:rPr lang="en-US" sz="1600" b="1" dirty="0">
                <a:solidFill>
                  <a:srgbClr val="4E88E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STREAMING AND GAMING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1646D3FF-C3AF-475D-9B70-6BF31B98D233}"/>
              </a:ext>
            </a:extLst>
          </p:cNvPr>
          <p:cNvSpPr txBox="1">
            <a:spLocks/>
          </p:cNvSpPr>
          <p:nvPr/>
        </p:nvSpPr>
        <p:spPr>
          <a:xfrm>
            <a:off x="204094" y="5008690"/>
            <a:ext cx="3349887" cy="163936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43818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Segments seeing huge prevalence of subscription models – Freemium, pay per usage. Models in these segments offer access to premium content for as less as a day. Exclusive season-based passes are also a popular subscription feature in gaming services; e.g. Xbox Game Pass, Call of Duty Battle Pass      </a:t>
            </a:r>
          </a:p>
        </p:txBody>
      </p:sp>
      <p:grpSp>
        <p:nvGrpSpPr>
          <p:cNvPr id="103" name="Group 65">
            <a:extLst>
              <a:ext uri="{FF2B5EF4-FFF2-40B4-BE49-F238E27FC236}">
                <a16:creationId xmlns:a16="http://schemas.microsoft.com/office/drawing/2014/main" id="{3551B191-377E-4BD9-9D02-384057EF83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6772" y="3732299"/>
            <a:ext cx="617066" cy="567700"/>
            <a:chOff x="1359" y="1738"/>
            <a:chExt cx="425" cy="391"/>
          </a:xfrm>
          <a:solidFill>
            <a:srgbClr val="FFFFFF"/>
          </a:solidFill>
        </p:grpSpPr>
        <p:sp>
          <p:nvSpPr>
            <p:cNvPr id="104" name="Freeform 66">
              <a:extLst>
                <a:ext uri="{FF2B5EF4-FFF2-40B4-BE49-F238E27FC236}">
                  <a16:creationId xmlns:a16="http://schemas.microsoft.com/office/drawing/2014/main" id="{5D022E68-96FF-467E-AB28-2E5AFBCBC6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3" y="1842"/>
              <a:ext cx="197" cy="199"/>
            </a:xfrm>
            <a:custGeom>
              <a:avLst/>
              <a:gdLst>
                <a:gd name="T0" fmla="*/ 64 w 134"/>
                <a:gd name="T1" fmla="*/ 1 h 135"/>
                <a:gd name="T2" fmla="*/ 0 w 134"/>
                <a:gd name="T3" fmla="*/ 66 h 135"/>
                <a:gd name="T4" fmla="*/ 134 w 134"/>
                <a:gd name="T5" fmla="*/ 67 h 135"/>
                <a:gd name="T6" fmla="*/ 40 w 134"/>
                <a:gd name="T7" fmla="*/ 95 h 135"/>
                <a:gd name="T8" fmla="*/ 12 w 134"/>
                <a:gd name="T9" fmla="*/ 69 h 135"/>
                <a:gd name="T10" fmla="*/ 40 w 134"/>
                <a:gd name="T11" fmla="*/ 95 h 135"/>
                <a:gd name="T12" fmla="*/ 18 w 134"/>
                <a:gd name="T13" fmla="*/ 41 h 135"/>
                <a:gd name="T14" fmla="*/ 35 w 134"/>
                <a:gd name="T15" fmla="*/ 57 h 135"/>
                <a:gd name="T16" fmla="*/ 52 w 134"/>
                <a:gd name="T17" fmla="*/ 121 h 135"/>
                <a:gd name="T18" fmla="*/ 44 w 134"/>
                <a:gd name="T19" fmla="*/ 107 h 135"/>
                <a:gd name="T20" fmla="*/ 88 w 134"/>
                <a:gd name="T21" fmla="*/ 69 h 135"/>
                <a:gd name="T22" fmla="*/ 52 w 134"/>
                <a:gd name="T23" fmla="*/ 95 h 135"/>
                <a:gd name="T24" fmla="*/ 88 w 134"/>
                <a:gd name="T25" fmla="*/ 69 h 135"/>
                <a:gd name="T26" fmla="*/ 50 w 134"/>
                <a:gd name="T27" fmla="*/ 41 h 135"/>
                <a:gd name="T28" fmla="*/ 87 w 134"/>
                <a:gd name="T29" fmla="*/ 57 h 135"/>
                <a:gd name="T30" fmla="*/ 107 w 134"/>
                <a:gd name="T31" fmla="*/ 29 h 135"/>
                <a:gd name="T32" fmla="*/ 84 w 134"/>
                <a:gd name="T33" fmla="*/ 15 h 135"/>
                <a:gd name="T34" fmla="*/ 79 w 134"/>
                <a:gd name="T35" fmla="*/ 29 h 135"/>
                <a:gd name="T36" fmla="*/ 67 w 134"/>
                <a:gd name="T37" fmla="*/ 13 h 135"/>
                <a:gd name="T38" fmla="*/ 27 w 134"/>
                <a:gd name="T39" fmla="*/ 29 h 135"/>
                <a:gd name="T40" fmla="*/ 42 w 134"/>
                <a:gd name="T41" fmla="*/ 29 h 135"/>
                <a:gd name="T42" fmla="*/ 58 w 134"/>
                <a:gd name="T43" fmla="*/ 107 h 135"/>
                <a:gd name="T44" fmla="*/ 67 w 134"/>
                <a:gd name="T45" fmla="*/ 122 h 135"/>
                <a:gd name="T46" fmla="*/ 67 w 134"/>
                <a:gd name="T47" fmla="*/ 124 h 135"/>
                <a:gd name="T48" fmla="*/ 67 w 134"/>
                <a:gd name="T49" fmla="*/ 124 h 135"/>
                <a:gd name="T50" fmla="*/ 82 w 134"/>
                <a:gd name="T51" fmla="*/ 121 h 135"/>
                <a:gd name="T52" fmla="*/ 105 w 134"/>
                <a:gd name="T53" fmla="*/ 107 h 135"/>
                <a:gd name="T54" fmla="*/ 96 w 134"/>
                <a:gd name="T55" fmla="*/ 41 h 135"/>
                <a:gd name="T56" fmla="*/ 121 w 134"/>
                <a:gd name="T57" fmla="*/ 57 h 135"/>
                <a:gd name="T58" fmla="*/ 122 w 134"/>
                <a:gd name="T59" fmla="*/ 69 h 135"/>
                <a:gd name="T60" fmla="*/ 94 w 134"/>
                <a:gd name="T61" fmla="*/ 95 h 135"/>
                <a:gd name="T62" fmla="*/ 122 w 134"/>
                <a:gd name="T63" fmla="*/ 6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135">
                  <a:moveTo>
                    <a:pt x="114" y="19"/>
                  </a:moveTo>
                  <a:cubicBezTo>
                    <a:pt x="100" y="7"/>
                    <a:pt x="83" y="0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27" y="2"/>
                    <a:pt x="0" y="30"/>
                    <a:pt x="0" y="66"/>
                  </a:cubicBezTo>
                  <a:cubicBezTo>
                    <a:pt x="0" y="104"/>
                    <a:pt x="30" y="135"/>
                    <a:pt x="67" y="135"/>
                  </a:cubicBezTo>
                  <a:cubicBezTo>
                    <a:pt x="104" y="135"/>
                    <a:pt x="134" y="105"/>
                    <a:pt x="134" y="67"/>
                  </a:cubicBezTo>
                  <a:cubicBezTo>
                    <a:pt x="134" y="49"/>
                    <a:pt x="127" y="32"/>
                    <a:pt x="114" y="19"/>
                  </a:cubicBezTo>
                  <a:close/>
                  <a:moveTo>
                    <a:pt x="40" y="95"/>
                  </a:moveTo>
                  <a:cubicBezTo>
                    <a:pt x="19" y="95"/>
                    <a:pt x="19" y="95"/>
                    <a:pt x="19" y="95"/>
                  </a:cubicBezTo>
                  <a:cubicBezTo>
                    <a:pt x="15" y="87"/>
                    <a:pt x="12" y="78"/>
                    <a:pt x="12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8"/>
                    <a:pt x="37" y="86"/>
                    <a:pt x="40" y="95"/>
                  </a:cubicBezTo>
                  <a:close/>
                  <a:moveTo>
                    <a:pt x="13" y="57"/>
                  </a:moveTo>
                  <a:cubicBezTo>
                    <a:pt x="13" y="52"/>
                    <a:pt x="15" y="46"/>
                    <a:pt x="1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6"/>
                    <a:pt x="35" y="52"/>
                    <a:pt x="35" y="57"/>
                  </a:cubicBezTo>
                  <a:lnTo>
                    <a:pt x="13" y="57"/>
                  </a:lnTo>
                  <a:close/>
                  <a:moveTo>
                    <a:pt x="52" y="121"/>
                  </a:moveTo>
                  <a:cubicBezTo>
                    <a:pt x="43" y="118"/>
                    <a:pt x="35" y="113"/>
                    <a:pt x="29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6" y="112"/>
                    <a:pt x="49" y="116"/>
                    <a:pt x="52" y="121"/>
                  </a:cubicBezTo>
                  <a:close/>
                  <a:moveTo>
                    <a:pt x="88" y="69"/>
                  </a:moveTo>
                  <a:cubicBezTo>
                    <a:pt x="87" y="78"/>
                    <a:pt x="85" y="86"/>
                    <a:pt x="8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9" y="86"/>
                    <a:pt x="47" y="78"/>
                    <a:pt x="46" y="69"/>
                  </a:cubicBezTo>
                  <a:lnTo>
                    <a:pt x="88" y="69"/>
                  </a:lnTo>
                  <a:close/>
                  <a:moveTo>
                    <a:pt x="47" y="57"/>
                  </a:moveTo>
                  <a:cubicBezTo>
                    <a:pt x="47" y="52"/>
                    <a:pt x="48" y="46"/>
                    <a:pt x="50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6" y="46"/>
                    <a:pt x="87" y="52"/>
                    <a:pt x="87" y="57"/>
                  </a:cubicBezTo>
                  <a:lnTo>
                    <a:pt x="47" y="57"/>
                  </a:lnTo>
                  <a:close/>
                  <a:moveTo>
                    <a:pt x="107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0" y="24"/>
                    <a:pt x="87" y="20"/>
                    <a:pt x="84" y="15"/>
                  </a:cubicBezTo>
                  <a:cubicBezTo>
                    <a:pt x="93" y="18"/>
                    <a:pt x="100" y="23"/>
                    <a:pt x="107" y="29"/>
                  </a:cubicBezTo>
                  <a:close/>
                  <a:moveTo>
                    <a:pt x="79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8" y="23"/>
                    <a:pt x="62" y="18"/>
                    <a:pt x="67" y="13"/>
                  </a:cubicBezTo>
                  <a:cubicBezTo>
                    <a:pt x="72" y="18"/>
                    <a:pt x="76" y="23"/>
                    <a:pt x="79" y="29"/>
                  </a:cubicBezTo>
                  <a:close/>
                  <a:moveTo>
                    <a:pt x="27" y="29"/>
                  </a:moveTo>
                  <a:cubicBezTo>
                    <a:pt x="33" y="22"/>
                    <a:pt x="41" y="18"/>
                    <a:pt x="50" y="15"/>
                  </a:cubicBezTo>
                  <a:cubicBezTo>
                    <a:pt x="47" y="19"/>
                    <a:pt x="44" y="24"/>
                    <a:pt x="42" y="29"/>
                  </a:cubicBezTo>
                  <a:lnTo>
                    <a:pt x="27" y="29"/>
                  </a:lnTo>
                  <a:close/>
                  <a:moveTo>
                    <a:pt x="58" y="107"/>
                  </a:moveTo>
                  <a:cubicBezTo>
                    <a:pt x="76" y="107"/>
                    <a:pt x="76" y="107"/>
                    <a:pt x="76" y="107"/>
                  </a:cubicBezTo>
                  <a:cubicBezTo>
                    <a:pt x="74" y="112"/>
                    <a:pt x="71" y="117"/>
                    <a:pt x="67" y="122"/>
                  </a:cubicBezTo>
                  <a:cubicBezTo>
                    <a:pt x="63" y="117"/>
                    <a:pt x="60" y="112"/>
                    <a:pt x="58" y="107"/>
                  </a:cubicBezTo>
                  <a:close/>
                  <a:moveTo>
                    <a:pt x="67" y="124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lose/>
                  <a:moveTo>
                    <a:pt x="105" y="107"/>
                  </a:moveTo>
                  <a:cubicBezTo>
                    <a:pt x="99" y="113"/>
                    <a:pt x="91" y="118"/>
                    <a:pt x="82" y="121"/>
                  </a:cubicBezTo>
                  <a:cubicBezTo>
                    <a:pt x="85" y="116"/>
                    <a:pt x="88" y="112"/>
                    <a:pt x="90" y="107"/>
                  </a:cubicBezTo>
                  <a:lnTo>
                    <a:pt x="105" y="107"/>
                  </a:lnTo>
                  <a:close/>
                  <a:moveTo>
                    <a:pt x="99" y="57"/>
                  </a:moveTo>
                  <a:cubicBezTo>
                    <a:pt x="99" y="52"/>
                    <a:pt x="98" y="46"/>
                    <a:pt x="96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8" y="46"/>
                    <a:pt x="120" y="52"/>
                    <a:pt x="121" y="57"/>
                  </a:cubicBezTo>
                  <a:lnTo>
                    <a:pt x="99" y="57"/>
                  </a:lnTo>
                  <a:close/>
                  <a:moveTo>
                    <a:pt x="122" y="69"/>
                  </a:moveTo>
                  <a:cubicBezTo>
                    <a:pt x="122" y="78"/>
                    <a:pt x="119" y="87"/>
                    <a:pt x="115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7" y="86"/>
                    <a:pt x="99" y="78"/>
                    <a:pt x="99" y="69"/>
                  </a:cubicBezTo>
                  <a:lnTo>
                    <a:pt x="12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05" name="Freeform 67">
              <a:extLst>
                <a:ext uri="{FF2B5EF4-FFF2-40B4-BE49-F238E27FC236}">
                  <a16:creationId xmlns:a16="http://schemas.microsoft.com/office/drawing/2014/main" id="{E9AF54C6-112B-4C78-B6CB-DE57ADD89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0" y="1738"/>
              <a:ext cx="134" cy="135"/>
            </a:xfrm>
            <a:custGeom>
              <a:avLst/>
              <a:gdLst>
                <a:gd name="T0" fmla="*/ 11 w 91"/>
                <a:gd name="T1" fmla="*/ 88 h 91"/>
                <a:gd name="T2" fmla="*/ 45 w 91"/>
                <a:gd name="T3" fmla="*/ 55 h 91"/>
                <a:gd name="T4" fmla="*/ 61 w 91"/>
                <a:gd name="T5" fmla="*/ 60 h 91"/>
                <a:gd name="T6" fmla="*/ 91 w 91"/>
                <a:gd name="T7" fmla="*/ 30 h 91"/>
                <a:gd name="T8" fmla="*/ 61 w 91"/>
                <a:gd name="T9" fmla="*/ 0 h 91"/>
                <a:gd name="T10" fmla="*/ 31 w 91"/>
                <a:gd name="T11" fmla="*/ 30 h 91"/>
                <a:gd name="T12" fmla="*/ 36 w 91"/>
                <a:gd name="T13" fmla="*/ 47 h 91"/>
                <a:gd name="T14" fmla="*/ 3 w 91"/>
                <a:gd name="T15" fmla="*/ 80 h 91"/>
                <a:gd name="T16" fmla="*/ 3 w 91"/>
                <a:gd name="T17" fmla="*/ 88 h 91"/>
                <a:gd name="T18" fmla="*/ 11 w 91"/>
                <a:gd name="T19" fmla="*/ 88 h 91"/>
                <a:gd name="T20" fmla="*/ 61 w 91"/>
                <a:gd name="T21" fmla="*/ 12 h 91"/>
                <a:gd name="T22" fmla="*/ 79 w 91"/>
                <a:gd name="T23" fmla="*/ 30 h 91"/>
                <a:gd name="T24" fmla="*/ 61 w 91"/>
                <a:gd name="T25" fmla="*/ 48 h 91"/>
                <a:gd name="T26" fmla="*/ 43 w 91"/>
                <a:gd name="T27" fmla="*/ 30 h 91"/>
                <a:gd name="T28" fmla="*/ 61 w 91"/>
                <a:gd name="T29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11" y="8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9" y="58"/>
                    <a:pt x="55" y="60"/>
                    <a:pt x="61" y="60"/>
                  </a:cubicBezTo>
                  <a:cubicBezTo>
                    <a:pt x="77" y="60"/>
                    <a:pt x="91" y="46"/>
                    <a:pt x="91" y="30"/>
                  </a:cubicBezTo>
                  <a:cubicBezTo>
                    <a:pt x="91" y="13"/>
                    <a:pt x="77" y="0"/>
                    <a:pt x="61" y="0"/>
                  </a:cubicBezTo>
                  <a:cubicBezTo>
                    <a:pt x="44" y="0"/>
                    <a:pt x="31" y="13"/>
                    <a:pt x="31" y="30"/>
                  </a:cubicBezTo>
                  <a:cubicBezTo>
                    <a:pt x="31" y="36"/>
                    <a:pt x="33" y="42"/>
                    <a:pt x="36" y="47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2"/>
                    <a:pt x="0" y="86"/>
                    <a:pt x="3" y="88"/>
                  </a:cubicBezTo>
                  <a:cubicBezTo>
                    <a:pt x="5" y="91"/>
                    <a:pt x="9" y="91"/>
                    <a:pt x="11" y="88"/>
                  </a:cubicBezTo>
                  <a:close/>
                  <a:moveTo>
                    <a:pt x="61" y="12"/>
                  </a:moveTo>
                  <a:cubicBezTo>
                    <a:pt x="71" y="12"/>
                    <a:pt x="79" y="20"/>
                    <a:pt x="79" y="30"/>
                  </a:cubicBezTo>
                  <a:cubicBezTo>
                    <a:pt x="79" y="40"/>
                    <a:pt x="71" y="48"/>
                    <a:pt x="61" y="48"/>
                  </a:cubicBezTo>
                  <a:cubicBezTo>
                    <a:pt x="51" y="48"/>
                    <a:pt x="43" y="40"/>
                    <a:pt x="43" y="30"/>
                  </a:cubicBezTo>
                  <a:cubicBezTo>
                    <a:pt x="43" y="20"/>
                    <a:pt x="51" y="12"/>
                    <a:pt x="6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06" name="Freeform 68">
              <a:extLst>
                <a:ext uri="{FF2B5EF4-FFF2-40B4-BE49-F238E27FC236}">
                  <a16:creationId xmlns:a16="http://schemas.microsoft.com/office/drawing/2014/main" id="{BEDB0B99-6579-4973-BD51-56E1CCBD7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" y="2012"/>
              <a:ext cx="116" cy="117"/>
            </a:xfrm>
            <a:custGeom>
              <a:avLst/>
              <a:gdLst>
                <a:gd name="T0" fmla="*/ 49 w 79"/>
                <a:gd name="T1" fmla="*/ 19 h 79"/>
                <a:gd name="T2" fmla="*/ 32 w 79"/>
                <a:gd name="T3" fmla="*/ 24 h 79"/>
                <a:gd name="T4" fmla="*/ 11 w 79"/>
                <a:gd name="T5" fmla="*/ 2 h 79"/>
                <a:gd name="T6" fmla="*/ 2 w 79"/>
                <a:gd name="T7" fmla="*/ 2 h 79"/>
                <a:gd name="T8" fmla="*/ 2 w 79"/>
                <a:gd name="T9" fmla="*/ 11 h 79"/>
                <a:gd name="T10" fmla="*/ 24 w 79"/>
                <a:gd name="T11" fmla="*/ 33 h 79"/>
                <a:gd name="T12" fmla="*/ 19 w 79"/>
                <a:gd name="T13" fmla="*/ 49 h 79"/>
                <a:gd name="T14" fmla="*/ 49 w 79"/>
                <a:gd name="T15" fmla="*/ 79 h 79"/>
                <a:gd name="T16" fmla="*/ 79 w 79"/>
                <a:gd name="T17" fmla="*/ 49 h 79"/>
                <a:gd name="T18" fmla="*/ 49 w 79"/>
                <a:gd name="T19" fmla="*/ 19 h 79"/>
                <a:gd name="T20" fmla="*/ 49 w 79"/>
                <a:gd name="T21" fmla="*/ 67 h 79"/>
                <a:gd name="T22" fmla="*/ 31 w 79"/>
                <a:gd name="T23" fmla="*/ 49 h 79"/>
                <a:gd name="T24" fmla="*/ 49 w 79"/>
                <a:gd name="T25" fmla="*/ 31 h 79"/>
                <a:gd name="T26" fmla="*/ 67 w 79"/>
                <a:gd name="T27" fmla="*/ 49 h 79"/>
                <a:gd name="T28" fmla="*/ 49 w 79"/>
                <a:gd name="T29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9">
                  <a:moveTo>
                    <a:pt x="49" y="19"/>
                  </a:moveTo>
                  <a:cubicBezTo>
                    <a:pt x="43" y="19"/>
                    <a:pt x="37" y="21"/>
                    <a:pt x="32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7"/>
                    <a:pt x="19" y="43"/>
                    <a:pt x="19" y="49"/>
                  </a:cubicBezTo>
                  <a:cubicBezTo>
                    <a:pt x="19" y="65"/>
                    <a:pt x="32" y="79"/>
                    <a:pt x="49" y="79"/>
                  </a:cubicBezTo>
                  <a:cubicBezTo>
                    <a:pt x="65" y="79"/>
                    <a:pt x="79" y="65"/>
                    <a:pt x="79" y="49"/>
                  </a:cubicBezTo>
                  <a:cubicBezTo>
                    <a:pt x="79" y="32"/>
                    <a:pt x="65" y="19"/>
                    <a:pt x="49" y="19"/>
                  </a:cubicBezTo>
                  <a:close/>
                  <a:moveTo>
                    <a:pt x="49" y="67"/>
                  </a:moveTo>
                  <a:cubicBezTo>
                    <a:pt x="39" y="67"/>
                    <a:pt x="31" y="59"/>
                    <a:pt x="31" y="49"/>
                  </a:cubicBezTo>
                  <a:cubicBezTo>
                    <a:pt x="31" y="39"/>
                    <a:pt x="39" y="31"/>
                    <a:pt x="49" y="31"/>
                  </a:cubicBezTo>
                  <a:cubicBezTo>
                    <a:pt x="59" y="31"/>
                    <a:pt x="67" y="39"/>
                    <a:pt x="67" y="49"/>
                  </a:cubicBezTo>
                  <a:cubicBezTo>
                    <a:pt x="67" y="59"/>
                    <a:pt x="5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07" name="Freeform 69">
              <a:extLst>
                <a:ext uri="{FF2B5EF4-FFF2-40B4-BE49-F238E27FC236}">
                  <a16:creationId xmlns:a16="http://schemas.microsoft.com/office/drawing/2014/main" id="{58A5EF92-624B-4D5D-BE62-30458FA1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9" y="1738"/>
              <a:ext cx="134" cy="135"/>
            </a:xfrm>
            <a:custGeom>
              <a:avLst/>
              <a:gdLst>
                <a:gd name="T0" fmla="*/ 30 w 91"/>
                <a:gd name="T1" fmla="*/ 60 h 91"/>
                <a:gd name="T2" fmla="*/ 46 w 91"/>
                <a:gd name="T3" fmla="*/ 55 h 91"/>
                <a:gd name="T4" fmla="*/ 80 w 91"/>
                <a:gd name="T5" fmla="*/ 88 h 91"/>
                <a:gd name="T6" fmla="*/ 88 w 91"/>
                <a:gd name="T7" fmla="*/ 88 h 91"/>
                <a:gd name="T8" fmla="*/ 88 w 91"/>
                <a:gd name="T9" fmla="*/ 80 h 91"/>
                <a:gd name="T10" fmla="*/ 55 w 91"/>
                <a:gd name="T11" fmla="*/ 47 h 91"/>
                <a:gd name="T12" fmla="*/ 60 w 91"/>
                <a:gd name="T13" fmla="*/ 30 h 91"/>
                <a:gd name="T14" fmla="*/ 30 w 91"/>
                <a:gd name="T15" fmla="*/ 0 h 91"/>
                <a:gd name="T16" fmla="*/ 0 w 91"/>
                <a:gd name="T17" fmla="*/ 30 h 91"/>
                <a:gd name="T18" fmla="*/ 30 w 91"/>
                <a:gd name="T19" fmla="*/ 60 h 91"/>
                <a:gd name="T20" fmla="*/ 30 w 91"/>
                <a:gd name="T21" fmla="*/ 12 h 91"/>
                <a:gd name="T22" fmla="*/ 48 w 91"/>
                <a:gd name="T23" fmla="*/ 30 h 91"/>
                <a:gd name="T24" fmla="*/ 30 w 91"/>
                <a:gd name="T25" fmla="*/ 48 h 91"/>
                <a:gd name="T26" fmla="*/ 12 w 91"/>
                <a:gd name="T27" fmla="*/ 30 h 91"/>
                <a:gd name="T28" fmla="*/ 30 w 91"/>
                <a:gd name="T29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30" y="60"/>
                  </a:moveTo>
                  <a:cubicBezTo>
                    <a:pt x="36" y="60"/>
                    <a:pt x="42" y="58"/>
                    <a:pt x="46" y="55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2" y="91"/>
                    <a:pt x="86" y="91"/>
                    <a:pt x="88" y="88"/>
                  </a:cubicBezTo>
                  <a:cubicBezTo>
                    <a:pt x="91" y="86"/>
                    <a:pt x="91" y="82"/>
                    <a:pt x="88" y="80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8" y="42"/>
                    <a:pt x="60" y="36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  <a:moveTo>
                    <a:pt x="30" y="12"/>
                  </a:moveTo>
                  <a:cubicBezTo>
                    <a:pt x="40" y="12"/>
                    <a:pt x="48" y="20"/>
                    <a:pt x="48" y="30"/>
                  </a:cubicBezTo>
                  <a:cubicBezTo>
                    <a:pt x="48" y="40"/>
                    <a:pt x="40" y="48"/>
                    <a:pt x="30" y="48"/>
                  </a:cubicBezTo>
                  <a:cubicBezTo>
                    <a:pt x="20" y="48"/>
                    <a:pt x="12" y="40"/>
                    <a:pt x="12" y="30"/>
                  </a:cubicBezTo>
                  <a:cubicBezTo>
                    <a:pt x="12" y="20"/>
                    <a:pt x="2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6F56C73E-96FC-467F-9007-F2061EC53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9" y="2012"/>
              <a:ext cx="117" cy="117"/>
            </a:xfrm>
            <a:custGeom>
              <a:avLst/>
              <a:gdLst>
                <a:gd name="T0" fmla="*/ 68 w 79"/>
                <a:gd name="T1" fmla="*/ 2 h 79"/>
                <a:gd name="T2" fmla="*/ 47 w 79"/>
                <a:gd name="T3" fmla="*/ 24 h 79"/>
                <a:gd name="T4" fmla="*/ 30 w 79"/>
                <a:gd name="T5" fmla="*/ 19 h 79"/>
                <a:gd name="T6" fmla="*/ 0 w 79"/>
                <a:gd name="T7" fmla="*/ 49 h 79"/>
                <a:gd name="T8" fmla="*/ 30 w 79"/>
                <a:gd name="T9" fmla="*/ 79 h 79"/>
                <a:gd name="T10" fmla="*/ 60 w 79"/>
                <a:gd name="T11" fmla="*/ 49 h 79"/>
                <a:gd name="T12" fmla="*/ 55 w 79"/>
                <a:gd name="T13" fmla="*/ 33 h 79"/>
                <a:gd name="T14" fmla="*/ 77 w 79"/>
                <a:gd name="T15" fmla="*/ 11 h 79"/>
                <a:gd name="T16" fmla="*/ 77 w 79"/>
                <a:gd name="T17" fmla="*/ 2 h 79"/>
                <a:gd name="T18" fmla="*/ 68 w 79"/>
                <a:gd name="T19" fmla="*/ 2 h 79"/>
                <a:gd name="T20" fmla="*/ 30 w 79"/>
                <a:gd name="T21" fmla="*/ 67 h 79"/>
                <a:gd name="T22" fmla="*/ 12 w 79"/>
                <a:gd name="T23" fmla="*/ 49 h 79"/>
                <a:gd name="T24" fmla="*/ 30 w 79"/>
                <a:gd name="T25" fmla="*/ 31 h 79"/>
                <a:gd name="T26" fmla="*/ 48 w 79"/>
                <a:gd name="T27" fmla="*/ 49 h 79"/>
                <a:gd name="T28" fmla="*/ 30 w 79"/>
                <a:gd name="T29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9">
                  <a:moveTo>
                    <a:pt x="68" y="2"/>
                  </a:moveTo>
                  <a:cubicBezTo>
                    <a:pt x="47" y="24"/>
                    <a:pt x="47" y="24"/>
                    <a:pt x="47" y="24"/>
                  </a:cubicBezTo>
                  <a:cubicBezTo>
                    <a:pt x="42" y="21"/>
                    <a:pt x="36" y="19"/>
                    <a:pt x="30" y="19"/>
                  </a:cubicBezTo>
                  <a:cubicBezTo>
                    <a:pt x="14" y="19"/>
                    <a:pt x="0" y="32"/>
                    <a:pt x="0" y="49"/>
                  </a:cubicBezTo>
                  <a:cubicBezTo>
                    <a:pt x="0" y="65"/>
                    <a:pt x="14" y="79"/>
                    <a:pt x="30" y="79"/>
                  </a:cubicBezTo>
                  <a:cubicBezTo>
                    <a:pt x="47" y="79"/>
                    <a:pt x="60" y="65"/>
                    <a:pt x="60" y="49"/>
                  </a:cubicBezTo>
                  <a:cubicBezTo>
                    <a:pt x="60" y="43"/>
                    <a:pt x="58" y="37"/>
                    <a:pt x="55" y="33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9" y="9"/>
                    <a:pt x="79" y="5"/>
                    <a:pt x="77" y="2"/>
                  </a:cubicBezTo>
                  <a:cubicBezTo>
                    <a:pt x="74" y="0"/>
                    <a:pt x="71" y="0"/>
                    <a:pt x="68" y="2"/>
                  </a:cubicBezTo>
                  <a:close/>
                  <a:moveTo>
                    <a:pt x="30" y="67"/>
                  </a:moveTo>
                  <a:cubicBezTo>
                    <a:pt x="20" y="67"/>
                    <a:pt x="12" y="59"/>
                    <a:pt x="12" y="49"/>
                  </a:cubicBezTo>
                  <a:cubicBezTo>
                    <a:pt x="12" y="39"/>
                    <a:pt x="20" y="31"/>
                    <a:pt x="30" y="31"/>
                  </a:cubicBezTo>
                  <a:cubicBezTo>
                    <a:pt x="40" y="31"/>
                    <a:pt x="48" y="39"/>
                    <a:pt x="48" y="49"/>
                  </a:cubicBezTo>
                  <a:cubicBezTo>
                    <a:pt x="48" y="59"/>
                    <a:pt x="40" y="67"/>
                    <a:pt x="3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18E96194-C902-49F0-967D-22EEE53DD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898"/>
              <a:ext cx="130" cy="89"/>
            </a:xfrm>
            <a:custGeom>
              <a:avLst/>
              <a:gdLst>
                <a:gd name="T0" fmla="*/ 58 w 88"/>
                <a:gd name="T1" fmla="*/ 60 h 60"/>
                <a:gd name="T2" fmla="*/ 88 w 88"/>
                <a:gd name="T3" fmla="*/ 30 h 60"/>
                <a:gd name="T4" fmla="*/ 58 w 88"/>
                <a:gd name="T5" fmla="*/ 0 h 60"/>
                <a:gd name="T6" fmla="*/ 28 w 88"/>
                <a:gd name="T7" fmla="*/ 24 h 60"/>
                <a:gd name="T8" fmla="*/ 6 w 88"/>
                <a:gd name="T9" fmla="*/ 24 h 60"/>
                <a:gd name="T10" fmla="*/ 0 w 88"/>
                <a:gd name="T11" fmla="*/ 30 h 60"/>
                <a:gd name="T12" fmla="*/ 6 w 88"/>
                <a:gd name="T13" fmla="*/ 36 h 60"/>
                <a:gd name="T14" fmla="*/ 28 w 88"/>
                <a:gd name="T15" fmla="*/ 36 h 60"/>
                <a:gd name="T16" fmla="*/ 58 w 88"/>
                <a:gd name="T17" fmla="*/ 60 h 60"/>
                <a:gd name="T18" fmla="*/ 58 w 88"/>
                <a:gd name="T19" fmla="*/ 12 h 60"/>
                <a:gd name="T20" fmla="*/ 76 w 88"/>
                <a:gd name="T21" fmla="*/ 30 h 60"/>
                <a:gd name="T22" fmla="*/ 58 w 88"/>
                <a:gd name="T23" fmla="*/ 48 h 60"/>
                <a:gd name="T24" fmla="*/ 40 w 88"/>
                <a:gd name="T25" fmla="*/ 30 h 60"/>
                <a:gd name="T26" fmla="*/ 40 w 88"/>
                <a:gd name="T27" fmla="*/ 30 h 60"/>
                <a:gd name="T28" fmla="*/ 40 w 88"/>
                <a:gd name="T29" fmla="*/ 30 h 60"/>
                <a:gd name="T30" fmla="*/ 58 w 88"/>
                <a:gd name="T31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60">
                  <a:moveTo>
                    <a:pt x="58" y="60"/>
                  </a:moveTo>
                  <a:cubicBezTo>
                    <a:pt x="74" y="60"/>
                    <a:pt x="88" y="46"/>
                    <a:pt x="88" y="30"/>
                  </a:cubicBezTo>
                  <a:cubicBezTo>
                    <a:pt x="88" y="13"/>
                    <a:pt x="74" y="0"/>
                    <a:pt x="58" y="0"/>
                  </a:cubicBezTo>
                  <a:cubicBezTo>
                    <a:pt x="43" y="0"/>
                    <a:pt x="31" y="10"/>
                    <a:pt x="28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24"/>
                    <a:pt x="0" y="26"/>
                    <a:pt x="0" y="30"/>
                  </a:cubicBezTo>
                  <a:cubicBezTo>
                    <a:pt x="0" y="33"/>
                    <a:pt x="2" y="36"/>
                    <a:pt x="6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1" y="49"/>
                    <a:pt x="43" y="60"/>
                    <a:pt x="58" y="60"/>
                  </a:cubicBezTo>
                  <a:close/>
                  <a:moveTo>
                    <a:pt x="58" y="12"/>
                  </a:moveTo>
                  <a:cubicBezTo>
                    <a:pt x="68" y="12"/>
                    <a:pt x="76" y="20"/>
                    <a:pt x="76" y="30"/>
                  </a:cubicBezTo>
                  <a:cubicBezTo>
                    <a:pt x="76" y="40"/>
                    <a:pt x="68" y="48"/>
                    <a:pt x="58" y="48"/>
                  </a:cubicBezTo>
                  <a:cubicBezTo>
                    <a:pt x="48" y="48"/>
                    <a:pt x="40" y="4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0"/>
                    <a:pt x="48" y="12"/>
                    <a:pt x="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5D0A000-DAB7-45FC-93AE-24A2AA8C1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9" y="1898"/>
              <a:ext cx="131" cy="89"/>
            </a:xfrm>
            <a:custGeom>
              <a:avLst/>
              <a:gdLst>
                <a:gd name="T0" fmla="*/ 30 w 89"/>
                <a:gd name="T1" fmla="*/ 60 h 60"/>
                <a:gd name="T2" fmla="*/ 60 w 89"/>
                <a:gd name="T3" fmla="*/ 36 h 60"/>
                <a:gd name="T4" fmla="*/ 83 w 89"/>
                <a:gd name="T5" fmla="*/ 36 h 60"/>
                <a:gd name="T6" fmla="*/ 89 w 89"/>
                <a:gd name="T7" fmla="*/ 30 h 60"/>
                <a:gd name="T8" fmla="*/ 83 w 89"/>
                <a:gd name="T9" fmla="*/ 24 h 60"/>
                <a:gd name="T10" fmla="*/ 60 w 89"/>
                <a:gd name="T11" fmla="*/ 24 h 60"/>
                <a:gd name="T12" fmla="*/ 30 w 89"/>
                <a:gd name="T13" fmla="*/ 0 h 60"/>
                <a:gd name="T14" fmla="*/ 0 w 89"/>
                <a:gd name="T15" fmla="*/ 30 h 60"/>
                <a:gd name="T16" fmla="*/ 30 w 89"/>
                <a:gd name="T17" fmla="*/ 60 h 60"/>
                <a:gd name="T18" fmla="*/ 30 w 89"/>
                <a:gd name="T19" fmla="*/ 12 h 60"/>
                <a:gd name="T20" fmla="*/ 48 w 89"/>
                <a:gd name="T21" fmla="*/ 30 h 60"/>
                <a:gd name="T22" fmla="*/ 30 w 89"/>
                <a:gd name="T23" fmla="*/ 48 h 60"/>
                <a:gd name="T24" fmla="*/ 12 w 89"/>
                <a:gd name="T25" fmla="*/ 30 h 60"/>
                <a:gd name="T26" fmla="*/ 30 w 89"/>
                <a:gd name="T27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0">
                  <a:moveTo>
                    <a:pt x="30" y="60"/>
                  </a:moveTo>
                  <a:cubicBezTo>
                    <a:pt x="45" y="60"/>
                    <a:pt x="57" y="49"/>
                    <a:pt x="60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6" y="36"/>
                    <a:pt x="89" y="33"/>
                    <a:pt x="89" y="30"/>
                  </a:cubicBezTo>
                  <a:cubicBezTo>
                    <a:pt x="89" y="26"/>
                    <a:pt x="86" y="24"/>
                    <a:pt x="83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7" y="10"/>
                    <a:pt x="45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  <a:moveTo>
                    <a:pt x="30" y="12"/>
                  </a:moveTo>
                  <a:cubicBezTo>
                    <a:pt x="40" y="12"/>
                    <a:pt x="48" y="20"/>
                    <a:pt x="48" y="30"/>
                  </a:cubicBezTo>
                  <a:cubicBezTo>
                    <a:pt x="48" y="40"/>
                    <a:pt x="40" y="48"/>
                    <a:pt x="30" y="48"/>
                  </a:cubicBezTo>
                  <a:cubicBezTo>
                    <a:pt x="20" y="48"/>
                    <a:pt x="12" y="40"/>
                    <a:pt x="12" y="30"/>
                  </a:cubicBezTo>
                  <a:cubicBezTo>
                    <a:pt x="12" y="20"/>
                    <a:pt x="2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</p:grpSp>
      <p:grpSp>
        <p:nvGrpSpPr>
          <p:cNvPr id="111" name="Group 9">
            <a:extLst>
              <a:ext uri="{FF2B5EF4-FFF2-40B4-BE49-F238E27FC236}">
                <a16:creationId xmlns:a16="http://schemas.microsoft.com/office/drawing/2014/main" id="{CC3AD5A0-815D-464A-8FC0-36E95FB1A9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42885" y="3791944"/>
            <a:ext cx="662038" cy="603766"/>
            <a:chOff x="1383" y="468"/>
            <a:chExt cx="409" cy="373"/>
          </a:xfrm>
          <a:solidFill>
            <a:srgbClr val="FFFFFF"/>
          </a:solidFill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C2EFCC34-86EF-47B3-8E06-68B73DCE6A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6A2B8CAC-93E6-47FE-B4AB-19E6A2F9B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 dirty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8FF0363D-4CE8-42C8-A29A-E634F159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83B38B1-090B-40C8-9A21-86CC458F4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3C09C58-9C25-486F-89B6-BA925DDC2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65DF391-9B88-466E-A3BB-8D8A8E8D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D086850B-E63B-460D-BC5D-F2D6C985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9708F54C-3AD8-4F21-906D-8C1505D2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45888D8C-2811-4E74-BBB6-7A459B83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BB7A6337-1A5C-4767-ABAB-69182133D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2" name="Group 108">
            <a:extLst>
              <a:ext uri="{FF2B5EF4-FFF2-40B4-BE49-F238E27FC236}">
                <a16:creationId xmlns:a16="http://schemas.microsoft.com/office/drawing/2014/main" id="{C8A12582-503F-4C9C-8064-0B70553D90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2870" y="3443262"/>
            <a:ext cx="1226259" cy="1168778"/>
            <a:chOff x="335" y="2998"/>
            <a:chExt cx="448" cy="427"/>
          </a:xfrm>
          <a:solidFill>
            <a:srgbClr val="000000"/>
          </a:solidFill>
        </p:grpSpPr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9657E6B4-4E3A-49A8-9567-75350A70B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" y="2998"/>
              <a:ext cx="448" cy="427"/>
            </a:xfrm>
            <a:custGeom>
              <a:avLst/>
              <a:gdLst>
                <a:gd name="T0" fmla="*/ 253 w 303"/>
                <a:gd name="T1" fmla="*/ 226 h 288"/>
                <a:gd name="T2" fmla="*/ 303 w 303"/>
                <a:gd name="T3" fmla="*/ 196 h 288"/>
                <a:gd name="T4" fmla="*/ 278 w 303"/>
                <a:gd name="T5" fmla="*/ 163 h 288"/>
                <a:gd name="T6" fmla="*/ 279 w 303"/>
                <a:gd name="T7" fmla="*/ 148 h 288"/>
                <a:gd name="T8" fmla="*/ 139 w 303"/>
                <a:gd name="T9" fmla="*/ 22 h 288"/>
                <a:gd name="T10" fmla="*/ 138 w 303"/>
                <a:gd name="T11" fmla="*/ 21 h 288"/>
                <a:gd name="T12" fmla="*/ 88 w 303"/>
                <a:gd name="T13" fmla="*/ 25 h 288"/>
                <a:gd name="T14" fmla="*/ 91 w 303"/>
                <a:gd name="T15" fmla="*/ 37 h 288"/>
                <a:gd name="T16" fmla="*/ 43 w 303"/>
                <a:gd name="T17" fmla="*/ 83 h 288"/>
                <a:gd name="T18" fmla="*/ 43 w 303"/>
                <a:gd name="T19" fmla="*/ 84 h 288"/>
                <a:gd name="T20" fmla="*/ 34 w 303"/>
                <a:gd name="T21" fmla="*/ 83 h 288"/>
                <a:gd name="T22" fmla="*/ 25 w 303"/>
                <a:gd name="T23" fmla="*/ 150 h 288"/>
                <a:gd name="T24" fmla="*/ 25 w 303"/>
                <a:gd name="T25" fmla="*/ 151 h 288"/>
                <a:gd name="T26" fmla="*/ 76 w 303"/>
                <a:gd name="T27" fmla="*/ 250 h 288"/>
                <a:gd name="T28" fmla="*/ 72 w 303"/>
                <a:gd name="T29" fmla="*/ 264 h 288"/>
                <a:gd name="T30" fmla="*/ 120 w 303"/>
                <a:gd name="T31" fmla="*/ 272 h 288"/>
                <a:gd name="T32" fmla="*/ 121 w 303"/>
                <a:gd name="T33" fmla="*/ 271 h 288"/>
                <a:gd name="T34" fmla="*/ 252 w 303"/>
                <a:gd name="T35" fmla="*/ 226 h 288"/>
                <a:gd name="T36" fmla="*/ 113 w 303"/>
                <a:gd name="T37" fmla="*/ 11 h 288"/>
                <a:gd name="T38" fmla="*/ 113 w 303"/>
                <a:gd name="T39" fmla="*/ 40 h 288"/>
                <a:gd name="T40" fmla="*/ 113 w 303"/>
                <a:gd name="T41" fmla="*/ 11 h 288"/>
                <a:gd name="T42" fmla="*/ 98 w 303"/>
                <a:gd name="T43" fmla="*/ 45 h 288"/>
                <a:gd name="T44" fmla="*/ 99 w 303"/>
                <a:gd name="T45" fmla="*/ 45 h 288"/>
                <a:gd name="T46" fmla="*/ 136 w 303"/>
                <a:gd name="T47" fmla="*/ 33 h 288"/>
                <a:gd name="T48" fmla="*/ 137 w 303"/>
                <a:gd name="T49" fmla="*/ 32 h 288"/>
                <a:gd name="T50" fmla="*/ 268 w 303"/>
                <a:gd name="T51" fmla="*/ 145 h 288"/>
                <a:gd name="T52" fmla="*/ 267 w 303"/>
                <a:gd name="T53" fmla="*/ 145 h 288"/>
                <a:gd name="T54" fmla="*/ 197 w 303"/>
                <a:gd name="T55" fmla="*/ 89 h 288"/>
                <a:gd name="T56" fmla="*/ 197 w 303"/>
                <a:gd name="T57" fmla="*/ 99 h 288"/>
                <a:gd name="T58" fmla="*/ 264 w 303"/>
                <a:gd name="T59" fmla="*/ 162 h 288"/>
                <a:gd name="T60" fmla="*/ 235 w 303"/>
                <a:gd name="T61" fmla="*/ 196 h 288"/>
                <a:gd name="T62" fmla="*/ 238 w 303"/>
                <a:gd name="T63" fmla="*/ 209 h 288"/>
                <a:gd name="T64" fmla="*/ 158 w 303"/>
                <a:gd name="T65" fmla="*/ 231 h 288"/>
                <a:gd name="T66" fmla="*/ 45 w 303"/>
                <a:gd name="T67" fmla="*/ 149 h 288"/>
                <a:gd name="T68" fmla="*/ 46 w 303"/>
                <a:gd name="T69" fmla="*/ 148 h 288"/>
                <a:gd name="T70" fmla="*/ 65 w 303"/>
                <a:gd name="T71" fmla="*/ 103 h 288"/>
                <a:gd name="T72" fmla="*/ 65 w 303"/>
                <a:gd name="T73" fmla="*/ 102 h 288"/>
                <a:gd name="T74" fmla="*/ 107 w 303"/>
                <a:gd name="T75" fmla="*/ 84 h 288"/>
                <a:gd name="T76" fmla="*/ 101 w 303"/>
                <a:gd name="T77" fmla="*/ 76 h 288"/>
                <a:gd name="T78" fmla="*/ 59 w 303"/>
                <a:gd name="T79" fmla="*/ 94 h 288"/>
                <a:gd name="T80" fmla="*/ 54 w 303"/>
                <a:gd name="T81" fmla="*/ 90 h 288"/>
                <a:gd name="T82" fmla="*/ 10 w 303"/>
                <a:gd name="T83" fmla="*/ 117 h 288"/>
                <a:gd name="T84" fmla="*/ 57 w 303"/>
                <a:gd name="T85" fmla="*/ 117 h 288"/>
                <a:gd name="T86" fmla="*/ 10 w 303"/>
                <a:gd name="T87" fmla="*/ 117 h 288"/>
                <a:gd name="T88" fmla="*/ 82 w 303"/>
                <a:gd name="T89" fmla="*/ 264 h 288"/>
                <a:gd name="T90" fmla="*/ 111 w 303"/>
                <a:gd name="T91" fmla="*/ 263 h 288"/>
                <a:gd name="T92" fmla="*/ 97 w 303"/>
                <a:gd name="T93" fmla="*/ 278 h 288"/>
                <a:gd name="T94" fmla="*/ 153 w 303"/>
                <a:gd name="T95" fmla="*/ 264 h 288"/>
                <a:gd name="T96" fmla="*/ 121 w 303"/>
                <a:gd name="T97" fmla="*/ 261 h 288"/>
                <a:gd name="T98" fmla="*/ 97 w 303"/>
                <a:gd name="T99" fmla="*/ 239 h 288"/>
                <a:gd name="T100" fmla="*/ 84 w 303"/>
                <a:gd name="T101" fmla="*/ 242 h 288"/>
                <a:gd name="T102" fmla="*/ 38 w 303"/>
                <a:gd name="T103" fmla="*/ 166 h 288"/>
                <a:gd name="T104" fmla="*/ 39 w 303"/>
                <a:gd name="T105" fmla="*/ 165 h 288"/>
                <a:gd name="T106" fmla="*/ 112 w 303"/>
                <a:gd name="T107" fmla="*/ 233 h 288"/>
                <a:gd name="T108" fmla="*/ 242 w 303"/>
                <a:gd name="T109" fmla="*/ 218 h 288"/>
                <a:gd name="T110" fmla="*/ 245 w 303"/>
                <a:gd name="T111" fmla="*/ 218 h 288"/>
                <a:gd name="T112" fmla="*/ 245 w 303"/>
                <a:gd name="T113" fmla="*/ 196 h 288"/>
                <a:gd name="T114" fmla="*/ 293 w 303"/>
                <a:gd name="T115" fmla="*/ 196 h 288"/>
                <a:gd name="T116" fmla="*/ 269 w 303"/>
                <a:gd name="T117" fmla="*/ 2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3" h="288">
                  <a:moveTo>
                    <a:pt x="253" y="225"/>
                  </a:moveTo>
                  <a:cubicBezTo>
                    <a:pt x="253" y="226"/>
                    <a:pt x="253" y="226"/>
                    <a:pt x="253" y="226"/>
                  </a:cubicBezTo>
                  <a:cubicBezTo>
                    <a:pt x="258" y="229"/>
                    <a:pt x="265" y="229"/>
                    <a:pt x="269" y="229"/>
                  </a:cubicBezTo>
                  <a:cubicBezTo>
                    <a:pt x="287" y="229"/>
                    <a:pt x="303" y="214"/>
                    <a:pt x="303" y="196"/>
                  </a:cubicBezTo>
                  <a:cubicBezTo>
                    <a:pt x="303" y="181"/>
                    <a:pt x="293" y="167"/>
                    <a:pt x="279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9" y="158"/>
                    <a:pt x="279" y="152"/>
                    <a:pt x="279" y="148"/>
                  </a:cubicBezTo>
                  <a:cubicBezTo>
                    <a:pt x="279" y="78"/>
                    <a:pt x="222" y="21"/>
                    <a:pt x="153" y="21"/>
                  </a:cubicBezTo>
                  <a:cubicBezTo>
                    <a:pt x="148" y="21"/>
                    <a:pt x="143" y="21"/>
                    <a:pt x="139" y="22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9"/>
                    <a:pt x="125" y="0"/>
                    <a:pt x="113" y="0"/>
                  </a:cubicBezTo>
                  <a:cubicBezTo>
                    <a:pt x="99" y="0"/>
                    <a:pt x="88" y="12"/>
                    <a:pt x="88" y="25"/>
                  </a:cubicBezTo>
                  <a:cubicBezTo>
                    <a:pt x="88" y="29"/>
                    <a:pt x="89" y="33"/>
                    <a:pt x="91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71" y="48"/>
                    <a:pt x="55" y="64"/>
                    <a:pt x="43" y="83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1" y="84"/>
                    <a:pt x="39" y="84"/>
                    <a:pt x="38" y="83"/>
                  </a:cubicBezTo>
                  <a:cubicBezTo>
                    <a:pt x="36" y="83"/>
                    <a:pt x="35" y="83"/>
                    <a:pt x="34" y="83"/>
                  </a:cubicBezTo>
                  <a:cubicBezTo>
                    <a:pt x="15" y="83"/>
                    <a:pt x="0" y="98"/>
                    <a:pt x="0" y="117"/>
                  </a:cubicBezTo>
                  <a:cubicBezTo>
                    <a:pt x="0" y="132"/>
                    <a:pt x="10" y="146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89"/>
                    <a:pt x="45" y="226"/>
                    <a:pt x="76" y="249"/>
                  </a:cubicBezTo>
                  <a:cubicBezTo>
                    <a:pt x="76" y="250"/>
                    <a:pt x="76" y="250"/>
                    <a:pt x="76" y="250"/>
                  </a:cubicBezTo>
                  <a:cubicBezTo>
                    <a:pt x="76" y="250"/>
                    <a:pt x="76" y="250"/>
                    <a:pt x="76" y="250"/>
                  </a:cubicBezTo>
                  <a:cubicBezTo>
                    <a:pt x="73" y="255"/>
                    <a:pt x="72" y="259"/>
                    <a:pt x="72" y="264"/>
                  </a:cubicBezTo>
                  <a:cubicBezTo>
                    <a:pt x="72" y="278"/>
                    <a:pt x="82" y="288"/>
                    <a:pt x="97" y="288"/>
                  </a:cubicBezTo>
                  <a:cubicBezTo>
                    <a:pt x="107" y="288"/>
                    <a:pt x="117" y="282"/>
                    <a:pt x="120" y="272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30" y="274"/>
                    <a:pt x="140" y="275"/>
                    <a:pt x="153" y="275"/>
                  </a:cubicBezTo>
                  <a:cubicBezTo>
                    <a:pt x="191" y="275"/>
                    <a:pt x="227" y="257"/>
                    <a:pt x="252" y="226"/>
                  </a:cubicBezTo>
                  <a:lnTo>
                    <a:pt x="253" y="225"/>
                  </a:lnTo>
                  <a:close/>
                  <a:moveTo>
                    <a:pt x="113" y="11"/>
                  </a:moveTo>
                  <a:cubicBezTo>
                    <a:pt x="121" y="11"/>
                    <a:pt x="128" y="17"/>
                    <a:pt x="128" y="25"/>
                  </a:cubicBezTo>
                  <a:cubicBezTo>
                    <a:pt x="128" y="32"/>
                    <a:pt x="122" y="40"/>
                    <a:pt x="113" y="40"/>
                  </a:cubicBezTo>
                  <a:cubicBezTo>
                    <a:pt x="104" y="40"/>
                    <a:pt x="98" y="32"/>
                    <a:pt x="98" y="25"/>
                  </a:cubicBezTo>
                  <a:cubicBezTo>
                    <a:pt x="98" y="17"/>
                    <a:pt x="105" y="11"/>
                    <a:pt x="113" y="11"/>
                  </a:cubicBezTo>
                  <a:close/>
                  <a:moveTo>
                    <a:pt x="52" y="88"/>
                  </a:moveTo>
                  <a:cubicBezTo>
                    <a:pt x="64" y="69"/>
                    <a:pt x="79" y="5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2" y="48"/>
                    <a:pt x="108" y="50"/>
                    <a:pt x="113" y="50"/>
                  </a:cubicBezTo>
                  <a:cubicBezTo>
                    <a:pt x="123" y="50"/>
                    <a:pt x="133" y="43"/>
                    <a:pt x="136" y="3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42" y="31"/>
                    <a:pt x="147" y="31"/>
                    <a:pt x="153" y="31"/>
                  </a:cubicBezTo>
                  <a:cubicBezTo>
                    <a:pt x="215" y="31"/>
                    <a:pt x="267" y="82"/>
                    <a:pt x="268" y="145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7" y="145"/>
                    <a:pt x="267" y="145"/>
                    <a:pt x="267" y="145"/>
                  </a:cubicBezTo>
                  <a:cubicBezTo>
                    <a:pt x="260" y="132"/>
                    <a:pt x="242" y="108"/>
                    <a:pt x="201" y="89"/>
                  </a:cubicBezTo>
                  <a:cubicBezTo>
                    <a:pt x="200" y="88"/>
                    <a:pt x="198" y="88"/>
                    <a:pt x="197" y="89"/>
                  </a:cubicBezTo>
                  <a:cubicBezTo>
                    <a:pt x="196" y="89"/>
                    <a:pt x="195" y="90"/>
                    <a:pt x="195" y="91"/>
                  </a:cubicBezTo>
                  <a:cubicBezTo>
                    <a:pt x="193" y="94"/>
                    <a:pt x="194" y="97"/>
                    <a:pt x="197" y="99"/>
                  </a:cubicBezTo>
                  <a:cubicBezTo>
                    <a:pt x="241" y="119"/>
                    <a:pt x="258" y="149"/>
                    <a:pt x="263" y="161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62"/>
                    <a:pt x="263" y="162"/>
                    <a:pt x="263" y="162"/>
                  </a:cubicBezTo>
                  <a:cubicBezTo>
                    <a:pt x="246" y="165"/>
                    <a:pt x="235" y="179"/>
                    <a:pt x="235" y="196"/>
                  </a:cubicBezTo>
                  <a:cubicBezTo>
                    <a:pt x="235" y="200"/>
                    <a:pt x="236" y="204"/>
                    <a:pt x="237" y="208"/>
                  </a:cubicBezTo>
                  <a:cubicBezTo>
                    <a:pt x="238" y="209"/>
                    <a:pt x="238" y="209"/>
                    <a:pt x="238" y="209"/>
                  </a:cubicBezTo>
                  <a:cubicBezTo>
                    <a:pt x="237" y="209"/>
                    <a:pt x="237" y="209"/>
                    <a:pt x="237" y="209"/>
                  </a:cubicBezTo>
                  <a:cubicBezTo>
                    <a:pt x="219" y="219"/>
                    <a:pt x="191" y="231"/>
                    <a:pt x="158" y="231"/>
                  </a:cubicBezTo>
                  <a:cubicBezTo>
                    <a:pt x="143" y="231"/>
                    <a:pt x="128" y="229"/>
                    <a:pt x="114" y="224"/>
                  </a:cubicBezTo>
                  <a:cubicBezTo>
                    <a:pt x="61" y="204"/>
                    <a:pt x="48" y="165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59" y="143"/>
                    <a:pt x="68" y="131"/>
                    <a:pt x="68" y="117"/>
                  </a:cubicBezTo>
                  <a:cubicBezTo>
                    <a:pt x="68" y="112"/>
                    <a:pt x="67" y="107"/>
                    <a:pt x="65" y="103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9" y="100"/>
                    <a:pt x="81" y="91"/>
                    <a:pt x="103" y="86"/>
                  </a:cubicBezTo>
                  <a:cubicBezTo>
                    <a:pt x="105" y="86"/>
                    <a:pt x="106" y="85"/>
                    <a:pt x="107" y="84"/>
                  </a:cubicBezTo>
                  <a:cubicBezTo>
                    <a:pt x="107" y="83"/>
                    <a:pt x="107" y="81"/>
                    <a:pt x="107" y="80"/>
                  </a:cubicBezTo>
                  <a:cubicBezTo>
                    <a:pt x="106" y="78"/>
                    <a:pt x="104" y="75"/>
                    <a:pt x="101" y="76"/>
                  </a:cubicBezTo>
                  <a:cubicBezTo>
                    <a:pt x="81" y="81"/>
                    <a:pt x="67" y="89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7" y="92"/>
                    <a:pt x="56" y="91"/>
                    <a:pt x="54" y="90"/>
                  </a:cubicBezTo>
                  <a:cubicBezTo>
                    <a:pt x="52" y="88"/>
                    <a:pt x="52" y="88"/>
                    <a:pt x="52" y="88"/>
                  </a:cubicBezTo>
                  <a:close/>
                  <a:moveTo>
                    <a:pt x="10" y="117"/>
                  </a:moveTo>
                  <a:cubicBezTo>
                    <a:pt x="10" y="104"/>
                    <a:pt x="21" y="93"/>
                    <a:pt x="34" y="93"/>
                  </a:cubicBezTo>
                  <a:cubicBezTo>
                    <a:pt x="47" y="93"/>
                    <a:pt x="57" y="104"/>
                    <a:pt x="57" y="117"/>
                  </a:cubicBezTo>
                  <a:cubicBezTo>
                    <a:pt x="57" y="130"/>
                    <a:pt x="47" y="141"/>
                    <a:pt x="34" y="141"/>
                  </a:cubicBezTo>
                  <a:cubicBezTo>
                    <a:pt x="21" y="141"/>
                    <a:pt x="10" y="130"/>
                    <a:pt x="10" y="117"/>
                  </a:cubicBezTo>
                  <a:close/>
                  <a:moveTo>
                    <a:pt x="97" y="278"/>
                  </a:moveTo>
                  <a:cubicBezTo>
                    <a:pt x="89" y="278"/>
                    <a:pt x="82" y="272"/>
                    <a:pt x="82" y="264"/>
                  </a:cubicBezTo>
                  <a:cubicBezTo>
                    <a:pt x="82" y="256"/>
                    <a:pt x="89" y="250"/>
                    <a:pt x="97" y="250"/>
                  </a:cubicBezTo>
                  <a:cubicBezTo>
                    <a:pt x="104" y="250"/>
                    <a:pt x="110" y="255"/>
                    <a:pt x="111" y="263"/>
                  </a:cubicBezTo>
                  <a:cubicBezTo>
                    <a:pt x="111" y="265"/>
                    <a:pt x="111" y="265"/>
                    <a:pt x="111" y="265"/>
                  </a:cubicBezTo>
                  <a:cubicBezTo>
                    <a:pt x="110" y="273"/>
                    <a:pt x="104" y="278"/>
                    <a:pt x="97" y="278"/>
                  </a:cubicBezTo>
                  <a:close/>
                  <a:moveTo>
                    <a:pt x="244" y="219"/>
                  </a:moveTo>
                  <a:cubicBezTo>
                    <a:pt x="222" y="248"/>
                    <a:pt x="188" y="264"/>
                    <a:pt x="153" y="264"/>
                  </a:cubicBezTo>
                  <a:cubicBezTo>
                    <a:pt x="141" y="264"/>
                    <a:pt x="131" y="263"/>
                    <a:pt x="121" y="26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0"/>
                    <a:pt x="121" y="260"/>
                    <a:pt x="121" y="260"/>
                  </a:cubicBezTo>
                  <a:cubicBezTo>
                    <a:pt x="119" y="248"/>
                    <a:pt x="109" y="239"/>
                    <a:pt x="97" y="239"/>
                  </a:cubicBezTo>
                  <a:cubicBezTo>
                    <a:pt x="93" y="239"/>
                    <a:pt x="88" y="240"/>
                    <a:pt x="84" y="242"/>
                  </a:cubicBezTo>
                  <a:cubicBezTo>
                    <a:pt x="84" y="242"/>
                    <a:pt x="84" y="242"/>
                    <a:pt x="84" y="242"/>
                  </a:cubicBezTo>
                  <a:cubicBezTo>
                    <a:pt x="83" y="242"/>
                    <a:pt x="83" y="242"/>
                    <a:pt x="83" y="242"/>
                  </a:cubicBezTo>
                  <a:cubicBezTo>
                    <a:pt x="59" y="224"/>
                    <a:pt x="42" y="197"/>
                    <a:pt x="38" y="166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66"/>
                    <a:pt x="39" y="166"/>
                    <a:pt x="39" y="166"/>
                  </a:cubicBezTo>
                  <a:cubicBezTo>
                    <a:pt x="45" y="184"/>
                    <a:pt x="62" y="216"/>
                    <a:pt x="112" y="233"/>
                  </a:cubicBezTo>
                  <a:cubicBezTo>
                    <a:pt x="126" y="239"/>
                    <a:pt x="141" y="241"/>
                    <a:pt x="159" y="241"/>
                  </a:cubicBezTo>
                  <a:cubicBezTo>
                    <a:pt x="196" y="241"/>
                    <a:pt x="227" y="227"/>
                    <a:pt x="242" y="218"/>
                  </a:cubicBezTo>
                  <a:cubicBezTo>
                    <a:pt x="243" y="218"/>
                    <a:pt x="243" y="218"/>
                    <a:pt x="243" y="218"/>
                  </a:cubicBezTo>
                  <a:cubicBezTo>
                    <a:pt x="245" y="218"/>
                    <a:pt x="245" y="218"/>
                    <a:pt x="245" y="218"/>
                  </a:cubicBezTo>
                  <a:lnTo>
                    <a:pt x="244" y="219"/>
                  </a:lnTo>
                  <a:close/>
                  <a:moveTo>
                    <a:pt x="245" y="196"/>
                  </a:moveTo>
                  <a:cubicBezTo>
                    <a:pt x="245" y="182"/>
                    <a:pt x="256" y="172"/>
                    <a:pt x="269" y="172"/>
                  </a:cubicBezTo>
                  <a:cubicBezTo>
                    <a:pt x="282" y="172"/>
                    <a:pt x="293" y="182"/>
                    <a:pt x="293" y="196"/>
                  </a:cubicBezTo>
                  <a:cubicBezTo>
                    <a:pt x="293" y="208"/>
                    <a:pt x="282" y="219"/>
                    <a:pt x="269" y="219"/>
                  </a:cubicBezTo>
                  <a:cubicBezTo>
                    <a:pt x="269" y="219"/>
                    <a:pt x="269" y="219"/>
                    <a:pt x="269" y="219"/>
                  </a:cubicBezTo>
                  <a:cubicBezTo>
                    <a:pt x="256" y="219"/>
                    <a:pt x="245" y="208"/>
                    <a:pt x="245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E376576F-134A-4BC3-95F4-D4ECDC270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" y="3086"/>
              <a:ext cx="181" cy="221"/>
            </a:xfrm>
            <a:custGeom>
              <a:avLst/>
              <a:gdLst>
                <a:gd name="T0" fmla="*/ 61 w 123"/>
                <a:gd name="T1" fmla="*/ 149 h 149"/>
                <a:gd name="T2" fmla="*/ 119 w 123"/>
                <a:gd name="T3" fmla="*/ 97 h 149"/>
                <a:gd name="T4" fmla="*/ 80 w 123"/>
                <a:gd name="T5" fmla="*/ 75 h 149"/>
                <a:gd name="T6" fmla="*/ 79 w 123"/>
                <a:gd name="T7" fmla="*/ 66 h 149"/>
                <a:gd name="T8" fmla="*/ 85 w 123"/>
                <a:gd name="T9" fmla="*/ 49 h 149"/>
                <a:gd name="T10" fmla="*/ 86 w 123"/>
                <a:gd name="T11" fmla="*/ 49 h 149"/>
                <a:gd name="T12" fmla="*/ 87 w 123"/>
                <a:gd name="T13" fmla="*/ 31 h 149"/>
                <a:gd name="T14" fmla="*/ 87 w 123"/>
                <a:gd name="T15" fmla="*/ 30 h 149"/>
                <a:gd name="T16" fmla="*/ 64 w 123"/>
                <a:gd name="T17" fmla="*/ 0 h 149"/>
                <a:gd name="T18" fmla="*/ 40 w 123"/>
                <a:gd name="T19" fmla="*/ 8 h 149"/>
                <a:gd name="T20" fmla="*/ 32 w 123"/>
                <a:gd name="T21" fmla="*/ 12 h 149"/>
                <a:gd name="T22" fmla="*/ 31 w 123"/>
                <a:gd name="T23" fmla="*/ 33 h 149"/>
                <a:gd name="T24" fmla="*/ 31 w 123"/>
                <a:gd name="T25" fmla="*/ 45 h 149"/>
                <a:gd name="T26" fmla="*/ 43 w 123"/>
                <a:gd name="T27" fmla="*/ 67 h 149"/>
                <a:gd name="T28" fmla="*/ 43 w 123"/>
                <a:gd name="T29" fmla="*/ 75 h 149"/>
                <a:gd name="T30" fmla="*/ 3 w 123"/>
                <a:gd name="T31" fmla="*/ 97 h 149"/>
                <a:gd name="T32" fmla="*/ 12 w 123"/>
                <a:gd name="T33" fmla="*/ 124 h 149"/>
                <a:gd name="T34" fmla="*/ 41 w 123"/>
                <a:gd name="T35" fmla="*/ 88 h 149"/>
                <a:gd name="T36" fmla="*/ 51 w 123"/>
                <a:gd name="T37" fmla="*/ 84 h 149"/>
                <a:gd name="T38" fmla="*/ 55 w 123"/>
                <a:gd name="T39" fmla="*/ 64 h 149"/>
                <a:gd name="T40" fmla="*/ 42 w 123"/>
                <a:gd name="T41" fmla="*/ 45 h 149"/>
                <a:gd name="T42" fmla="*/ 42 w 123"/>
                <a:gd name="T43" fmla="*/ 29 h 149"/>
                <a:gd name="T44" fmla="*/ 40 w 123"/>
                <a:gd name="T45" fmla="*/ 20 h 149"/>
                <a:gd name="T46" fmla="*/ 42 w 123"/>
                <a:gd name="T47" fmla="*/ 20 h 149"/>
                <a:gd name="T48" fmla="*/ 64 w 123"/>
                <a:gd name="T49" fmla="*/ 11 h 149"/>
                <a:gd name="T50" fmla="*/ 76 w 123"/>
                <a:gd name="T51" fmla="*/ 28 h 149"/>
                <a:gd name="T52" fmla="*/ 78 w 123"/>
                <a:gd name="T53" fmla="*/ 38 h 149"/>
                <a:gd name="T54" fmla="*/ 78 w 123"/>
                <a:gd name="T55" fmla="*/ 40 h 149"/>
                <a:gd name="T56" fmla="*/ 70 w 123"/>
                <a:gd name="T57" fmla="*/ 59 h 149"/>
                <a:gd name="T58" fmla="*/ 68 w 123"/>
                <a:gd name="T59" fmla="*/ 79 h 149"/>
                <a:gd name="T60" fmla="*/ 82 w 123"/>
                <a:gd name="T61" fmla="*/ 88 h 149"/>
                <a:gd name="T62" fmla="*/ 111 w 123"/>
                <a:gd name="T63" fmla="*/ 124 h 149"/>
                <a:gd name="T64" fmla="*/ 111 w 123"/>
                <a:gd name="T65" fmla="*/ 125 h 149"/>
                <a:gd name="T66" fmla="*/ 12 w 123"/>
                <a:gd name="T67" fmla="*/ 1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149">
                  <a:moveTo>
                    <a:pt x="0" y="129"/>
                  </a:moveTo>
                  <a:cubicBezTo>
                    <a:pt x="0" y="133"/>
                    <a:pt x="25" y="149"/>
                    <a:pt x="61" y="149"/>
                  </a:cubicBezTo>
                  <a:cubicBezTo>
                    <a:pt x="97" y="149"/>
                    <a:pt x="123" y="133"/>
                    <a:pt x="123" y="129"/>
                  </a:cubicBezTo>
                  <a:cubicBezTo>
                    <a:pt x="123" y="126"/>
                    <a:pt x="122" y="107"/>
                    <a:pt x="119" y="97"/>
                  </a:cubicBezTo>
                  <a:cubicBezTo>
                    <a:pt x="116" y="88"/>
                    <a:pt x="103" y="84"/>
                    <a:pt x="86" y="77"/>
                  </a:cubicBezTo>
                  <a:cubicBezTo>
                    <a:pt x="84" y="77"/>
                    <a:pt x="82" y="76"/>
                    <a:pt x="80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3"/>
                    <a:pt x="85" y="58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8" y="47"/>
                    <a:pt x="90" y="43"/>
                    <a:pt x="90" y="39"/>
                  </a:cubicBezTo>
                  <a:cubicBezTo>
                    <a:pt x="90" y="36"/>
                    <a:pt x="89" y="33"/>
                    <a:pt x="87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0" y="24"/>
                    <a:pt x="91" y="18"/>
                    <a:pt x="90" y="13"/>
                  </a:cubicBezTo>
                  <a:cubicBezTo>
                    <a:pt x="88" y="3"/>
                    <a:pt x="75" y="0"/>
                    <a:pt x="64" y="0"/>
                  </a:cubicBezTo>
                  <a:cubicBezTo>
                    <a:pt x="60" y="0"/>
                    <a:pt x="46" y="0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6" y="8"/>
                    <a:pt x="33" y="10"/>
                    <a:pt x="32" y="12"/>
                  </a:cubicBezTo>
                  <a:cubicBezTo>
                    <a:pt x="27" y="17"/>
                    <a:pt x="29" y="27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54"/>
                    <a:pt x="35" y="63"/>
                    <a:pt x="43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20" y="83"/>
                    <a:pt x="6" y="88"/>
                    <a:pt x="3" y="97"/>
                  </a:cubicBezTo>
                  <a:cubicBezTo>
                    <a:pt x="0" y="107"/>
                    <a:pt x="0" y="126"/>
                    <a:pt x="0" y="129"/>
                  </a:cubicBezTo>
                  <a:close/>
                  <a:moveTo>
                    <a:pt x="12" y="124"/>
                  </a:moveTo>
                  <a:cubicBezTo>
                    <a:pt x="12" y="113"/>
                    <a:pt x="13" y="105"/>
                    <a:pt x="14" y="101"/>
                  </a:cubicBezTo>
                  <a:cubicBezTo>
                    <a:pt x="15" y="98"/>
                    <a:pt x="26" y="94"/>
                    <a:pt x="41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5" y="87"/>
                    <a:pt x="48" y="86"/>
                    <a:pt x="51" y="84"/>
                  </a:cubicBezTo>
                  <a:cubicBezTo>
                    <a:pt x="53" y="84"/>
                    <a:pt x="55" y="81"/>
                    <a:pt x="55" y="7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1"/>
                    <a:pt x="53" y="59"/>
                    <a:pt x="51" y="58"/>
                  </a:cubicBezTo>
                  <a:cubicBezTo>
                    <a:pt x="50" y="58"/>
                    <a:pt x="42" y="55"/>
                    <a:pt x="42" y="45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2" y="31"/>
                    <a:pt x="42" y="29"/>
                  </a:cubicBezTo>
                  <a:cubicBezTo>
                    <a:pt x="40" y="24"/>
                    <a:pt x="40" y="22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2" y="20"/>
                    <a:pt x="42" y="20"/>
                  </a:cubicBezTo>
                  <a:cubicBezTo>
                    <a:pt x="45" y="20"/>
                    <a:pt x="48" y="19"/>
                    <a:pt x="49" y="16"/>
                  </a:cubicBezTo>
                  <a:cubicBezTo>
                    <a:pt x="50" y="14"/>
                    <a:pt x="55" y="11"/>
                    <a:pt x="64" y="11"/>
                  </a:cubicBezTo>
                  <a:cubicBezTo>
                    <a:pt x="73" y="11"/>
                    <a:pt x="78" y="14"/>
                    <a:pt x="79" y="16"/>
                  </a:cubicBezTo>
                  <a:cubicBezTo>
                    <a:pt x="80" y="20"/>
                    <a:pt x="77" y="25"/>
                    <a:pt x="76" y="28"/>
                  </a:cubicBezTo>
                  <a:cubicBezTo>
                    <a:pt x="75" y="30"/>
                    <a:pt x="74" y="31"/>
                    <a:pt x="74" y="33"/>
                  </a:cubicBezTo>
                  <a:cubicBezTo>
                    <a:pt x="74" y="35"/>
                    <a:pt x="76" y="37"/>
                    <a:pt x="78" y="38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6" y="41"/>
                    <a:pt x="74" y="43"/>
                    <a:pt x="74" y="45"/>
                  </a:cubicBezTo>
                  <a:cubicBezTo>
                    <a:pt x="74" y="55"/>
                    <a:pt x="71" y="58"/>
                    <a:pt x="70" y="59"/>
                  </a:cubicBezTo>
                  <a:cubicBezTo>
                    <a:pt x="69" y="60"/>
                    <a:pt x="68" y="62"/>
                    <a:pt x="68" y="64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81"/>
                    <a:pt x="69" y="84"/>
                    <a:pt x="72" y="84"/>
                  </a:cubicBezTo>
                  <a:cubicBezTo>
                    <a:pt x="75" y="86"/>
                    <a:pt x="79" y="87"/>
                    <a:pt x="82" y="88"/>
                  </a:cubicBezTo>
                  <a:cubicBezTo>
                    <a:pt x="98" y="94"/>
                    <a:pt x="107" y="98"/>
                    <a:pt x="108" y="101"/>
                  </a:cubicBezTo>
                  <a:cubicBezTo>
                    <a:pt x="110" y="105"/>
                    <a:pt x="111" y="113"/>
                    <a:pt x="111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06" y="127"/>
                    <a:pt x="89" y="137"/>
                    <a:pt x="61" y="137"/>
                  </a:cubicBezTo>
                  <a:cubicBezTo>
                    <a:pt x="33" y="137"/>
                    <a:pt x="16" y="127"/>
                    <a:pt x="12" y="125"/>
                  </a:cubicBezTo>
                  <a:cubicBezTo>
                    <a:pt x="12" y="124"/>
                    <a:pt x="12" y="124"/>
                    <a:pt x="12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</p:grpSp>
      <p:grpSp>
        <p:nvGrpSpPr>
          <p:cNvPr id="125" name="Group 147">
            <a:extLst>
              <a:ext uri="{FF2B5EF4-FFF2-40B4-BE49-F238E27FC236}">
                <a16:creationId xmlns:a16="http://schemas.microsoft.com/office/drawing/2014/main" id="{D6217ECC-CD07-4EFB-8E9E-015BECD443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7630" y="1951056"/>
            <a:ext cx="701351" cy="579097"/>
            <a:chOff x="2412" y="3029"/>
            <a:chExt cx="436" cy="360"/>
          </a:xfrm>
          <a:solidFill>
            <a:srgbClr val="FFFFFF"/>
          </a:solidFill>
        </p:grpSpPr>
        <p:sp>
          <p:nvSpPr>
            <p:cNvPr id="126" name="Freeform 148">
              <a:extLst>
                <a:ext uri="{FF2B5EF4-FFF2-40B4-BE49-F238E27FC236}">
                  <a16:creationId xmlns:a16="http://schemas.microsoft.com/office/drawing/2014/main" id="{E6772100-7BDC-41F0-AEA8-9C9686A45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2" y="3029"/>
              <a:ext cx="366" cy="336"/>
            </a:xfrm>
            <a:custGeom>
              <a:avLst/>
              <a:gdLst>
                <a:gd name="T0" fmla="*/ 130 w 248"/>
                <a:gd name="T1" fmla="*/ 203 h 227"/>
                <a:gd name="T2" fmla="*/ 130 w 248"/>
                <a:gd name="T3" fmla="*/ 43 h 227"/>
                <a:gd name="T4" fmla="*/ 237 w 248"/>
                <a:gd name="T5" fmla="*/ 11 h 227"/>
                <a:gd name="T6" fmla="*/ 237 w 248"/>
                <a:gd name="T7" fmla="*/ 94 h 227"/>
                <a:gd name="T8" fmla="*/ 248 w 248"/>
                <a:gd name="T9" fmla="*/ 94 h 227"/>
                <a:gd name="T10" fmla="*/ 248 w 248"/>
                <a:gd name="T11" fmla="*/ 5 h 227"/>
                <a:gd name="T12" fmla="*/ 243 w 248"/>
                <a:gd name="T13" fmla="*/ 0 h 227"/>
                <a:gd name="T14" fmla="*/ 124 w 248"/>
                <a:gd name="T15" fmla="*/ 30 h 227"/>
                <a:gd name="T16" fmla="*/ 5 w 248"/>
                <a:gd name="T17" fmla="*/ 0 h 227"/>
                <a:gd name="T18" fmla="*/ 0 w 248"/>
                <a:gd name="T19" fmla="*/ 5 h 227"/>
                <a:gd name="T20" fmla="*/ 0 w 248"/>
                <a:gd name="T21" fmla="*/ 183 h 227"/>
                <a:gd name="T22" fmla="*/ 5 w 248"/>
                <a:gd name="T23" fmla="*/ 189 h 227"/>
                <a:gd name="T24" fmla="*/ 119 w 248"/>
                <a:gd name="T25" fmla="*/ 221 h 227"/>
                <a:gd name="T26" fmla="*/ 124 w 248"/>
                <a:gd name="T27" fmla="*/ 227 h 227"/>
                <a:gd name="T28" fmla="*/ 130 w 248"/>
                <a:gd name="T29" fmla="*/ 221 h 227"/>
                <a:gd name="T30" fmla="*/ 155 w 248"/>
                <a:gd name="T31" fmla="*/ 202 h 227"/>
                <a:gd name="T32" fmla="*/ 155 w 248"/>
                <a:gd name="T33" fmla="*/ 191 h 227"/>
                <a:gd name="T34" fmla="*/ 130 w 248"/>
                <a:gd name="T35" fmla="*/ 203 h 227"/>
                <a:gd name="T36" fmla="*/ 119 w 248"/>
                <a:gd name="T37" fmla="*/ 203 h 227"/>
                <a:gd name="T38" fmla="*/ 11 w 248"/>
                <a:gd name="T39" fmla="*/ 178 h 227"/>
                <a:gd name="T40" fmla="*/ 11 w 248"/>
                <a:gd name="T41" fmla="*/ 11 h 227"/>
                <a:gd name="T42" fmla="*/ 119 w 248"/>
                <a:gd name="T43" fmla="*/ 43 h 227"/>
                <a:gd name="T44" fmla="*/ 119 w 248"/>
                <a:gd name="T45" fmla="*/ 20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227">
                  <a:moveTo>
                    <a:pt x="130" y="203"/>
                  </a:moveTo>
                  <a:cubicBezTo>
                    <a:pt x="130" y="43"/>
                    <a:pt x="130" y="43"/>
                    <a:pt x="130" y="43"/>
                  </a:cubicBezTo>
                  <a:cubicBezTo>
                    <a:pt x="130" y="29"/>
                    <a:pt x="176" y="12"/>
                    <a:pt x="237" y="11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48" y="2"/>
                    <a:pt x="246" y="0"/>
                    <a:pt x="243" y="0"/>
                  </a:cubicBezTo>
                  <a:cubicBezTo>
                    <a:pt x="192" y="0"/>
                    <a:pt x="141" y="11"/>
                    <a:pt x="124" y="30"/>
                  </a:cubicBezTo>
                  <a:cubicBezTo>
                    <a:pt x="108" y="11"/>
                    <a:pt x="56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9"/>
                    <a:pt x="5" y="189"/>
                  </a:cubicBezTo>
                  <a:cubicBezTo>
                    <a:pt x="69" y="189"/>
                    <a:pt x="119" y="206"/>
                    <a:pt x="119" y="221"/>
                  </a:cubicBezTo>
                  <a:cubicBezTo>
                    <a:pt x="119" y="224"/>
                    <a:pt x="121" y="227"/>
                    <a:pt x="124" y="227"/>
                  </a:cubicBezTo>
                  <a:cubicBezTo>
                    <a:pt x="127" y="227"/>
                    <a:pt x="130" y="224"/>
                    <a:pt x="130" y="221"/>
                  </a:cubicBezTo>
                  <a:cubicBezTo>
                    <a:pt x="130" y="215"/>
                    <a:pt x="139" y="208"/>
                    <a:pt x="155" y="202"/>
                  </a:cubicBezTo>
                  <a:cubicBezTo>
                    <a:pt x="155" y="191"/>
                    <a:pt x="155" y="191"/>
                    <a:pt x="155" y="191"/>
                  </a:cubicBezTo>
                  <a:cubicBezTo>
                    <a:pt x="144" y="194"/>
                    <a:pt x="136" y="198"/>
                    <a:pt x="130" y="203"/>
                  </a:cubicBezTo>
                  <a:close/>
                  <a:moveTo>
                    <a:pt x="119" y="203"/>
                  </a:moveTo>
                  <a:cubicBezTo>
                    <a:pt x="99" y="188"/>
                    <a:pt x="55" y="179"/>
                    <a:pt x="11" y="17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2" y="12"/>
                    <a:pt x="119" y="29"/>
                    <a:pt x="119" y="43"/>
                  </a:cubicBezTo>
                  <a:lnTo>
                    <a:pt x="119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 dirty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27" name="Freeform 149">
              <a:extLst>
                <a:ext uri="{FF2B5EF4-FFF2-40B4-BE49-F238E27FC236}">
                  <a16:creationId xmlns:a16="http://schemas.microsoft.com/office/drawing/2014/main" id="{47AE1971-7657-46D5-AAF0-4D56CC3DB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5" y="3196"/>
              <a:ext cx="193" cy="193"/>
            </a:xfrm>
            <a:custGeom>
              <a:avLst/>
              <a:gdLst>
                <a:gd name="T0" fmla="*/ 119 w 131"/>
                <a:gd name="T1" fmla="*/ 71 h 130"/>
                <a:gd name="T2" fmla="*/ 119 w 131"/>
                <a:gd name="T3" fmla="*/ 59 h 130"/>
                <a:gd name="T4" fmla="*/ 130 w 131"/>
                <a:gd name="T5" fmla="*/ 47 h 130"/>
                <a:gd name="T6" fmla="*/ 110 w 131"/>
                <a:gd name="T7" fmla="*/ 16 h 130"/>
                <a:gd name="T8" fmla="*/ 97 w 131"/>
                <a:gd name="T9" fmla="*/ 22 h 130"/>
                <a:gd name="T10" fmla="*/ 87 w 131"/>
                <a:gd name="T11" fmla="*/ 6 h 130"/>
                <a:gd name="T12" fmla="*/ 49 w 131"/>
                <a:gd name="T13" fmla="*/ 0 h 130"/>
                <a:gd name="T14" fmla="*/ 44 w 131"/>
                <a:gd name="T15" fmla="*/ 16 h 130"/>
                <a:gd name="T16" fmla="*/ 25 w 131"/>
                <a:gd name="T17" fmla="*/ 17 h 130"/>
                <a:gd name="T18" fmla="*/ 1 w 131"/>
                <a:gd name="T19" fmla="*/ 47 h 130"/>
                <a:gd name="T20" fmla="*/ 12 w 131"/>
                <a:gd name="T21" fmla="*/ 59 h 130"/>
                <a:gd name="T22" fmla="*/ 12 w 131"/>
                <a:gd name="T23" fmla="*/ 71 h 130"/>
                <a:gd name="T24" fmla="*/ 1 w 131"/>
                <a:gd name="T25" fmla="*/ 79 h 130"/>
                <a:gd name="T26" fmla="*/ 17 w 131"/>
                <a:gd name="T27" fmla="*/ 112 h 130"/>
                <a:gd name="T28" fmla="*/ 33 w 131"/>
                <a:gd name="T29" fmla="*/ 109 h 130"/>
                <a:gd name="T30" fmla="*/ 44 w 131"/>
                <a:gd name="T31" fmla="*/ 124 h 130"/>
                <a:gd name="T32" fmla="*/ 82 w 131"/>
                <a:gd name="T33" fmla="*/ 130 h 130"/>
                <a:gd name="T34" fmla="*/ 87 w 131"/>
                <a:gd name="T35" fmla="*/ 114 h 130"/>
                <a:gd name="T36" fmla="*/ 106 w 131"/>
                <a:gd name="T37" fmla="*/ 113 h 130"/>
                <a:gd name="T38" fmla="*/ 113 w 131"/>
                <a:gd name="T39" fmla="*/ 112 h 130"/>
                <a:gd name="T40" fmla="*/ 128 w 131"/>
                <a:gd name="T41" fmla="*/ 76 h 130"/>
                <a:gd name="T42" fmla="*/ 100 w 131"/>
                <a:gd name="T43" fmla="*/ 97 h 130"/>
                <a:gd name="T44" fmla="*/ 80 w 131"/>
                <a:gd name="T45" fmla="*/ 106 h 130"/>
                <a:gd name="T46" fmla="*/ 76 w 131"/>
                <a:gd name="T47" fmla="*/ 119 h 130"/>
                <a:gd name="T48" fmla="*/ 55 w 131"/>
                <a:gd name="T49" fmla="*/ 111 h 130"/>
                <a:gd name="T50" fmla="*/ 37 w 131"/>
                <a:gd name="T51" fmla="*/ 98 h 130"/>
                <a:gd name="T52" fmla="*/ 24 w 131"/>
                <a:gd name="T53" fmla="*/ 101 h 130"/>
                <a:gd name="T54" fmla="*/ 20 w 131"/>
                <a:gd name="T55" fmla="*/ 79 h 130"/>
                <a:gd name="T56" fmla="*/ 22 w 131"/>
                <a:gd name="T57" fmla="*/ 65 h 130"/>
                <a:gd name="T58" fmla="*/ 20 w 131"/>
                <a:gd name="T59" fmla="*/ 52 h 130"/>
                <a:gd name="T60" fmla="*/ 24 w 131"/>
                <a:gd name="T61" fmla="*/ 29 h 130"/>
                <a:gd name="T62" fmla="*/ 37 w 131"/>
                <a:gd name="T63" fmla="*/ 32 h 130"/>
                <a:gd name="T64" fmla="*/ 55 w 131"/>
                <a:gd name="T65" fmla="*/ 19 h 130"/>
                <a:gd name="T66" fmla="*/ 76 w 131"/>
                <a:gd name="T67" fmla="*/ 11 h 130"/>
                <a:gd name="T68" fmla="*/ 80 w 131"/>
                <a:gd name="T69" fmla="*/ 24 h 130"/>
                <a:gd name="T70" fmla="*/ 100 w 131"/>
                <a:gd name="T71" fmla="*/ 33 h 130"/>
                <a:gd name="T72" fmla="*/ 117 w 131"/>
                <a:gd name="T73" fmla="*/ 47 h 130"/>
                <a:gd name="T74" fmla="*/ 108 w 131"/>
                <a:gd name="T75" fmla="*/ 57 h 130"/>
                <a:gd name="T76" fmla="*/ 108 w 131"/>
                <a:gd name="T77" fmla="*/ 73 h 130"/>
                <a:gd name="T78" fmla="*/ 118 w 131"/>
                <a:gd name="T79" fmla="*/ 8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" h="130">
                  <a:moveTo>
                    <a:pt x="128" y="76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119" y="69"/>
                    <a:pt x="119" y="67"/>
                    <a:pt x="119" y="65"/>
                  </a:cubicBezTo>
                  <a:cubicBezTo>
                    <a:pt x="119" y="63"/>
                    <a:pt x="119" y="61"/>
                    <a:pt x="119" y="59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30" y="53"/>
                    <a:pt x="131" y="49"/>
                    <a:pt x="130" y="4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7"/>
                    <a:pt x="111" y="17"/>
                    <a:pt x="110" y="16"/>
                  </a:cubicBezTo>
                  <a:cubicBezTo>
                    <a:pt x="109" y="16"/>
                    <a:pt x="107" y="16"/>
                    <a:pt x="106" y="17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4" y="19"/>
                    <a:pt x="91" y="17"/>
                    <a:pt x="87" y="1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3"/>
                    <a:pt x="85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4" y="3"/>
                    <a:pt x="44" y="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7"/>
                    <a:pt x="37" y="19"/>
                    <a:pt x="33" y="2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2" y="15"/>
                    <a:pt x="19" y="16"/>
                    <a:pt x="17" y="19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61"/>
                    <a:pt x="11" y="63"/>
                    <a:pt x="11" y="65"/>
                  </a:cubicBezTo>
                  <a:cubicBezTo>
                    <a:pt x="11" y="67"/>
                    <a:pt x="11" y="69"/>
                    <a:pt x="12" y="71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7"/>
                    <a:pt x="1" y="78"/>
                    <a:pt x="1" y="79"/>
                  </a:cubicBezTo>
                  <a:cubicBezTo>
                    <a:pt x="0" y="81"/>
                    <a:pt x="0" y="82"/>
                    <a:pt x="1" y="83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9" y="114"/>
                    <a:pt x="22" y="115"/>
                    <a:pt x="25" y="113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7" y="111"/>
                    <a:pt x="41" y="113"/>
                    <a:pt x="44" y="11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7"/>
                    <a:pt x="46" y="130"/>
                    <a:pt x="49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5" y="130"/>
                    <a:pt x="87" y="127"/>
                    <a:pt x="87" y="12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1" y="113"/>
                    <a:pt x="94" y="111"/>
                    <a:pt x="97" y="109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4"/>
                    <a:pt x="109" y="114"/>
                    <a:pt x="110" y="114"/>
                  </a:cubicBezTo>
                  <a:cubicBezTo>
                    <a:pt x="111" y="114"/>
                    <a:pt x="113" y="113"/>
                    <a:pt x="113" y="112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1" y="81"/>
                    <a:pt x="130" y="78"/>
                    <a:pt x="128" y="76"/>
                  </a:cubicBezTo>
                  <a:close/>
                  <a:moveTo>
                    <a:pt x="107" y="101"/>
                  </a:moveTo>
                  <a:cubicBezTo>
                    <a:pt x="100" y="97"/>
                    <a:pt x="100" y="97"/>
                    <a:pt x="100" y="97"/>
                  </a:cubicBezTo>
                  <a:cubicBezTo>
                    <a:pt x="98" y="96"/>
                    <a:pt x="95" y="96"/>
                    <a:pt x="93" y="98"/>
                  </a:cubicBezTo>
                  <a:cubicBezTo>
                    <a:pt x="90" y="101"/>
                    <a:pt x="85" y="104"/>
                    <a:pt x="80" y="106"/>
                  </a:cubicBezTo>
                  <a:cubicBezTo>
                    <a:pt x="78" y="107"/>
                    <a:pt x="76" y="109"/>
                    <a:pt x="76" y="111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09"/>
                    <a:pt x="53" y="107"/>
                    <a:pt x="51" y="106"/>
                  </a:cubicBezTo>
                  <a:cubicBezTo>
                    <a:pt x="46" y="104"/>
                    <a:pt x="41" y="101"/>
                    <a:pt x="37" y="98"/>
                  </a:cubicBezTo>
                  <a:cubicBezTo>
                    <a:pt x="36" y="96"/>
                    <a:pt x="33" y="96"/>
                    <a:pt x="31" y="97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2" y="77"/>
                    <a:pt x="23" y="75"/>
                    <a:pt x="23" y="73"/>
                  </a:cubicBezTo>
                  <a:cubicBezTo>
                    <a:pt x="22" y="70"/>
                    <a:pt x="22" y="68"/>
                    <a:pt x="22" y="65"/>
                  </a:cubicBezTo>
                  <a:cubicBezTo>
                    <a:pt x="22" y="63"/>
                    <a:pt x="22" y="60"/>
                    <a:pt x="23" y="57"/>
                  </a:cubicBezTo>
                  <a:cubicBezTo>
                    <a:pt x="23" y="55"/>
                    <a:pt x="22" y="53"/>
                    <a:pt x="20" y="52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3" y="34"/>
                    <a:pt x="36" y="34"/>
                    <a:pt x="37" y="32"/>
                  </a:cubicBezTo>
                  <a:cubicBezTo>
                    <a:pt x="41" y="29"/>
                    <a:pt x="46" y="26"/>
                    <a:pt x="51" y="24"/>
                  </a:cubicBezTo>
                  <a:cubicBezTo>
                    <a:pt x="53" y="24"/>
                    <a:pt x="55" y="22"/>
                    <a:pt x="55" y="19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2"/>
                    <a:pt x="78" y="24"/>
                    <a:pt x="80" y="24"/>
                  </a:cubicBezTo>
                  <a:cubicBezTo>
                    <a:pt x="85" y="26"/>
                    <a:pt x="90" y="29"/>
                    <a:pt x="93" y="32"/>
                  </a:cubicBezTo>
                  <a:cubicBezTo>
                    <a:pt x="95" y="34"/>
                    <a:pt x="98" y="34"/>
                    <a:pt x="100" y="33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8" y="53"/>
                    <a:pt x="107" y="55"/>
                    <a:pt x="108" y="57"/>
                  </a:cubicBezTo>
                  <a:cubicBezTo>
                    <a:pt x="108" y="60"/>
                    <a:pt x="109" y="63"/>
                    <a:pt x="109" y="65"/>
                  </a:cubicBezTo>
                  <a:cubicBezTo>
                    <a:pt x="109" y="68"/>
                    <a:pt x="108" y="70"/>
                    <a:pt x="108" y="73"/>
                  </a:cubicBezTo>
                  <a:cubicBezTo>
                    <a:pt x="107" y="75"/>
                    <a:pt x="108" y="77"/>
                    <a:pt x="110" y="79"/>
                  </a:cubicBezTo>
                  <a:cubicBezTo>
                    <a:pt x="118" y="83"/>
                    <a:pt x="118" y="83"/>
                    <a:pt x="118" y="83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28" name="Freeform 150">
              <a:extLst>
                <a:ext uri="{FF2B5EF4-FFF2-40B4-BE49-F238E27FC236}">
                  <a16:creationId xmlns:a16="http://schemas.microsoft.com/office/drawing/2014/main" id="{B5050D11-8163-46E7-8002-3807BBA61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1" y="3253"/>
              <a:ext cx="80" cy="79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27 w 54"/>
                <a:gd name="T11" fmla="*/ 43 h 54"/>
                <a:gd name="T12" fmla="*/ 11 w 54"/>
                <a:gd name="T13" fmla="*/ 27 h 54"/>
                <a:gd name="T14" fmla="*/ 27 w 54"/>
                <a:gd name="T15" fmla="*/ 11 h 54"/>
                <a:gd name="T16" fmla="*/ 44 w 54"/>
                <a:gd name="T17" fmla="*/ 27 h 54"/>
                <a:gd name="T18" fmla="*/ 27 w 54"/>
                <a:gd name="T19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43"/>
                  </a:moveTo>
                  <a:cubicBezTo>
                    <a:pt x="18" y="43"/>
                    <a:pt x="11" y="36"/>
                    <a:pt x="11" y="27"/>
                  </a:cubicBezTo>
                  <a:cubicBezTo>
                    <a:pt x="11" y="18"/>
                    <a:pt x="18" y="11"/>
                    <a:pt x="27" y="11"/>
                  </a:cubicBezTo>
                  <a:cubicBezTo>
                    <a:pt x="36" y="11"/>
                    <a:pt x="44" y="18"/>
                    <a:pt x="44" y="27"/>
                  </a:cubicBezTo>
                  <a:cubicBezTo>
                    <a:pt x="44" y="36"/>
                    <a:pt x="36" y="43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</p:grpSp>
      <p:grpSp>
        <p:nvGrpSpPr>
          <p:cNvPr id="129" name="Group 168">
            <a:extLst>
              <a:ext uri="{FF2B5EF4-FFF2-40B4-BE49-F238E27FC236}">
                <a16:creationId xmlns:a16="http://schemas.microsoft.com/office/drawing/2014/main" id="{09B11251-4A7F-4AC4-837E-A4873D7ECE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30282" y="5547282"/>
            <a:ext cx="637006" cy="637006"/>
            <a:chOff x="5504" y="2999"/>
            <a:chExt cx="426" cy="426"/>
          </a:xfrm>
          <a:solidFill>
            <a:srgbClr val="FFFFFF"/>
          </a:solidFill>
        </p:grpSpPr>
        <p:sp>
          <p:nvSpPr>
            <p:cNvPr id="130" name="Freeform 169">
              <a:extLst>
                <a:ext uri="{FF2B5EF4-FFF2-40B4-BE49-F238E27FC236}">
                  <a16:creationId xmlns:a16="http://schemas.microsoft.com/office/drawing/2014/main" id="{AE60A035-3B11-470C-AC5C-95A3ECF0A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7" y="3212"/>
              <a:ext cx="213" cy="213"/>
            </a:xfrm>
            <a:custGeom>
              <a:avLst/>
              <a:gdLst>
                <a:gd name="T0" fmla="*/ 72 w 144"/>
                <a:gd name="T1" fmla="*/ 144 h 144"/>
                <a:gd name="T2" fmla="*/ 0 w 144"/>
                <a:gd name="T3" fmla="*/ 72 h 144"/>
                <a:gd name="T4" fmla="*/ 72 w 144"/>
                <a:gd name="T5" fmla="*/ 0 h 144"/>
                <a:gd name="T6" fmla="*/ 144 w 144"/>
                <a:gd name="T7" fmla="*/ 72 h 144"/>
                <a:gd name="T8" fmla="*/ 72 w 144"/>
                <a:gd name="T9" fmla="*/ 144 h 144"/>
                <a:gd name="T10" fmla="*/ 72 w 144"/>
                <a:gd name="T11" fmla="*/ 12 h 144"/>
                <a:gd name="T12" fmla="*/ 12 w 144"/>
                <a:gd name="T13" fmla="*/ 72 h 144"/>
                <a:gd name="T14" fmla="*/ 72 w 144"/>
                <a:gd name="T15" fmla="*/ 132 h 144"/>
                <a:gd name="T16" fmla="*/ 132 w 144"/>
                <a:gd name="T17" fmla="*/ 72 h 144"/>
                <a:gd name="T18" fmla="*/ 72 w 144"/>
                <a:gd name="T19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cubicBezTo>
                    <a:pt x="32" y="144"/>
                    <a:pt x="0" y="112"/>
                    <a:pt x="0" y="72"/>
                  </a:cubicBezTo>
                  <a:cubicBezTo>
                    <a:pt x="0" y="33"/>
                    <a:pt x="32" y="0"/>
                    <a:pt x="72" y="0"/>
                  </a:cubicBezTo>
                  <a:cubicBezTo>
                    <a:pt x="112" y="0"/>
                    <a:pt x="144" y="33"/>
                    <a:pt x="144" y="72"/>
                  </a:cubicBezTo>
                  <a:cubicBezTo>
                    <a:pt x="144" y="112"/>
                    <a:pt x="112" y="144"/>
                    <a:pt x="72" y="144"/>
                  </a:cubicBezTo>
                  <a:close/>
                  <a:moveTo>
                    <a:pt x="72" y="12"/>
                  </a:moveTo>
                  <a:cubicBezTo>
                    <a:pt x="39" y="12"/>
                    <a:pt x="12" y="39"/>
                    <a:pt x="12" y="72"/>
                  </a:cubicBezTo>
                  <a:cubicBezTo>
                    <a:pt x="12" y="105"/>
                    <a:pt x="39" y="132"/>
                    <a:pt x="72" y="132"/>
                  </a:cubicBezTo>
                  <a:cubicBezTo>
                    <a:pt x="105" y="132"/>
                    <a:pt x="132" y="105"/>
                    <a:pt x="132" y="72"/>
                  </a:cubicBezTo>
                  <a:cubicBezTo>
                    <a:pt x="132" y="39"/>
                    <a:pt x="105" y="12"/>
                    <a:pt x="7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1" name="Freeform 170">
              <a:extLst>
                <a:ext uri="{FF2B5EF4-FFF2-40B4-BE49-F238E27FC236}">
                  <a16:creationId xmlns:a16="http://schemas.microsoft.com/office/drawing/2014/main" id="{AC5F8EE8-B981-452F-A016-B76EBC21E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8" y="3265"/>
              <a:ext cx="97" cy="107"/>
            </a:xfrm>
            <a:custGeom>
              <a:avLst/>
              <a:gdLst>
                <a:gd name="T0" fmla="*/ 6 w 66"/>
                <a:gd name="T1" fmla="*/ 72 h 72"/>
                <a:gd name="T2" fmla="*/ 3 w 66"/>
                <a:gd name="T3" fmla="*/ 72 h 72"/>
                <a:gd name="T4" fmla="*/ 0 w 66"/>
                <a:gd name="T5" fmla="*/ 66 h 72"/>
                <a:gd name="T6" fmla="*/ 0 w 66"/>
                <a:gd name="T7" fmla="*/ 6 h 72"/>
                <a:gd name="T8" fmla="*/ 3 w 66"/>
                <a:gd name="T9" fmla="*/ 1 h 72"/>
                <a:gd name="T10" fmla="*/ 9 w 66"/>
                <a:gd name="T11" fmla="*/ 1 h 72"/>
                <a:gd name="T12" fmla="*/ 63 w 66"/>
                <a:gd name="T13" fmla="*/ 31 h 72"/>
                <a:gd name="T14" fmla="*/ 66 w 66"/>
                <a:gd name="T15" fmla="*/ 36 h 72"/>
                <a:gd name="T16" fmla="*/ 63 w 66"/>
                <a:gd name="T17" fmla="*/ 41 h 72"/>
                <a:gd name="T18" fmla="*/ 9 w 66"/>
                <a:gd name="T19" fmla="*/ 72 h 72"/>
                <a:gd name="T20" fmla="*/ 6 w 66"/>
                <a:gd name="T21" fmla="*/ 72 h 72"/>
                <a:gd name="T22" fmla="*/ 12 w 66"/>
                <a:gd name="T23" fmla="*/ 16 h 72"/>
                <a:gd name="T24" fmla="*/ 12 w 66"/>
                <a:gd name="T25" fmla="*/ 56 h 72"/>
                <a:gd name="T26" fmla="*/ 48 w 66"/>
                <a:gd name="T27" fmla="*/ 36 h 72"/>
                <a:gd name="T28" fmla="*/ 12 w 66"/>
                <a:gd name="T2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2">
                  <a:moveTo>
                    <a:pt x="6" y="72"/>
                  </a:moveTo>
                  <a:cubicBezTo>
                    <a:pt x="5" y="72"/>
                    <a:pt x="4" y="72"/>
                    <a:pt x="3" y="72"/>
                  </a:cubicBezTo>
                  <a:cubicBezTo>
                    <a:pt x="1" y="71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5" y="32"/>
                    <a:pt x="66" y="34"/>
                    <a:pt x="66" y="36"/>
                  </a:cubicBezTo>
                  <a:cubicBezTo>
                    <a:pt x="66" y="38"/>
                    <a:pt x="65" y="40"/>
                    <a:pt x="63" y="41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2"/>
                    <a:pt x="7" y="72"/>
                    <a:pt x="6" y="72"/>
                  </a:cubicBezTo>
                  <a:close/>
                  <a:moveTo>
                    <a:pt x="12" y="1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2" name="Freeform 171">
              <a:extLst>
                <a:ext uri="{FF2B5EF4-FFF2-40B4-BE49-F238E27FC236}">
                  <a16:creationId xmlns:a16="http://schemas.microsoft.com/office/drawing/2014/main" id="{AD94FCA9-B924-4176-B075-7D06EA9D8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" y="3123"/>
              <a:ext cx="426" cy="267"/>
            </a:xfrm>
            <a:custGeom>
              <a:avLst/>
              <a:gdLst>
                <a:gd name="T0" fmla="*/ 120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60 h 180"/>
                <a:gd name="T16" fmla="*/ 276 w 288"/>
                <a:gd name="T17" fmla="*/ 60 h 180"/>
                <a:gd name="T18" fmla="*/ 276 w 288"/>
                <a:gd name="T19" fmla="*/ 12 h 180"/>
                <a:gd name="T20" fmla="*/ 12 w 288"/>
                <a:gd name="T21" fmla="*/ 12 h 180"/>
                <a:gd name="T22" fmla="*/ 12 w 288"/>
                <a:gd name="T23" fmla="*/ 157 h 180"/>
                <a:gd name="T24" fmla="*/ 23 w 288"/>
                <a:gd name="T25" fmla="*/ 168 h 180"/>
                <a:gd name="T26" fmla="*/ 120 w 288"/>
                <a:gd name="T27" fmla="*/ 168 h 180"/>
                <a:gd name="T28" fmla="*/ 120 w 288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80">
                  <a:moveTo>
                    <a:pt x="120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120" y="168"/>
                    <a:pt x="120" y="168"/>
                    <a:pt x="120" y="168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3" name="Freeform 172">
              <a:extLst>
                <a:ext uri="{FF2B5EF4-FFF2-40B4-BE49-F238E27FC236}">
                  <a16:creationId xmlns:a16="http://schemas.microsoft.com/office/drawing/2014/main" id="{444DC943-A8DD-4F21-9A86-A6F06A803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4" y="2999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4" name="Freeform 173">
              <a:extLst>
                <a:ext uri="{FF2B5EF4-FFF2-40B4-BE49-F238E27FC236}">
                  <a16:creationId xmlns:a16="http://schemas.microsoft.com/office/drawing/2014/main" id="{86ACAD91-59CE-4CD5-BE38-19E8876D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" y="3002"/>
              <a:ext cx="92" cy="92"/>
            </a:xfrm>
            <a:custGeom>
              <a:avLst/>
              <a:gdLst>
                <a:gd name="T0" fmla="*/ 12 w 92"/>
                <a:gd name="T1" fmla="*/ 92 h 92"/>
                <a:gd name="T2" fmla="*/ 0 w 92"/>
                <a:gd name="T3" fmla="*/ 80 h 92"/>
                <a:gd name="T4" fmla="*/ 78 w 92"/>
                <a:gd name="T5" fmla="*/ 0 h 92"/>
                <a:gd name="T6" fmla="*/ 92 w 92"/>
                <a:gd name="T7" fmla="*/ 13 h 92"/>
                <a:gd name="T8" fmla="*/ 12 w 9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12" y="92"/>
                  </a:moveTo>
                  <a:lnTo>
                    <a:pt x="0" y="80"/>
                  </a:lnTo>
                  <a:lnTo>
                    <a:pt x="78" y="0"/>
                  </a:lnTo>
                  <a:lnTo>
                    <a:pt x="92" y="13"/>
                  </a:lnTo>
                  <a:lnTo>
                    <a:pt x="1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5" name="Freeform 174">
              <a:extLst>
                <a:ext uri="{FF2B5EF4-FFF2-40B4-BE49-F238E27FC236}">
                  <a16:creationId xmlns:a16="http://schemas.microsoft.com/office/drawing/2014/main" id="{8BD975F4-4296-4FAC-AC88-394F03416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" y="3002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9 h 102"/>
                <a:gd name="T4" fmla="*/ 89 w 101"/>
                <a:gd name="T5" fmla="*/ 0 h 102"/>
                <a:gd name="T6" fmla="*/ 101 w 101"/>
                <a:gd name="T7" fmla="*/ 12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9"/>
                  </a:lnTo>
                  <a:lnTo>
                    <a:pt x="89" y="0"/>
                  </a:lnTo>
                  <a:lnTo>
                    <a:pt x="101" y="12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6" name="Freeform 175">
              <a:extLst>
                <a:ext uri="{FF2B5EF4-FFF2-40B4-BE49-F238E27FC236}">
                  <a16:creationId xmlns:a16="http://schemas.microsoft.com/office/drawing/2014/main" id="{9CB39CB6-2CB5-4480-B580-E419F1EBC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3002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9 h 102"/>
                <a:gd name="T4" fmla="*/ 89 w 101"/>
                <a:gd name="T5" fmla="*/ 0 h 102"/>
                <a:gd name="T6" fmla="*/ 101 w 101"/>
                <a:gd name="T7" fmla="*/ 12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9"/>
                  </a:lnTo>
                  <a:lnTo>
                    <a:pt x="89" y="0"/>
                  </a:lnTo>
                  <a:lnTo>
                    <a:pt x="101" y="12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7" name="Freeform 176">
              <a:extLst>
                <a:ext uri="{FF2B5EF4-FFF2-40B4-BE49-F238E27FC236}">
                  <a16:creationId xmlns:a16="http://schemas.microsoft.com/office/drawing/2014/main" id="{791C8E78-F077-4DC1-A955-7A9CFD99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" y="3002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9 h 102"/>
                <a:gd name="T4" fmla="*/ 89 w 101"/>
                <a:gd name="T5" fmla="*/ 0 h 102"/>
                <a:gd name="T6" fmla="*/ 101 w 101"/>
                <a:gd name="T7" fmla="*/ 12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9"/>
                  </a:lnTo>
                  <a:lnTo>
                    <a:pt x="89" y="0"/>
                  </a:lnTo>
                  <a:lnTo>
                    <a:pt x="101" y="12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8" name="Freeform 177">
              <a:extLst>
                <a:ext uri="{FF2B5EF4-FFF2-40B4-BE49-F238E27FC236}">
                  <a16:creationId xmlns:a16="http://schemas.microsoft.com/office/drawing/2014/main" id="{06D981AF-3D89-46C4-B107-3F7F203C0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3002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9 h 100"/>
                <a:gd name="T4" fmla="*/ 89 w 100"/>
                <a:gd name="T5" fmla="*/ 0 h 100"/>
                <a:gd name="T6" fmla="*/ 100 w 100"/>
                <a:gd name="T7" fmla="*/ 12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9"/>
                  </a:lnTo>
                  <a:lnTo>
                    <a:pt x="89" y="0"/>
                  </a:lnTo>
                  <a:lnTo>
                    <a:pt x="100" y="12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  <p:sp>
          <p:nvSpPr>
            <p:cNvPr id="139" name="Freeform 178">
              <a:extLst>
                <a:ext uri="{FF2B5EF4-FFF2-40B4-BE49-F238E27FC236}">
                  <a16:creationId xmlns:a16="http://schemas.microsoft.com/office/drawing/2014/main" id="{54E4339A-479C-4BB3-BD38-AB420F70A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" y="3020"/>
              <a:ext cx="83" cy="82"/>
            </a:xfrm>
            <a:custGeom>
              <a:avLst/>
              <a:gdLst>
                <a:gd name="T0" fmla="*/ 12 w 83"/>
                <a:gd name="T1" fmla="*/ 82 h 82"/>
                <a:gd name="T2" fmla="*/ 0 w 83"/>
                <a:gd name="T3" fmla="*/ 71 h 82"/>
                <a:gd name="T4" fmla="*/ 71 w 83"/>
                <a:gd name="T5" fmla="*/ 0 h 82"/>
                <a:gd name="T6" fmla="*/ 83 w 83"/>
                <a:gd name="T7" fmla="*/ 11 h 82"/>
                <a:gd name="T8" fmla="*/ 12 w 8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12" y="82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1"/>
                  </a:lnTo>
                  <a:lnTo>
                    <a:pt x="1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AU" kern="0">
                <a:solidFill>
                  <a:srgbClr val="08204C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30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620</Words>
  <Application>Microsoft Macintosh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Agarwal</dc:creator>
  <cp:lastModifiedBy>RIA BAGARIA</cp:lastModifiedBy>
  <cp:revision>15</cp:revision>
  <dcterms:created xsi:type="dcterms:W3CDTF">2021-12-25T19:12:24Z</dcterms:created>
  <dcterms:modified xsi:type="dcterms:W3CDTF">2023-05-03T13:49:52Z</dcterms:modified>
</cp:coreProperties>
</file>