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2" r:id="rId9"/>
    <p:sldId id="276" r:id="rId10"/>
    <p:sldId id="271" r:id="rId11"/>
    <p:sldId id="273" r:id="rId12"/>
    <p:sldId id="263" r:id="rId13"/>
    <p:sldId id="264" r:id="rId14"/>
    <p:sldId id="265" r:id="rId15"/>
    <p:sldId id="266" r:id="rId16"/>
    <p:sldId id="274" r:id="rId17"/>
    <p:sldId id="267" r:id="rId18"/>
    <p:sldId id="275" r:id="rId19"/>
    <p:sldId id="269" r:id="rId20"/>
    <p:sldId id="270" r:id="rId21"/>
    <p:sldId id="268" r:id="rId22"/>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068" y="-5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lt-L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lt-LT"/>
          </a:p>
        </p:txBody>
      </p:sp>
      <p:sp>
        <p:nvSpPr>
          <p:cNvPr id="4" name="Date Placeholder 3"/>
          <p:cNvSpPr>
            <a:spLocks noGrp="1"/>
          </p:cNvSpPr>
          <p:nvPr>
            <p:ph type="dt" sz="half" idx="10"/>
          </p:nvPr>
        </p:nvSpPr>
        <p:spPr/>
        <p:txBody>
          <a:bodyPr/>
          <a:lstStyle/>
          <a:p>
            <a:fld id="{431FF809-8DA6-44F5-A2BE-8F5878BB7459}" type="datetimeFigureOut">
              <a:rPr lang="lt-LT" smtClean="0"/>
              <a:t>2018.06.07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156439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431FF809-8DA6-44F5-A2BE-8F5878BB7459}" type="datetimeFigureOut">
              <a:rPr lang="lt-LT" smtClean="0"/>
              <a:t>2018.06.07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188540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lt-L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431FF809-8DA6-44F5-A2BE-8F5878BB7459}" type="datetimeFigureOut">
              <a:rPr lang="lt-LT" smtClean="0"/>
              <a:t>2018.06.07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12594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10"/>
          </p:nvPr>
        </p:nvSpPr>
        <p:spPr/>
        <p:txBody>
          <a:bodyPr/>
          <a:lstStyle/>
          <a:p>
            <a:fld id="{431FF809-8DA6-44F5-A2BE-8F5878BB7459}" type="datetimeFigureOut">
              <a:rPr lang="lt-LT" smtClean="0"/>
              <a:t>2018.06.07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268340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lt-L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FF809-8DA6-44F5-A2BE-8F5878BB7459}" type="datetimeFigureOut">
              <a:rPr lang="lt-LT" smtClean="0"/>
              <a:t>2018.06.07</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23264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Date Placeholder 4"/>
          <p:cNvSpPr>
            <a:spLocks noGrp="1"/>
          </p:cNvSpPr>
          <p:nvPr>
            <p:ph type="dt" sz="half" idx="10"/>
          </p:nvPr>
        </p:nvSpPr>
        <p:spPr/>
        <p:txBody>
          <a:bodyPr/>
          <a:lstStyle/>
          <a:p>
            <a:fld id="{431FF809-8DA6-44F5-A2BE-8F5878BB7459}" type="datetimeFigureOut">
              <a:rPr lang="lt-LT" smtClean="0"/>
              <a:t>2018.06.07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87904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lt-L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7" name="Date Placeholder 6"/>
          <p:cNvSpPr>
            <a:spLocks noGrp="1"/>
          </p:cNvSpPr>
          <p:nvPr>
            <p:ph type="dt" sz="half" idx="10"/>
          </p:nvPr>
        </p:nvSpPr>
        <p:spPr/>
        <p:txBody>
          <a:bodyPr/>
          <a:lstStyle/>
          <a:p>
            <a:fld id="{431FF809-8DA6-44F5-A2BE-8F5878BB7459}" type="datetimeFigureOut">
              <a:rPr lang="lt-LT" smtClean="0"/>
              <a:t>2018.06.07</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271619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t-LT"/>
          </a:p>
        </p:txBody>
      </p:sp>
      <p:sp>
        <p:nvSpPr>
          <p:cNvPr id="3" name="Date Placeholder 2"/>
          <p:cNvSpPr>
            <a:spLocks noGrp="1"/>
          </p:cNvSpPr>
          <p:nvPr>
            <p:ph type="dt" sz="half" idx="10"/>
          </p:nvPr>
        </p:nvSpPr>
        <p:spPr/>
        <p:txBody>
          <a:bodyPr/>
          <a:lstStyle/>
          <a:p>
            <a:fld id="{431FF809-8DA6-44F5-A2BE-8F5878BB7459}" type="datetimeFigureOut">
              <a:rPr lang="lt-LT" smtClean="0"/>
              <a:t>2018.06.07</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41900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FF809-8DA6-44F5-A2BE-8F5878BB7459}" type="datetimeFigureOut">
              <a:rPr lang="lt-LT" smtClean="0"/>
              <a:t>2018.06.07</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325108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lt-L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FF809-8DA6-44F5-A2BE-8F5878BB7459}" type="datetimeFigureOut">
              <a:rPr lang="lt-LT" smtClean="0"/>
              <a:t>2018.06.07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295024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lt-L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FF809-8DA6-44F5-A2BE-8F5878BB7459}" type="datetimeFigureOut">
              <a:rPr lang="lt-LT" smtClean="0"/>
              <a:t>2018.06.07</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6FC0149-EB89-4436-8E92-E83146FEACBC}" type="slidenum">
              <a:rPr lang="lt-LT" smtClean="0"/>
              <a:t>‹#›</a:t>
            </a:fld>
            <a:endParaRPr lang="lt-LT"/>
          </a:p>
        </p:txBody>
      </p:sp>
    </p:spTree>
    <p:extLst>
      <p:ext uri="{BB962C8B-B14F-4D97-AF65-F5344CB8AC3E}">
        <p14:creationId xmlns:p14="http://schemas.microsoft.com/office/powerpoint/2010/main" val="118965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lt-L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FF809-8DA6-44F5-A2BE-8F5878BB7459}" type="datetimeFigureOut">
              <a:rPr lang="lt-LT" smtClean="0"/>
              <a:t>2018.06.07</a:t>
            </a:fld>
            <a:endParaRPr lang="lt-L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C0149-EB89-4436-8E92-E83146FEACBC}" type="slidenum">
              <a:rPr lang="lt-LT" smtClean="0"/>
              <a:t>‹#›</a:t>
            </a:fld>
            <a:endParaRPr lang="lt-LT"/>
          </a:p>
        </p:txBody>
      </p:sp>
    </p:spTree>
    <p:extLst>
      <p:ext uri="{BB962C8B-B14F-4D97-AF65-F5344CB8AC3E}">
        <p14:creationId xmlns:p14="http://schemas.microsoft.com/office/powerpoint/2010/main" val="209534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12776"/>
            <a:ext cx="7772400" cy="1470025"/>
          </a:xfrm>
        </p:spPr>
        <p:txBody>
          <a:bodyPr/>
          <a:lstStyle/>
          <a:p>
            <a:r>
              <a:rPr lang="en-US" dirty="0" err="1" smtClean="0"/>
              <a:t>Neuroninio</a:t>
            </a:r>
            <a:r>
              <a:rPr lang="en-US" dirty="0" smtClean="0"/>
              <a:t> </a:t>
            </a:r>
            <a:r>
              <a:rPr lang="en-US" dirty="0" err="1" smtClean="0"/>
              <a:t>tinklo</a:t>
            </a:r>
            <a:r>
              <a:rPr lang="en-US" dirty="0" smtClean="0"/>
              <a:t> </a:t>
            </a:r>
            <a:r>
              <a:rPr lang="en-US" dirty="0" err="1" smtClean="0"/>
              <a:t>apmokymas</a:t>
            </a:r>
            <a:r>
              <a:rPr lang="en-US" dirty="0" smtClean="0"/>
              <a:t> </a:t>
            </a:r>
            <a:r>
              <a:rPr lang="en-US" dirty="0" err="1" smtClean="0"/>
              <a:t>panaudojant</a:t>
            </a:r>
            <a:r>
              <a:rPr lang="en-US" dirty="0" smtClean="0"/>
              <a:t> CUDA </a:t>
            </a:r>
            <a:r>
              <a:rPr lang="en-US" dirty="0" err="1" smtClean="0"/>
              <a:t>bibliotek</a:t>
            </a:r>
            <a:r>
              <a:rPr lang="lt-LT" dirty="0" smtClean="0"/>
              <a:t>ą</a:t>
            </a:r>
            <a:endParaRPr lang="lt-LT" dirty="0"/>
          </a:p>
        </p:txBody>
      </p:sp>
      <p:sp>
        <p:nvSpPr>
          <p:cNvPr id="3" name="Subtitle 2"/>
          <p:cNvSpPr>
            <a:spLocks noGrp="1"/>
          </p:cNvSpPr>
          <p:nvPr>
            <p:ph type="subTitle" idx="1"/>
          </p:nvPr>
        </p:nvSpPr>
        <p:spPr>
          <a:xfrm>
            <a:off x="1979712" y="3861048"/>
            <a:ext cx="6400800" cy="1752600"/>
          </a:xfrm>
        </p:spPr>
        <p:txBody>
          <a:bodyPr>
            <a:normAutofit fontScale="85000" lnSpcReduction="20000"/>
          </a:bodyPr>
          <a:lstStyle/>
          <a:p>
            <a:pPr algn="r"/>
            <a:r>
              <a:rPr lang="lt-LT" dirty="0" smtClean="0">
                <a:solidFill>
                  <a:schemeClr val="tx1"/>
                </a:solidFill>
              </a:rPr>
              <a:t>Tomas Miliūnas MGTM-5/1</a:t>
            </a:r>
          </a:p>
          <a:p>
            <a:pPr algn="r"/>
            <a:r>
              <a:rPr lang="lt-LT" dirty="0" smtClean="0">
                <a:solidFill>
                  <a:schemeClr val="tx1"/>
                </a:solidFill>
              </a:rPr>
              <a:t>Deividas Riabčinskis MGTM-5/2</a:t>
            </a:r>
          </a:p>
          <a:p>
            <a:pPr algn="r"/>
            <a:r>
              <a:rPr lang="lt-LT" dirty="0" smtClean="0">
                <a:solidFill>
                  <a:schemeClr val="tx1"/>
                </a:solidFill>
              </a:rPr>
              <a:t>Vadovas</a:t>
            </a:r>
          </a:p>
          <a:p>
            <a:pPr algn="r"/>
            <a:r>
              <a:rPr lang="lt-LT" dirty="0" smtClean="0">
                <a:solidFill>
                  <a:schemeClr val="tx1"/>
                </a:solidFill>
              </a:rPr>
              <a:t>Mindaugas Bražėnas</a:t>
            </a:r>
            <a:endParaRPr lang="lt-LT" dirty="0">
              <a:solidFill>
                <a:schemeClr val="tx1"/>
              </a:solidFill>
            </a:endParaRPr>
          </a:p>
        </p:txBody>
      </p:sp>
    </p:spTree>
    <p:extLst>
      <p:ext uri="{BB962C8B-B14F-4D97-AF65-F5344CB8AC3E}">
        <p14:creationId xmlns:p14="http://schemas.microsoft.com/office/powerpoint/2010/main" val="316707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Naudota įranga ir duomenys</a:t>
            </a:r>
            <a:endParaRPr lang="lt-LT" dirty="0"/>
          </a:p>
        </p:txBody>
      </p:sp>
      <p:sp>
        <p:nvSpPr>
          <p:cNvPr id="3" name="Content Placeholder 2"/>
          <p:cNvSpPr>
            <a:spLocks noGrp="1"/>
          </p:cNvSpPr>
          <p:nvPr>
            <p:ph idx="1"/>
          </p:nvPr>
        </p:nvSpPr>
        <p:spPr>
          <a:xfrm>
            <a:off x="457200" y="1600200"/>
            <a:ext cx="8363272" cy="4525963"/>
          </a:xfrm>
        </p:spPr>
        <p:txBody>
          <a:bodyPr/>
          <a:lstStyle/>
          <a:p>
            <a:r>
              <a:rPr lang="lt-LT" dirty="0" smtClean="0"/>
              <a:t>C++ programavimo kalba.</a:t>
            </a:r>
          </a:p>
          <a:p>
            <a:r>
              <a:rPr lang="lt-LT" dirty="0" smtClean="0"/>
              <a:t>CUDA lygiagretaus programavimo biblioteka.</a:t>
            </a:r>
          </a:p>
          <a:p>
            <a:r>
              <a:rPr lang="lt-LT" dirty="0" smtClean="0"/>
              <a:t>GitHub(</a:t>
            </a:r>
            <a:r>
              <a:rPr lang="en-US" dirty="0" smtClean="0"/>
              <a:t>http://github.com/riabcinskis/neural_net</a:t>
            </a:r>
            <a:r>
              <a:rPr lang="lt-LT" dirty="0" smtClean="0"/>
              <a:t>).</a:t>
            </a:r>
            <a:endParaRPr lang="lt-LT" dirty="0" smtClean="0"/>
          </a:p>
          <a:p>
            <a:r>
              <a:rPr lang="lt-LT" dirty="0" smtClean="0"/>
              <a:t>Duomenys apmokymui buvo paimti iš MNIST duomenų bazės.</a:t>
            </a:r>
          </a:p>
        </p:txBody>
      </p:sp>
    </p:spTree>
    <p:extLst>
      <p:ext uri="{BB962C8B-B14F-4D97-AF65-F5344CB8AC3E}">
        <p14:creationId xmlns:p14="http://schemas.microsoft.com/office/powerpoint/2010/main" val="189487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CUDA biblioteka</a:t>
            </a:r>
            <a:endParaRPr lang="lt-LT" dirty="0"/>
          </a:p>
        </p:txBody>
      </p:sp>
      <p:sp>
        <p:nvSpPr>
          <p:cNvPr id="3" name="Content Placeholder 2"/>
          <p:cNvSpPr>
            <a:spLocks noGrp="1"/>
          </p:cNvSpPr>
          <p:nvPr>
            <p:ph idx="1"/>
          </p:nvPr>
        </p:nvSpPr>
        <p:spPr/>
        <p:txBody>
          <a:bodyPr>
            <a:normAutofit fontScale="92500" lnSpcReduction="20000"/>
          </a:bodyPr>
          <a:lstStyle/>
          <a:p>
            <a:r>
              <a:rPr lang="lt-LT" dirty="0" smtClean="0"/>
              <a:t>CUDA yra lygiagretaus programavimo kalba, kuri leidžia skaičiavimus atlikti vaizdo plokštėje(GPU), vietoj to, kad jie būtų atliekami procesoriuose(CPU).</a:t>
            </a:r>
          </a:p>
          <a:p>
            <a:r>
              <a:rPr lang="lt-LT" dirty="0" smtClean="0"/>
              <a:t>Vaizdo plokštės gali atlikti daug daugiau operacijų per sekundę, nei procesoriai, todėl situacijose, kuriuose galima išnaudoti visas lygiagretinimo savybes, programos vykdymo laikai gali pagreitėti net 100 ir daugiau kartų.</a:t>
            </a:r>
          </a:p>
          <a:p>
            <a:r>
              <a:rPr lang="lt-LT" smtClean="0"/>
              <a:t>Vaizdo </a:t>
            </a:r>
            <a:r>
              <a:rPr lang="lt-LT" dirty="0" smtClean="0"/>
              <a:t>plokštėje yra ne viena šerdis ir kiekvienoje iš jų galima paleisti iki 2048 gijų.</a:t>
            </a:r>
          </a:p>
          <a:p>
            <a:endParaRPr lang="lt-LT" dirty="0"/>
          </a:p>
        </p:txBody>
      </p:sp>
    </p:spTree>
    <p:extLst>
      <p:ext uri="{BB962C8B-B14F-4D97-AF65-F5344CB8AC3E}">
        <p14:creationId xmlns:p14="http://schemas.microsoft.com/office/powerpoint/2010/main" val="342671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Tinklo tikslumo priklausomybė nuo apmokymo epochų skaičiaus</a:t>
            </a:r>
            <a:endParaRPr lang="lt-LT" dirty="0"/>
          </a:p>
        </p:txBody>
      </p:sp>
      <p:sp>
        <p:nvSpPr>
          <p:cNvPr id="3" name="Content Placeholder 2"/>
          <p:cNvSpPr>
            <a:spLocks noGrp="1"/>
          </p:cNvSpPr>
          <p:nvPr>
            <p:ph idx="1"/>
          </p:nvPr>
        </p:nvSpPr>
        <p:spPr>
          <a:xfrm>
            <a:off x="457200" y="1600200"/>
            <a:ext cx="4042792" cy="4525963"/>
          </a:xfrm>
        </p:spPr>
        <p:txBody>
          <a:bodyPr>
            <a:normAutofit fontScale="85000" lnSpcReduction="10000"/>
          </a:bodyPr>
          <a:lstStyle/>
          <a:p>
            <a:r>
              <a:rPr lang="lt-LT" dirty="0" smtClean="0"/>
              <a:t>Iš gauto grafiko matyti tendencija, kad didinant epochų skaičių atpažintų paveiksliukų skaičius didėja.</a:t>
            </a:r>
          </a:p>
          <a:p>
            <a:r>
              <a:rPr lang="lt-LT" dirty="0" smtClean="0"/>
              <a:t>Po pirmos epochos buvo atpažinta 8913 skaičių, o po 30 epochų – 9664.</a:t>
            </a:r>
          </a:p>
          <a:p>
            <a:r>
              <a:rPr lang="lt-LT" dirty="0" smtClean="0"/>
              <a:t>Naudota topologija 784x300x10.</a:t>
            </a:r>
            <a:endParaRPr lang="lt-LT" dirty="0"/>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498" t="32043" r="36783" b="20756"/>
          <a:stretch/>
        </p:blipFill>
        <p:spPr bwMode="auto">
          <a:xfrm>
            <a:off x="4626591" y="1844824"/>
            <a:ext cx="4517409" cy="345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78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Greitaveikos palyginimas</a:t>
            </a:r>
            <a:endParaRPr lang="lt-LT" dirty="0"/>
          </a:p>
        </p:txBody>
      </p:sp>
      <p:sp>
        <p:nvSpPr>
          <p:cNvPr id="3" name="Content Placeholder 2"/>
          <p:cNvSpPr>
            <a:spLocks noGrp="1"/>
          </p:cNvSpPr>
          <p:nvPr>
            <p:ph idx="1"/>
          </p:nvPr>
        </p:nvSpPr>
        <p:spPr>
          <a:xfrm>
            <a:off x="323528" y="1628800"/>
            <a:ext cx="4546848" cy="4525963"/>
          </a:xfrm>
        </p:spPr>
        <p:txBody>
          <a:bodyPr/>
          <a:lstStyle/>
          <a:p>
            <a:pPr marL="0" indent="0">
              <a:buNone/>
            </a:pPr>
            <a:r>
              <a:rPr lang="lt-LT" dirty="0" smtClean="0"/>
              <a:t>Skirtingų programos versijų vidutinių vienos epochos apmokymo laikų palyginimas</a:t>
            </a:r>
          </a:p>
          <a:p>
            <a:r>
              <a:rPr lang="lt-LT" dirty="0" smtClean="0"/>
              <a:t>Duoble CPU – 43.5s</a:t>
            </a:r>
          </a:p>
          <a:p>
            <a:r>
              <a:rPr lang="lt-LT" dirty="0" smtClean="0"/>
              <a:t>Float CPU – 35.3s</a:t>
            </a:r>
          </a:p>
          <a:p>
            <a:r>
              <a:rPr lang="lt-LT" dirty="0" smtClean="0"/>
              <a:t>Cuda 1.0 – 12.2s</a:t>
            </a:r>
          </a:p>
          <a:p>
            <a:r>
              <a:rPr lang="lt-LT" dirty="0" smtClean="0"/>
              <a:t>Cuda 2.0 – 2.7s</a:t>
            </a:r>
            <a:endParaRPr lang="lt-LT" dirty="0"/>
          </a:p>
        </p:txBody>
      </p:sp>
      <p:pic>
        <p:nvPicPr>
          <p:cNvPr id="5" name="Image4"/>
          <p:cNvPicPr/>
          <p:nvPr/>
        </p:nvPicPr>
        <p:blipFill>
          <a:blip r:embed="rId2">
            <a:lum/>
            <a:alphaModFix/>
          </a:blip>
          <a:srcRect/>
          <a:stretch>
            <a:fillRect/>
          </a:stretch>
        </p:blipFill>
        <p:spPr>
          <a:xfrm>
            <a:off x="4716016" y="2037889"/>
            <a:ext cx="4320480" cy="3407335"/>
          </a:xfrm>
          <a:prstGeom prst="rect">
            <a:avLst/>
          </a:prstGeom>
        </p:spPr>
      </p:pic>
    </p:spTree>
    <p:extLst>
      <p:ext uri="{BB962C8B-B14F-4D97-AF65-F5344CB8AC3E}">
        <p14:creationId xmlns:p14="http://schemas.microsoft.com/office/powerpoint/2010/main" val="419725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Skirtingų topologijų palyginimas</a:t>
            </a:r>
            <a:endParaRPr lang="lt-LT" dirty="0"/>
          </a:p>
        </p:txBody>
      </p:sp>
      <p:sp>
        <p:nvSpPr>
          <p:cNvPr id="3" name="Content Placeholder 2"/>
          <p:cNvSpPr>
            <a:spLocks noGrp="1"/>
          </p:cNvSpPr>
          <p:nvPr>
            <p:ph idx="1"/>
          </p:nvPr>
        </p:nvSpPr>
        <p:spPr>
          <a:xfrm>
            <a:off x="2843808" y="6165304"/>
            <a:ext cx="2592288" cy="421507"/>
          </a:xfrm>
        </p:spPr>
        <p:txBody>
          <a:bodyPr>
            <a:normAutofit fontScale="85000" lnSpcReduction="20000"/>
          </a:bodyPr>
          <a:lstStyle/>
          <a:p>
            <a:pPr marL="0" indent="0">
              <a:buNone/>
            </a:pPr>
            <a:r>
              <a:rPr lang="en-US" dirty="0" smtClean="0">
                <a:latin typeface="Calibri"/>
                <a:cs typeface="Calibri"/>
              </a:rPr>
              <a:t>α = 0.8 ŋ = 0.005</a:t>
            </a:r>
            <a:endParaRPr lang="lt-LT" dirty="0"/>
          </a:p>
        </p:txBody>
      </p:sp>
      <p:pic>
        <p:nvPicPr>
          <p:cNvPr id="4" name="Picture 2" descr="https://scontent.fvno3-1.fna.fbcdn.net/v/t1.15752-9/34306579_1726888914013740_3734312238094221312_n.png?_nc_cat=0&amp;oh=df1f1b49697a6c5036a508329a094584&amp;oe=5B80C8AA"/>
          <p:cNvPicPr>
            <a:picLocks noChangeAspect="1" noChangeArrowheads="1"/>
          </p:cNvPicPr>
          <p:nvPr/>
        </p:nvPicPr>
        <p:blipFill rotWithShape="1">
          <a:blip r:embed="rId2">
            <a:extLst>
              <a:ext uri="{28A0092B-C50C-407E-A947-70E740481C1C}">
                <a14:useLocalDpi xmlns:a14="http://schemas.microsoft.com/office/drawing/2010/main" val="0"/>
              </a:ext>
            </a:extLst>
          </a:blip>
          <a:srcRect l="44972" t="29469" r="8960" b="19775"/>
          <a:stretch/>
        </p:blipFill>
        <p:spPr bwMode="auto">
          <a:xfrm>
            <a:off x="849414" y="1350973"/>
            <a:ext cx="7649652" cy="47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9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Tinklo </a:t>
            </a:r>
            <a:r>
              <a:rPr lang="en-US" dirty="0" err="1" smtClean="0"/>
              <a:t>vidutin</a:t>
            </a:r>
            <a:r>
              <a:rPr lang="lt-LT" dirty="0" smtClean="0"/>
              <a:t>ė paklaida su skirtingomis </a:t>
            </a:r>
            <a:r>
              <a:rPr lang="lt-LT" dirty="0" smtClean="0">
                <a:latin typeface="Calibri"/>
                <a:cs typeface="Calibri"/>
              </a:rPr>
              <a:t>ŋ reikšmėmis</a:t>
            </a:r>
            <a:endParaRPr lang="lt-LT" dirty="0"/>
          </a:p>
        </p:txBody>
      </p:sp>
      <p:sp>
        <p:nvSpPr>
          <p:cNvPr id="3" name="Content Placeholder 2"/>
          <p:cNvSpPr>
            <a:spLocks noGrp="1"/>
          </p:cNvSpPr>
          <p:nvPr>
            <p:ph idx="1"/>
          </p:nvPr>
        </p:nvSpPr>
        <p:spPr>
          <a:xfrm>
            <a:off x="1403648" y="6093296"/>
            <a:ext cx="6768752" cy="608931"/>
          </a:xfrm>
        </p:spPr>
        <p:txBody>
          <a:bodyPr>
            <a:normAutofit/>
          </a:bodyPr>
          <a:lstStyle/>
          <a:p>
            <a:pPr marL="0" indent="0">
              <a:buNone/>
            </a:pPr>
            <a:r>
              <a:rPr lang="lt-LT" dirty="0" smtClean="0">
                <a:cs typeface="Calibri"/>
              </a:rPr>
              <a:t>Tinklo topologija: 784x300x10, </a:t>
            </a:r>
            <a:r>
              <a:rPr lang="el-GR" dirty="0" smtClean="0">
                <a:cs typeface="Calibri"/>
              </a:rPr>
              <a:t>α</a:t>
            </a:r>
            <a:r>
              <a:rPr lang="lt-LT" dirty="0" smtClean="0">
                <a:cs typeface="Calibri"/>
              </a:rPr>
              <a:t> </a:t>
            </a:r>
            <a:r>
              <a:rPr lang="en-US" dirty="0" smtClean="0">
                <a:cs typeface="Calibri"/>
              </a:rPr>
              <a:t>= 0.8</a:t>
            </a:r>
            <a:endParaRPr lang="lt-LT" dirty="0" smtClean="0"/>
          </a:p>
        </p:txBody>
      </p:sp>
      <p:pic>
        <p:nvPicPr>
          <p:cNvPr id="3074" name="Picture 2" descr="https://scontent.fvno3-1.fna.fbcdn.net/v/t1.15752-9/34532236_1726861894016442_7527912522570006528_n.png?_nc_cat=0&amp;oh=15be4bf6ea0f01a7777b042637d2fdae&amp;oe=5BB533C0"/>
          <p:cNvPicPr>
            <a:picLocks noChangeAspect="1" noChangeArrowheads="1"/>
          </p:cNvPicPr>
          <p:nvPr/>
        </p:nvPicPr>
        <p:blipFill rotWithShape="1">
          <a:blip r:embed="rId2">
            <a:extLst>
              <a:ext uri="{28A0092B-C50C-407E-A947-70E740481C1C}">
                <a14:useLocalDpi xmlns:a14="http://schemas.microsoft.com/office/drawing/2010/main" val="0"/>
              </a:ext>
            </a:extLst>
          </a:blip>
          <a:srcRect l="10049" t="33480" r="40713" b="17660"/>
          <a:stretch/>
        </p:blipFill>
        <p:spPr bwMode="auto">
          <a:xfrm>
            <a:off x="395536" y="1484783"/>
            <a:ext cx="8352928" cy="466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7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Tinklo maksimali paklaida su skirtingomis </a:t>
            </a:r>
            <a:r>
              <a:rPr lang="lt-LT" dirty="0" smtClean="0">
                <a:latin typeface="Calibri"/>
                <a:cs typeface="Calibri"/>
              </a:rPr>
              <a:t>ŋ reikšmėmis</a:t>
            </a:r>
            <a:endParaRPr lang="lt-LT" dirty="0"/>
          </a:p>
        </p:txBody>
      </p:sp>
      <p:sp>
        <p:nvSpPr>
          <p:cNvPr id="3" name="Content Placeholder 2"/>
          <p:cNvSpPr>
            <a:spLocks noGrp="1"/>
          </p:cNvSpPr>
          <p:nvPr>
            <p:ph idx="1"/>
          </p:nvPr>
        </p:nvSpPr>
        <p:spPr>
          <a:xfrm>
            <a:off x="1979712" y="6325978"/>
            <a:ext cx="6526248" cy="432048"/>
          </a:xfrm>
        </p:spPr>
        <p:txBody>
          <a:bodyPr>
            <a:normAutofit fontScale="85000" lnSpcReduction="20000"/>
          </a:bodyPr>
          <a:lstStyle/>
          <a:p>
            <a:pPr marL="0" indent="0">
              <a:buNone/>
            </a:pPr>
            <a:r>
              <a:rPr lang="lt-LT" dirty="0" smtClean="0"/>
              <a:t>Tinklo topologija 784x300x10</a:t>
            </a:r>
            <a:r>
              <a:rPr lang="en-US" dirty="0" smtClean="0"/>
              <a:t> </a:t>
            </a:r>
            <a:r>
              <a:rPr lang="el-GR" dirty="0" smtClean="0">
                <a:latin typeface="Calibri"/>
                <a:cs typeface="Calibri"/>
              </a:rPr>
              <a:t>α</a:t>
            </a:r>
            <a:r>
              <a:rPr lang="en-US" dirty="0" smtClean="0">
                <a:latin typeface="Calibri"/>
                <a:cs typeface="Calibri"/>
              </a:rPr>
              <a:t>=0.8</a:t>
            </a:r>
            <a:endParaRPr lang="lt-LT" dirty="0"/>
          </a:p>
        </p:txBody>
      </p:sp>
      <p:pic>
        <p:nvPicPr>
          <p:cNvPr id="4098" name="Picture 2" descr="https://scontent.fvno3-1.fna.fbcdn.net/v/t1.15752-9/34798370_1726861934016438_2831373141672984576_n.png?_nc_cat=0&amp;oh=8933ccea856c4a84f428401af232795f&amp;oe=5BAEA003"/>
          <p:cNvPicPr>
            <a:picLocks noChangeAspect="1" noChangeArrowheads="1"/>
          </p:cNvPicPr>
          <p:nvPr/>
        </p:nvPicPr>
        <p:blipFill rotWithShape="1">
          <a:blip r:embed="rId2">
            <a:extLst>
              <a:ext uri="{28A0092B-C50C-407E-A947-70E740481C1C}">
                <a14:useLocalDpi xmlns:a14="http://schemas.microsoft.com/office/drawing/2010/main" val="0"/>
              </a:ext>
            </a:extLst>
          </a:blip>
          <a:srcRect l="37727" t="34063" r="13239" b="10353"/>
          <a:stretch/>
        </p:blipFill>
        <p:spPr bwMode="auto">
          <a:xfrm>
            <a:off x="755576" y="1412775"/>
            <a:ext cx="7732991" cy="49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12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Tinklo vidutinė paklaida su skirtingomis </a:t>
            </a:r>
            <a:r>
              <a:rPr lang="el-GR" dirty="0" smtClean="0">
                <a:latin typeface="Calibri"/>
                <a:cs typeface="Calibri"/>
              </a:rPr>
              <a:t>α</a:t>
            </a:r>
            <a:r>
              <a:rPr lang="lt-LT" dirty="0" smtClean="0">
                <a:latin typeface="Calibri"/>
                <a:cs typeface="Calibri"/>
              </a:rPr>
              <a:t> </a:t>
            </a:r>
            <a:r>
              <a:rPr lang="lt-LT" dirty="0" smtClean="0">
                <a:cs typeface="Calibri"/>
              </a:rPr>
              <a:t>reikšmėmis</a:t>
            </a:r>
            <a:endParaRPr lang="lt-LT" dirty="0"/>
          </a:p>
        </p:txBody>
      </p:sp>
      <p:sp>
        <p:nvSpPr>
          <p:cNvPr id="3" name="Content Placeholder 2"/>
          <p:cNvSpPr>
            <a:spLocks noGrp="1"/>
          </p:cNvSpPr>
          <p:nvPr>
            <p:ph idx="1"/>
          </p:nvPr>
        </p:nvSpPr>
        <p:spPr>
          <a:xfrm>
            <a:off x="1331640" y="6021288"/>
            <a:ext cx="6528011" cy="576064"/>
          </a:xfrm>
        </p:spPr>
        <p:txBody>
          <a:bodyPr>
            <a:normAutofit fontScale="92500"/>
          </a:bodyPr>
          <a:lstStyle/>
          <a:p>
            <a:pPr marL="0" indent="0">
              <a:buNone/>
            </a:pPr>
            <a:r>
              <a:rPr lang="en-US" dirty="0" err="1" smtClean="0">
                <a:cs typeface="Calibri"/>
              </a:rPr>
              <a:t>Tinklo</a:t>
            </a:r>
            <a:r>
              <a:rPr lang="en-US" dirty="0" smtClean="0">
                <a:cs typeface="Calibri"/>
              </a:rPr>
              <a:t> </a:t>
            </a:r>
            <a:r>
              <a:rPr lang="en-US" dirty="0" err="1" smtClean="0">
                <a:cs typeface="Calibri"/>
              </a:rPr>
              <a:t>topologija</a:t>
            </a:r>
            <a:r>
              <a:rPr lang="en-US" dirty="0" smtClean="0">
                <a:cs typeface="Calibri"/>
              </a:rPr>
              <a:t>: 784x300x10</a:t>
            </a:r>
            <a:r>
              <a:rPr lang="en-US" dirty="0">
                <a:cs typeface="Calibri"/>
              </a:rPr>
              <a:t>, ŋ=0.005</a:t>
            </a:r>
          </a:p>
          <a:p>
            <a:pPr marL="0" indent="0">
              <a:buNone/>
            </a:pPr>
            <a:endParaRPr lang="lt-LT" dirty="0" smtClean="0"/>
          </a:p>
        </p:txBody>
      </p:sp>
      <p:pic>
        <p:nvPicPr>
          <p:cNvPr id="1026" name="Picture 2" descr="https://scontent.fvno3-1.fna.fbcdn.net/v/t1.15752-9/34585037_1726861907349774_1732131297972715520_n.png?_nc_cat=0&amp;oh=71826acd03b6a6a310ed38e5028439ac&amp;oe=5BBFB1BC"/>
          <p:cNvPicPr>
            <a:picLocks noChangeAspect="1" noChangeArrowheads="1"/>
          </p:cNvPicPr>
          <p:nvPr/>
        </p:nvPicPr>
        <p:blipFill rotWithShape="1">
          <a:blip r:embed="rId2">
            <a:extLst>
              <a:ext uri="{28A0092B-C50C-407E-A947-70E740481C1C}">
                <a14:useLocalDpi xmlns:a14="http://schemas.microsoft.com/office/drawing/2010/main" val="0"/>
              </a:ext>
            </a:extLst>
          </a:blip>
          <a:srcRect l="9811" t="31698" r="45982" b="24691"/>
          <a:stretch/>
        </p:blipFill>
        <p:spPr bwMode="auto">
          <a:xfrm>
            <a:off x="683568" y="1593216"/>
            <a:ext cx="7920880" cy="439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28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Tinklo maksimali paklaida su skirtingomis </a:t>
            </a:r>
            <a:r>
              <a:rPr lang="el-GR" dirty="0" smtClean="0">
                <a:latin typeface="Calibri"/>
                <a:cs typeface="Calibri"/>
              </a:rPr>
              <a:t>α</a:t>
            </a:r>
            <a:r>
              <a:rPr lang="lt-LT" dirty="0" smtClean="0">
                <a:latin typeface="Calibri"/>
                <a:cs typeface="Calibri"/>
              </a:rPr>
              <a:t> reikšmėmis</a:t>
            </a:r>
            <a:endParaRPr lang="lt-LT" dirty="0"/>
          </a:p>
        </p:txBody>
      </p:sp>
      <p:sp>
        <p:nvSpPr>
          <p:cNvPr id="3" name="Content Placeholder 2"/>
          <p:cNvSpPr>
            <a:spLocks noGrp="1"/>
          </p:cNvSpPr>
          <p:nvPr>
            <p:ph idx="1"/>
          </p:nvPr>
        </p:nvSpPr>
        <p:spPr>
          <a:xfrm>
            <a:off x="1547664" y="6165304"/>
            <a:ext cx="5870240" cy="464915"/>
          </a:xfrm>
        </p:spPr>
        <p:txBody>
          <a:bodyPr>
            <a:normAutofit fontScale="85000" lnSpcReduction="10000"/>
          </a:bodyPr>
          <a:lstStyle/>
          <a:p>
            <a:pPr marL="0" indent="0">
              <a:buNone/>
            </a:pPr>
            <a:r>
              <a:rPr lang="lt-LT" dirty="0" smtClean="0"/>
              <a:t>Tinklo topologija 784x300x10, </a:t>
            </a:r>
            <a:r>
              <a:rPr lang="lt-LT" dirty="0" smtClean="0">
                <a:latin typeface="Calibri"/>
                <a:cs typeface="Calibri"/>
              </a:rPr>
              <a:t>ŋ </a:t>
            </a:r>
            <a:r>
              <a:rPr lang="en-US" dirty="0" smtClean="0">
                <a:latin typeface="Calibri"/>
                <a:cs typeface="Calibri"/>
              </a:rPr>
              <a:t>= 0.005</a:t>
            </a:r>
            <a:r>
              <a:rPr lang="lt-LT" dirty="0" smtClean="0"/>
              <a:t> </a:t>
            </a:r>
            <a:endParaRPr lang="lt-LT" dirty="0"/>
          </a:p>
        </p:txBody>
      </p:sp>
      <p:pic>
        <p:nvPicPr>
          <p:cNvPr id="4" name="Picture 2" descr="https://scontent.fvno3-1.fna.fbcdn.net/v/t1.15752-9/34586616_1726861917349773_8151598102445293568_n.png?_nc_cat=0&amp;oh=f26eaf2b19f7e64f135f6c5a21d9e4eb&amp;oe=5B771311"/>
          <p:cNvPicPr>
            <a:picLocks noChangeAspect="1" noChangeArrowheads="1"/>
          </p:cNvPicPr>
          <p:nvPr/>
        </p:nvPicPr>
        <p:blipFill rotWithShape="1">
          <a:blip r:embed="rId2">
            <a:extLst>
              <a:ext uri="{28A0092B-C50C-407E-A947-70E740481C1C}">
                <a14:useLocalDpi xmlns:a14="http://schemas.microsoft.com/office/drawing/2010/main" val="0"/>
              </a:ext>
            </a:extLst>
          </a:blip>
          <a:srcRect l="30267" t="31735" r="25601" b="19198"/>
          <a:stretch/>
        </p:blipFill>
        <p:spPr bwMode="auto">
          <a:xfrm>
            <a:off x="1043608" y="1746912"/>
            <a:ext cx="6984776" cy="436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79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Išvados</a:t>
            </a:r>
            <a:endParaRPr lang="lt-LT" dirty="0"/>
          </a:p>
        </p:txBody>
      </p:sp>
      <p:sp>
        <p:nvSpPr>
          <p:cNvPr id="3" name="Content Placeholder 2"/>
          <p:cNvSpPr>
            <a:spLocks noGrp="1"/>
          </p:cNvSpPr>
          <p:nvPr>
            <p:ph idx="1"/>
          </p:nvPr>
        </p:nvSpPr>
        <p:spPr/>
        <p:txBody>
          <a:bodyPr>
            <a:normAutofit fontScale="70000" lnSpcReduction="20000"/>
          </a:bodyPr>
          <a:lstStyle/>
          <a:p>
            <a:r>
              <a:rPr lang="lt-LT" dirty="0" smtClean="0"/>
              <a:t>Tinklo apmokymas įvedus float tipo kintamuosius neturi įtakos tinklo apmokymui.</a:t>
            </a:r>
          </a:p>
          <a:p>
            <a:r>
              <a:rPr lang="lt-LT" dirty="0" smtClean="0"/>
              <a:t>Tinklo tikslumas gerėja didinant apmokymo epochų skaičių.(Per 30 epochų pagerėjo nuo 8913 iki 9664 skaitmenų).</a:t>
            </a:r>
          </a:p>
          <a:p>
            <a:r>
              <a:rPr lang="lt-LT" dirty="0" smtClean="0"/>
              <a:t>Palyginus skirtingas topologijas geriausiai pasirodė tinklas, kurio matmenys 784x300x10, o prasčiausiai 784x30x10.</a:t>
            </a:r>
          </a:p>
          <a:p>
            <a:r>
              <a:rPr lang="lt-LT" dirty="0" smtClean="0"/>
              <a:t>Optimizuota programa panaudojant CUDA biblioteką tinklą apmokina apie 13 kartų greičiau, nei nuosekli programa.</a:t>
            </a:r>
          </a:p>
          <a:p>
            <a:r>
              <a:rPr lang="lt-LT" dirty="0" smtClean="0"/>
              <a:t>Pasirinktose ribose didinant koeficiento </a:t>
            </a:r>
            <a:r>
              <a:rPr lang="lt-LT" dirty="0" smtClean="0">
                <a:latin typeface="Calibri"/>
                <a:cs typeface="Calibri"/>
              </a:rPr>
              <a:t>ŋ reikšmę tinklas greičiau apsimokina atpažinti skaičius, tačiau atsiranda išskirčių.</a:t>
            </a:r>
          </a:p>
          <a:p>
            <a:r>
              <a:rPr lang="lt-LT" dirty="0" smtClean="0">
                <a:latin typeface="Calibri"/>
                <a:cs typeface="Calibri"/>
              </a:rPr>
              <a:t>Pasirinktose ribose didinant koeficiento </a:t>
            </a:r>
            <a:r>
              <a:rPr lang="el-GR" dirty="0" smtClean="0">
                <a:latin typeface="Calibri"/>
                <a:cs typeface="Calibri"/>
              </a:rPr>
              <a:t>α</a:t>
            </a:r>
            <a:r>
              <a:rPr lang="lt-LT" dirty="0" smtClean="0">
                <a:latin typeface="Calibri"/>
                <a:cs typeface="Calibri"/>
              </a:rPr>
              <a:t> reikšmę tinklas greičiau apsimokina atpažinti skaičius ir inertiškumo didinimas neįtakoja blogiausiai atpažįstamų skaičių atpažinimo.</a:t>
            </a:r>
          </a:p>
          <a:p>
            <a:endParaRPr lang="lt-LT" dirty="0" smtClean="0"/>
          </a:p>
          <a:p>
            <a:endParaRPr lang="lt-LT" dirty="0"/>
          </a:p>
        </p:txBody>
      </p:sp>
    </p:spTree>
    <p:extLst>
      <p:ext uri="{BB962C8B-B14F-4D97-AF65-F5344CB8AC3E}">
        <p14:creationId xmlns:p14="http://schemas.microsoft.com/office/powerpoint/2010/main" val="187938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 yra neuroninis tinklas?</a:t>
            </a:r>
            <a:endParaRPr lang="lt-LT" dirty="0"/>
          </a:p>
        </p:txBody>
      </p:sp>
      <p:sp>
        <p:nvSpPr>
          <p:cNvPr id="3" name="Content Placeholder 2"/>
          <p:cNvSpPr>
            <a:spLocks noGrp="1"/>
          </p:cNvSpPr>
          <p:nvPr>
            <p:ph idx="1"/>
          </p:nvPr>
        </p:nvSpPr>
        <p:spPr>
          <a:xfrm>
            <a:off x="395536" y="1628800"/>
            <a:ext cx="4451854" cy="4525963"/>
          </a:xfrm>
        </p:spPr>
        <p:txBody>
          <a:bodyPr/>
          <a:lstStyle/>
          <a:p>
            <a:r>
              <a:rPr lang="lt-LT" dirty="0" smtClean="0"/>
              <a:t>Neuroninis tinklas yra matematinis modelis, kuris imituoja smegenų veikimą.</a:t>
            </a:r>
          </a:p>
          <a:p>
            <a:r>
              <a:rPr lang="lt-LT" dirty="0" smtClean="0"/>
              <a:t>Tinklą sudar</a:t>
            </a:r>
            <a:r>
              <a:rPr lang="en-US" dirty="0" smtClean="0"/>
              <a:t>o</a:t>
            </a:r>
            <a:r>
              <a:rPr lang="lt-LT" dirty="0" smtClean="0"/>
              <a:t> į sluoksnius sugrupuoti neuronai ir juos jungiantys svoriai.</a:t>
            </a:r>
            <a:endParaRPr lang="lt-LT"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65"/>
          <a:stretch/>
        </p:blipFill>
        <p:spPr bwMode="auto">
          <a:xfrm>
            <a:off x="4788023" y="2348880"/>
            <a:ext cx="4151537"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35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Rekomendacijos tolesniems darbams</a:t>
            </a:r>
            <a:endParaRPr lang="lt-LT" dirty="0"/>
          </a:p>
        </p:txBody>
      </p:sp>
      <p:sp>
        <p:nvSpPr>
          <p:cNvPr id="3" name="Content Placeholder 2"/>
          <p:cNvSpPr>
            <a:spLocks noGrp="1"/>
          </p:cNvSpPr>
          <p:nvPr>
            <p:ph idx="1"/>
          </p:nvPr>
        </p:nvSpPr>
        <p:spPr/>
        <p:txBody>
          <a:bodyPr>
            <a:normAutofit fontScale="92500" lnSpcReduction="20000"/>
          </a:bodyPr>
          <a:lstStyle/>
          <a:p>
            <a:r>
              <a:rPr lang="lt-LT" dirty="0" smtClean="0"/>
              <a:t>Pagreitinti apmokymo laiką lygiagrečiai naudojant kelis mėginius vienu metu ir optimizuoti tinklą atsižvelgiant į gautų svorių vidurkį.</a:t>
            </a:r>
          </a:p>
          <a:p>
            <a:r>
              <a:rPr lang="lt-LT" dirty="0" smtClean="0"/>
              <a:t>Efektyviau išnaudoti registrus, vienai gijai priskiriant kelis mėginius.</a:t>
            </a:r>
          </a:p>
          <a:p>
            <a:r>
              <a:rPr lang="lt-LT" dirty="0" smtClean="0"/>
              <a:t>Pritaikyti tinklą spręsti sudėtingėsnes problemas.</a:t>
            </a:r>
          </a:p>
          <a:p>
            <a:r>
              <a:rPr lang="lt-LT" dirty="0" smtClean="0"/>
              <a:t>Įvesti half precision kintamuosius ir patikrinti ar jie turi įtakos tinklo apmokymui ir patikrinti vykdymo laikus.</a:t>
            </a:r>
          </a:p>
          <a:p>
            <a:r>
              <a:rPr lang="lt-LT" dirty="0" smtClean="0"/>
              <a:t>Tinklą apmokyti naudojant kitas aktyvacijos funkcijas.</a:t>
            </a:r>
            <a:endParaRPr lang="lt-LT" dirty="0"/>
          </a:p>
        </p:txBody>
      </p:sp>
    </p:spTree>
    <p:extLst>
      <p:ext uri="{BB962C8B-B14F-4D97-AF65-F5344CB8AC3E}">
        <p14:creationId xmlns:p14="http://schemas.microsoft.com/office/powerpoint/2010/main" val="132633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229600" cy="1143000"/>
          </a:xfrm>
        </p:spPr>
        <p:txBody>
          <a:bodyPr/>
          <a:lstStyle/>
          <a:p>
            <a:r>
              <a:rPr lang="lt-LT" dirty="0" smtClean="0"/>
              <a:t>Ačiū už dėmesį</a:t>
            </a:r>
            <a:r>
              <a:rPr lang="en-US" dirty="0" smtClean="0"/>
              <a:t>!</a:t>
            </a:r>
            <a:endParaRPr lang="lt-LT" dirty="0"/>
          </a:p>
        </p:txBody>
      </p:sp>
    </p:spTree>
    <p:extLst>
      <p:ext uri="{BB962C8B-B14F-4D97-AF65-F5344CB8AC3E}">
        <p14:creationId xmlns:p14="http://schemas.microsoft.com/office/powerpoint/2010/main" val="401372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Tinklo</a:t>
            </a:r>
            <a:r>
              <a:rPr lang="en-US" dirty="0" smtClean="0"/>
              <a:t> </a:t>
            </a:r>
            <a:r>
              <a:rPr lang="en-US" dirty="0" err="1" smtClean="0"/>
              <a:t>apmokymas</a:t>
            </a:r>
            <a:endParaRPr lang="lt-LT" dirty="0"/>
          </a:p>
        </p:txBody>
      </p:sp>
      <p:sp>
        <p:nvSpPr>
          <p:cNvPr id="3" name="Content Placeholder 2"/>
          <p:cNvSpPr>
            <a:spLocks noGrp="1"/>
          </p:cNvSpPr>
          <p:nvPr>
            <p:ph idx="1"/>
          </p:nvPr>
        </p:nvSpPr>
        <p:spPr/>
        <p:txBody>
          <a:bodyPr>
            <a:normAutofit lnSpcReduction="10000"/>
          </a:bodyPr>
          <a:lstStyle/>
          <a:p>
            <a:r>
              <a:rPr lang="en-US" dirty="0" err="1" smtClean="0"/>
              <a:t>Tinklo</a:t>
            </a:r>
            <a:r>
              <a:rPr lang="en-US" dirty="0" smtClean="0"/>
              <a:t> </a:t>
            </a:r>
            <a:r>
              <a:rPr lang="en-US" dirty="0" err="1" smtClean="0"/>
              <a:t>apmokymas</a:t>
            </a:r>
            <a:r>
              <a:rPr lang="en-US" dirty="0" smtClean="0"/>
              <a:t> </a:t>
            </a:r>
            <a:r>
              <a:rPr lang="en-US" dirty="0" err="1" smtClean="0"/>
              <a:t>susideda</a:t>
            </a:r>
            <a:r>
              <a:rPr lang="en-US" dirty="0" smtClean="0"/>
              <a:t> </a:t>
            </a:r>
            <a:r>
              <a:rPr lang="en-US" dirty="0" err="1" smtClean="0"/>
              <a:t>i</a:t>
            </a:r>
            <a:r>
              <a:rPr lang="lt-LT" dirty="0" smtClean="0"/>
              <a:t>š dviejų dalių: išvesties reikšmių apskaičiavimo ir svorių perskaičiavimo.</a:t>
            </a:r>
          </a:p>
          <a:p>
            <a:r>
              <a:rPr lang="lt-LT" dirty="0" smtClean="0"/>
              <a:t>Išvesties reikšmės apskaičiuojamos einant nuo antrojo sluoksnio iki paskutinio suskaičiuojant visų neuronų reikšmės.</a:t>
            </a:r>
          </a:p>
          <a:p>
            <a:r>
              <a:rPr lang="lt-LT" dirty="0" smtClean="0"/>
              <a:t>Svoriai perskaičiuojami taip, kad tinklo išvesties reikšmės artėtu prie norimų gauti reiksmšių.</a:t>
            </a:r>
            <a:endParaRPr lang="lt-LT" dirty="0"/>
          </a:p>
        </p:txBody>
      </p:sp>
    </p:spTree>
    <p:extLst>
      <p:ext uri="{BB962C8B-B14F-4D97-AF65-F5344CB8AC3E}">
        <p14:creationId xmlns:p14="http://schemas.microsoft.com/office/powerpoint/2010/main" val="175938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Tinklo apmokymas</a:t>
            </a:r>
            <a:endParaRPr lang="lt-LT" dirty="0"/>
          </a:p>
        </p:txBody>
      </p:sp>
      <p:sp>
        <p:nvSpPr>
          <p:cNvPr id="3" name="Content Placeholder 2"/>
          <p:cNvSpPr>
            <a:spLocks noGrp="1"/>
          </p:cNvSpPr>
          <p:nvPr>
            <p:ph idx="1"/>
          </p:nvPr>
        </p:nvSpPr>
        <p:spPr>
          <a:xfrm>
            <a:off x="457200" y="1600200"/>
            <a:ext cx="4382287" cy="4525963"/>
          </a:xfrm>
        </p:spPr>
        <p:txBody>
          <a:bodyPr>
            <a:normAutofit lnSpcReduction="10000"/>
          </a:bodyPr>
          <a:lstStyle/>
          <a:p>
            <a:r>
              <a:rPr lang="lt-LT" dirty="0" smtClean="0"/>
              <a:t>Neuronas sudeda visas su juo sujungtas ankstesniame sluosknyje esančias reikšmes, prieš tai jas sudauginant iš neuronus jungiančių svorių</a:t>
            </a:r>
            <a:r>
              <a:rPr lang="en-US" dirty="0" smtClean="0"/>
              <a:t> </a:t>
            </a:r>
            <a:r>
              <a:rPr lang="en-US" dirty="0" err="1" smtClean="0"/>
              <a:t>ir</a:t>
            </a:r>
            <a:r>
              <a:rPr lang="en-US" dirty="0" smtClean="0"/>
              <a:t> </a:t>
            </a:r>
            <a:r>
              <a:rPr lang="lt-LT" dirty="0" smtClean="0"/>
              <a:t>gautai </a:t>
            </a:r>
            <a:r>
              <a:rPr lang="en-US" dirty="0" err="1" smtClean="0"/>
              <a:t>sumai</a:t>
            </a:r>
            <a:r>
              <a:rPr lang="en-US" dirty="0" smtClean="0"/>
              <a:t> </a:t>
            </a:r>
            <a:r>
              <a:rPr lang="en-US" dirty="0" err="1" smtClean="0"/>
              <a:t>pritaikoma</a:t>
            </a:r>
            <a:r>
              <a:rPr lang="en-US" dirty="0" smtClean="0"/>
              <a:t> </a:t>
            </a:r>
            <a:r>
              <a:rPr lang="en-US" dirty="0" err="1" smtClean="0"/>
              <a:t>aktyvacijos</a:t>
            </a:r>
            <a:r>
              <a:rPr lang="en-US" dirty="0" smtClean="0"/>
              <a:t> </a:t>
            </a:r>
            <a:r>
              <a:rPr lang="en-US" dirty="0" err="1" smtClean="0"/>
              <a:t>funkcija</a:t>
            </a:r>
            <a:r>
              <a:rPr lang="lt-LT" dirty="0" smtClean="0"/>
              <a:t>.</a:t>
            </a:r>
            <a:endParaRPr lang="lt-L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1" y="1844824"/>
            <a:ext cx="395816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487" y="4581128"/>
            <a:ext cx="34943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78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Tinklo apmokymas</a:t>
            </a:r>
            <a:endParaRPr lang="lt-LT" dirty="0"/>
          </a:p>
        </p:txBody>
      </p:sp>
      <p:sp>
        <p:nvSpPr>
          <p:cNvPr id="3" name="Content Placeholder 2"/>
          <p:cNvSpPr>
            <a:spLocks noGrp="1"/>
          </p:cNvSpPr>
          <p:nvPr>
            <p:ph idx="1"/>
          </p:nvPr>
        </p:nvSpPr>
        <p:spPr>
          <a:xfrm>
            <a:off x="395536" y="1412777"/>
            <a:ext cx="8435280" cy="3816424"/>
          </a:xfrm>
        </p:spPr>
        <p:txBody>
          <a:bodyPr>
            <a:normAutofit/>
          </a:bodyPr>
          <a:lstStyle/>
          <a:p>
            <a:r>
              <a:rPr lang="lt-LT" dirty="0" smtClean="0"/>
              <a:t>Tinklas prisitaiko spręsti problemas perskaičiuodamas svorius.</a:t>
            </a:r>
          </a:p>
          <a:p>
            <a:r>
              <a:rPr lang="lt-LT" dirty="0" smtClean="0"/>
              <a:t>Svoriai perskaičiuojami taip, kad būtų minimizuojama baudos funkcija.</a:t>
            </a:r>
          </a:p>
          <a:p>
            <a:r>
              <a:rPr lang="lt-LT" dirty="0" smtClean="0"/>
              <a:t>Baudos funkcija skaičiuojama palyginant apskaičiuotas reikšmes su norimom gauti reikšmėmis.</a:t>
            </a:r>
            <a:endParaRPr lang="lt-LT" dirty="0"/>
          </a:p>
        </p:txBody>
      </p:sp>
      <p:pic>
        <p:nvPicPr>
          <p:cNvPr id="5" name="Picture 4"/>
          <p:cNvPicPr/>
          <p:nvPr/>
        </p:nvPicPr>
        <p:blipFill rotWithShape="1">
          <a:blip r:embed="rId2"/>
          <a:srcRect l="46298" t="42979" r="38509" b="45957"/>
          <a:stretch/>
        </p:blipFill>
        <p:spPr bwMode="auto">
          <a:xfrm>
            <a:off x="2750184" y="5229200"/>
            <a:ext cx="3261976" cy="12241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689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Svorių perskaičiavimas</a:t>
            </a:r>
            <a:endParaRPr lang="lt-LT" dirty="0"/>
          </a:p>
        </p:txBody>
      </p:sp>
      <p:sp>
        <p:nvSpPr>
          <p:cNvPr id="3" name="Content Placeholder 2"/>
          <p:cNvSpPr>
            <a:spLocks noGrp="1"/>
          </p:cNvSpPr>
          <p:nvPr>
            <p:ph idx="1"/>
          </p:nvPr>
        </p:nvSpPr>
        <p:spPr>
          <a:xfrm>
            <a:off x="457200" y="1600201"/>
            <a:ext cx="8229600" cy="2980928"/>
          </a:xfrm>
        </p:spPr>
        <p:txBody>
          <a:bodyPr>
            <a:normAutofit lnSpcReduction="10000"/>
          </a:bodyPr>
          <a:lstStyle/>
          <a:p>
            <a:r>
              <a:rPr lang="lt-LT" dirty="0" smtClean="0"/>
              <a:t>Siekiant minimzuoti baudos funkciją, svoriai perskaičiuojami naudojant anti-gradientinio nusileidimo metodą.</a:t>
            </a:r>
          </a:p>
          <a:p>
            <a:r>
              <a:rPr lang="lt-LT" dirty="0" smtClean="0"/>
              <a:t>Funkcijos anti-gradientas padauginamas iš mokymosi greičio koeficiento ir pridedamas paskutinio pokyčio momentas.</a:t>
            </a:r>
            <a:endParaRPr lang="lt-LT"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805264"/>
            <a:ext cx="391953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653136"/>
            <a:ext cx="38465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1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Pritaikymas</a:t>
            </a:r>
            <a:endParaRPr lang="lt-LT" dirty="0"/>
          </a:p>
        </p:txBody>
      </p:sp>
      <p:sp>
        <p:nvSpPr>
          <p:cNvPr id="3" name="Content Placeholder 2"/>
          <p:cNvSpPr>
            <a:spLocks noGrp="1"/>
          </p:cNvSpPr>
          <p:nvPr>
            <p:ph idx="1"/>
          </p:nvPr>
        </p:nvSpPr>
        <p:spPr/>
        <p:txBody>
          <a:bodyPr/>
          <a:lstStyle/>
          <a:p>
            <a:pPr marL="0" indent="0">
              <a:buNone/>
            </a:pPr>
            <a:r>
              <a:rPr lang="lt-LT" dirty="0" smtClean="0"/>
              <a:t>Neuroniniai tinklai plačiai taikomi spręsti problemas, kurias sunku aprašyti algoritmiškai, bet yra dideli kiekiai duomenų, kuriuos galima panaudoti tinklo apmokymui. Pagrindinės pritaikymo sritys yra klasifikavimo(paveiksliukų, balso atpažinimas) ir prognozavimo(laiko eilutės, orų prognozė) uždaviniam spręsti.</a:t>
            </a:r>
          </a:p>
        </p:txBody>
      </p:sp>
    </p:spTree>
    <p:extLst>
      <p:ext uri="{BB962C8B-B14F-4D97-AF65-F5344CB8AC3E}">
        <p14:creationId xmlns:p14="http://schemas.microsoft.com/office/powerpoint/2010/main" val="296775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lt-LT" dirty="0" smtClean="0"/>
              <a:t>Tikslas ir uždaviniai</a:t>
            </a:r>
            <a:endParaRPr lang="lt-LT" dirty="0"/>
          </a:p>
        </p:txBody>
      </p:sp>
      <p:sp>
        <p:nvSpPr>
          <p:cNvPr id="3" name="Content Placeholder 2"/>
          <p:cNvSpPr>
            <a:spLocks noGrp="1"/>
          </p:cNvSpPr>
          <p:nvPr>
            <p:ph idx="1"/>
          </p:nvPr>
        </p:nvSpPr>
        <p:spPr/>
        <p:txBody>
          <a:bodyPr>
            <a:normAutofit fontScale="70000" lnSpcReduction="20000"/>
          </a:bodyPr>
          <a:lstStyle/>
          <a:p>
            <a:r>
              <a:rPr lang="lt-LT" dirty="0" smtClean="0"/>
              <a:t>Sukurti pradinę programos versiją, kuri apmokytų tinklą spręsti loginę funkciją XOR.</a:t>
            </a:r>
          </a:p>
          <a:p>
            <a:r>
              <a:rPr lang="lt-LT" dirty="0" smtClean="0"/>
              <a:t>Parašyti programą, kuri atpažintų skaičius su double tipo kintamaisiais.</a:t>
            </a:r>
          </a:p>
          <a:p>
            <a:r>
              <a:rPr lang="lt-LT" dirty="0" smtClean="0"/>
              <a:t>Pritaikyti programą darbui su float tipo kintamaisiais ir patikrinti ar mažesnis kintamųjų tikslumas neturi įtakos tinklo apmokymui.</a:t>
            </a:r>
          </a:p>
          <a:p>
            <a:r>
              <a:rPr lang="lt-LT" dirty="0" smtClean="0"/>
              <a:t>Išlygiagretinti programą naudojant CUDA biblioteką.</a:t>
            </a:r>
          </a:p>
          <a:p>
            <a:r>
              <a:rPr lang="lt-LT" dirty="0" smtClean="0"/>
              <a:t>Optimizuoti išlygiagretinimą  efektyviau išnaudojant vaizdo plokštėje ęsančias gijas ir skaitymo iš globalios atminties operacijas.</a:t>
            </a:r>
          </a:p>
          <a:p>
            <a:r>
              <a:rPr lang="lt-LT" dirty="0" smtClean="0"/>
              <a:t>Palyginti greitaveiką, kai skaičiavimai atliekami naudojant double, float tipo kintamuosius ir lygiagretų variantą su CUDA, palyginti paklaidas naudojant skirtingas topologijas ir skirtingus </a:t>
            </a:r>
            <a:r>
              <a:rPr lang="el-GR" dirty="0" smtClean="0">
                <a:latin typeface="Calibri"/>
                <a:cs typeface="Calibri"/>
              </a:rPr>
              <a:t>α</a:t>
            </a:r>
            <a:r>
              <a:rPr lang="lt-LT" dirty="0" smtClean="0">
                <a:latin typeface="Calibri"/>
                <a:cs typeface="Calibri"/>
              </a:rPr>
              <a:t> ir ŋ koeficientus</a:t>
            </a:r>
            <a:endParaRPr lang="lt-LT" dirty="0"/>
          </a:p>
        </p:txBody>
      </p:sp>
    </p:spTree>
    <p:extLst>
      <p:ext uri="{BB962C8B-B14F-4D97-AF65-F5344CB8AC3E}">
        <p14:creationId xmlns:p14="http://schemas.microsoft.com/office/powerpoint/2010/main" val="22523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Darbo</a:t>
            </a:r>
            <a:r>
              <a:rPr lang="en-US" dirty="0" smtClean="0"/>
              <a:t> </a:t>
            </a:r>
            <a:r>
              <a:rPr lang="en-US" dirty="0" err="1" smtClean="0"/>
              <a:t>planas</a:t>
            </a:r>
            <a:endParaRPr lang="lt-L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5266377"/>
              </p:ext>
            </p:extLst>
          </p:nvPr>
        </p:nvGraphicFramePr>
        <p:xfrm>
          <a:off x="1043608" y="1628797"/>
          <a:ext cx="7272809" cy="4032450"/>
        </p:xfrm>
        <a:graphic>
          <a:graphicData uri="http://schemas.openxmlformats.org/drawingml/2006/table">
            <a:tbl>
              <a:tblPr>
                <a:tableStyleId>{5C22544A-7EE6-4342-B048-85BDC9FD1C3A}</a:tableStyleId>
              </a:tblPr>
              <a:tblGrid>
                <a:gridCol w="1818014"/>
                <a:gridCol w="1818014"/>
                <a:gridCol w="1818014"/>
                <a:gridCol w="1818767"/>
              </a:tblGrid>
              <a:tr h="379772">
                <a:tc>
                  <a:txBody>
                    <a:bodyPr/>
                    <a:lstStyle/>
                    <a:p>
                      <a:pPr algn="ctr">
                        <a:spcAft>
                          <a:spcPts val="0"/>
                        </a:spcAft>
                      </a:pPr>
                      <a:r>
                        <a:rPr lang="lt-LT" sz="1200" kern="150" dirty="0">
                          <a:effectLst/>
                        </a:rPr>
                        <a:t>Užduotis</a:t>
                      </a:r>
                      <a:endParaRPr lang="lt-LT" sz="1200" kern="150" dirty="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Atlikti iki</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Tomas Miliūnas</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Deividas Riabčinskis</a:t>
                      </a:r>
                      <a:endParaRPr lang="lt-LT" sz="1200" kern="150">
                        <a:effectLst/>
                        <a:latin typeface="Liberation Serif"/>
                        <a:ea typeface="Noto Sans CJK SC Regular"/>
                        <a:cs typeface="FreeSans"/>
                      </a:endParaRPr>
                    </a:p>
                  </a:txBody>
                  <a:tcPr marL="34925" marR="34925" marT="34925" marB="34925" anchor="ctr"/>
                </a:tc>
              </a:tr>
              <a:tr h="379772">
                <a:tc>
                  <a:txBody>
                    <a:bodyPr/>
                    <a:lstStyle/>
                    <a:p>
                      <a:pPr algn="ctr">
                        <a:spcAft>
                          <a:spcPts val="0"/>
                        </a:spcAft>
                      </a:pPr>
                      <a:r>
                        <a:rPr lang="lt-LT" sz="1200" kern="150">
                          <a:effectLst/>
                        </a:rPr>
                        <a:t>Formulių išvedimas</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en-US" sz="1200" kern="150" dirty="0" smtClean="0">
                          <a:effectLst/>
                        </a:rPr>
                        <a:t>5</a:t>
                      </a:r>
                      <a:r>
                        <a:rPr lang="lt-LT" sz="1200" kern="150" dirty="0" smtClean="0">
                          <a:effectLst/>
                        </a:rPr>
                        <a:t> </a:t>
                      </a:r>
                      <a:r>
                        <a:rPr lang="lt-LT" sz="1200" kern="150" dirty="0">
                          <a:effectLst/>
                        </a:rPr>
                        <a:t>savaitė</a:t>
                      </a:r>
                      <a:endParaRPr lang="lt-LT" sz="1200" kern="150" dirty="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r>
              <a:tr h="379772">
                <a:tc>
                  <a:txBody>
                    <a:bodyPr/>
                    <a:lstStyle/>
                    <a:p>
                      <a:pPr algn="ctr">
                        <a:spcAft>
                          <a:spcPts val="0"/>
                        </a:spcAft>
                      </a:pPr>
                      <a:r>
                        <a:rPr lang="lt-LT" sz="1200" kern="150">
                          <a:effectLst/>
                        </a:rPr>
                        <a:t>Pradinė programa</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6 savaitė</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 </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r>
              <a:tr h="654581">
                <a:tc>
                  <a:txBody>
                    <a:bodyPr/>
                    <a:lstStyle/>
                    <a:p>
                      <a:pPr algn="ctr">
                        <a:spcAft>
                          <a:spcPts val="0"/>
                        </a:spcAft>
                      </a:pPr>
                      <a:r>
                        <a:rPr lang="lt-LT" sz="1200" kern="150">
                          <a:effectLst/>
                        </a:rPr>
                        <a:t>Float kintamųjų implementacija</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7 savaitė</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 </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r>
              <a:tr h="654581">
                <a:tc>
                  <a:txBody>
                    <a:bodyPr/>
                    <a:lstStyle/>
                    <a:p>
                      <a:pPr algn="ctr">
                        <a:spcAft>
                          <a:spcPts val="0"/>
                        </a:spcAft>
                      </a:pPr>
                      <a:r>
                        <a:rPr lang="lt-LT" sz="1200" kern="150">
                          <a:effectLst/>
                        </a:rPr>
                        <a:t>Programos pritaikymas atpažinti skaičius</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10 savaitė</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 </a:t>
                      </a:r>
                      <a:endParaRPr lang="lt-LT" sz="1200" kern="150">
                        <a:effectLst/>
                        <a:latin typeface="Liberation Serif"/>
                        <a:ea typeface="Noto Sans CJK SC Regular"/>
                        <a:cs typeface="FreeSans"/>
                      </a:endParaRPr>
                    </a:p>
                  </a:txBody>
                  <a:tcPr marL="34925" marR="34925" marT="34925" marB="34925" anchor="ctr"/>
                </a:tc>
              </a:tr>
              <a:tr h="929391">
                <a:tc>
                  <a:txBody>
                    <a:bodyPr/>
                    <a:lstStyle/>
                    <a:p>
                      <a:pPr algn="ctr">
                        <a:spcAft>
                          <a:spcPts val="0"/>
                        </a:spcAft>
                      </a:pPr>
                      <a:r>
                        <a:rPr lang="lt-LT" sz="1200" kern="150">
                          <a:effectLst/>
                        </a:rPr>
                        <a:t>Programos išlygiagretinimas panaudojant CUDA</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14 savaitė</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 </a:t>
                      </a:r>
                      <a:endParaRPr lang="lt-LT" sz="1200" kern="150">
                        <a:effectLst/>
                        <a:latin typeface="Liberation Serif"/>
                        <a:ea typeface="Noto Sans CJK SC Regular"/>
                        <a:cs typeface="FreeSans"/>
                      </a:endParaRPr>
                    </a:p>
                  </a:txBody>
                  <a:tcPr marL="34925" marR="34925" marT="34925" marB="34925" anchor="ctr"/>
                </a:tc>
              </a:tr>
              <a:tr h="654581">
                <a:tc>
                  <a:txBody>
                    <a:bodyPr/>
                    <a:lstStyle/>
                    <a:p>
                      <a:pPr algn="ctr">
                        <a:spcAft>
                          <a:spcPts val="0"/>
                        </a:spcAft>
                      </a:pPr>
                      <a:r>
                        <a:rPr lang="lt-LT" sz="1200" kern="150">
                          <a:effectLst/>
                        </a:rPr>
                        <a:t>Programos optimizavimas</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16 savaitė</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a:effectLst/>
                        </a:rPr>
                        <a:t> </a:t>
                      </a:r>
                      <a:endParaRPr lang="lt-LT" sz="1200" kern="150">
                        <a:effectLst/>
                        <a:latin typeface="Liberation Serif"/>
                        <a:ea typeface="Noto Sans CJK SC Regular"/>
                        <a:cs typeface="FreeSans"/>
                      </a:endParaRPr>
                    </a:p>
                  </a:txBody>
                  <a:tcPr marL="34925" marR="34925" marT="34925" marB="34925" anchor="ctr"/>
                </a:tc>
                <a:tc>
                  <a:txBody>
                    <a:bodyPr/>
                    <a:lstStyle/>
                    <a:p>
                      <a:pPr algn="ctr">
                        <a:spcAft>
                          <a:spcPts val="0"/>
                        </a:spcAft>
                      </a:pPr>
                      <a:r>
                        <a:rPr lang="lt-LT" sz="1200" kern="150" dirty="0">
                          <a:effectLst/>
                        </a:rPr>
                        <a:t>+</a:t>
                      </a:r>
                      <a:endParaRPr lang="lt-LT" sz="1200" kern="150" dirty="0">
                        <a:effectLst/>
                        <a:latin typeface="Liberation Serif"/>
                        <a:ea typeface="Noto Sans CJK SC Regular"/>
                        <a:cs typeface="FreeSans"/>
                      </a:endParaRPr>
                    </a:p>
                  </a:txBody>
                  <a:tcPr marL="34925" marR="34925" marT="34925" marB="34925" anchor="ctr"/>
                </a:tc>
              </a:tr>
            </a:tbl>
          </a:graphicData>
        </a:graphic>
      </p:graphicFrame>
    </p:spTree>
    <p:extLst>
      <p:ext uri="{BB962C8B-B14F-4D97-AF65-F5344CB8AC3E}">
        <p14:creationId xmlns:p14="http://schemas.microsoft.com/office/powerpoint/2010/main" val="198192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754</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Neuroninio tinklo apmokymas panaudojant CUDA biblioteką</vt:lpstr>
      <vt:lpstr>Kas yra neuroninis tinklas?</vt:lpstr>
      <vt:lpstr>Tinklo apmokymas</vt:lpstr>
      <vt:lpstr>Tinklo apmokymas</vt:lpstr>
      <vt:lpstr>Tinklo apmokymas</vt:lpstr>
      <vt:lpstr>Svorių perskaičiavimas</vt:lpstr>
      <vt:lpstr>Pritaikymas</vt:lpstr>
      <vt:lpstr>Tikslas ir uždaviniai</vt:lpstr>
      <vt:lpstr>Darbo planas</vt:lpstr>
      <vt:lpstr>Naudota įranga ir duomenys</vt:lpstr>
      <vt:lpstr>CUDA biblioteka</vt:lpstr>
      <vt:lpstr>Tinklo tikslumo priklausomybė nuo apmokymo epochų skaičiaus</vt:lpstr>
      <vt:lpstr>Greitaveikos palyginimas</vt:lpstr>
      <vt:lpstr>Skirtingų topologijų palyginimas</vt:lpstr>
      <vt:lpstr>Tinklo vidutinė paklaida su skirtingomis ŋ reikšmėmis</vt:lpstr>
      <vt:lpstr>Tinklo maksimali paklaida su skirtingomis ŋ reikšmėmis</vt:lpstr>
      <vt:lpstr>Tinklo vidutinė paklaida su skirtingomis α reikšmėmis</vt:lpstr>
      <vt:lpstr>Tinklo maksimali paklaida su skirtingomis α reikšmėmis</vt:lpstr>
      <vt:lpstr>Išvados</vt:lpstr>
      <vt:lpstr>Rekomendacijos tolesniems darbams</vt:lpstr>
      <vt:lpstr>Ačiū už dėmesį!</vt:lpstr>
    </vt:vector>
  </TitlesOfParts>
  <Company>Namai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Neuroninio tinklo apmokymas panaudojant CUDA biblioteką</dc:title>
  <dc:creator>Vartotojas</dc:creator>
  <cp:lastModifiedBy>USER</cp:lastModifiedBy>
  <cp:revision>142</cp:revision>
  <dcterms:created xsi:type="dcterms:W3CDTF">2018-06-04T13:57:57Z</dcterms:created>
  <dcterms:modified xsi:type="dcterms:W3CDTF">2018-06-07T07:36:41Z</dcterms:modified>
</cp:coreProperties>
</file>