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90" r:id="rId7"/>
    <p:sldId id="262" r:id="rId8"/>
    <p:sldId id="29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92"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ene" initials="I" lastIdx="1" clrIdx="0">
    <p:extLst>
      <p:ext uri="{19B8F6BF-5375-455C-9EA6-DF929625EA0E}">
        <p15:presenceInfo xmlns:p15="http://schemas.microsoft.com/office/powerpoint/2012/main" userId="Ime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F3815C-88D9-416C-B14F-49574C6DB143}"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B7C9-E3EA-447B-B6BA-567658100790}"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87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3815C-88D9-416C-B14F-49574C6DB143}"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238667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3815C-88D9-416C-B14F-49574C6DB143}"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313893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3815C-88D9-416C-B14F-49574C6DB143}"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413356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3815C-88D9-416C-B14F-49574C6DB143}"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B7C9-E3EA-447B-B6BA-567658100790}"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85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F3815C-88D9-416C-B14F-49574C6DB143}"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19314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3815C-88D9-416C-B14F-49574C6DB143}"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297171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F3815C-88D9-416C-B14F-49574C6DB143}"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406991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F3815C-88D9-416C-B14F-49574C6DB143}" type="datetimeFigureOut">
              <a:rPr lang="en-US" smtClean="0"/>
              <a:t>8/31/2021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407522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F3815C-88D9-416C-B14F-49574C6DB143}" type="datetimeFigureOut">
              <a:rPr lang="en-US" smtClean="0"/>
              <a:t>8/31/2021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3B7C9-E3EA-447B-B6BA-567658100790}" type="slidenum">
              <a:rPr lang="en-US" smtClean="0"/>
              <a:t>‹N°›</a:t>
            </a:fld>
            <a:endParaRPr lang="en-US"/>
          </a:p>
        </p:txBody>
      </p:sp>
    </p:spTree>
    <p:extLst>
      <p:ext uri="{BB962C8B-B14F-4D97-AF65-F5344CB8AC3E}">
        <p14:creationId xmlns:p14="http://schemas.microsoft.com/office/powerpoint/2010/main" val="30743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3815C-88D9-416C-B14F-49574C6DB143}"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3B7C9-E3EA-447B-B6BA-567658100790}" type="slidenum">
              <a:rPr lang="en-US" smtClean="0"/>
              <a:t>‹N°›</a:t>
            </a:fld>
            <a:endParaRPr lang="en-US"/>
          </a:p>
        </p:txBody>
      </p:sp>
    </p:spTree>
    <p:extLst>
      <p:ext uri="{BB962C8B-B14F-4D97-AF65-F5344CB8AC3E}">
        <p14:creationId xmlns:p14="http://schemas.microsoft.com/office/powerpoint/2010/main" val="85773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F3815C-88D9-416C-B14F-49574C6DB143}" type="datetimeFigureOut">
              <a:rPr lang="en-US" smtClean="0"/>
              <a:t>8/31/2021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3B7C9-E3EA-447B-B6BA-567658100790}"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718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98F6EA-2417-4034-8A14-B7ADDF340F63}"/>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F052F58-46C9-4A2E-921D-93DD158EE3E8}"/>
              </a:ext>
            </a:extLst>
          </p:cNvPr>
          <p:cNvSpPr>
            <a:spLocks noGrp="1"/>
          </p:cNvSpPr>
          <p:nvPr>
            <p:ph type="ctrTitle"/>
          </p:nvPr>
        </p:nvSpPr>
        <p:spPr>
          <a:xfrm>
            <a:off x="1097280" y="758952"/>
            <a:ext cx="10058400" cy="3566160"/>
          </a:xfrm>
        </p:spPr>
        <p:txBody>
          <a:bodyPr>
            <a:normAutofit/>
          </a:bodyPr>
          <a:lstStyle/>
          <a:p>
            <a:r>
              <a:rPr lang="en-US" sz="6200">
                <a:solidFill>
                  <a:srgbClr val="FFFFFF"/>
                </a:solidFill>
                <a:effectLst/>
                <a:latin typeface="Calibri" panose="020F0502020204030204" pitchFamily="34" charset="0"/>
                <a:ea typeface="Calibri" panose="020F0502020204030204" pitchFamily="34" charset="0"/>
                <a:cs typeface="Arial" panose="020B0604020202020204" pitchFamily="34" charset="0"/>
              </a:rPr>
              <a:t>Diamond Price Modeling</a:t>
            </a:r>
            <a:br>
              <a:rPr lang="ar-JO" sz="6200">
                <a:solidFill>
                  <a:srgbClr val="FFFFFF"/>
                </a:solidFill>
                <a:effectLst/>
                <a:latin typeface="Calibri" panose="020F0502020204030204" pitchFamily="34" charset="0"/>
                <a:ea typeface="Calibri" panose="020F0502020204030204" pitchFamily="34" charset="0"/>
                <a:cs typeface="Arial" panose="020B0604020202020204" pitchFamily="34" charset="0"/>
              </a:rPr>
            </a:br>
            <a:r>
              <a:rPr lang="en-US" sz="6200">
                <a:solidFill>
                  <a:srgbClr val="FFFFFF"/>
                </a:solidFill>
                <a:latin typeface="Calibri" panose="020F0502020204030204" pitchFamily="34" charset="0"/>
                <a:ea typeface="Calibri" panose="020F0502020204030204" pitchFamily="34" charset="0"/>
                <a:cs typeface="Arial" panose="020B0604020202020204" pitchFamily="34" charset="0"/>
              </a:rPr>
              <a:t>SHAI club</a:t>
            </a:r>
            <a:br>
              <a:rPr lang="en-US" sz="6200">
                <a:solidFill>
                  <a:srgbClr val="FFFFFF"/>
                </a:solidFill>
                <a:latin typeface="Calibri" panose="020F0502020204030204" pitchFamily="34" charset="0"/>
                <a:ea typeface="Calibri" panose="020F0502020204030204" pitchFamily="34" charset="0"/>
                <a:cs typeface="Arial" panose="020B0604020202020204" pitchFamily="34" charset="0"/>
              </a:rPr>
            </a:br>
            <a:r>
              <a:rPr lang="en-US" sz="6200">
                <a:solidFill>
                  <a:srgbClr val="FFFFFF"/>
                </a:solidFill>
                <a:latin typeface="Calibri" panose="020F0502020204030204" pitchFamily="34" charset="0"/>
                <a:ea typeface="Calibri" panose="020F0502020204030204" pitchFamily="34" charset="0"/>
                <a:cs typeface="Arial" panose="020B0604020202020204" pitchFamily="34" charset="0"/>
              </a:rPr>
              <a:t>training B 2021|level 1</a:t>
            </a:r>
            <a:r>
              <a:rPr lang="ar-JO" sz="6200">
                <a:solidFill>
                  <a:srgbClr val="FFFFFF"/>
                </a:solidFill>
                <a:latin typeface="Calibri" panose="020F0502020204030204" pitchFamily="34" charset="0"/>
                <a:ea typeface="Calibri" panose="020F0502020204030204" pitchFamily="34" charset="0"/>
                <a:cs typeface="Arial" panose="020B0604020202020204" pitchFamily="34" charset="0"/>
              </a:rPr>
              <a:t> </a:t>
            </a:r>
            <a:br>
              <a:rPr lang="en-US" sz="620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en-US" sz="6200">
              <a:solidFill>
                <a:srgbClr val="FFFFFF"/>
              </a:solidFill>
            </a:endParaRPr>
          </a:p>
        </p:txBody>
      </p:sp>
      <p:sp>
        <p:nvSpPr>
          <p:cNvPr id="3" name="Subtitle 2">
            <a:extLst>
              <a:ext uri="{FF2B5EF4-FFF2-40B4-BE49-F238E27FC236}">
                <a16:creationId xmlns:a16="http://schemas.microsoft.com/office/drawing/2014/main" id="{7CD17B58-F7CC-43A6-943D-FEC933ABDA6C}"/>
              </a:ext>
            </a:extLst>
          </p:cNvPr>
          <p:cNvSpPr>
            <a:spLocks noGrp="1"/>
          </p:cNvSpPr>
          <p:nvPr>
            <p:ph type="subTitle" idx="1"/>
          </p:nvPr>
        </p:nvSpPr>
        <p:spPr>
          <a:xfrm>
            <a:off x="1100051" y="4455620"/>
            <a:ext cx="10058400" cy="1143000"/>
          </a:xfrm>
        </p:spPr>
        <p:txBody>
          <a:bodyPr>
            <a:normAutofit/>
          </a:bodyPr>
          <a:lstStyle/>
          <a:p>
            <a:r>
              <a:rPr lang="en-US" b="1">
                <a:solidFill>
                  <a:srgbClr val="FFFFFF"/>
                </a:solidFill>
              </a:rPr>
              <a:t>Presented by: riadh , R’CHID , BARAA</a:t>
            </a:r>
          </a:p>
        </p:txBody>
      </p:sp>
      <p:cxnSp>
        <p:nvCxnSpPr>
          <p:cNvPr id="9"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75521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A961-35A5-47F3-B7D1-F486AA8CB9C9}"/>
              </a:ext>
            </a:extLst>
          </p:cNvPr>
          <p:cNvSpPr>
            <a:spLocks noGrp="1"/>
          </p:cNvSpPr>
          <p:nvPr>
            <p:ph type="title"/>
          </p:nvPr>
        </p:nvSpPr>
        <p:spPr>
          <a:xfrm>
            <a:off x="1097280" y="286603"/>
            <a:ext cx="10058400" cy="1410117"/>
          </a:xfrm>
        </p:spPr>
        <p:txBody>
          <a:bodyPr>
            <a:noAutofit/>
          </a:bodyPr>
          <a:lstStyle/>
          <a:p>
            <a:r>
              <a:rPr lang="en-US" sz="6000" dirty="0">
                <a:solidFill>
                  <a:schemeClr val="tx1"/>
                </a:solidFill>
              </a:rPr>
              <a:t>So as described, there are 11 attributes</a:t>
            </a:r>
          </a:p>
        </p:txBody>
      </p:sp>
      <p:sp>
        <p:nvSpPr>
          <p:cNvPr id="3" name="Content Placeholder 2">
            <a:extLst>
              <a:ext uri="{FF2B5EF4-FFF2-40B4-BE49-F238E27FC236}">
                <a16:creationId xmlns:a16="http://schemas.microsoft.com/office/drawing/2014/main" id="{B8217003-EFA3-4069-BC63-82218C1D7E09}"/>
              </a:ext>
            </a:extLst>
          </p:cNvPr>
          <p:cNvSpPr>
            <a:spLocks noGrp="1"/>
          </p:cNvSpPr>
          <p:nvPr>
            <p:ph idx="1"/>
          </p:nvPr>
        </p:nvSpPr>
        <p:spPr>
          <a:xfrm>
            <a:off x="1097280" y="2763520"/>
            <a:ext cx="10058400" cy="3105574"/>
          </a:xfrm>
        </p:spPr>
        <p:txBody>
          <a:bodyPr>
            <a:normAutofit/>
          </a:bodyPr>
          <a:lstStyle/>
          <a:p>
            <a:r>
              <a:rPr lang="en-US" sz="6000" dirty="0">
                <a:solidFill>
                  <a:schemeClr val="accent1">
                    <a:lumMod val="75000"/>
                  </a:schemeClr>
                </a:solidFill>
              </a:rPr>
              <a:t>Let’s take a look at them: </a:t>
            </a:r>
          </a:p>
        </p:txBody>
      </p:sp>
    </p:spTree>
    <p:extLst>
      <p:ext uri="{BB962C8B-B14F-4D97-AF65-F5344CB8AC3E}">
        <p14:creationId xmlns:p14="http://schemas.microsoft.com/office/powerpoint/2010/main" val="136424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0F478E-433F-429A-887F-65F3C14BAA23}"/>
              </a:ext>
            </a:extLst>
          </p:cNvPr>
          <p:cNvSpPr>
            <a:spLocks noGrp="1"/>
          </p:cNvSpPr>
          <p:nvPr>
            <p:ph type="title"/>
          </p:nvPr>
        </p:nvSpPr>
        <p:spPr>
          <a:xfrm>
            <a:off x="1097280" y="516835"/>
            <a:ext cx="5977937" cy="1666501"/>
          </a:xfrm>
        </p:spPr>
        <p:txBody>
          <a:bodyPr>
            <a:normAutofit/>
          </a:bodyPr>
          <a:lstStyle/>
          <a:p>
            <a:r>
              <a:rPr lang="en-US" sz="4000" b="1" i="0" u="none" strike="noStrike" dirty="0">
                <a:solidFill>
                  <a:srgbClr val="FFFFFF"/>
                </a:solidFill>
                <a:effectLst/>
                <a:latin typeface="Raleway"/>
              </a:rPr>
              <a:t>1. </a:t>
            </a:r>
            <a:r>
              <a:rPr lang="en-US" sz="4000" b="1" i="0" u="none" strike="noStrike" dirty="0" err="1">
                <a:solidFill>
                  <a:srgbClr val="FFFFFF"/>
                </a:solidFill>
                <a:effectLst/>
                <a:latin typeface="Raleway"/>
              </a:rPr>
              <a:t>first_row</a:t>
            </a:r>
            <a:endParaRPr lang="en-US" sz="4000" dirty="0">
              <a:solidFill>
                <a:srgbClr val="FFFFFF"/>
              </a:solidFill>
            </a:endParaRPr>
          </a:p>
        </p:txBody>
      </p:sp>
      <p:sp>
        <p:nvSpPr>
          <p:cNvPr id="3" name="Content Placeholder 2">
            <a:extLst>
              <a:ext uri="{FF2B5EF4-FFF2-40B4-BE49-F238E27FC236}">
                <a16:creationId xmlns:a16="http://schemas.microsoft.com/office/drawing/2014/main" id="{457B1CF2-68F7-4CBF-AA6B-5A81FF6F7996}"/>
              </a:ext>
            </a:extLst>
          </p:cNvPr>
          <p:cNvSpPr>
            <a:spLocks noGrp="1"/>
          </p:cNvSpPr>
          <p:nvPr>
            <p:ph idx="1"/>
          </p:nvPr>
        </p:nvSpPr>
        <p:spPr>
          <a:xfrm>
            <a:off x="1097279" y="2236304"/>
            <a:ext cx="5977938" cy="3652667"/>
          </a:xfrm>
        </p:spPr>
        <p:txBody>
          <a:bodyPr>
            <a:normAutofit/>
          </a:bodyPr>
          <a:lstStyle/>
          <a:p>
            <a:pPr marL="0" marR="0">
              <a:spcBef>
                <a:spcPts val="0"/>
              </a:spcBef>
              <a:spcAft>
                <a:spcPts val="800"/>
              </a:spcAft>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The column named “ </a:t>
            </a:r>
            <a:r>
              <a:rPr lang="en-US" sz="1800" dirty="0" err="1">
                <a:solidFill>
                  <a:srgbClr val="FFFFFF"/>
                </a:solidFill>
                <a:effectLst/>
                <a:latin typeface="Calibri" panose="020F0502020204030204" pitchFamily="34" charset="0"/>
                <a:ea typeface="Calibri" panose="020F0502020204030204" pitchFamily="34" charset="0"/>
                <a:cs typeface="Arial" panose="020B0604020202020204" pitchFamily="34" charset="0"/>
              </a:rPr>
              <a:t>first_row</a:t>
            </a: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  appears to be an index column. Which We will remove it later since we have no use for it.</a:t>
            </a:r>
          </a:p>
          <a:p>
            <a:pPr marL="0" marR="0">
              <a:spcBef>
                <a:spcPts val="0"/>
              </a:spcBef>
              <a:spcAft>
                <a:spcPts val="800"/>
              </a:spcAft>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the columns cut color and clarity appears to be categorical inputs that should be transformed later</a:t>
            </a:r>
          </a:p>
          <a:p>
            <a:pPr marL="0" marR="0">
              <a:spcBef>
                <a:spcPts val="0"/>
              </a:spcBef>
              <a:spcAft>
                <a:spcPts val="800"/>
              </a:spcAft>
            </a:pP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Final observation one output </a:t>
            </a: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under</a:t>
            </a: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the </a:t>
            </a: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name</a:t>
            </a: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of </a:t>
            </a: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price</a:t>
            </a:r>
            <a:r>
              <a:rPr lang="en-GB"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a:t>
            </a:r>
          </a:p>
          <a:p>
            <a:pPr rtl="0">
              <a:spcBef>
                <a:spcPts val="0"/>
              </a:spcBef>
              <a:spcAft>
                <a:spcPts val="1600"/>
              </a:spcAft>
            </a:pPr>
            <a:endParaRPr lang="en-US" sz="1800" dirty="0">
              <a:solidFill>
                <a:srgbClr val="FFFFFF"/>
              </a:solidFill>
            </a:endParaRPr>
          </a:p>
        </p:txBody>
      </p:sp>
      <p:sp>
        <p:nvSpPr>
          <p:cNvPr id="27" name="Rectangle 21">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CB3377B-502A-4D33-92DF-587F0EB373F7}"/>
              </a:ext>
            </a:extLst>
          </p:cNvPr>
          <p:cNvPicPr>
            <a:picLocks noChangeAspect="1"/>
          </p:cNvPicPr>
          <p:nvPr/>
        </p:nvPicPr>
        <p:blipFill>
          <a:blip r:embed="rId2"/>
          <a:stretch>
            <a:fillRect/>
          </a:stretch>
        </p:blipFill>
        <p:spPr>
          <a:xfrm>
            <a:off x="8084579" y="1206973"/>
            <a:ext cx="3609294" cy="2062007"/>
          </a:xfrm>
          <a:prstGeom prst="rect">
            <a:avLst/>
          </a:prstGeom>
        </p:spPr>
      </p:pic>
      <p:sp>
        <p:nvSpPr>
          <p:cNvPr id="24" name="Rectangle 23">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a:extLst>
              <a:ext uri="{FF2B5EF4-FFF2-40B4-BE49-F238E27FC236}">
                <a16:creationId xmlns:a16="http://schemas.microsoft.com/office/drawing/2014/main" id="{F7ADCE50-BC29-451A-BD8A-36797C621FBF}"/>
              </a:ext>
            </a:extLst>
          </p:cNvPr>
          <p:cNvPicPr>
            <a:picLocks noChangeAspect="1"/>
          </p:cNvPicPr>
          <p:nvPr/>
        </p:nvPicPr>
        <p:blipFill>
          <a:blip r:embed="rId2"/>
          <a:stretch>
            <a:fillRect/>
          </a:stretch>
        </p:blipFill>
        <p:spPr>
          <a:xfrm>
            <a:off x="8096533" y="3826964"/>
            <a:ext cx="3609294" cy="2062007"/>
          </a:xfrm>
          <a:prstGeom prst="rect">
            <a:avLst/>
          </a:prstGeom>
        </p:spPr>
      </p:pic>
    </p:spTree>
    <p:extLst>
      <p:ext uri="{BB962C8B-B14F-4D97-AF65-F5344CB8AC3E}">
        <p14:creationId xmlns:p14="http://schemas.microsoft.com/office/powerpoint/2010/main" val="59153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FDDB40-EF49-46D5-8E7C-52EEEC8ED67C}"/>
              </a:ext>
            </a:extLst>
          </p:cNvPr>
          <p:cNvSpPr>
            <a:spLocks noGrp="1"/>
          </p:cNvSpPr>
          <p:nvPr>
            <p:ph type="title"/>
          </p:nvPr>
        </p:nvSpPr>
        <p:spPr>
          <a:xfrm>
            <a:off x="492370" y="516835"/>
            <a:ext cx="3084844" cy="2103875"/>
          </a:xfrm>
        </p:spPr>
        <p:txBody>
          <a:bodyPr>
            <a:normAutofit/>
          </a:bodyPr>
          <a:lstStyle/>
          <a:p>
            <a:r>
              <a:rPr lang="en-US" sz="3600" b="1" i="0" u="none" strike="noStrike">
                <a:solidFill>
                  <a:srgbClr val="FFFFFF"/>
                </a:solidFill>
                <a:effectLst/>
                <a:latin typeface="Raleway"/>
              </a:rPr>
              <a:t>2. Carat</a:t>
            </a:r>
            <a:endParaRPr lang="en-US" sz="3600">
              <a:solidFill>
                <a:srgbClr val="FFFFFF"/>
              </a:solidFill>
            </a:endParaRPr>
          </a:p>
        </p:txBody>
      </p:sp>
      <p:sp>
        <p:nvSpPr>
          <p:cNvPr id="3" name="Content Placeholder 2">
            <a:extLst>
              <a:ext uri="{FF2B5EF4-FFF2-40B4-BE49-F238E27FC236}">
                <a16:creationId xmlns:a16="http://schemas.microsoft.com/office/drawing/2014/main" id="{8E677CE8-DDB5-403B-8761-822B13A8B1DB}"/>
              </a:ext>
            </a:extLst>
          </p:cNvPr>
          <p:cNvSpPr>
            <a:spLocks noGrp="1"/>
          </p:cNvSpPr>
          <p:nvPr>
            <p:ph idx="1"/>
          </p:nvPr>
        </p:nvSpPr>
        <p:spPr>
          <a:xfrm>
            <a:off x="492371" y="2653800"/>
            <a:ext cx="3084844" cy="3335519"/>
          </a:xfrm>
        </p:spPr>
        <p:txBody>
          <a:bodyPr>
            <a:normAutofit/>
          </a:bodyPr>
          <a:lstStyle/>
          <a:p>
            <a:pPr rtl="0">
              <a:spcBef>
                <a:spcPts val="0"/>
              </a:spcBef>
              <a:spcAft>
                <a:spcPts val="1600"/>
              </a:spcAft>
            </a:pPr>
            <a:r>
              <a:rPr lang="en-US" sz="1500" b="0" i="0" u="none" strike="noStrike">
                <a:solidFill>
                  <a:srgbClr val="FFFFFF"/>
                </a:solidFill>
                <a:effectLst/>
                <a:latin typeface="Raleway"/>
              </a:rPr>
              <a:t>A unit of weight, used commonly between diamonds’ traders..</a:t>
            </a:r>
            <a:endParaRPr lang="en-US" sz="1500" b="0">
              <a:solidFill>
                <a:srgbClr val="FFFFFF"/>
              </a:solidFill>
              <a:effectLst/>
            </a:endParaRPr>
          </a:p>
          <a:p>
            <a:pPr rtl="0" fontAlgn="base">
              <a:spcBef>
                <a:spcPts val="0"/>
              </a:spcBef>
              <a:spcAft>
                <a:spcPts val="0"/>
              </a:spcAft>
              <a:buFont typeface="Arial" panose="020B0604020202020204" pitchFamily="34" charset="0"/>
              <a:buChar char="•"/>
            </a:pPr>
            <a:r>
              <a:rPr lang="en-US" sz="1500" b="1" i="0" u="none" strike="noStrike">
                <a:solidFill>
                  <a:srgbClr val="FFFFFF"/>
                </a:solidFill>
                <a:effectLst/>
                <a:latin typeface="Raleway"/>
              </a:rPr>
              <a:t>Numerical</a:t>
            </a:r>
          </a:p>
          <a:p>
            <a:pPr rtl="0" fontAlgn="base">
              <a:spcBef>
                <a:spcPts val="0"/>
              </a:spcBef>
              <a:spcAft>
                <a:spcPts val="1000"/>
              </a:spcAft>
              <a:buFont typeface="Arial" panose="020B0604020202020204" pitchFamily="34" charset="0"/>
              <a:buChar char="•"/>
            </a:pPr>
            <a:r>
              <a:rPr lang="en-US" sz="1500" b="1" i="0" u="none" strike="noStrike">
                <a:solidFill>
                  <a:srgbClr val="FFFFFF"/>
                </a:solidFill>
                <a:effectLst/>
                <a:latin typeface="Raleway"/>
              </a:rPr>
              <a:t>Correlation</a:t>
            </a:r>
            <a:br>
              <a:rPr lang="en-US" sz="1500" b="0" i="0" u="none" strike="noStrike">
                <a:solidFill>
                  <a:srgbClr val="FFFFFF"/>
                </a:solidFill>
                <a:effectLst/>
                <a:latin typeface="Raleway"/>
              </a:rPr>
            </a:br>
            <a:r>
              <a:rPr lang="en-US" sz="1500" b="1" i="0" u="none" strike="noStrike">
                <a:solidFill>
                  <a:srgbClr val="FFFFFF"/>
                </a:solidFill>
                <a:effectLst/>
                <a:latin typeface="Raleway"/>
              </a:rPr>
              <a:t>Highly correlated with the price.</a:t>
            </a:r>
            <a:r>
              <a:rPr lang="en-US" sz="1500" b="0" i="0" u="none" strike="noStrike">
                <a:solidFill>
                  <a:srgbClr val="FFFFFF"/>
                </a:solidFill>
                <a:effectLst/>
                <a:latin typeface="Raleway"/>
              </a:rPr>
              <a:t> </a:t>
            </a:r>
            <a:r>
              <a:rPr lang="en-US" sz="1500" b="1" i="0" u="none" strike="noStrike">
                <a:solidFill>
                  <a:srgbClr val="FFFFFF"/>
                </a:solidFill>
                <a:effectLst/>
                <a:latin typeface="Raleway"/>
              </a:rPr>
              <a:t>0.92</a:t>
            </a:r>
          </a:p>
          <a:p>
            <a:pPr marL="457200" rtl="0">
              <a:spcBef>
                <a:spcPts val="0"/>
              </a:spcBef>
              <a:spcAft>
                <a:spcPts val="1000"/>
              </a:spcAft>
            </a:pPr>
            <a:r>
              <a:rPr lang="en-US" sz="1500" b="1" i="0" u="none" strike="noStrike">
                <a:solidFill>
                  <a:srgbClr val="FFFFFF"/>
                </a:solidFill>
                <a:effectLst/>
                <a:latin typeface="Raleway"/>
              </a:rPr>
              <a:t>This is the most correlated column with the price</a:t>
            </a:r>
            <a:r>
              <a:rPr lang="en-US" sz="1500" b="0" i="0" u="none" strike="noStrike">
                <a:solidFill>
                  <a:srgbClr val="FFFFFF"/>
                </a:solidFill>
                <a:effectLst/>
                <a:latin typeface="Raleway"/>
              </a:rPr>
              <a:t>. </a:t>
            </a:r>
            <a:endParaRPr lang="en-US" sz="1500" b="0">
              <a:solidFill>
                <a:srgbClr val="FFFFFF"/>
              </a:solidFill>
              <a:effectLst/>
            </a:endParaRPr>
          </a:p>
          <a:p>
            <a:pPr rtl="0" fontAlgn="base">
              <a:spcBef>
                <a:spcPts val="0"/>
              </a:spcBef>
              <a:spcAft>
                <a:spcPts val="1000"/>
              </a:spcAft>
              <a:buFont typeface="Arial" panose="020B0604020202020204" pitchFamily="34" charset="0"/>
              <a:buChar char="•"/>
            </a:pPr>
            <a:r>
              <a:rPr lang="en-US" sz="1500" b="1" i="0" u="none" strike="noStrike">
                <a:solidFill>
                  <a:srgbClr val="FFFFFF"/>
                </a:solidFill>
                <a:effectLst/>
                <a:latin typeface="Raleway"/>
              </a:rPr>
              <a:t>Statistics</a:t>
            </a:r>
          </a:p>
          <a:p>
            <a:r>
              <a:rPr lang="en-US" sz="1500" b="1" i="0" u="none" strike="noStrike">
                <a:solidFill>
                  <a:srgbClr val="FFFFFF"/>
                </a:solidFill>
                <a:effectLst/>
                <a:latin typeface="Raleway"/>
              </a:rPr>
              <a:t>Min:0.2,  Max: 5.01</a:t>
            </a:r>
            <a:endParaRPr lang="en-US" sz="150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4DC46AC9-B14B-4F12-82CB-FA5388454DC4}"/>
              </a:ext>
            </a:extLst>
          </p:cNvPr>
          <p:cNvPicPr>
            <a:picLocks noChangeAspect="1"/>
          </p:cNvPicPr>
          <p:nvPr/>
        </p:nvPicPr>
        <p:blipFill>
          <a:blip r:embed="rId2"/>
          <a:stretch>
            <a:fillRect/>
          </a:stretch>
        </p:blipFill>
        <p:spPr>
          <a:xfrm>
            <a:off x="5020312" y="724844"/>
            <a:ext cx="6798082" cy="3857912"/>
          </a:xfrm>
          <a:prstGeom prst="rect">
            <a:avLst/>
          </a:prstGeom>
        </p:spPr>
      </p:pic>
      <p:pic>
        <p:nvPicPr>
          <p:cNvPr id="6" name="Image 5">
            <a:extLst>
              <a:ext uri="{FF2B5EF4-FFF2-40B4-BE49-F238E27FC236}">
                <a16:creationId xmlns:a16="http://schemas.microsoft.com/office/drawing/2014/main" id="{E7D9CDE1-A1DA-45FE-949D-75E04BB01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678" y="4571999"/>
            <a:ext cx="6531716" cy="2047461"/>
          </a:xfrm>
          <a:prstGeom prst="rect">
            <a:avLst/>
          </a:prstGeom>
        </p:spPr>
      </p:pic>
    </p:spTree>
    <p:extLst>
      <p:ext uri="{BB962C8B-B14F-4D97-AF65-F5344CB8AC3E}">
        <p14:creationId xmlns:p14="http://schemas.microsoft.com/office/powerpoint/2010/main" val="1823356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CF18D3-60B7-4251-A5E7-D7DA27E6BA93}"/>
              </a:ext>
            </a:extLst>
          </p:cNvPr>
          <p:cNvSpPr>
            <a:spLocks noGrp="1"/>
          </p:cNvSpPr>
          <p:nvPr>
            <p:ph type="title"/>
          </p:nvPr>
        </p:nvSpPr>
        <p:spPr>
          <a:xfrm>
            <a:off x="498127" y="299790"/>
            <a:ext cx="5977937" cy="818362"/>
          </a:xfrm>
        </p:spPr>
        <p:txBody>
          <a:bodyPr>
            <a:normAutofit/>
          </a:bodyPr>
          <a:lstStyle/>
          <a:p>
            <a:r>
              <a:rPr lang="en-US" sz="4000" b="1" i="0" u="none" strike="noStrike" dirty="0">
                <a:solidFill>
                  <a:srgbClr val="FFFFFF"/>
                </a:solidFill>
                <a:effectLst/>
                <a:latin typeface="Raleway"/>
              </a:rPr>
              <a:t>3. Cut</a:t>
            </a:r>
            <a:endParaRPr lang="en-US" sz="4000" dirty="0">
              <a:solidFill>
                <a:srgbClr val="FFFFFF"/>
              </a:solidFill>
            </a:endParaRPr>
          </a:p>
        </p:txBody>
      </p:sp>
      <p:sp>
        <p:nvSpPr>
          <p:cNvPr id="3" name="Content Placeholder 2">
            <a:extLst>
              <a:ext uri="{FF2B5EF4-FFF2-40B4-BE49-F238E27FC236}">
                <a16:creationId xmlns:a16="http://schemas.microsoft.com/office/drawing/2014/main" id="{FD9F3DF9-00AC-4107-8CA5-6CAB659ED5C7}"/>
              </a:ext>
            </a:extLst>
          </p:cNvPr>
          <p:cNvSpPr>
            <a:spLocks noGrp="1"/>
          </p:cNvSpPr>
          <p:nvPr>
            <p:ph idx="1"/>
          </p:nvPr>
        </p:nvSpPr>
        <p:spPr>
          <a:xfrm>
            <a:off x="525481" y="1213202"/>
            <a:ext cx="5977938" cy="3652667"/>
          </a:xfrm>
        </p:spPr>
        <p:txBody>
          <a:bodyPr>
            <a:normAutofit/>
          </a:bodyPr>
          <a:lstStyle/>
          <a:p>
            <a:pPr rtl="0">
              <a:spcBef>
                <a:spcPts val="0"/>
              </a:spcBef>
              <a:spcAft>
                <a:spcPts val="1600"/>
              </a:spcAft>
            </a:pPr>
            <a:r>
              <a:rPr lang="en-US" sz="1500" b="0" i="0" u="none" strike="noStrike" dirty="0">
                <a:solidFill>
                  <a:srgbClr val="FFFFFF"/>
                </a:solidFill>
                <a:effectLst/>
                <a:latin typeface="Raleway"/>
              </a:rPr>
              <a:t>Quality of the cut (Fair, Good, Very Good, Premium, Ideal).</a:t>
            </a:r>
            <a:endParaRPr lang="en-US" sz="1500" b="0" dirty="0">
              <a:solidFill>
                <a:srgbClr val="FFFFFF"/>
              </a:solidFill>
              <a:effectLst/>
            </a:endParaRPr>
          </a:p>
          <a:p>
            <a:pPr rtl="0" fontAlgn="base">
              <a:spcBef>
                <a:spcPts val="0"/>
              </a:spcBef>
              <a:spcAft>
                <a:spcPts val="1000"/>
              </a:spcAft>
              <a:buFont typeface="Arial" panose="020B0604020202020204" pitchFamily="34" charset="0"/>
              <a:buChar char="•"/>
            </a:pPr>
            <a:r>
              <a:rPr lang="en-US" sz="1500" b="1" i="0" u="none" strike="noStrike" dirty="0">
                <a:solidFill>
                  <a:srgbClr val="FFFFFF"/>
                </a:solidFill>
                <a:effectLst/>
                <a:latin typeface="Raleway"/>
              </a:rPr>
              <a:t>Categorical</a:t>
            </a:r>
          </a:p>
          <a:p>
            <a:pPr rtl="0">
              <a:spcBef>
                <a:spcPts val="0"/>
              </a:spcBef>
              <a:spcAft>
                <a:spcPts val="1600"/>
              </a:spcAft>
            </a:pPr>
            <a:r>
              <a:rPr lang="en-US" sz="1500" b="0" i="0" u="none" strike="noStrike" dirty="0">
                <a:solidFill>
                  <a:srgbClr val="FFFFFF"/>
                </a:solidFill>
                <a:effectLst/>
                <a:latin typeface="Raleway"/>
              </a:rPr>
              <a:t>At first, we would naturally think that the more perfect the cut the higher the price. But looking at the adjacent boxplot, we observe that there isn’t some really obvious trend! </a:t>
            </a:r>
            <a:endParaRPr lang="en-US" sz="1500" b="0" dirty="0">
              <a:solidFill>
                <a:srgbClr val="FFFFFF"/>
              </a:solidFill>
              <a:effectLst/>
            </a:endParaRPr>
          </a:p>
          <a:p>
            <a:pPr rtl="0">
              <a:spcBef>
                <a:spcPts val="0"/>
              </a:spcBef>
              <a:spcAft>
                <a:spcPts val="1600"/>
              </a:spcAft>
            </a:pPr>
            <a:r>
              <a:rPr lang="en-US" sz="1500" b="0" i="0" u="none" strike="noStrike" dirty="0">
                <a:solidFill>
                  <a:srgbClr val="FFFFFF"/>
                </a:solidFill>
                <a:effectLst/>
                <a:latin typeface="Raleway"/>
              </a:rPr>
              <a:t>The median values for all classes  are very close, and we can observe that the prices slightly get lower for the more perfect cuts, specially for the “Ideal” class, which surprisingly tends to have lower prices!</a:t>
            </a:r>
            <a:endParaRPr lang="en-US" sz="1500" b="0" dirty="0">
              <a:solidFill>
                <a:srgbClr val="FFFFFF"/>
              </a:solidFill>
              <a:effectLst/>
            </a:endParaRPr>
          </a:p>
          <a:p>
            <a:br>
              <a:rPr lang="en-US" sz="1500" dirty="0">
                <a:solidFill>
                  <a:srgbClr val="FFFFFF"/>
                </a:solidFill>
              </a:rPr>
            </a:br>
            <a:endParaRPr lang="en-US" sz="1500" dirty="0">
              <a:solidFill>
                <a:srgbClr val="FFFFFF"/>
              </a:solidFill>
            </a:endParaRPr>
          </a:p>
        </p:txBody>
      </p:sp>
      <p:sp>
        <p:nvSpPr>
          <p:cNvPr id="14" name="Rectangle 13">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8FE5A7C-AB95-4A97-B2F3-C4AFBCE1A4F7}"/>
              </a:ext>
            </a:extLst>
          </p:cNvPr>
          <p:cNvPicPr>
            <a:picLocks noChangeAspect="1"/>
          </p:cNvPicPr>
          <p:nvPr/>
        </p:nvPicPr>
        <p:blipFill>
          <a:blip r:embed="rId2"/>
          <a:stretch>
            <a:fillRect/>
          </a:stretch>
        </p:blipFill>
        <p:spPr>
          <a:xfrm>
            <a:off x="8084579" y="520359"/>
            <a:ext cx="3609294" cy="2519177"/>
          </a:xfrm>
          <a:prstGeom prst="rect">
            <a:avLst/>
          </a:prstGeom>
        </p:spPr>
      </p:pic>
      <p:sp>
        <p:nvSpPr>
          <p:cNvPr id="16" name="Rectangle 15">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2118D5-86B1-4639-90FF-F7DB48119D42}"/>
              </a:ext>
            </a:extLst>
          </p:cNvPr>
          <p:cNvPicPr>
            <a:picLocks noChangeAspect="1"/>
          </p:cNvPicPr>
          <p:nvPr/>
        </p:nvPicPr>
        <p:blipFill>
          <a:blip r:embed="rId3"/>
          <a:stretch>
            <a:fillRect/>
          </a:stretch>
        </p:blipFill>
        <p:spPr>
          <a:xfrm>
            <a:off x="8084579" y="3801263"/>
            <a:ext cx="3609294" cy="2553576"/>
          </a:xfrm>
          <a:prstGeom prst="rect">
            <a:avLst/>
          </a:prstGeom>
        </p:spPr>
      </p:pic>
      <p:pic>
        <p:nvPicPr>
          <p:cNvPr id="7" name="Image 6">
            <a:extLst>
              <a:ext uri="{FF2B5EF4-FFF2-40B4-BE49-F238E27FC236}">
                <a16:creationId xmlns:a16="http://schemas.microsoft.com/office/drawing/2014/main" id="{0AB01996-AEC8-41EA-A43C-85975D8C6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27" y="4004634"/>
            <a:ext cx="6896586" cy="2553576"/>
          </a:xfrm>
          <a:prstGeom prst="rect">
            <a:avLst/>
          </a:prstGeom>
        </p:spPr>
      </p:pic>
    </p:spTree>
    <p:extLst>
      <p:ext uri="{BB962C8B-B14F-4D97-AF65-F5344CB8AC3E}">
        <p14:creationId xmlns:p14="http://schemas.microsoft.com/office/powerpoint/2010/main" val="124184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207E69B-0F6F-4D15-A988-616519F6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113C24-A97F-448E-BE2B-73E74A61D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A25829-304F-499A-8AD5-AFD7ED375B6E}"/>
              </a:ext>
            </a:extLst>
          </p:cNvPr>
          <p:cNvSpPr>
            <a:spLocks noGrp="1"/>
          </p:cNvSpPr>
          <p:nvPr>
            <p:ph type="title"/>
          </p:nvPr>
        </p:nvSpPr>
        <p:spPr>
          <a:xfrm>
            <a:off x="315402" y="216928"/>
            <a:ext cx="5977937" cy="752101"/>
          </a:xfrm>
        </p:spPr>
        <p:txBody>
          <a:bodyPr>
            <a:normAutofit/>
          </a:bodyPr>
          <a:lstStyle/>
          <a:p>
            <a:r>
              <a:rPr lang="en-US" sz="4000" b="1" i="0" u="none" strike="noStrike" dirty="0">
                <a:solidFill>
                  <a:srgbClr val="FFFFFF"/>
                </a:solidFill>
                <a:effectLst/>
                <a:latin typeface="Raleway"/>
              </a:rPr>
              <a:t>4. Color</a:t>
            </a:r>
            <a:endParaRPr lang="en-US" sz="4000" dirty="0">
              <a:solidFill>
                <a:srgbClr val="FFFFFF"/>
              </a:solidFill>
            </a:endParaRPr>
          </a:p>
        </p:txBody>
      </p:sp>
      <p:sp>
        <p:nvSpPr>
          <p:cNvPr id="3" name="Content Placeholder 2">
            <a:extLst>
              <a:ext uri="{FF2B5EF4-FFF2-40B4-BE49-F238E27FC236}">
                <a16:creationId xmlns:a16="http://schemas.microsoft.com/office/drawing/2014/main" id="{507D5F7F-56A0-4F27-9CB9-D429FABE28F7}"/>
              </a:ext>
            </a:extLst>
          </p:cNvPr>
          <p:cNvSpPr>
            <a:spLocks noGrp="1"/>
          </p:cNvSpPr>
          <p:nvPr>
            <p:ph idx="1"/>
          </p:nvPr>
        </p:nvSpPr>
        <p:spPr>
          <a:xfrm>
            <a:off x="868194" y="1119213"/>
            <a:ext cx="5977938" cy="3652667"/>
          </a:xfrm>
        </p:spPr>
        <p:txBody>
          <a:bodyPr>
            <a:normAutofit/>
          </a:bodyPr>
          <a:lstStyle/>
          <a:p>
            <a:pPr rtl="0">
              <a:spcBef>
                <a:spcPts val="0"/>
              </a:spcBef>
              <a:spcAft>
                <a:spcPts val="0"/>
              </a:spcAft>
            </a:pPr>
            <a:r>
              <a:rPr lang="en-US" sz="1800" b="0" i="0" u="none" strike="noStrike" dirty="0">
                <a:solidFill>
                  <a:srgbClr val="FFFFFF"/>
                </a:solidFill>
                <a:effectLst/>
                <a:latin typeface="Raleway"/>
              </a:rPr>
              <a:t>Diamond color, </a:t>
            </a:r>
            <a:endParaRPr lang="en-US" sz="1800" b="0" dirty="0">
              <a:solidFill>
                <a:srgbClr val="FFFFFF"/>
              </a:solidFill>
              <a:effectLst/>
            </a:endParaRPr>
          </a:p>
          <a:p>
            <a:pPr rtl="0">
              <a:spcBef>
                <a:spcPts val="0"/>
              </a:spcBef>
              <a:spcAft>
                <a:spcPts val="1000"/>
              </a:spcAft>
            </a:pPr>
            <a:r>
              <a:rPr lang="en-US" sz="1800" b="0" i="0" u="none" strike="noStrike" dirty="0">
                <a:solidFill>
                  <a:srgbClr val="FFFFFF"/>
                </a:solidFill>
                <a:effectLst/>
                <a:latin typeface="Raleway"/>
              </a:rPr>
              <a:t>from J (worst) to D (best) (colorless)</a:t>
            </a:r>
            <a:endParaRPr lang="en-US" sz="1800" b="0" dirty="0">
              <a:solidFill>
                <a:srgbClr val="FFFFFF"/>
              </a:solidFill>
              <a:effectLst/>
            </a:endParaRPr>
          </a:p>
          <a:p>
            <a:pPr rtl="0" fontAlgn="base">
              <a:spcBef>
                <a:spcPts val="1000"/>
              </a:spcBef>
              <a:spcAft>
                <a:spcPts val="1000"/>
              </a:spcAft>
              <a:buFont typeface="Arial" panose="020B0604020202020204" pitchFamily="34" charset="0"/>
              <a:buChar char="•"/>
            </a:pPr>
            <a:r>
              <a:rPr lang="en-US" sz="1800" b="1" i="0" u="none" strike="noStrike" dirty="0">
                <a:solidFill>
                  <a:srgbClr val="FFFFFF"/>
                </a:solidFill>
                <a:effectLst/>
                <a:latin typeface="Raleway"/>
              </a:rPr>
              <a:t>Categorical</a:t>
            </a:r>
          </a:p>
          <a:p>
            <a:pPr rtl="0">
              <a:spcBef>
                <a:spcPts val="0"/>
              </a:spcBef>
              <a:spcAft>
                <a:spcPts val="1600"/>
              </a:spcAft>
            </a:pPr>
            <a:r>
              <a:rPr lang="en-US" sz="1800" b="0" i="0" u="none" strike="noStrike" dirty="0">
                <a:solidFill>
                  <a:srgbClr val="FFFFFF"/>
                </a:solidFill>
                <a:effectLst/>
                <a:latin typeface="Raleway"/>
              </a:rPr>
              <a:t>The adjacent boxplot shows the prices of different colors.</a:t>
            </a:r>
            <a:endParaRPr lang="en-US" sz="1800" b="0" dirty="0">
              <a:solidFill>
                <a:srgbClr val="FFFFFF"/>
              </a:solidFill>
              <a:effectLst/>
            </a:endParaRPr>
          </a:p>
          <a:p>
            <a:pPr rtl="0">
              <a:spcBef>
                <a:spcPts val="0"/>
              </a:spcBef>
              <a:spcAft>
                <a:spcPts val="1600"/>
              </a:spcAft>
            </a:pPr>
            <a:r>
              <a:rPr lang="en-US" sz="1800" b="0" i="0" u="none" strike="noStrike" dirty="0">
                <a:solidFill>
                  <a:srgbClr val="FFFFFF"/>
                </a:solidFill>
                <a:effectLst/>
                <a:latin typeface="Raleway"/>
              </a:rPr>
              <a:t>We notice again, unexpectedly, that the more colorless the diamond the cheaper it is! </a:t>
            </a:r>
            <a:endParaRPr lang="en-US" sz="1800" b="0" dirty="0">
              <a:solidFill>
                <a:srgbClr val="FFFFFF"/>
              </a:solidFill>
              <a:effectLst/>
            </a:endParaRPr>
          </a:p>
          <a:p>
            <a:br>
              <a:rPr lang="en-US" sz="1800" dirty="0">
                <a:solidFill>
                  <a:srgbClr val="FFFFFF"/>
                </a:solidFill>
              </a:rPr>
            </a:br>
            <a:endParaRPr lang="en-US" sz="1800" dirty="0">
              <a:solidFill>
                <a:srgbClr val="FFFFFF"/>
              </a:solidFill>
            </a:endParaRPr>
          </a:p>
        </p:txBody>
      </p:sp>
      <p:sp>
        <p:nvSpPr>
          <p:cNvPr id="28" name="Rectangle 27">
            <a:extLst>
              <a:ext uri="{FF2B5EF4-FFF2-40B4-BE49-F238E27FC236}">
                <a16:creationId xmlns:a16="http://schemas.microsoft.com/office/drawing/2014/main" id="{D0EA43E2-C9E1-4415-824D-FC15F7E61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632F2745-0F12-45A8-B1AB-42A227E0B329}"/>
              </a:ext>
            </a:extLst>
          </p:cNvPr>
          <p:cNvPicPr>
            <a:picLocks noChangeAspect="1"/>
          </p:cNvPicPr>
          <p:nvPr/>
        </p:nvPicPr>
        <p:blipFill>
          <a:blip r:embed="rId2"/>
          <a:stretch>
            <a:fillRect/>
          </a:stretch>
        </p:blipFill>
        <p:spPr>
          <a:xfrm>
            <a:off x="8084580" y="1013266"/>
            <a:ext cx="3461656" cy="2319214"/>
          </a:xfrm>
          <a:prstGeom prst="rect">
            <a:avLst/>
          </a:prstGeom>
        </p:spPr>
      </p:pic>
      <p:pic>
        <p:nvPicPr>
          <p:cNvPr id="5" name="Picture 4">
            <a:extLst>
              <a:ext uri="{FF2B5EF4-FFF2-40B4-BE49-F238E27FC236}">
                <a16:creationId xmlns:a16="http://schemas.microsoft.com/office/drawing/2014/main" id="{D9BBDC3B-97FC-4159-9893-21E47B2E3119}"/>
              </a:ext>
            </a:extLst>
          </p:cNvPr>
          <p:cNvPicPr>
            <a:picLocks noChangeAspect="1"/>
          </p:cNvPicPr>
          <p:nvPr/>
        </p:nvPicPr>
        <p:blipFill>
          <a:blip r:embed="rId3"/>
          <a:stretch>
            <a:fillRect/>
          </a:stretch>
        </p:blipFill>
        <p:spPr>
          <a:xfrm>
            <a:off x="7998968" y="3894306"/>
            <a:ext cx="3547267" cy="2435374"/>
          </a:xfrm>
          <a:prstGeom prst="rect">
            <a:avLst/>
          </a:prstGeom>
        </p:spPr>
      </p:pic>
      <p:pic>
        <p:nvPicPr>
          <p:cNvPr id="7" name="Image 6">
            <a:extLst>
              <a:ext uri="{FF2B5EF4-FFF2-40B4-BE49-F238E27FC236}">
                <a16:creationId xmlns:a16="http://schemas.microsoft.com/office/drawing/2014/main" id="{0EE23DF7-B22A-465A-8A97-813873426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632" y="4104574"/>
            <a:ext cx="5770646" cy="2435374"/>
          </a:xfrm>
          <a:prstGeom prst="rect">
            <a:avLst/>
          </a:prstGeom>
        </p:spPr>
      </p:pic>
    </p:spTree>
    <p:extLst>
      <p:ext uri="{BB962C8B-B14F-4D97-AF65-F5344CB8AC3E}">
        <p14:creationId xmlns:p14="http://schemas.microsoft.com/office/powerpoint/2010/main" val="31320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1947C9-E874-499B-B519-FC80B13742B2}"/>
              </a:ext>
            </a:extLst>
          </p:cNvPr>
          <p:cNvSpPr>
            <a:spLocks noGrp="1"/>
          </p:cNvSpPr>
          <p:nvPr>
            <p:ph type="title"/>
          </p:nvPr>
        </p:nvSpPr>
        <p:spPr>
          <a:xfrm>
            <a:off x="1097280" y="416404"/>
            <a:ext cx="5977937" cy="701748"/>
          </a:xfrm>
        </p:spPr>
        <p:txBody>
          <a:bodyPr>
            <a:normAutofit/>
          </a:bodyPr>
          <a:lstStyle/>
          <a:p>
            <a:r>
              <a:rPr lang="en-US" sz="4000" b="1" i="0" u="none" strike="noStrike" dirty="0">
                <a:solidFill>
                  <a:srgbClr val="FFFFFF"/>
                </a:solidFill>
                <a:effectLst/>
                <a:latin typeface="Raleway"/>
              </a:rPr>
              <a:t>5. Clarity</a:t>
            </a:r>
            <a:endParaRPr lang="en-US" sz="4000" dirty="0">
              <a:solidFill>
                <a:srgbClr val="FFFFFF"/>
              </a:solidFill>
            </a:endParaRPr>
          </a:p>
        </p:txBody>
      </p:sp>
      <p:sp>
        <p:nvSpPr>
          <p:cNvPr id="3" name="Content Placeholder 2">
            <a:extLst>
              <a:ext uri="{FF2B5EF4-FFF2-40B4-BE49-F238E27FC236}">
                <a16:creationId xmlns:a16="http://schemas.microsoft.com/office/drawing/2014/main" id="{0F7E4478-A301-43C0-83D0-9BE32697D9FA}"/>
              </a:ext>
            </a:extLst>
          </p:cNvPr>
          <p:cNvSpPr>
            <a:spLocks noGrp="1"/>
          </p:cNvSpPr>
          <p:nvPr>
            <p:ph idx="1"/>
          </p:nvPr>
        </p:nvSpPr>
        <p:spPr>
          <a:xfrm>
            <a:off x="958700" y="1280742"/>
            <a:ext cx="5977938" cy="3652667"/>
          </a:xfrm>
        </p:spPr>
        <p:txBody>
          <a:bodyPr>
            <a:normAutofit/>
          </a:bodyPr>
          <a:lstStyle/>
          <a:p>
            <a:pPr rtl="0">
              <a:spcBef>
                <a:spcPts val="0"/>
              </a:spcBef>
              <a:spcAft>
                <a:spcPts val="0"/>
              </a:spcAft>
            </a:pPr>
            <a:r>
              <a:rPr lang="en-US" sz="1700" b="0" i="0" u="none" strike="noStrike" dirty="0">
                <a:solidFill>
                  <a:srgbClr val="FFFFFF"/>
                </a:solidFill>
                <a:effectLst/>
                <a:latin typeface="Raleway"/>
              </a:rPr>
              <a:t>A measurement of how clear the diamond is (in term of inclusions) </a:t>
            </a:r>
            <a:endParaRPr lang="en-US" sz="1700" b="0" dirty="0">
              <a:solidFill>
                <a:srgbClr val="FFFFFF"/>
              </a:solidFill>
              <a:effectLst/>
            </a:endParaRPr>
          </a:p>
          <a:p>
            <a:pPr rtl="0">
              <a:spcBef>
                <a:spcPts val="0"/>
              </a:spcBef>
              <a:spcAft>
                <a:spcPts val="1600"/>
              </a:spcAft>
            </a:pPr>
            <a:r>
              <a:rPr lang="en-US" sz="1700" b="0" i="0" u="none" strike="noStrike" dirty="0">
                <a:solidFill>
                  <a:srgbClr val="FFFFFF"/>
                </a:solidFill>
                <a:effectLst/>
                <a:latin typeface="Raleway"/>
              </a:rPr>
              <a:t>(I1 (worst), SI2, SI1, VS2, VS1, VVS2, VVS1,         IF (best))  </a:t>
            </a:r>
            <a:endParaRPr lang="en-US" sz="1700" b="0" dirty="0">
              <a:solidFill>
                <a:srgbClr val="FFFFFF"/>
              </a:solidFill>
              <a:effectLst/>
            </a:endParaRPr>
          </a:p>
          <a:p>
            <a:pPr rtl="0" fontAlgn="base">
              <a:spcBef>
                <a:spcPts val="0"/>
              </a:spcBef>
              <a:spcAft>
                <a:spcPts val="1000"/>
              </a:spcAft>
              <a:buFont typeface="Arial" panose="020B0604020202020204" pitchFamily="34" charset="0"/>
              <a:buChar char="•"/>
            </a:pPr>
            <a:r>
              <a:rPr lang="en-US" sz="1700" b="1" i="0" u="none" strike="noStrike" dirty="0">
                <a:solidFill>
                  <a:srgbClr val="FFFFFF"/>
                </a:solidFill>
                <a:effectLst/>
                <a:latin typeface="Raleway"/>
              </a:rPr>
              <a:t>Categorical</a:t>
            </a:r>
          </a:p>
          <a:p>
            <a:pPr rtl="0">
              <a:spcBef>
                <a:spcPts val="0"/>
              </a:spcBef>
              <a:spcAft>
                <a:spcPts val="1600"/>
              </a:spcAft>
            </a:pPr>
            <a:r>
              <a:rPr lang="en-US" sz="1700" b="0" i="0" u="none" strike="noStrike" dirty="0">
                <a:solidFill>
                  <a:srgbClr val="FFFFFF"/>
                </a:solidFill>
                <a:effectLst/>
                <a:latin typeface="Raleway"/>
              </a:rPr>
              <a:t>The adjacent boxplot shows the prices of different clarities.</a:t>
            </a:r>
            <a:endParaRPr lang="en-US" sz="1700" b="0" dirty="0">
              <a:solidFill>
                <a:srgbClr val="FFFFFF"/>
              </a:solidFill>
              <a:effectLst/>
            </a:endParaRPr>
          </a:p>
          <a:p>
            <a:pPr rtl="0">
              <a:spcBef>
                <a:spcPts val="0"/>
              </a:spcBef>
              <a:spcAft>
                <a:spcPts val="1600"/>
              </a:spcAft>
            </a:pPr>
            <a:r>
              <a:rPr lang="en-US" sz="1700" b="0" i="0" u="none" strike="noStrike" dirty="0">
                <a:solidFill>
                  <a:srgbClr val="FFFFFF"/>
                </a:solidFill>
                <a:effectLst/>
                <a:latin typeface="Raleway"/>
              </a:rPr>
              <a:t>Same trend here, better qualities has lower price median than the worst ones… We will come to this shortly.</a:t>
            </a:r>
            <a:endParaRPr lang="en-US" sz="1700" b="0" dirty="0">
              <a:solidFill>
                <a:srgbClr val="FFFFFF"/>
              </a:solidFill>
              <a:effectLst/>
            </a:endParaRPr>
          </a:p>
          <a:p>
            <a:br>
              <a:rPr lang="en-US" sz="1700" dirty="0">
                <a:solidFill>
                  <a:srgbClr val="FFFFFF"/>
                </a:solidFill>
              </a:rPr>
            </a:br>
            <a:endParaRPr lang="en-US" sz="1700" dirty="0">
              <a:solidFill>
                <a:srgbClr val="FFFFFF"/>
              </a:solidFill>
            </a:endParaRPr>
          </a:p>
        </p:txBody>
      </p:sp>
      <p:sp>
        <p:nvSpPr>
          <p:cNvPr id="29" name="Rectangle 28">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A799FF5-B344-433F-941C-531FC4908382}"/>
              </a:ext>
            </a:extLst>
          </p:cNvPr>
          <p:cNvPicPr>
            <a:picLocks noChangeAspect="1"/>
          </p:cNvPicPr>
          <p:nvPr/>
        </p:nvPicPr>
        <p:blipFill>
          <a:blip r:embed="rId2"/>
          <a:stretch>
            <a:fillRect/>
          </a:stretch>
        </p:blipFill>
        <p:spPr>
          <a:xfrm>
            <a:off x="8084579" y="1303645"/>
            <a:ext cx="3609294" cy="1994457"/>
          </a:xfrm>
          <a:prstGeom prst="rect">
            <a:avLst/>
          </a:prstGeom>
        </p:spPr>
      </p:pic>
      <p:sp>
        <p:nvSpPr>
          <p:cNvPr id="31" name="Rectangle 30">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BB75435-B4C8-4725-A83C-671E9FC111ED}"/>
              </a:ext>
            </a:extLst>
          </p:cNvPr>
          <p:cNvPicPr>
            <a:picLocks noChangeAspect="1"/>
          </p:cNvPicPr>
          <p:nvPr/>
        </p:nvPicPr>
        <p:blipFill>
          <a:blip r:embed="rId3"/>
          <a:stretch>
            <a:fillRect/>
          </a:stretch>
        </p:blipFill>
        <p:spPr>
          <a:xfrm>
            <a:off x="7611902" y="3625000"/>
            <a:ext cx="3890993" cy="2743200"/>
          </a:xfrm>
          <a:prstGeom prst="rect">
            <a:avLst/>
          </a:prstGeom>
        </p:spPr>
      </p:pic>
      <p:pic>
        <p:nvPicPr>
          <p:cNvPr id="7" name="Image 6">
            <a:extLst>
              <a:ext uri="{FF2B5EF4-FFF2-40B4-BE49-F238E27FC236}">
                <a16:creationId xmlns:a16="http://schemas.microsoft.com/office/drawing/2014/main" id="{58CFEE9A-30BA-4B11-BFE1-813D17B33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642" y="3536674"/>
            <a:ext cx="5715000" cy="3214688"/>
          </a:xfrm>
          <a:prstGeom prst="rect">
            <a:avLst/>
          </a:prstGeom>
        </p:spPr>
      </p:pic>
    </p:spTree>
    <p:extLst>
      <p:ext uri="{BB962C8B-B14F-4D97-AF65-F5344CB8AC3E}">
        <p14:creationId xmlns:p14="http://schemas.microsoft.com/office/powerpoint/2010/main" val="104885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99707F-A7BB-43A4-A033-04A7174AF29E}"/>
              </a:ext>
            </a:extLst>
          </p:cNvPr>
          <p:cNvSpPr>
            <a:spLocks noGrp="1"/>
          </p:cNvSpPr>
          <p:nvPr>
            <p:ph type="title"/>
          </p:nvPr>
        </p:nvSpPr>
        <p:spPr>
          <a:xfrm>
            <a:off x="492370" y="516835"/>
            <a:ext cx="3084844" cy="2103875"/>
          </a:xfrm>
        </p:spPr>
        <p:txBody>
          <a:bodyPr>
            <a:normAutofit/>
          </a:bodyPr>
          <a:lstStyle/>
          <a:p>
            <a:r>
              <a:rPr lang="en-US" sz="3600" b="1" i="0" u="none" strike="noStrike">
                <a:solidFill>
                  <a:srgbClr val="FFFFFF"/>
                </a:solidFill>
                <a:effectLst/>
                <a:latin typeface="Raleway"/>
              </a:rPr>
              <a:t>6. Depth</a:t>
            </a:r>
            <a:endParaRPr lang="en-US" sz="3600">
              <a:solidFill>
                <a:srgbClr val="FFFFFF"/>
              </a:solidFill>
            </a:endParaRPr>
          </a:p>
        </p:txBody>
      </p:sp>
      <p:sp>
        <p:nvSpPr>
          <p:cNvPr id="3" name="Content Placeholder 2">
            <a:extLst>
              <a:ext uri="{FF2B5EF4-FFF2-40B4-BE49-F238E27FC236}">
                <a16:creationId xmlns:a16="http://schemas.microsoft.com/office/drawing/2014/main" id="{89C05F01-D4B1-46FA-87C3-3A310D3EA656}"/>
              </a:ext>
            </a:extLst>
          </p:cNvPr>
          <p:cNvSpPr>
            <a:spLocks noGrp="1"/>
          </p:cNvSpPr>
          <p:nvPr>
            <p:ph idx="1"/>
          </p:nvPr>
        </p:nvSpPr>
        <p:spPr>
          <a:xfrm>
            <a:off x="492371" y="2653800"/>
            <a:ext cx="3084844" cy="3335519"/>
          </a:xfrm>
        </p:spPr>
        <p:txBody>
          <a:bodyPr>
            <a:normAutofit/>
          </a:bodyPr>
          <a:lstStyle/>
          <a:p>
            <a:pPr rtl="0">
              <a:spcBef>
                <a:spcPts val="0"/>
              </a:spcBef>
              <a:spcAft>
                <a:spcPts val="1600"/>
              </a:spcAft>
            </a:pPr>
            <a:r>
              <a:rPr lang="en-US" sz="1500" b="0" i="0" u="none" strike="noStrike">
                <a:solidFill>
                  <a:srgbClr val="FFFFFF"/>
                </a:solidFill>
                <a:effectLst/>
                <a:latin typeface="Raleway"/>
              </a:rPr>
              <a:t>Total depth percentage = z / mean(x, y).</a:t>
            </a:r>
            <a:endParaRPr lang="en-US" sz="1500" b="0">
              <a:solidFill>
                <a:srgbClr val="FFFFFF"/>
              </a:solidFill>
              <a:effectLst/>
            </a:endParaRPr>
          </a:p>
          <a:p>
            <a:pPr rtl="0" fontAlgn="base">
              <a:spcBef>
                <a:spcPts val="0"/>
              </a:spcBef>
              <a:spcAft>
                <a:spcPts val="0"/>
              </a:spcAft>
              <a:buFont typeface="Arial" panose="020B0604020202020204" pitchFamily="34" charset="0"/>
              <a:buChar char="•"/>
            </a:pPr>
            <a:r>
              <a:rPr lang="en-US" sz="1500" b="1" i="0" u="none" strike="noStrike">
                <a:solidFill>
                  <a:srgbClr val="FFFFFF"/>
                </a:solidFill>
                <a:effectLst/>
                <a:latin typeface="Raleway"/>
              </a:rPr>
              <a:t>Numerical</a:t>
            </a:r>
          </a:p>
          <a:p>
            <a:pPr rtl="0" fontAlgn="base">
              <a:spcBef>
                <a:spcPts val="0"/>
              </a:spcBef>
              <a:spcAft>
                <a:spcPts val="1000"/>
              </a:spcAft>
              <a:buFont typeface="Arial" panose="020B0604020202020204" pitchFamily="34" charset="0"/>
              <a:buChar char="•"/>
            </a:pPr>
            <a:r>
              <a:rPr lang="en-US" sz="1500" b="1" i="0" u="none" strike="noStrike">
                <a:solidFill>
                  <a:srgbClr val="FFFFFF"/>
                </a:solidFill>
                <a:effectLst/>
                <a:latin typeface="Raleway"/>
              </a:rPr>
              <a:t>Correlation</a:t>
            </a:r>
            <a:br>
              <a:rPr lang="en-US" sz="1500" b="0" i="0" u="none" strike="noStrike">
                <a:solidFill>
                  <a:srgbClr val="FFFFFF"/>
                </a:solidFill>
                <a:effectLst/>
                <a:latin typeface="Raleway"/>
              </a:rPr>
            </a:br>
            <a:r>
              <a:rPr lang="en-US" sz="1500" b="1" i="0" u="none" strike="noStrike">
                <a:solidFill>
                  <a:srgbClr val="FFFFFF"/>
                </a:solidFill>
                <a:effectLst/>
                <a:latin typeface="Raleway"/>
              </a:rPr>
              <a:t>Very low correlation with the price (-0.01).</a:t>
            </a:r>
          </a:p>
          <a:p>
            <a:pPr rtl="0" fontAlgn="base">
              <a:spcBef>
                <a:spcPts val="0"/>
              </a:spcBef>
              <a:spcAft>
                <a:spcPts val="1000"/>
              </a:spcAft>
              <a:buFont typeface="Arial" panose="020B0604020202020204" pitchFamily="34" charset="0"/>
              <a:buChar char="•"/>
            </a:pPr>
            <a:br>
              <a:rPr lang="en-US" sz="1500" b="0">
                <a:solidFill>
                  <a:srgbClr val="FFFFFF"/>
                </a:solidFill>
                <a:effectLst/>
              </a:rPr>
            </a:br>
            <a:r>
              <a:rPr lang="en-US" sz="1500" b="1" i="0" u="none" strike="noStrike">
                <a:solidFill>
                  <a:srgbClr val="FFFFFF"/>
                </a:solidFill>
                <a:effectLst/>
                <a:latin typeface="Raleway"/>
              </a:rPr>
              <a:t>Statistics</a:t>
            </a:r>
          </a:p>
          <a:p>
            <a:pPr marL="914400" rtl="0">
              <a:spcBef>
                <a:spcPts val="0"/>
              </a:spcBef>
              <a:spcAft>
                <a:spcPts val="1000"/>
              </a:spcAft>
            </a:pPr>
            <a:r>
              <a:rPr lang="en-US" sz="1500" b="1" i="0" u="none" strike="noStrike">
                <a:solidFill>
                  <a:srgbClr val="FFFFFF"/>
                </a:solidFill>
                <a:effectLst/>
                <a:latin typeface="Raleway"/>
              </a:rPr>
              <a:t>Min:43,  Max: 79 </a:t>
            </a:r>
            <a:endParaRPr lang="en-US" sz="1500" b="0">
              <a:solidFill>
                <a:srgbClr val="FFFFFF"/>
              </a:solidFill>
              <a:effectLst/>
            </a:endParaRPr>
          </a:p>
          <a:p>
            <a:br>
              <a:rPr lang="en-US" sz="1500">
                <a:solidFill>
                  <a:srgbClr val="FFFFFF"/>
                </a:solidFill>
              </a:rPr>
            </a:br>
            <a:endParaRPr lang="en-US" sz="1500">
              <a:solidFill>
                <a:srgbClr val="FFFFFF"/>
              </a:solidFill>
            </a:endParaRPr>
          </a:p>
        </p:txBody>
      </p:sp>
      <p:sp>
        <p:nvSpPr>
          <p:cNvPr id="22"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2FFB688-C05E-489F-BC46-59F824A80E31}"/>
              </a:ext>
            </a:extLst>
          </p:cNvPr>
          <p:cNvPicPr>
            <a:picLocks noChangeAspect="1"/>
          </p:cNvPicPr>
          <p:nvPr/>
        </p:nvPicPr>
        <p:blipFill rotWithShape="1">
          <a:blip r:embed="rId2"/>
          <a:srcRect l="12554"/>
          <a:stretch/>
        </p:blipFill>
        <p:spPr>
          <a:xfrm>
            <a:off x="4901547" y="355848"/>
            <a:ext cx="6798082" cy="4166907"/>
          </a:xfrm>
          <a:prstGeom prst="rect">
            <a:avLst/>
          </a:prstGeom>
        </p:spPr>
      </p:pic>
      <p:pic>
        <p:nvPicPr>
          <p:cNvPr id="6" name="Image 5">
            <a:extLst>
              <a:ext uri="{FF2B5EF4-FFF2-40B4-BE49-F238E27FC236}">
                <a16:creationId xmlns:a16="http://schemas.microsoft.com/office/drawing/2014/main" id="{9807ED03-F832-4FBD-B627-C700FDDF8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030" y="4161182"/>
            <a:ext cx="4702426" cy="2193235"/>
          </a:xfrm>
          <a:prstGeom prst="rect">
            <a:avLst/>
          </a:prstGeom>
        </p:spPr>
      </p:pic>
    </p:spTree>
    <p:extLst>
      <p:ext uri="{BB962C8B-B14F-4D97-AF65-F5344CB8AC3E}">
        <p14:creationId xmlns:p14="http://schemas.microsoft.com/office/powerpoint/2010/main" val="238536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239D9A-D61A-47F9-BF05-95258798F43B}"/>
              </a:ext>
            </a:extLst>
          </p:cNvPr>
          <p:cNvSpPr>
            <a:spLocks noGrp="1"/>
          </p:cNvSpPr>
          <p:nvPr>
            <p:ph type="title"/>
          </p:nvPr>
        </p:nvSpPr>
        <p:spPr>
          <a:xfrm>
            <a:off x="492370" y="516835"/>
            <a:ext cx="3084844" cy="2103875"/>
          </a:xfrm>
        </p:spPr>
        <p:txBody>
          <a:bodyPr>
            <a:normAutofit/>
          </a:bodyPr>
          <a:lstStyle/>
          <a:p>
            <a:r>
              <a:rPr lang="en-US" sz="3600" b="1" i="0" u="none" strike="noStrike">
                <a:solidFill>
                  <a:srgbClr val="FFFFFF"/>
                </a:solidFill>
                <a:effectLst/>
                <a:latin typeface="Raleway"/>
              </a:rPr>
              <a:t>7. Table</a:t>
            </a:r>
            <a:endParaRPr lang="en-US" sz="3600">
              <a:solidFill>
                <a:srgbClr val="FFFFFF"/>
              </a:solidFill>
            </a:endParaRPr>
          </a:p>
        </p:txBody>
      </p:sp>
      <p:sp>
        <p:nvSpPr>
          <p:cNvPr id="3" name="Content Placeholder 2">
            <a:extLst>
              <a:ext uri="{FF2B5EF4-FFF2-40B4-BE49-F238E27FC236}">
                <a16:creationId xmlns:a16="http://schemas.microsoft.com/office/drawing/2014/main" id="{C38ED311-6061-4ACF-9047-D7CC840E9553}"/>
              </a:ext>
            </a:extLst>
          </p:cNvPr>
          <p:cNvSpPr>
            <a:spLocks noGrp="1"/>
          </p:cNvSpPr>
          <p:nvPr>
            <p:ph idx="1"/>
          </p:nvPr>
        </p:nvSpPr>
        <p:spPr>
          <a:xfrm>
            <a:off x="492371" y="2653800"/>
            <a:ext cx="3084844" cy="3335519"/>
          </a:xfrm>
        </p:spPr>
        <p:txBody>
          <a:bodyPr>
            <a:normAutofit/>
          </a:bodyPr>
          <a:lstStyle/>
          <a:p>
            <a:pPr rtl="0">
              <a:spcBef>
                <a:spcPts val="0"/>
              </a:spcBef>
              <a:spcAft>
                <a:spcPts val="1600"/>
              </a:spcAft>
            </a:pPr>
            <a:r>
              <a:rPr lang="en-US" sz="1500" b="0" i="0" u="none" strike="noStrike">
                <a:solidFill>
                  <a:srgbClr val="FFFFFF"/>
                </a:solidFill>
                <a:effectLst/>
                <a:latin typeface="Raleway"/>
              </a:rPr>
              <a:t>Width of top of diamond relative to the widest point.</a:t>
            </a:r>
            <a:endParaRPr lang="en-US" sz="1500" b="0">
              <a:solidFill>
                <a:srgbClr val="FFFFFF"/>
              </a:solidFill>
              <a:effectLst/>
            </a:endParaRPr>
          </a:p>
          <a:p>
            <a:pPr rtl="0" fontAlgn="base">
              <a:spcBef>
                <a:spcPts val="0"/>
              </a:spcBef>
              <a:spcAft>
                <a:spcPts val="0"/>
              </a:spcAft>
              <a:buFont typeface="Arial" panose="020B0604020202020204" pitchFamily="34" charset="0"/>
              <a:buChar char="•"/>
            </a:pPr>
            <a:r>
              <a:rPr lang="en-US" sz="1500" b="1" i="0" u="none" strike="noStrike">
                <a:solidFill>
                  <a:srgbClr val="FFFFFF"/>
                </a:solidFill>
                <a:effectLst/>
                <a:latin typeface="Raleway"/>
              </a:rPr>
              <a:t>Numerical</a:t>
            </a:r>
          </a:p>
          <a:p>
            <a:pPr rtl="0" fontAlgn="base">
              <a:spcBef>
                <a:spcPts val="0"/>
              </a:spcBef>
              <a:spcAft>
                <a:spcPts val="1000"/>
              </a:spcAft>
              <a:buFont typeface="Arial" panose="020B0604020202020204" pitchFamily="34" charset="0"/>
              <a:buChar char="•"/>
            </a:pPr>
            <a:r>
              <a:rPr lang="en-US" sz="1500" b="1" i="0" u="none" strike="noStrike">
                <a:solidFill>
                  <a:srgbClr val="FFFFFF"/>
                </a:solidFill>
                <a:effectLst/>
                <a:latin typeface="Raleway"/>
              </a:rPr>
              <a:t>Correlation</a:t>
            </a:r>
            <a:br>
              <a:rPr lang="en-US" sz="1500" b="0" i="0" u="none" strike="noStrike">
                <a:solidFill>
                  <a:srgbClr val="FFFFFF"/>
                </a:solidFill>
                <a:effectLst/>
                <a:latin typeface="Raleway"/>
              </a:rPr>
            </a:br>
            <a:r>
              <a:rPr lang="en-US" sz="1500" b="1" i="0" u="none" strike="noStrike">
                <a:solidFill>
                  <a:srgbClr val="FFFFFF"/>
                </a:solidFill>
                <a:effectLst/>
                <a:latin typeface="Raleway"/>
              </a:rPr>
              <a:t>Has a correlation of 0.12 with the price.</a:t>
            </a:r>
          </a:p>
          <a:p>
            <a:pPr rtl="0" fontAlgn="base">
              <a:spcBef>
                <a:spcPts val="0"/>
              </a:spcBef>
              <a:spcAft>
                <a:spcPts val="1000"/>
              </a:spcAft>
              <a:buFont typeface="Arial" panose="020B0604020202020204" pitchFamily="34" charset="0"/>
              <a:buChar char="•"/>
            </a:pPr>
            <a:br>
              <a:rPr lang="en-US" sz="1500" b="0">
                <a:solidFill>
                  <a:srgbClr val="FFFFFF"/>
                </a:solidFill>
                <a:effectLst/>
              </a:rPr>
            </a:br>
            <a:r>
              <a:rPr lang="en-US" sz="1500" b="1" i="0" u="none" strike="noStrike">
                <a:solidFill>
                  <a:srgbClr val="FFFFFF"/>
                </a:solidFill>
                <a:effectLst/>
                <a:latin typeface="Raleway"/>
              </a:rPr>
              <a:t>Statistics</a:t>
            </a:r>
          </a:p>
          <a:p>
            <a:pPr marL="914400" rtl="0">
              <a:spcBef>
                <a:spcPts val="0"/>
              </a:spcBef>
              <a:spcAft>
                <a:spcPts val="1000"/>
              </a:spcAft>
            </a:pPr>
            <a:r>
              <a:rPr lang="en-US" sz="1500" b="1" i="0" u="none" strike="noStrike">
                <a:solidFill>
                  <a:srgbClr val="FFFFFF"/>
                </a:solidFill>
                <a:effectLst/>
                <a:latin typeface="Raleway"/>
              </a:rPr>
              <a:t>Min:43,  Max: 95</a:t>
            </a:r>
            <a:endParaRPr lang="en-US" sz="1500" b="0">
              <a:solidFill>
                <a:srgbClr val="FFFFFF"/>
              </a:solidFill>
              <a:effectLst/>
            </a:endParaRPr>
          </a:p>
          <a:p>
            <a:br>
              <a:rPr lang="en-US" sz="1500">
                <a:solidFill>
                  <a:srgbClr val="FFFFFF"/>
                </a:solidFill>
              </a:rPr>
            </a:br>
            <a:endParaRPr lang="en-US" sz="1500">
              <a:solidFill>
                <a:srgbClr val="FFFFFF"/>
              </a:solidFill>
            </a:endParaRPr>
          </a:p>
        </p:txBody>
      </p:sp>
      <p:sp>
        <p:nvSpPr>
          <p:cNvPr id="22"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7768367-92F8-45AF-8E9B-4DCD5645F61D}"/>
              </a:ext>
            </a:extLst>
          </p:cNvPr>
          <p:cNvPicPr>
            <a:picLocks noChangeAspect="1"/>
          </p:cNvPicPr>
          <p:nvPr/>
        </p:nvPicPr>
        <p:blipFill rotWithShape="1">
          <a:blip r:embed="rId2"/>
          <a:srcRect l="7638" r="19236"/>
          <a:stretch/>
        </p:blipFill>
        <p:spPr>
          <a:xfrm>
            <a:off x="4688882" y="516835"/>
            <a:ext cx="6798082" cy="3366054"/>
          </a:xfrm>
          <a:prstGeom prst="rect">
            <a:avLst/>
          </a:prstGeom>
        </p:spPr>
      </p:pic>
      <p:pic>
        <p:nvPicPr>
          <p:cNvPr id="8" name="Image 7">
            <a:extLst>
              <a:ext uri="{FF2B5EF4-FFF2-40B4-BE49-F238E27FC236}">
                <a16:creationId xmlns:a16="http://schemas.microsoft.com/office/drawing/2014/main" id="{2E2B2FED-218F-4E27-9DC1-B24888D02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157" y="4373220"/>
            <a:ext cx="4702426" cy="2193235"/>
          </a:xfrm>
          <a:prstGeom prst="rect">
            <a:avLst/>
          </a:prstGeom>
        </p:spPr>
      </p:pic>
    </p:spTree>
    <p:extLst>
      <p:ext uri="{BB962C8B-B14F-4D97-AF65-F5344CB8AC3E}">
        <p14:creationId xmlns:p14="http://schemas.microsoft.com/office/powerpoint/2010/main" val="227614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8E78FF-749B-4473-8197-FDE4973E5A6D}"/>
              </a:ext>
            </a:extLst>
          </p:cNvPr>
          <p:cNvSpPr>
            <a:spLocks noGrp="1"/>
          </p:cNvSpPr>
          <p:nvPr>
            <p:ph type="title"/>
          </p:nvPr>
        </p:nvSpPr>
        <p:spPr>
          <a:xfrm>
            <a:off x="1097280" y="516835"/>
            <a:ext cx="5977937" cy="1666501"/>
          </a:xfrm>
        </p:spPr>
        <p:txBody>
          <a:bodyPr>
            <a:normAutofit/>
          </a:bodyPr>
          <a:lstStyle/>
          <a:p>
            <a:r>
              <a:rPr lang="en-US" sz="4000" b="1" i="0" u="none" strike="noStrike">
                <a:solidFill>
                  <a:srgbClr val="FFFFFF"/>
                </a:solidFill>
                <a:effectLst/>
                <a:latin typeface="Raleway"/>
              </a:rPr>
              <a:t>8-10. X, Y, Z</a:t>
            </a:r>
            <a:endParaRPr lang="en-US" sz="4000">
              <a:solidFill>
                <a:srgbClr val="FFFFFF"/>
              </a:solidFill>
            </a:endParaRPr>
          </a:p>
        </p:txBody>
      </p:sp>
      <p:sp>
        <p:nvSpPr>
          <p:cNvPr id="3" name="Content Placeholder 2">
            <a:extLst>
              <a:ext uri="{FF2B5EF4-FFF2-40B4-BE49-F238E27FC236}">
                <a16:creationId xmlns:a16="http://schemas.microsoft.com/office/drawing/2014/main" id="{E206EF68-EB85-438C-970E-B688733904D2}"/>
              </a:ext>
            </a:extLst>
          </p:cNvPr>
          <p:cNvSpPr>
            <a:spLocks noGrp="1"/>
          </p:cNvSpPr>
          <p:nvPr>
            <p:ph idx="1"/>
          </p:nvPr>
        </p:nvSpPr>
        <p:spPr>
          <a:xfrm>
            <a:off x="1097279" y="2236304"/>
            <a:ext cx="5977938" cy="3652667"/>
          </a:xfrm>
        </p:spPr>
        <p:txBody>
          <a:bodyPr>
            <a:normAutofit/>
          </a:bodyPr>
          <a:lstStyle/>
          <a:p>
            <a:pPr rtl="0">
              <a:spcBef>
                <a:spcPts val="0"/>
              </a:spcBef>
              <a:spcAft>
                <a:spcPts val="1600"/>
              </a:spcAft>
            </a:pPr>
            <a:r>
              <a:rPr lang="en-US" sz="1800" b="0" i="0" u="none" strike="noStrike">
                <a:solidFill>
                  <a:srgbClr val="FFFFFF"/>
                </a:solidFill>
                <a:effectLst/>
                <a:latin typeface="Raleway"/>
              </a:rPr>
              <a:t>Width, length, depth (dimensions) of the diamond.</a:t>
            </a:r>
            <a:endParaRPr lang="en-US" sz="1800" b="0">
              <a:solidFill>
                <a:srgbClr val="FFFFFF"/>
              </a:solidFill>
              <a:effectLst/>
            </a:endParaRPr>
          </a:p>
          <a:p>
            <a:pPr rtl="0" fontAlgn="base">
              <a:spcBef>
                <a:spcPts val="0"/>
              </a:spcBef>
              <a:spcAft>
                <a:spcPts val="0"/>
              </a:spcAft>
              <a:buFont typeface="Arial" panose="020B0604020202020204" pitchFamily="34" charset="0"/>
              <a:buChar char="•"/>
            </a:pPr>
            <a:r>
              <a:rPr lang="en-US" sz="1800" b="1" i="0" u="none" strike="noStrike">
                <a:solidFill>
                  <a:srgbClr val="FFFFFF"/>
                </a:solidFill>
                <a:effectLst/>
                <a:latin typeface="Raleway"/>
              </a:rPr>
              <a:t>Numerical</a:t>
            </a:r>
          </a:p>
          <a:p>
            <a:pPr rtl="0" fontAlgn="base">
              <a:spcBef>
                <a:spcPts val="0"/>
              </a:spcBef>
              <a:spcAft>
                <a:spcPts val="1000"/>
              </a:spcAft>
              <a:buFont typeface="Arial" panose="020B0604020202020204" pitchFamily="34" charset="0"/>
              <a:buChar char="•"/>
            </a:pPr>
            <a:r>
              <a:rPr lang="en-US" sz="1800" b="1" i="0" u="none" strike="noStrike">
                <a:solidFill>
                  <a:srgbClr val="FFFFFF"/>
                </a:solidFill>
                <a:effectLst/>
                <a:latin typeface="Raleway"/>
              </a:rPr>
              <a:t>Correlation</a:t>
            </a:r>
            <a:br>
              <a:rPr lang="en-US" sz="1800" b="0" i="0" u="none" strike="noStrike">
                <a:solidFill>
                  <a:srgbClr val="FFFFFF"/>
                </a:solidFill>
                <a:effectLst/>
                <a:latin typeface="Raleway"/>
              </a:rPr>
            </a:br>
            <a:r>
              <a:rPr lang="en-US" sz="1800" b="1" i="0" u="none" strike="noStrike">
                <a:solidFill>
                  <a:srgbClr val="FFFFFF"/>
                </a:solidFill>
                <a:effectLst/>
                <a:latin typeface="Raleway"/>
              </a:rPr>
              <a:t>They all have a pretty high correlation with the price. (0.88)</a:t>
            </a:r>
          </a:p>
          <a:p>
            <a:pPr rtl="0" fontAlgn="base">
              <a:spcBef>
                <a:spcPts val="0"/>
              </a:spcBef>
              <a:spcAft>
                <a:spcPts val="1000"/>
              </a:spcAft>
              <a:buFont typeface="Arial" panose="020B0604020202020204" pitchFamily="34" charset="0"/>
              <a:buChar char="•"/>
            </a:pPr>
            <a:br>
              <a:rPr lang="en-US" sz="1800" b="0">
                <a:solidFill>
                  <a:srgbClr val="FFFFFF"/>
                </a:solidFill>
                <a:effectLst/>
              </a:rPr>
            </a:br>
            <a:r>
              <a:rPr lang="en-US" sz="1800" b="1" i="0" u="none" strike="noStrike">
                <a:solidFill>
                  <a:srgbClr val="FFFFFF"/>
                </a:solidFill>
                <a:effectLst/>
                <a:latin typeface="Raleway"/>
              </a:rPr>
              <a:t>Statistics</a:t>
            </a:r>
          </a:p>
          <a:p>
            <a:pPr indent="457200" rtl="0">
              <a:spcBef>
                <a:spcPts val="0"/>
              </a:spcBef>
              <a:spcAft>
                <a:spcPts val="1000"/>
              </a:spcAft>
            </a:pPr>
            <a:r>
              <a:rPr lang="en-US" sz="1800" b="1" i="0" u="none" strike="noStrike">
                <a:solidFill>
                  <a:srgbClr val="FFFFFF"/>
                </a:solidFill>
                <a:effectLst/>
                <a:latin typeface="Raleway"/>
              </a:rPr>
              <a:t>Min:0,  Max: (x)10, (y)58, (z)31</a:t>
            </a:r>
            <a:endParaRPr lang="en-US" sz="1800" b="0">
              <a:solidFill>
                <a:srgbClr val="FFFFFF"/>
              </a:solidFill>
              <a:effectLst/>
            </a:endParaRPr>
          </a:p>
          <a:p>
            <a:br>
              <a:rPr lang="en-US" sz="1800">
                <a:solidFill>
                  <a:srgbClr val="FFFFFF"/>
                </a:solidFill>
              </a:rPr>
            </a:br>
            <a:endParaRPr lang="en-US" sz="1800">
              <a:solidFill>
                <a:srgbClr val="FFFFFF"/>
              </a:solidFill>
            </a:endParaRPr>
          </a:p>
        </p:txBody>
      </p:sp>
      <p:sp>
        <p:nvSpPr>
          <p:cNvPr id="28" name="Rectangle 21">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CF21FB13-A80F-4AB7-859A-FA3CBAD5B3B1}"/>
              </a:ext>
            </a:extLst>
          </p:cNvPr>
          <p:cNvPicPr>
            <a:picLocks noChangeAspect="1"/>
          </p:cNvPicPr>
          <p:nvPr/>
        </p:nvPicPr>
        <p:blipFill>
          <a:blip r:embed="rId2"/>
          <a:stretch>
            <a:fillRect/>
          </a:stretch>
        </p:blipFill>
        <p:spPr>
          <a:xfrm>
            <a:off x="8285169" y="484631"/>
            <a:ext cx="3208113" cy="1748422"/>
          </a:xfrm>
          <a:prstGeom prst="rect">
            <a:avLst/>
          </a:prstGeom>
        </p:spPr>
      </p:pic>
      <p:sp>
        <p:nvSpPr>
          <p:cNvPr id="24" name="Rectangle 23">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E2CB7C9-17DA-42DE-85FA-1E9FB060628E}"/>
              </a:ext>
            </a:extLst>
          </p:cNvPr>
          <p:cNvPicPr>
            <a:picLocks noChangeAspect="1"/>
          </p:cNvPicPr>
          <p:nvPr/>
        </p:nvPicPr>
        <p:blipFill>
          <a:blip r:embed="rId3"/>
          <a:stretch>
            <a:fillRect/>
          </a:stretch>
        </p:blipFill>
        <p:spPr>
          <a:xfrm>
            <a:off x="8285169" y="2554787"/>
            <a:ext cx="3208113" cy="1748422"/>
          </a:xfrm>
          <a:prstGeom prst="rect">
            <a:avLst/>
          </a:prstGeom>
        </p:spPr>
      </p:pic>
      <p:sp>
        <p:nvSpPr>
          <p:cNvPr id="26" name="Rectangle 25">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7D3C82-82A6-4917-963E-6F9AB637350A}"/>
              </a:ext>
            </a:extLst>
          </p:cNvPr>
          <p:cNvPicPr>
            <a:picLocks noChangeAspect="1"/>
          </p:cNvPicPr>
          <p:nvPr/>
        </p:nvPicPr>
        <p:blipFill rotWithShape="1">
          <a:blip r:embed="rId4"/>
          <a:srcRect r="-1" b="17329"/>
          <a:stretch/>
        </p:blipFill>
        <p:spPr>
          <a:xfrm>
            <a:off x="8823766" y="4624943"/>
            <a:ext cx="2130920" cy="1748424"/>
          </a:xfrm>
          <a:prstGeom prst="rect">
            <a:avLst/>
          </a:prstGeom>
        </p:spPr>
      </p:pic>
    </p:spTree>
    <p:extLst>
      <p:ext uri="{BB962C8B-B14F-4D97-AF65-F5344CB8AC3E}">
        <p14:creationId xmlns:p14="http://schemas.microsoft.com/office/powerpoint/2010/main" val="249913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3CBCBF-7E58-403B-8912-9AC4C31BBE22}"/>
              </a:ext>
            </a:extLst>
          </p:cNvPr>
          <p:cNvSpPr>
            <a:spLocks noGrp="1"/>
          </p:cNvSpPr>
          <p:nvPr>
            <p:ph type="title"/>
          </p:nvPr>
        </p:nvSpPr>
        <p:spPr>
          <a:xfrm>
            <a:off x="492370" y="516835"/>
            <a:ext cx="3084844" cy="2103875"/>
          </a:xfrm>
        </p:spPr>
        <p:txBody>
          <a:bodyPr>
            <a:normAutofit/>
          </a:bodyPr>
          <a:lstStyle/>
          <a:p>
            <a:r>
              <a:rPr lang="en-US" sz="3600" b="1" i="0" u="none" strike="noStrike">
                <a:solidFill>
                  <a:srgbClr val="FFFFFF"/>
                </a:solidFill>
                <a:effectLst/>
                <a:latin typeface="Raleway"/>
              </a:rPr>
              <a:t>11. Price</a:t>
            </a:r>
            <a:endParaRPr lang="en-US" sz="3600">
              <a:solidFill>
                <a:srgbClr val="FFFFFF"/>
              </a:solidFill>
            </a:endParaRPr>
          </a:p>
        </p:txBody>
      </p:sp>
      <p:sp>
        <p:nvSpPr>
          <p:cNvPr id="3" name="Content Placeholder 2">
            <a:extLst>
              <a:ext uri="{FF2B5EF4-FFF2-40B4-BE49-F238E27FC236}">
                <a16:creationId xmlns:a16="http://schemas.microsoft.com/office/drawing/2014/main" id="{51A75AF7-2BDC-4BAA-A093-1159AC504F8F}"/>
              </a:ext>
            </a:extLst>
          </p:cNvPr>
          <p:cNvSpPr>
            <a:spLocks noGrp="1"/>
          </p:cNvSpPr>
          <p:nvPr>
            <p:ph idx="1"/>
          </p:nvPr>
        </p:nvSpPr>
        <p:spPr>
          <a:xfrm>
            <a:off x="492371" y="2653800"/>
            <a:ext cx="3084844" cy="3335519"/>
          </a:xfrm>
        </p:spPr>
        <p:txBody>
          <a:bodyPr>
            <a:normAutofit/>
          </a:bodyPr>
          <a:lstStyle/>
          <a:p>
            <a:pPr rtl="0">
              <a:spcBef>
                <a:spcPts val="0"/>
              </a:spcBef>
              <a:spcAft>
                <a:spcPts val="1600"/>
              </a:spcAft>
            </a:pPr>
            <a:r>
              <a:rPr lang="en-US" sz="1500" b="0" i="0" u="none" strike="noStrike">
                <a:solidFill>
                  <a:srgbClr val="FFFFFF"/>
                </a:solidFill>
                <a:effectLst/>
                <a:latin typeface="Raleway"/>
              </a:rPr>
              <a:t>Our target column which we want to predict</a:t>
            </a:r>
            <a:endParaRPr lang="en-US" sz="1500" b="0">
              <a:solidFill>
                <a:srgbClr val="FFFFFF"/>
              </a:solidFill>
              <a:effectLst/>
            </a:endParaRPr>
          </a:p>
          <a:p>
            <a:pPr rtl="0" fontAlgn="base">
              <a:spcBef>
                <a:spcPts val="0"/>
              </a:spcBef>
              <a:spcAft>
                <a:spcPts val="0"/>
              </a:spcAft>
              <a:buFont typeface="Arial" panose="020B0604020202020204" pitchFamily="34" charset="0"/>
              <a:buChar char="•"/>
            </a:pPr>
            <a:r>
              <a:rPr lang="en-US" sz="1500" b="1" i="0" u="none" strike="noStrike">
                <a:solidFill>
                  <a:srgbClr val="FFFFFF"/>
                </a:solidFill>
                <a:effectLst/>
                <a:latin typeface="Raleway"/>
              </a:rPr>
              <a:t>Numerical</a:t>
            </a:r>
          </a:p>
          <a:p>
            <a:pPr rtl="0" fontAlgn="base">
              <a:spcBef>
                <a:spcPts val="0"/>
              </a:spcBef>
              <a:spcAft>
                <a:spcPts val="1000"/>
              </a:spcAft>
              <a:buFont typeface="Arial" panose="020B0604020202020204" pitchFamily="34" charset="0"/>
              <a:buChar char="•"/>
            </a:pPr>
            <a:r>
              <a:rPr lang="en-US" sz="1500" b="1" i="0" u="none" strike="noStrike">
                <a:solidFill>
                  <a:srgbClr val="FFFFFF"/>
                </a:solidFill>
                <a:effectLst/>
                <a:latin typeface="Raleway"/>
              </a:rPr>
              <a:t>Skewed</a:t>
            </a:r>
            <a:br>
              <a:rPr lang="en-US" sz="1500" b="0" i="0" u="none" strike="noStrike">
                <a:solidFill>
                  <a:srgbClr val="FFFFFF"/>
                </a:solidFill>
                <a:effectLst/>
                <a:latin typeface="Raleway"/>
              </a:rPr>
            </a:br>
            <a:r>
              <a:rPr lang="en-US" sz="1500" b="1" i="0" u="none" strike="noStrike">
                <a:solidFill>
                  <a:srgbClr val="FFFFFF"/>
                </a:solidFill>
                <a:effectLst/>
                <a:latin typeface="Raleway"/>
              </a:rPr>
              <a:t>Which means that the median is the most representative value for it. We’ll use this to evaluate our model.</a:t>
            </a:r>
          </a:p>
          <a:p>
            <a:pPr rtl="0" fontAlgn="base">
              <a:spcBef>
                <a:spcPts val="0"/>
              </a:spcBef>
              <a:spcAft>
                <a:spcPts val="1000"/>
              </a:spcAft>
              <a:buFont typeface="Arial" panose="020B0604020202020204" pitchFamily="34" charset="0"/>
              <a:buChar char="•"/>
            </a:pPr>
            <a:r>
              <a:rPr lang="en-US" sz="1500" b="1" i="0" u="none" strike="noStrike">
                <a:solidFill>
                  <a:srgbClr val="FFFFFF"/>
                </a:solidFill>
                <a:effectLst/>
                <a:latin typeface="Raleway"/>
              </a:rPr>
              <a:t>Statistics</a:t>
            </a:r>
          </a:p>
          <a:p>
            <a:pPr marL="914400" rtl="0">
              <a:spcBef>
                <a:spcPts val="0"/>
              </a:spcBef>
              <a:spcAft>
                <a:spcPts val="1000"/>
              </a:spcAft>
            </a:pPr>
            <a:r>
              <a:rPr lang="en-US" sz="1500" b="1" i="0" u="none" strike="noStrike">
                <a:solidFill>
                  <a:srgbClr val="FFFFFF"/>
                </a:solidFill>
                <a:effectLst/>
                <a:latin typeface="Raleway"/>
              </a:rPr>
              <a:t>Min:326,  Max: 18823</a:t>
            </a:r>
            <a:endParaRPr lang="en-US" sz="1500" b="0">
              <a:solidFill>
                <a:srgbClr val="FFFFFF"/>
              </a:solidFill>
              <a:effectLst/>
            </a:endParaRPr>
          </a:p>
          <a:p>
            <a:br>
              <a:rPr lang="en-US" sz="1500">
                <a:solidFill>
                  <a:srgbClr val="FFFFFF"/>
                </a:solidFill>
              </a:rPr>
            </a:br>
            <a:endParaRPr lang="en-US" sz="150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364A3C48-33D7-4474-994C-ECA39AA21C35}"/>
              </a:ext>
            </a:extLst>
          </p:cNvPr>
          <p:cNvPicPr>
            <a:picLocks noChangeAspect="1"/>
          </p:cNvPicPr>
          <p:nvPr/>
        </p:nvPicPr>
        <p:blipFill>
          <a:blip r:embed="rId2"/>
          <a:stretch>
            <a:fillRect/>
          </a:stretch>
        </p:blipFill>
        <p:spPr>
          <a:xfrm>
            <a:off x="4742017" y="1168637"/>
            <a:ext cx="6798082" cy="4520726"/>
          </a:xfrm>
          <a:prstGeom prst="rect">
            <a:avLst/>
          </a:prstGeom>
        </p:spPr>
      </p:pic>
    </p:spTree>
    <p:extLst>
      <p:ext uri="{BB962C8B-B14F-4D97-AF65-F5344CB8AC3E}">
        <p14:creationId xmlns:p14="http://schemas.microsoft.com/office/powerpoint/2010/main" val="267193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DA36-2757-43EC-B18C-888769C33A3B}"/>
              </a:ext>
            </a:extLst>
          </p:cNvPr>
          <p:cNvSpPr>
            <a:spLocks noGrp="1"/>
          </p:cNvSpPr>
          <p:nvPr>
            <p:ph type="title"/>
          </p:nvPr>
        </p:nvSpPr>
        <p:spPr/>
        <p:txBody>
          <a:bodyPr/>
          <a:lstStyle/>
          <a:p>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6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Work plan</a:t>
            </a:r>
            <a:endParaRPr lang="en-US" sz="6000" dirty="0">
              <a:solidFill>
                <a:schemeClr val="tx1"/>
              </a:solidFill>
            </a:endParaRPr>
          </a:p>
        </p:txBody>
      </p:sp>
      <p:sp>
        <p:nvSpPr>
          <p:cNvPr id="3" name="Content Placeholder 2">
            <a:extLst>
              <a:ext uri="{FF2B5EF4-FFF2-40B4-BE49-F238E27FC236}">
                <a16:creationId xmlns:a16="http://schemas.microsoft.com/office/drawing/2014/main" id="{A45AACD8-EFE9-4062-9ECD-DC7ADB5E2F8C}"/>
              </a:ext>
            </a:extLst>
          </p:cNvPr>
          <p:cNvSpPr>
            <a:spLocks noGrp="1"/>
          </p:cNvSpPr>
          <p:nvPr>
            <p:ph idx="1"/>
          </p:nvPr>
        </p:nvSpPr>
        <p:spPr/>
        <p:txBody>
          <a:bodyPr>
            <a:normAutofit fontScale="92500" lnSpcReduction="10000"/>
          </a:bodyPr>
          <a:lstStyle/>
          <a:p>
            <a:r>
              <a:rPr lang="en-US" sz="2800" dirty="0">
                <a:solidFill>
                  <a:schemeClr val="tx1"/>
                </a:solidFill>
              </a:rPr>
              <a:t>*Overview</a:t>
            </a:r>
            <a:endParaRPr lang="ar-JO" sz="2800" dirty="0">
              <a:solidFill>
                <a:schemeClr val="tx1"/>
              </a:solidFill>
            </a:endParaRPr>
          </a:p>
          <a:p>
            <a:r>
              <a:rPr lang="ar-JO"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a:t>
            </a:r>
          </a:p>
          <a:p>
            <a:r>
              <a:rPr lang="en-US" sz="2800" dirty="0">
                <a:solidFill>
                  <a:schemeClr val="tx1"/>
                </a:solidFill>
              </a:rPr>
              <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Dataset analysis and visualization </a:t>
            </a:r>
          </a:p>
          <a:p>
            <a:r>
              <a:rPr lang="en-US" sz="2800" dirty="0">
                <a:solidFill>
                  <a:schemeClr val="tx1"/>
                </a:solidFill>
              </a:rPr>
              <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preparing </a:t>
            </a:r>
          </a:p>
          <a:p>
            <a:r>
              <a:rPr lang="en-US" sz="2800" dirty="0">
                <a:solidFill>
                  <a:schemeClr val="tx1"/>
                </a:solidFill>
              </a:rPr>
              <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Comparison study</a:t>
            </a:r>
          </a:p>
          <a:p>
            <a:r>
              <a:rPr lang="en-US" sz="2800" dirty="0">
                <a:solidFill>
                  <a:schemeClr val="tx1"/>
                </a:solidFill>
              </a:rPr>
              <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Fine-tune </a:t>
            </a:r>
          </a:p>
          <a:p>
            <a:r>
              <a:rPr lang="en-US" sz="2800" dirty="0">
                <a:solidFill>
                  <a:schemeClr val="tx1"/>
                </a:solidFill>
              </a:rPr>
              <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Evaluation</a:t>
            </a:r>
          </a:p>
          <a:p>
            <a:r>
              <a:rPr lang="en-US" sz="2800" dirty="0">
                <a:solidFill>
                  <a:schemeClr val="tx1"/>
                </a:solidFill>
              </a:rPr>
              <a:t>*</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p>
          <a:p>
            <a:endPar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3157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6C47-FCE0-4D21-9991-C371ADF59DD1}"/>
              </a:ext>
            </a:extLst>
          </p:cNvPr>
          <p:cNvSpPr>
            <a:spLocks noGrp="1"/>
          </p:cNvSpPr>
          <p:nvPr>
            <p:ph type="title"/>
          </p:nvPr>
        </p:nvSpPr>
        <p:spPr/>
        <p:txBody>
          <a:bodyPr/>
          <a:lstStyle/>
          <a:p>
            <a:pPr marL="0" marR="0">
              <a:lnSpc>
                <a:spcPct val="107000"/>
              </a:lnSpc>
              <a:spcBef>
                <a:spcPts val="0"/>
              </a:spcBef>
              <a:spcAft>
                <a:spcPts val="800"/>
              </a:spcAft>
            </a:pPr>
            <a:br>
              <a:rPr lang="en-US" sz="1800">
                <a:effectLst/>
                <a:latin typeface="Calibri" panose="020F0502020204030204" pitchFamily="34" charset="0"/>
                <a:ea typeface="Calibri" panose="020F0502020204030204" pitchFamily="34" charset="0"/>
                <a:cs typeface="Arial" panose="020B0604020202020204" pitchFamily="34" charset="0"/>
              </a:rPr>
            </a:br>
            <a:r>
              <a:rPr lang="en-US" sz="6000">
                <a:solidFill>
                  <a:schemeClr val="tx1"/>
                </a:solidFill>
                <a:effectLst/>
                <a:latin typeface="Calibri" panose="020F0502020204030204" pitchFamily="34" charset="0"/>
                <a:ea typeface="Calibri" panose="020F0502020204030204" pitchFamily="34" charset="0"/>
                <a:cs typeface="Arial" panose="020B0604020202020204" pitchFamily="34" charset="0"/>
              </a:rPr>
              <a:t>Diamonds.corr()</a:t>
            </a:r>
            <a:endParaRPr lang="en-US" sz="6000" dirty="0">
              <a:solidFill>
                <a:schemeClr val="tx1"/>
              </a:solidFill>
            </a:endParaRPr>
          </a:p>
        </p:txBody>
      </p:sp>
      <p:pic>
        <p:nvPicPr>
          <p:cNvPr id="9" name="Content Placeholder 8" descr="Table&#10;&#10;Description automatically generated">
            <a:extLst>
              <a:ext uri="{FF2B5EF4-FFF2-40B4-BE49-F238E27FC236}">
                <a16:creationId xmlns:a16="http://schemas.microsoft.com/office/drawing/2014/main" id="{5D90D108-2ED0-42E2-9A19-9059D2F35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960" y="2032000"/>
            <a:ext cx="7680960" cy="3779520"/>
          </a:xfrm>
        </p:spPr>
      </p:pic>
    </p:spTree>
    <p:extLst>
      <p:ext uri="{BB962C8B-B14F-4D97-AF65-F5344CB8AC3E}">
        <p14:creationId xmlns:p14="http://schemas.microsoft.com/office/powerpoint/2010/main" val="303921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box and whisker chart&#10;&#10;Description automatically generated">
            <a:extLst>
              <a:ext uri="{FF2B5EF4-FFF2-40B4-BE49-F238E27FC236}">
                <a16:creationId xmlns:a16="http://schemas.microsoft.com/office/drawing/2014/main" id="{18423A87-E855-46D2-8FC7-B407EE85BE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560" y="1242569"/>
            <a:ext cx="8696960" cy="4626419"/>
          </a:xfrm>
        </p:spPr>
      </p:pic>
      <p:sp>
        <p:nvSpPr>
          <p:cNvPr id="2" name="ZoneTexte 1">
            <a:extLst>
              <a:ext uri="{FF2B5EF4-FFF2-40B4-BE49-F238E27FC236}">
                <a16:creationId xmlns:a16="http://schemas.microsoft.com/office/drawing/2014/main" id="{39178165-DA31-4256-B845-0E93E3E4BF9F}"/>
              </a:ext>
            </a:extLst>
          </p:cNvPr>
          <p:cNvSpPr txBox="1"/>
          <p:nvPr/>
        </p:nvSpPr>
        <p:spPr>
          <a:xfrm>
            <a:off x="2584174" y="768626"/>
            <a:ext cx="7076661" cy="369332"/>
          </a:xfrm>
          <a:prstGeom prst="rect">
            <a:avLst/>
          </a:prstGeom>
          <a:noFill/>
        </p:spPr>
        <p:txBody>
          <a:bodyPr wrap="square" rtlCol="0">
            <a:spAutoFit/>
          </a:bodyPr>
          <a:lstStyle/>
          <a:p>
            <a:r>
              <a:rPr lang="en-GB" dirty="0"/>
              <a:t>A histogram shows the number of instances for each numerical data</a:t>
            </a:r>
            <a:endParaRPr lang="en-US" dirty="0"/>
          </a:p>
        </p:txBody>
      </p:sp>
    </p:spTree>
    <p:extLst>
      <p:ext uri="{BB962C8B-B14F-4D97-AF65-F5344CB8AC3E}">
        <p14:creationId xmlns:p14="http://schemas.microsoft.com/office/powerpoint/2010/main" val="1383435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01D8-B87E-44AE-B5FB-AB69A2502E6E}"/>
              </a:ext>
            </a:extLst>
          </p:cNvPr>
          <p:cNvSpPr>
            <a:spLocks noGrp="1"/>
          </p:cNvSpPr>
          <p:nvPr>
            <p:ph type="title"/>
          </p:nvPr>
        </p:nvSpPr>
        <p:spPr>
          <a:xfrm>
            <a:off x="1097280" y="286603"/>
            <a:ext cx="10058400" cy="3604677"/>
          </a:xfrm>
        </p:spPr>
        <p:txBody>
          <a:bodyPr>
            <a:normAutofit/>
          </a:bodyPr>
          <a:lstStyle/>
          <a:p>
            <a:r>
              <a:rPr lang="en-US" sz="7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Data Preparing</a:t>
            </a:r>
            <a:endParaRPr lang="en-US" sz="7200" dirty="0">
              <a:solidFill>
                <a:schemeClr val="tx1"/>
              </a:solidFill>
            </a:endParaRPr>
          </a:p>
        </p:txBody>
      </p:sp>
      <p:sp>
        <p:nvSpPr>
          <p:cNvPr id="3" name="Content Placeholder 2">
            <a:extLst>
              <a:ext uri="{FF2B5EF4-FFF2-40B4-BE49-F238E27FC236}">
                <a16:creationId xmlns:a16="http://schemas.microsoft.com/office/drawing/2014/main" id="{7C991722-4F55-4611-AAE8-EC721C2FCF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402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space réservé du contenu 16">
            <a:extLst>
              <a:ext uri="{FF2B5EF4-FFF2-40B4-BE49-F238E27FC236}">
                <a16:creationId xmlns:a16="http://schemas.microsoft.com/office/drawing/2014/main" id="{7524C112-C432-4BD1-B92C-2D0E6F0F4C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0000" y="2286000"/>
            <a:ext cx="4572638" cy="2964873"/>
          </a:xfrm>
        </p:spPr>
      </p:pic>
      <p:pic>
        <p:nvPicPr>
          <p:cNvPr id="13" name="Picture 5" descr="Table&#10;&#10;Description automatically generated">
            <a:extLst>
              <a:ext uri="{FF2B5EF4-FFF2-40B4-BE49-F238E27FC236}">
                <a16:creationId xmlns:a16="http://schemas.microsoft.com/office/drawing/2014/main" id="{6DC4223B-AD49-4B2D-B100-9ACC0989BA4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1967261"/>
            <a:ext cx="4937125" cy="3463721"/>
          </a:xfrm>
          <a:prstGeom prst="rect">
            <a:avLst/>
          </a:prstGeom>
        </p:spPr>
      </p:pic>
    </p:spTree>
    <p:extLst>
      <p:ext uri="{BB962C8B-B14F-4D97-AF65-F5344CB8AC3E}">
        <p14:creationId xmlns:p14="http://schemas.microsoft.com/office/powerpoint/2010/main" val="59909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D4E1-C879-46B7-97EB-79F6A16C6129}"/>
              </a:ext>
            </a:extLst>
          </p:cNvPr>
          <p:cNvSpPr>
            <a:spLocks noGrp="1"/>
          </p:cNvSpPr>
          <p:nvPr>
            <p:ph type="title"/>
          </p:nvPr>
        </p:nvSpPr>
        <p:spPr/>
        <p:txBody>
          <a:bodyPr>
            <a:normAutofit fontScale="90000"/>
          </a:bodyPr>
          <a:lstStyle/>
          <a:p>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48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Replacing missing values with the median in x, y and z.</a:t>
            </a: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53CAD6F6-5C4F-4C85-BEEA-196E23C4F9EA}"/>
              </a:ext>
            </a:extLst>
          </p:cNvPr>
          <p:cNvSpPr>
            <a:spLocks noGrp="1"/>
          </p:cNvSpPr>
          <p:nvPr>
            <p:ph idx="1"/>
          </p:nvPr>
        </p:nvSpPr>
        <p:spPr/>
        <p:txBody>
          <a:bodyPr/>
          <a:lstStyle/>
          <a:p>
            <a:pPr marL="0" marR="0">
              <a:lnSpc>
                <a:spcPct val="107000"/>
              </a:lnSpc>
              <a:spcBef>
                <a:spcPts val="0"/>
              </a:spcBef>
              <a:spcAft>
                <a:spcPts val="800"/>
              </a:spcAft>
            </a:pP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x_median</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diamonds["x"].median()</a:t>
            </a:r>
          </a:p>
          <a:p>
            <a:pPr marL="0" marR="0">
              <a:lnSpc>
                <a:spcPct val="107000"/>
              </a:lnSpc>
              <a:spcBef>
                <a:spcPts val="0"/>
              </a:spcBef>
              <a:spcAft>
                <a:spcPts val="800"/>
              </a:spcAft>
            </a:pP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diamonds["x"].mask(</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diamonds.x</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==0,x_median, </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inplace</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=True)</a:t>
            </a:r>
          </a:p>
          <a:p>
            <a:pPr marL="0" marR="0">
              <a:lnSpc>
                <a:spcPct val="107000"/>
              </a:lnSpc>
              <a:spcBef>
                <a:spcPts val="0"/>
              </a:spcBef>
              <a:spcAft>
                <a:spcPts val="800"/>
              </a:spcAft>
            </a:pP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y_median</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diamonds["y"].median()</a:t>
            </a:r>
          </a:p>
          <a:p>
            <a:pPr marL="0" marR="0">
              <a:lnSpc>
                <a:spcPct val="107000"/>
              </a:lnSpc>
              <a:spcBef>
                <a:spcPts val="0"/>
              </a:spcBef>
              <a:spcAft>
                <a:spcPts val="800"/>
              </a:spcAft>
            </a:pP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diamonds["y"].mask(</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diamonds.y</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==0,y_median, </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inplace</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=True)</a:t>
            </a:r>
          </a:p>
          <a:p>
            <a:pPr marL="0" marR="0">
              <a:lnSpc>
                <a:spcPct val="107000"/>
              </a:lnSpc>
              <a:spcBef>
                <a:spcPts val="0"/>
              </a:spcBef>
              <a:spcAft>
                <a:spcPts val="800"/>
              </a:spcAft>
            </a:pP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z_median</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diamonds["z"].median()</a:t>
            </a:r>
          </a:p>
          <a:p>
            <a:pPr marL="0" marR="0">
              <a:lnSpc>
                <a:spcPct val="107000"/>
              </a:lnSpc>
              <a:spcBef>
                <a:spcPts val="0"/>
              </a:spcBef>
              <a:spcAft>
                <a:spcPts val="800"/>
              </a:spcAft>
            </a:pP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diamonds["z"].mask(</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diamonds.z</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==0,z_median, </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inplace</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=True)</a:t>
            </a:r>
          </a:p>
          <a:p>
            <a:endParaRPr lang="en-US" dirty="0"/>
          </a:p>
        </p:txBody>
      </p:sp>
    </p:spTree>
    <p:extLst>
      <p:ext uri="{BB962C8B-B14F-4D97-AF65-F5344CB8AC3E}">
        <p14:creationId xmlns:p14="http://schemas.microsoft.com/office/powerpoint/2010/main" val="90897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CF67-C248-4BA1-9F8C-551E7ADAF7D9}"/>
              </a:ext>
            </a:extLst>
          </p:cNvPr>
          <p:cNvSpPr>
            <a:spLocks noGrp="1"/>
          </p:cNvSpPr>
          <p:nvPr>
            <p:ph type="title"/>
          </p:nvPr>
        </p:nvSpPr>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60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Handily outliers</a:t>
            </a:r>
            <a:endParaRPr lang="en-US" sz="6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A46B272A-F467-4EE0-AC6D-821F974C95D6}"/>
              </a:ext>
            </a:extLst>
          </p:cNvPr>
          <p:cNvSpPr>
            <a:spLocks noGrp="1"/>
          </p:cNvSpPr>
          <p:nvPr>
            <p:ph idx="1"/>
          </p:nvPr>
        </p:nvSpPr>
        <p:spPr>
          <a:xfrm>
            <a:off x="1097280" y="2560320"/>
            <a:ext cx="10058400" cy="3308774"/>
          </a:xfrm>
        </p:spPr>
        <p:txBody>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print('\n', diamonds[diamonds['y'] &gt; 30], '\n')</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print(diamonds[diamonds['z'] &gt; 30], '\n')</a:t>
            </a:r>
          </a:p>
          <a:p>
            <a:pPr marL="0" marR="0">
              <a:lnSpc>
                <a:spcPct val="107000"/>
              </a:lnSpc>
              <a:spcBef>
                <a:spcPts val="0"/>
              </a:spcBef>
              <a:spcAft>
                <a:spcPts val="800"/>
              </a:spcAft>
            </a:pPr>
            <a:r>
              <a:rPr lang="en-US" sz="2800" dirty="0" err="1">
                <a:effectLst/>
                <a:latin typeface="Calibri" panose="020F0502020204030204" pitchFamily="34" charset="0"/>
                <a:ea typeface="Calibri" panose="020F0502020204030204" pitchFamily="34" charset="0"/>
                <a:cs typeface="Arial" panose="020B0604020202020204" pitchFamily="34" charset="0"/>
              </a:rPr>
              <a:t>diamonds.drop</a:t>
            </a:r>
            <a:r>
              <a:rPr lang="en-US" sz="2800" dirty="0">
                <a:effectLst/>
                <a:latin typeface="Calibri" panose="020F0502020204030204" pitchFamily="34" charset="0"/>
                <a:ea typeface="Calibri" panose="020F0502020204030204" pitchFamily="34" charset="0"/>
                <a:cs typeface="Arial" panose="020B0604020202020204" pitchFamily="34" charset="0"/>
              </a:rPr>
              <a:t>(diamonds[(diamonds['z'] &gt; 30) | (diamonds['y'] &gt; 30)].index, axis=0, </a:t>
            </a:r>
            <a:r>
              <a:rPr lang="en-US" sz="2800" dirty="0" err="1">
                <a:effectLst/>
                <a:latin typeface="Calibri" panose="020F0502020204030204" pitchFamily="34" charset="0"/>
                <a:ea typeface="Calibri" panose="020F0502020204030204" pitchFamily="34" charset="0"/>
                <a:cs typeface="Arial" panose="020B0604020202020204" pitchFamily="34" charset="0"/>
              </a:rPr>
              <a:t>inplace</a:t>
            </a:r>
            <a:r>
              <a:rPr lang="en-US" sz="2800" dirty="0">
                <a:effectLst/>
                <a:latin typeface="Calibri" panose="020F0502020204030204" pitchFamily="34" charset="0"/>
                <a:ea typeface="Calibri" panose="020F0502020204030204" pitchFamily="34" charset="0"/>
                <a:cs typeface="Arial" panose="020B0604020202020204" pitchFamily="34" charset="0"/>
              </a:rPr>
              <a:t>=True)</a:t>
            </a:r>
          </a:p>
          <a:p>
            <a:endParaRPr lang="en-US" dirty="0"/>
          </a:p>
        </p:txBody>
      </p:sp>
    </p:spTree>
    <p:extLst>
      <p:ext uri="{BB962C8B-B14F-4D97-AF65-F5344CB8AC3E}">
        <p14:creationId xmlns:p14="http://schemas.microsoft.com/office/powerpoint/2010/main" val="292232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C191-2831-41E5-962D-18FBA1ADCE77}"/>
              </a:ext>
            </a:extLst>
          </p:cNvPr>
          <p:cNvSpPr>
            <a:spLocks noGrp="1"/>
          </p:cNvSpPr>
          <p:nvPr>
            <p:ph type="title"/>
          </p:nvPr>
        </p:nvSpPr>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split the data into training set (80%) and test (20%) set:</a:t>
            </a: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C0D90133-BC9A-4D14-B8F8-6292F7D4B6F8}"/>
              </a:ext>
            </a:extLst>
          </p:cNvPr>
          <p:cNvSpPr>
            <a:spLocks noGrp="1"/>
          </p:cNvSpPr>
          <p:nvPr>
            <p:ph idx="1"/>
          </p:nvPr>
        </p:nvSpPr>
        <p:spPr>
          <a:xfrm>
            <a:off x="1097280" y="2672080"/>
            <a:ext cx="10058400" cy="3197014"/>
          </a:xfrm>
        </p:spPr>
        <p:txBody>
          <a:bodyPr/>
          <a:lstStyle/>
          <a:p>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train_set</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test_set</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 </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train_test_split</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(diamonds, </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test_size</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=0.2, </a:t>
            </a:r>
            <a:r>
              <a:rPr lang="en-US" sz="2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random_state</a:t>
            </a:r>
            <a:r>
              <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=42)</a:t>
            </a:r>
          </a:p>
          <a:p>
            <a:endParaRPr lang="en-US" dirty="0"/>
          </a:p>
        </p:txBody>
      </p:sp>
    </p:spTree>
    <p:extLst>
      <p:ext uri="{BB962C8B-B14F-4D97-AF65-F5344CB8AC3E}">
        <p14:creationId xmlns:p14="http://schemas.microsoft.com/office/powerpoint/2010/main" val="3504221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BF95-FBE6-40A3-B484-34DE679B8EBB}"/>
              </a:ext>
            </a:extLst>
          </p:cNvPr>
          <p:cNvSpPr>
            <a:spLocks noGrp="1"/>
          </p:cNvSpPr>
          <p:nvPr>
            <p:ph type="title"/>
          </p:nvPr>
        </p:nvSpPr>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drop the </a:t>
            </a:r>
            <a:r>
              <a:rPr lang="en-US" sz="4800" dirty="0" err="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first_row</a:t>
            </a:r>
            <a:r>
              <a:rPr lang="en-US" sz="4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and price columns for the inputs (x):</a:t>
            </a: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862DE6F0-02E1-4FF3-A555-5D5732657EAD}"/>
              </a:ext>
            </a:extLst>
          </p:cNvPr>
          <p:cNvSpPr>
            <a:spLocks noGrp="1"/>
          </p:cNvSpPr>
          <p:nvPr>
            <p:ph idx="1"/>
          </p:nvPr>
        </p:nvSpPr>
        <p:spPr>
          <a:xfrm>
            <a:off x="1097280" y="2611120"/>
            <a:ext cx="10058400" cy="3257974"/>
          </a:xfrm>
        </p:spPr>
        <p:txBody>
          <a:bodyPr>
            <a:normAutofit/>
          </a:bodyPr>
          <a:lstStyle/>
          <a:p>
            <a:r>
              <a:rPr lang="en-US" sz="2800" dirty="0">
                <a:solidFill>
                  <a:schemeClr val="tx1"/>
                </a:solidFill>
              </a:rPr>
              <a:t>diamonds= </a:t>
            </a:r>
            <a:r>
              <a:rPr lang="en-US" sz="2800" dirty="0" err="1">
                <a:solidFill>
                  <a:schemeClr val="tx1"/>
                </a:solidFill>
              </a:rPr>
              <a:t>train_set.drop</a:t>
            </a:r>
            <a:r>
              <a:rPr lang="en-US" sz="2800" dirty="0">
                <a:solidFill>
                  <a:schemeClr val="tx1"/>
                </a:solidFill>
              </a:rPr>
              <a:t>(["price","</a:t>
            </a:r>
            <a:r>
              <a:rPr lang="en-US" sz="2800" dirty="0" err="1">
                <a:solidFill>
                  <a:schemeClr val="tx1"/>
                </a:solidFill>
              </a:rPr>
              <a:t>first_row</a:t>
            </a:r>
            <a:r>
              <a:rPr lang="en-US" sz="2800" dirty="0">
                <a:solidFill>
                  <a:schemeClr val="tx1"/>
                </a:solidFill>
              </a:rPr>
              <a:t>"], axis=1)</a:t>
            </a:r>
          </a:p>
        </p:txBody>
      </p:sp>
    </p:spTree>
    <p:extLst>
      <p:ext uri="{BB962C8B-B14F-4D97-AF65-F5344CB8AC3E}">
        <p14:creationId xmlns:p14="http://schemas.microsoft.com/office/powerpoint/2010/main" val="401964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E357-FFC6-43D3-A64E-65E065BD942F}"/>
              </a:ext>
            </a:extLst>
          </p:cNvPr>
          <p:cNvSpPr>
            <a:spLocks noGrp="1"/>
          </p:cNvSpPr>
          <p:nvPr>
            <p:ph type="title"/>
          </p:nvPr>
        </p:nvSpPr>
        <p:spPr>
          <a:xfrm>
            <a:off x="1097280" y="286603"/>
            <a:ext cx="10058400" cy="1440597"/>
          </a:xfrm>
        </p:spPr>
        <p:txBody>
          <a:bodyPr/>
          <a:lstStyle/>
          <a:p>
            <a:b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4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set the target (y):</a:t>
            </a: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D251DECE-79B6-433D-B255-CD51C8A50BEA}"/>
              </a:ext>
            </a:extLst>
          </p:cNvPr>
          <p:cNvSpPr>
            <a:spLocks noGrp="1"/>
          </p:cNvSpPr>
          <p:nvPr>
            <p:ph idx="1"/>
          </p:nvPr>
        </p:nvSpPr>
        <p:spPr>
          <a:xfrm>
            <a:off x="1097280" y="2641600"/>
            <a:ext cx="10058400" cy="3227494"/>
          </a:xfrm>
        </p:spPr>
        <p:txBody>
          <a:bodyPr/>
          <a:lstStyle/>
          <a:p>
            <a:r>
              <a:rPr lang="en-US" sz="2800" dirty="0" err="1">
                <a:effectLst/>
                <a:latin typeface="Calibri" panose="020F0502020204030204" pitchFamily="34" charset="0"/>
                <a:ea typeface="Calibri" panose="020F0502020204030204" pitchFamily="34" charset="0"/>
                <a:cs typeface="Arial" panose="020B0604020202020204" pitchFamily="34" charset="0"/>
              </a:rPr>
              <a:t>diamonds_labels</a:t>
            </a:r>
            <a:r>
              <a:rPr lang="en-US" sz="2800" dirty="0">
                <a:effectLst/>
                <a:latin typeface="Calibri" panose="020F0502020204030204" pitchFamily="34" charset="0"/>
                <a:ea typeface="Calibri" panose="020F0502020204030204" pitchFamily="34" charset="0"/>
                <a:cs typeface="Arial" panose="020B0604020202020204" pitchFamily="34" charset="0"/>
              </a:rPr>
              <a:t>=</a:t>
            </a:r>
            <a:r>
              <a:rPr lang="en-US" sz="2800" dirty="0" err="1">
                <a:effectLst/>
                <a:latin typeface="Calibri" panose="020F0502020204030204" pitchFamily="34" charset="0"/>
                <a:ea typeface="Calibri" panose="020F0502020204030204" pitchFamily="34" charset="0"/>
                <a:cs typeface="Arial" panose="020B0604020202020204" pitchFamily="34" charset="0"/>
              </a:rPr>
              <a:t>train_set</a:t>
            </a:r>
            <a:r>
              <a:rPr lang="en-US" sz="2800" dirty="0">
                <a:effectLst/>
                <a:latin typeface="Calibri" panose="020F0502020204030204" pitchFamily="34" charset="0"/>
                <a:ea typeface="Calibri" panose="020F0502020204030204" pitchFamily="34" charset="0"/>
                <a:cs typeface="Arial" panose="020B0604020202020204" pitchFamily="34" charset="0"/>
              </a:rPr>
              <a:t>['price'].copy()</a:t>
            </a:r>
          </a:p>
          <a:p>
            <a:endParaRPr lang="en-US" dirty="0"/>
          </a:p>
        </p:txBody>
      </p:sp>
    </p:spTree>
    <p:extLst>
      <p:ext uri="{BB962C8B-B14F-4D97-AF65-F5344CB8AC3E}">
        <p14:creationId xmlns:p14="http://schemas.microsoft.com/office/powerpoint/2010/main" val="236448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B274DBD-9F98-4E58-A806-C1D93C01C93F}"/>
              </a:ext>
            </a:extLst>
          </p:cNvPr>
          <p:cNvPicPr>
            <a:picLocks noGrp="1" noChangeAspect="1"/>
          </p:cNvPicPr>
          <p:nvPr>
            <p:ph idx="1"/>
          </p:nvPr>
        </p:nvPicPr>
        <p:blipFill>
          <a:blip r:embed="rId2"/>
          <a:stretch>
            <a:fillRect/>
          </a:stretch>
        </p:blipFill>
        <p:spPr>
          <a:xfrm>
            <a:off x="213361" y="1148080"/>
            <a:ext cx="6696306" cy="4185920"/>
          </a:xfrm>
          <a:prstGeom prst="rect">
            <a:avLst/>
          </a:prstGeom>
        </p:spPr>
      </p:pic>
      <p:sp>
        <p:nvSpPr>
          <p:cNvPr id="28" name="Rectangle 2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853809-734F-4D5B-8F6A-97B96C5AB9B6}"/>
              </a:ext>
            </a:extLst>
          </p:cNvPr>
          <p:cNvSpPr>
            <a:spLocks noGrp="1"/>
          </p:cNvSpPr>
          <p:nvPr>
            <p:ph type="title"/>
          </p:nvPr>
        </p:nvSpPr>
        <p:spPr>
          <a:xfrm>
            <a:off x="8096885" y="640080"/>
            <a:ext cx="3659246" cy="2926080"/>
          </a:xfrm>
        </p:spPr>
        <p:txBody>
          <a:bodyPr vert="horz" lIns="91440" tIns="45720" rIns="91440" bIns="45720" rtlCol="0" anchor="b">
            <a:normAutofit/>
          </a:bodyPr>
          <a:lstStyle/>
          <a:p>
            <a:br>
              <a:rPr lang="en-US" sz="3400">
                <a:solidFill>
                  <a:srgbClr val="FFFFFF"/>
                </a:solidFill>
                <a:effectLst/>
              </a:rPr>
            </a:br>
            <a:br>
              <a:rPr lang="en-US" sz="3400">
                <a:solidFill>
                  <a:srgbClr val="FFFFFF"/>
                </a:solidFill>
                <a:effectLst/>
              </a:rPr>
            </a:br>
            <a:r>
              <a:rPr lang="en-US" sz="3400">
                <a:solidFill>
                  <a:srgbClr val="FFFFFF"/>
                </a:solidFill>
                <a:effectLst/>
              </a:rPr>
              <a:t>Handling the Categorical and numerical Attributes</a:t>
            </a:r>
            <a:endParaRPr lang="en-US" sz="3400">
              <a:solidFill>
                <a:srgbClr val="FFFFFF"/>
              </a:solidFill>
            </a:endParaRPr>
          </a:p>
        </p:txBody>
      </p:sp>
      <p:sp>
        <p:nvSpPr>
          <p:cNvPr id="30" name="Rectangle 2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92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E379-684F-45F7-A16E-3F5D95ACEB38}"/>
              </a:ext>
            </a:extLst>
          </p:cNvPr>
          <p:cNvSpPr>
            <a:spLocks noGrp="1"/>
          </p:cNvSpPr>
          <p:nvPr>
            <p:ph type="title"/>
          </p:nvPr>
        </p:nvSpPr>
        <p:spPr/>
        <p:txBody>
          <a:bodyPr>
            <a:normAutofit/>
          </a:bodyPr>
          <a:lstStyle/>
          <a:p>
            <a:r>
              <a:rPr lang="en-US" sz="6000" dirty="0">
                <a:solidFill>
                  <a:schemeClr val="tx1"/>
                </a:solidFill>
              </a:rPr>
              <a:t>Overview</a:t>
            </a:r>
          </a:p>
        </p:txBody>
      </p:sp>
      <p:sp>
        <p:nvSpPr>
          <p:cNvPr id="3" name="Content Placeholder 2">
            <a:extLst>
              <a:ext uri="{FF2B5EF4-FFF2-40B4-BE49-F238E27FC236}">
                <a16:creationId xmlns:a16="http://schemas.microsoft.com/office/drawing/2014/main" id="{EF398550-239C-4338-93CD-B3DC9680E36D}"/>
              </a:ext>
            </a:extLst>
          </p:cNvPr>
          <p:cNvSpPr>
            <a:spLocks noGrp="1"/>
          </p:cNvSpPr>
          <p:nvPr>
            <p:ph idx="1"/>
          </p:nvPr>
        </p:nvSpPr>
        <p:spPr/>
        <p:txBody>
          <a:bodyPr>
            <a:normAutofit fontScale="92500"/>
          </a:bodyPr>
          <a:lstStyle/>
          <a:p>
            <a:r>
              <a:rPr lang="en-US" sz="3600" b="1" i="0" u="none" strike="noStrike" dirty="0">
                <a:solidFill>
                  <a:srgbClr val="000000"/>
                </a:solidFill>
                <a:effectLst/>
                <a:latin typeface="Raleway"/>
              </a:rPr>
              <a:t>We are asked to predict the price of a piece of diamond. Which sometimes can be a tricky thing.</a:t>
            </a:r>
          </a:p>
          <a:p>
            <a:endParaRPr lang="en-US" sz="3600" b="1" i="0" u="none" strike="noStrike" dirty="0">
              <a:solidFill>
                <a:srgbClr val="000000"/>
              </a:solidFill>
              <a:effectLst/>
              <a:latin typeface="Raleway"/>
            </a:endParaRPr>
          </a:p>
          <a:p>
            <a:pPr marL="0" indent="0" rtl="0" fontAlgn="base">
              <a:spcBef>
                <a:spcPts val="0"/>
              </a:spcBef>
              <a:spcAft>
                <a:spcPts val="1000"/>
              </a:spcAft>
              <a:buNone/>
            </a:pPr>
            <a:r>
              <a:rPr lang="en-US" sz="2400" b="1" i="0" u="none" strike="noStrike" dirty="0">
                <a:solidFill>
                  <a:srgbClr val="F46524"/>
                </a:solidFill>
                <a:effectLst/>
                <a:latin typeface="Raleway"/>
              </a:rPr>
              <a:t>indistinguishable</a:t>
            </a:r>
            <a:br>
              <a:rPr lang="en-US" sz="2400" b="0" i="0" u="none" strike="noStrike" dirty="0">
                <a:solidFill>
                  <a:srgbClr val="000000"/>
                </a:solidFill>
                <a:effectLst/>
                <a:latin typeface="Raleway"/>
              </a:rPr>
            </a:br>
            <a:r>
              <a:rPr lang="en-US" sz="2400" b="0" i="0" u="none" strike="noStrike" dirty="0">
                <a:solidFill>
                  <a:srgbClr val="000000"/>
                </a:solidFill>
                <a:effectLst/>
                <a:latin typeface="Raleway"/>
              </a:rPr>
              <a:t>Diamonds can look the same at the first look. But it’s the  quality that defines the price</a:t>
            </a:r>
            <a:endParaRPr lang="en-US" sz="2400" b="1" i="0" u="none" strike="noStrike" dirty="0">
              <a:solidFill>
                <a:srgbClr val="F46524"/>
              </a:solidFill>
              <a:effectLst/>
              <a:latin typeface="Raleway"/>
            </a:endParaRPr>
          </a:p>
          <a:p>
            <a:r>
              <a:rPr lang="en-US" sz="2400" b="1" i="0" u="none" strike="noStrike" dirty="0">
                <a:solidFill>
                  <a:srgbClr val="F46524"/>
                </a:solidFill>
                <a:effectLst/>
                <a:latin typeface="Raleway"/>
              </a:rPr>
              <a:t>Quality???</a:t>
            </a:r>
            <a:br>
              <a:rPr lang="en-US" sz="2400" b="0" i="0" u="none" strike="noStrike" dirty="0">
                <a:solidFill>
                  <a:srgbClr val="000000"/>
                </a:solidFill>
                <a:effectLst/>
                <a:latin typeface="Raleway"/>
              </a:rPr>
            </a:br>
            <a:r>
              <a:rPr lang="en-US" sz="2400" b="0" i="0" u="none" strike="noStrike" dirty="0">
                <a:solidFill>
                  <a:srgbClr val="000000"/>
                </a:solidFill>
                <a:effectLst/>
                <a:latin typeface="Raleway"/>
              </a:rPr>
              <a:t>It’s quite hard to compare two pieces of diamonds. There is no particular definition for “quality” here.</a:t>
            </a:r>
            <a:endParaRPr lang="en-US" sz="2400" dirty="0"/>
          </a:p>
        </p:txBody>
      </p:sp>
    </p:spTree>
    <p:extLst>
      <p:ext uri="{BB962C8B-B14F-4D97-AF65-F5344CB8AC3E}">
        <p14:creationId xmlns:p14="http://schemas.microsoft.com/office/powerpoint/2010/main" val="2973459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BB84FA-1D37-42B6-9CB2-A13AE679DD2F}"/>
              </a:ext>
            </a:extLst>
          </p:cNvPr>
          <p:cNvSpPr>
            <a:spLocks noGrp="1"/>
          </p:cNvSpPr>
          <p:nvPr>
            <p:ph type="title"/>
          </p:nvPr>
        </p:nvSpPr>
        <p:spPr>
          <a:xfrm>
            <a:off x="492370" y="516835"/>
            <a:ext cx="3084844" cy="2103875"/>
          </a:xfrm>
        </p:spPr>
        <p:txBody>
          <a:bodyPr>
            <a:normAutofit/>
          </a:bodyPr>
          <a:lstStyle/>
          <a:p>
            <a:pPr marL="342900" marR="0" lvl="0" indent="-342900" rtl="0">
              <a:spcBef>
                <a:spcPts val="0"/>
              </a:spcBef>
              <a:spcAft>
                <a:spcPts val="800"/>
              </a:spcAft>
              <a:tabLst>
                <a:tab pos="457200" algn="l"/>
              </a:tabLst>
            </a:pPr>
            <a:r>
              <a:rPr lang="en-US" sz="3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Appling  all the transformations to the diamonds data</a:t>
            </a:r>
            <a:endParaRPr lang="en-US" sz="3200" dirty="0">
              <a:solidFill>
                <a:srgbClr val="FFFFFF"/>
              </a:solidFill>
            </a:endParaRPr>
          </a:p>
        </p:txBody>
      </p:sp>
      <p:sp>
        <p:nvSpPr>
          <p:cNvPr id="3" name="Content Placeholder 2">
            <a:extLst>
              <a:ext uri="{FF2B5EF4-FFF2-40B4-BE49-F238E27FC236}">
                <a16:creationId xmlns:a16="http://schemas.microsoft.com/office/drawing/2014/main" id="{8C5ED987-8B41-4717-8B6A-4BC402BFA98E}"/>
              </a:ext>
            </a:extLst>
          </p:cNvPr>
          <p:cNvSpPr>
            <a:spLocks noGrp="1"/>
          </p:cNvSpPr>
          <p:nvPr>
            <p:ph idx="1"/>
          </p:nvPr>
        </p:nvSpPr>
        <p:spPr>
          <a:xfrm>
            <a:off x="492371" y="3137545"/>
            <a:ext cx="3084844" cy="2851774"/>
          </a:xfrm>
        </p:spPr>
        <p:txBody>
          <a:bodyPr>
            <a:normAutofit/>
          </a:bodyPr>
          <a:lstStyle/>
          <a:p>
            <a:r>
              <a:rPr lang="en-US" sz="2400" dirty="0" err="1">
                <a:solidFill>
                  <a:srgbClr val="FFFFFF"/>
                </a:solidFill>
                <a:effectLst/>
                <a:latin typeface="Calibri" panose="020F0502020204030204" pitchFamily="34" charset="0"/>
                <a:ea typeface="Calibri" panose="020F0502020204030204" pitchFamily="34" charset="0"/>
                <a:cs typeface="Arial" panose="020B0604020202020204" pitchFamily="34" charset="0"/>
              </a:rPr>
              <a:t>diamonds_prepared</a:t>
            </a:r>
            <a:r>
              <a:rPr lang="en-US" sz="24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 </a:t>
            </a:r>
            <a:r>
              <a:rPr lang="en-US" sz="2400" dirty="0" err="1">
                <a:solidFill>
                  <a:srgbClr val="FFFFFF"/>
                </a:solidFill>
                <a:effectLst/>
                <a:latin typeface="Calibri" panose="020F0502020204030204" pitchFamily="34" charset="0"/>
                <a:ea typeface="Calibri" panose="020F0502020204030204" pitchFamily="34" charset="0"/>
                <a:cs typeface="Arial" panose="020B0604020202020204" pitchFamily="34" charset="0"/>
              </a:rPr>
              <a:t>full_pipeline.fit_transform</a:t>
            </a:r>
            <a:r>
              <a:rPr lang="en-US" sz="24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(diamonds</a:t>
            </a:r>
            <a:r>
              <a:rPr lang="en-US" sz="15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a:t>
            </a:r>
          </a:p>
          <a:p>
            <a:endParaRPr lang="en-US" sz="15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5C0B55B-7879-4A76-B47D-01138704D177}"/>
              </a:ext>
            </a:extLst>
          </p:cNvPr>
          <p:cNvPicPr/>
          <p:nvPr/>
        </p:nvPicPr>
        <p:blipFill>
          <a:blip r:embed="rId2" cstate="print"/>
          <a:stretch>
            <a:fillRect/>
          </a:stretch>
        </p:blipFill>
        <p:spPr bwMode="auto">
          <a:xfrm>
            <a:off x="4742017" y="1158240"/>
            <a:ext cx="7444298" cy="4124960"/>
          </a:xfrm>
          <a:prstGeom prst="rect">
            <a:avLst/>
          </a:prstGeom>
          <a:noFill/>
        </p:spPr>
      </p:pic>
    </p:spTree>
    <p:extLst>
      <p:ext uri="{BB962C8B-B14F-4D97-AF65-F5344CB8AC3E}">
        <p14:creationId xmlns:p14="http://schemas.microsoft.com/office/powerpoint/2010/main" val="1477862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8B5E0C-B000-4148-861B-0D91A5843859}"/>
              </a:ext>
            </a:extLst>
          </p:cNvPr>
          <p:cNvSpPr>
            <a:spLocks noGrp="1"/>
          </p:cNvSpPr>
          <p:nvPr>
            <p:ph type="title"/>
          </p:nvPr>
        </p:nvSpPr>
        <p:spPr>
          <a:xfrm>
            <a:off x="642256" y="642257"/>
            <a:ext cx="3417677" cy="5226837"/>
          </a:xfrm>
        </p:spPr>
        <p:txBody>
          <a:bodyPr anchor="t">
            <a:normAutofit/>
          </a:bodyPr>
          <a:lstStyle/>
          <a:p>
            <a:r>
              <a:rPr lang="en-US" sz="60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Comparison study</a:t>
            </a:r>
            <a:endParaRPr lang="en-US" sz="6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F8E3718-3490-46A6-AF4A-0C7E5C6E1497}"/>
              </a:ext>
            </a:extLst>
          </p:cNvPr>
          <p:cNvSpPr>
            <a:spLocks noGrp="1"/>
          </p:cNvSpPr>
          <p:nvPr>
            <p:ph idx="1"/>
          </p:nvPr>
        </p:nvSpPr>
        <p:spPr>
          <a:xfrm>
            <a:off x="4713512" y="642258"/>
            <a:ext cx="6847117" cy="3091682"/>
          </a:xfrm>
        </p:spPr>
        <p:txBody>
          <a:bodyPr>
            <a:normAutofit/>
          </a:bodyPr>
          <a:lstStyle/>
          <a:p>
            <a:pPr marL="457200" marR="0">
              <a:spcBef>
                <a:spcPts val="0"/>
              </a:spcBef>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To select the best-fit candidate that can predict better future data a comparison study is necessary. </a:t>
            </a:r>
          </a:p>
          <a:p>
            <a:pPr marL="457200" marR="0">
              <a:spcBef>
                <a:spcPts val="0"/>
              </a:spcBef>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we select three different algorithms  where the cross-validation was employed to check if overfitting is occurring.</a:t>
            </a:r>
          </a:p>
          <a:p>
            <a:pPr marL="457200" marR="0">
              <a:spcBef>
                <a:spcPts val="0"/>
              </a:spcBef>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the chose will be taken bass on their RMSE.</a:t>
            </a:r>
          </a:p>
          <a:p>
            <a:endParaRPr lang="en-US" dirty="0"/>
          </a:p>
        </p:txBody>
      </p:sp>
      <p:pic>
        <p:nvPicPr>
          <p:cNvPr id="5" name="Picture 4" descr="Table&#10;&#10;Description automatically generated">
            <a:extLst>
              <a:ext uri="{FF2B5EF4-FFF2-40B4-BE49-F238E27FC236}">
                <a16:creationId xmlns:a16="http://schemas.microsoft.com/office/drawing/2014/main" id="{64582346-34E3-4100-B731-358D30BFD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512" y="3733941"/>
            <a:ext cx="6847117" cy="2100544"/>
          </a:xfrm>
          <a:prstGeom prst="rect">
            <a:avLst/>
          </a:prstGeom>
        </p:spPr>
      </p:pic>
      <p:sp>
        <p:nvSpPr>
          <p:cNvPr id="12" name="Rectangle 11">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8846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BF05-74CD-47D9-99C9-9160A3F3082A}"/>
              </a:ext>
            </a:extLst>
          </p:cNvPr>
          <p:cNvSpPr>
            <a:spLocks noGrp="1"/>
          </p:cNvSpPr>
          <p:nvPr>
            <p:ph type="title"/>
          </p:nvPr>
        </p:nvSpPr>
        <p:spPr/>
        <p:txBody>
          <a:bodyPr/>
          <a:lstStyle/>
          <a:p>
            <a:r>
              <a:rPr lang="en-GB" sz="48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And now we save our three models for latter use</a:t>
            </a:r>
            <a:endParaRPr lang="en-US" dirty="0">
              <a:solidFill>
                <a:schemeClr val="accent1">
                  <a:lumMod val="60000"/>
                  <a:lumOff val="40000"/>
                </a:schemeClr>
              </a:solidFill>
            </a:endParaRPr>
          </a:p>
        </p:txBody>
      </p:sp>
      <p:pic>
        <p:nvPicPr>
          <p:cNvPr id="4" name="Content Placeholder 3">
            <a:extLst>
              <a:ext uri="{FF2B5EF4-FFF2-40B4-BE49-F238E27FC236}">
                <a16:creationId xmlns:a16="http://schemas.microsoft.com/office/drawing/2014/main" id="{13433554-31A6-47DD-9AD4-D8CA0847A059}"/>
              </a:ext>
            </a:extLst>
          </p:cNvPr>
          <p:cNvPicPr>
            <a:picLocks noGrp="1" noChangeAspect="1"/>
          </p:cNvPicPr>
          <p:nvPr>
            <p:ph idx="1"/>
          </p:nvPr>
        </p:nvPicPr>
        <p:blipFill>
          <a:blip r:embed="rId2"/>
          <a:stretch>
            <a:fillRect/>
          </a:stretch>
        </p:blipFill>
        <p:spPr>
          <a:xfrm>
            <a:off x="1361440" y="2113280"/>
            <a:ext cx="7480629" cy="3627120"/>
          </a:xfrm>
          <a:prstGeom prst="rect">
            <a:avLst/>
          </a:prstGeom>
        </p:spPr>
      </p:pic>
    </p:spTree>
    <p:extLst>
      <p:ext uri="{BB962C8B-B14F-4D97-AF65-F5344CB8AC3E}">
        <p14:creationId xmlns:p14="http://schemas.microsoft.com/office/powerpoint/2010/main" val="739235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B0E4-89E3-4432-B4B9-72D212B5C89F}"/>
              </a:ext>
            </a:extLst>
          </p:cNvPr>
          <p:cNvSpPr>
            <a:spLocks noGrp="1"/>
          </p:cNvSpPr>
          <p:nvPr>
            <p:ph type="title"/>
          </p:nvPr>
        </p:nvSpPr>
        <p:spPr/>
        <p:txBody>
          <a:bodyPr/>
          <a:lstStyle/>
          <a:p>
            <a:br>
              <a:rPr lang="en-US" sz="1800" dirty="0">
                <a:effectLst/>
                <a:latin typeface="Calibri" panose="020F0502020204030204" pitchFamily="34" charset="0"/>
                <a:ea typeface="Calibri" panose="020F0502020204030204" pitchFamily="34" charset="0"/>
                <a:cs typeface="Arial" panose="020B0604020202020204" pitchFamily="34" charset="0"/>
              </a:rPr>
            </a:br>
            <a:r>
              <a:rPr lang="en-GB" sz="48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and for </a:t>
            </a:r>
            <a:r>
              <a:rPr lang="en-GB" sz="4800" dirty="0" err="1">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abloading</a:t>
            </a:r>
            <a:r>
              <a:rPr lang="en-GB" sz="48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 them :</a:t>
            </a:r>
            <a:endParaRPr lang="en-US" dirty="0">
              <a:solidFill>
                <a:schemeClr val="accent1">
                  <a:lumMod val="60000"/>
                  <a:lumOff val="40000"/>
                </a:schemeClr>
              </a:solidFill>
            </a:endParaRPr>
          </a:p>
        </p:txBody>
      </p:sp>
      <p:pic>
        <p:nvPicPr>
          <p:cNvPr id="4" name="Content Placeholder 3">
            <a:extLst>
              <a:ext uri="{FF2B5EF4-FFF2-40B4-BE49-F238E27FC236}">
                <a16:creationId xmlns:a16="http://schemas.microsoft.com/office/drawing/2014/main" id="{E9B95121-2592-4B4A-9496-CD5EF0C7C50C}"/>
              </a:ext>
            </a:extLst>
          </p:cNvPr>
          <p:cNvPicPr>
            <a:picLocks noGrp="1" noChangeAspect="1"/>
          </p:cNvPicPr>
          <p:nvPr>
            <p:ph idx="1"/>
          </p:nvPr>
        </p:nvPicPr>
        <p:blipFill>
          <a:blip r:embed="rId2"/>
          <a:stretch>
            <a:fillRect/>
          </a:stretch>
        </p:blipFill>
        <p:spPr>
          <a:xfrm>
            <a:off x="1178560" y="2842678"/>
            <a:ext cx="5882639" cy="2540000"/>
          </a:xfrm>
          <a:prstGeom prst="rect">
            <a:avLst/>
          </a:prstGeom>
        </p:spPr>
      </p:pic>
    </p:spTree>
    <p:extLst>
      <p:ext uri="{BB962C8B-B14F-4D97-AF65-F5344CB8AC3E}">
        <p14:creationId xmlns:p14="http://schemas.microsoft.com/office/powerpoint/2010/main" val="4002039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F207E69B-0F6F-4D15-A988-616519F6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24113C24-A97F-448E-BE2B-73E74A61D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848C22-9851-425D-B01A-9F254DC06D8B}"/>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effectLst/>
                <a:latin typeface="Helvetica" panose="020B0604020202020204" pitchFamily="34" charset="0"/>
                <a:ea typeface="Calibri" panose="020F0502020204030204" pitchFamily="34" charset="0"/>
                <a:cs typeface="Arial" panose="020B0604020202020204" pitchFamily="34" charset="0"/>
              </a:rPr>
              <a:t>Fine-Tune</a:t>
            </a:r>
            <a:endParaRPr lang="en-US" sz="4000" dirty="0">
              <a:solidFill>
                <a:srgbClr val="FFFFFF"/>
              </a:solidFill>
            </a:endParaRPr>
          </a:p>
        </p:txBody>
      </p:sp>
      <p:sp>
        <p:nvSpPr>
          <p:cNvPr id="3" name="Content Placeholder 2">
            <a:extLst>
              <a:ext uri="{FF2B5EF4-FFF2-40B4-BE49-F238E27FC236}">
                <a16:creationId xmlns:a16="http://schemas.microsoft.com/office/drawing/2014/main" id="{26B490B9-E1D6-4350-A38B-2C205EEB2154}"/>
              </a:ext>
            </a:extLst>
          </p:cNvPr>
          <p:cNvSpPr>
            <a:spLocks noGrp="1"/>
          </p:cNvSpPr>
          <p:nvPr>
            <p:ph idx="1"/>
          </p:nvPr>
        </p:nvSpPr>
        <p:spPr>
          <a:xfrm>
            <a:off x="1097279" y="2236304"/>
            <a:ext cx="5977938" cy="3652667"/>
          </a:xfrm>
        </p:spPr>
        <p:txBody>
          <a:bodyPr>
            <a:normAutofit/>
          </a:bodyPr>
          <a:lstStyle/>
          <a:p>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Looking at the RMSE of the models it's clearly opinion that the </a:t>
            </a:r>
            <a:r>
              <a:rPr lang="en-US" sz="1800" dirty="0" err="1">
                <a:solidFill>
                  <a:srgbClr val="FFFFFF"/>
                </a:solidFill>
                <a:effectLst/>
                <a:latin typeface="Calibri" panose="020F0502020204030204" pitchFamily="34" charset="0"/>
                <a:ea typeface="Calibri" panose="020F0502020204030204" pitchFamily="34" charset="0"/>
                <a:cs typeface="Arial" panose="020B0604020202020204" pitchFamily="34" charset="0"/>
              </a:rPr>
              <a:t>forest_reg</a:t>
            </a: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is the best fit-candidate. but, due to the fact that the main reason behind this work is to learn. we end up selecting the </a:t>
            </a:r>
            <a:r>
              <a:rPr lang="en-US" sz="1800" dirty="0" err="1">
                <a:solidFill>
                  <a:srgbClr val="FFFFFF"/>
                </a:solidFill>
                <a:effectLst/>
                <a:latin typeface="Calibri" panose="020F0502020204030204" pitchFamily="34" charset="0"/>
                <a:ea typeface="Calibri" panose="020F0502020204030204" pitchFamily="34" charset="0"/>
                <a:cs typeface="Arial" panose="020B0604020202020204" pitchFamily="34" charset="0"/>
              </a:rPr>
              <a:t>lin_reg</a:t>
            </a: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 model to fine-tune it in order to learn how to do it first and exploit its capacity on the second hand.</a:t>
            </a:r>
          </a:p>
          <a:p>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Rmse</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=571.6601917904563</a:t>
            </a:r>
          </a:p>
          <a:p>
            <a:endParaRPr lang="en-US" sz="1800" dirty="0">
              <a:solidFill>
                <a:srgbClr val="FFFFFF"/>
              </a:solidFill>
            </a:endParaRPr>
          </a:p>
        </p:txBody>
      </p:sp>
      <p:sp>
        <p:nvSpPr>
          <p:cNvPr id="28" name="Rectangle 21">
            <a:extLst>
              <a:ext uri="{FF2B5EF4-FFF2-40B4-BE49-F238E27FC236}">
                <a16:creationId xmlns:a16="http://schemas.microsoft.com/office/drawing/2014/main" id="{D0EA43E2-C9E1-4415-824D-FC15F7E61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E9600DC9-EC97-48E6-8338-78DA10F66523}"/>
              </a:ext>
            </a:extLst>
          </p:cNvPr>
          <p:cNvPicPr>
            <a:picLocks noChangeAspect="1"/>
          </p:cNvPicPr>
          <p:nvPr/>
        </p:nvPicPr>
        <p:blipFill>
          <a:blip r:embed="rId2"/>
          <a:stretch>
            <a:fillRect/>
          </a:stretch>
        </p:blipFill>
        <p:spPr>
          <a:xfrm>
            <a:off x="7792720" y="1350084"/>
            <a:ext cx="4277360" cy="2078915"/>
          </a:xfrm>
          <a:prstGeom prst="rect">
            <a:avLst/>
          </a:prstGeom>
        </p:spPr>
      </p:pic>
      <p:pic>
        <p:nvPicPr>
          <p:cNvPr id="5" name="Picture 4">
            <a:extLst>
              <a:ext uri="{FF2B5EF4-FFF2-40B4-BE49-F238E27FC236}">
                <a16:creationId xmlns:a16="http://schemas.microsoft.com/office/drawing/2014/main" id="{61789A03-9716-44C9-B846-F429DF05C64D}"/>
              </a:ext>
            </a:extLst>
          </p:cNvPr>
          <p:cNvPicPr>
            <a:picLocks noChangeAspect="1"/>
          </p:cNvPicPr>
          <p:nvPr/>
        </p:nvPicPr>
        <p:blipFill>
          <a:blip r:embed="rId3"/>
          <a:stretch>
            <a:fillRect/>
          </a:stretch>
        </p:blipFill>
        <p:spPr>
          <a:xfrm>
            <a:off x="7792720" y="4481284"/>
            <a:ext cx="3753515" cy="1614716"/>
          </a:xfrm>
          <a:prstGeom prst="rect">
            <a:avLst/>
          </a:prstGeom>
        </p:spPr>
      </p:pic>
    </p:spTree>
    <p:extLst>
      <p:ext uri="{BB962C8B-B14F-4D97-AF65-F5344CB8AC3E}">
        <p14:creationId xmlns:p14="http://schemas.microsoft.com/office/powerpoint/2010/main" val="3291999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207E69B-0F6F-4D15-A988-616519F6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113C24-A97F-448E-BE2B-73E74A61D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0210BA-EFA1-43FD-A83B-747F79A3B469}"/>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Evaluation</a:t>
            </a:r>
            <a:endParaRPr lang="en-US" sz="4000" dirty="0">
              <a:solidFill>
                <a:srgbClr val="FFFFFF"/>
              </a:solidFill>
            </a:endParaRPr>
          </a:p>
        </p:txBody>
      </p:sp>
      <p:sp>
        <p:nvSpPr>
          <p:cNvPr id="10" name="Content Placeholder 9">
            <a:extLst>
              <a:ext uri="{FF2B5EF4-FFF2-40B4-BE49-F238E27FC236}">
                <a16:creationId xmlns:a16="http://schemas.microsoft.com/office/drawing/2014/main" id="{E2ECD597-E91C-476C-9B47-5BAC20AA5B4F}"/>
              </a:ext>
            </a:extLst>
          </p:cNvPr>
          <p:cNvSpPr>
            <a:spLocks noGrp="1"/>
          </p:cNvSpPr>
          <p:nvPr>
            <p:ph idx="1"/>
          </p:nvPr>
        </p:nvSpPr>
        <p:spPr>
          <a:xfrm>
            <a:off x="1097279" y="2700171"/>
            <a:ext cx="5977938" cy="3135832"/>
          </a:xfrm>
        </p:spPr>
        <p:txBody>
          <a:bodyPr>
            <a:normAutofit/>
          </a:bodyPr>
          <a:lstStyle/>
          <a:p>
            <a:r>
              <a:rPr lang="en-US" dirty="0" err="1">
                <a:solidFill>
                  <a:srgbClr val="FFFFFF"/>
                </a:solidFill>
              </a:rPr>
              <a:t>Rmse</a:t>
            </a:r>
            <a:r>
              <a:rPr lang="en-US" dirty="0">
                <a:solidFill>
                  <a:srgbClr val="FFFFFF"/>
                </a:solidFill>
              </a:rPr>
              <a:t>=540.5501769690312</a:t>
            </a:r>
          </a:p>
          <a:p>
            <a: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t>compute a 95% confidence interval for the generalization error</a:t>
            </a:r>
          </a:p>
          <a:p>
            <a:endParaRPr lang="en-US" sz="1800" dirty="0">
              <a:solidFill>
                <a:srgbClr val="FFFFFF"/>
              </a:solidFill>
            </a:endParaRPr>
          </a:p>
        </p:txBody>
      </p:sp>
      <p:sp>
        <p:nvSpPr>
          <p:cNvPr id="17" name="Rectangle 16">
            <a:extLst>
              <a:ext uri="{FF2B5EF4-FFF2-40B4-BE49-F238E27FC236}">
                <a16:creationId xmlns:a16="http://schemas.microsoft.com/office/drawing/2014/main" id="{D0EA43E2-C9E1-4415-824D-FC15F7E61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9FE98407-CAC4-425E-B270-C4D59932A7C6}"/>
              </a:ext>
            </a:extLst>
          </p:cNvPr>
          <p:cNvPicPr>
            <a:picLocks noChangeAspect="1"/>
          </p:cNvPicPr>
          <p:nvPr/>
        </p:nvPicPr>
        <p:blipFill>
          <a:blip r:embed="rId2"/>
          <a:stretch>
            <a:fillRect/>
          </a:stretch>
        </p:blipFill>
        <p:spPr>
          <a:xfrm>
            <a:off x="7823200" y="721360"/>
            <a:ext cx="3723035" cy="2326640"/>
          </a:xfrm>
          <a:prstGeom prst="rect">
            <a:avLst/>
          </a:prstGeom>
        </p:spPr>
      </p:pic>
      <p:pic>
        <p:nvPicPr>
          <p:cNvPr id="6" name="Picture 5">
            <a:extLst>
              <a:ext uri="{FF2B5EF4-FFF2-40B4-BE49-F238E27FC236}">
                <a16:creationId xmlns:a16="http://schemas.microsoft.com/office/drawing/2014/main" id="{B43CB372-FB1C-44B2-98E9-D9D981717EEB}"/>
              </a:ext>
            </a:extLst>
          </p:cNvPr>
          <p:cNvPicPr>
            <a:picLocks noChangeAspect="1"/>
          </p:cNvPicPr>
          <p:nvPr/>
        </p:nvPicPr>
        <p:blipFill>
          <a:blip r:embed="rId3"/>
          <a:stretch>
            <a:fillRect/>
          </a:stretch>
        </p:blipFill>
        <p:spPr>
          <a:xfrm>
            <a:off x="8020572" y="3769360"/>
            <a:ext cx="3525664" cy="1849120"/>
          </a:xfrm>
          <a:prstGeom prst="rect">
            <a:avLst/>
          </a:prstGeom>
        </p:spPr>
      </p:pic>
    </p:spTree>
    <p:extLst>
      <p:ext uri="{BB962C8B-B14F-4D97-AF65-F5344CB8AC3E}">
        <p14:creationId xmlns:p14="http://schemas.microsoft.com/office/powerpoint/2010/main" val="2553531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A2D8-B4DA-4C96-84AC-A46944596CFA}"/>
              </a:ext>
            </a:extLst>
          </p:cNvPr>
          <p:cNvSpPr>
            <a:spLocks noGrp="1"/>
          </p:cNvSpPr>
          <p:nvPr>
            <p:ph type="title"/>
          </p:nvPr>
        </p:nvSpPr>
        <p:spPr/>
        <p:txBody>
          <a:bodyPr>
            <a:normAutofit/>
          </a:bodyPr>
          <a:lstStyle/>
          <a:p>
            <a:r>
              <a:rPr lang="en-US" sz="6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a:t>
            </a:r>
            <a:endParaRPr lang="en-US" sz="6000" dirty="0">
              <a:solidFill>
                <a:schemeClr val="tx1"/>
              </a:solidFill>
            </a:endParaRPr>
          </a:p>
        </p:txBody>
      </p:sp>
      <p:sp>
        <p:nvSpPr>
          <p:cNvPr id="3" name="Content Placeholder 2">
            <a:extLst>
              <a:ext uri="{FF2B5EF4-FFF2-40B4-BE49-F238E27FC236}">
                <a16:creationId xmlns:a16="http://schemas.microsoft.com/office/drawing/2014/main" id="{01F70C39-94DD-427A-8375-AF8C728C4C09}"/>
              </a:ext>
            </a:extLst>
          </p:cNvPr>
          <p:cNvSpPr>
            <a:spLocks noGrp="1"/>
          </p:cNvSpPr>
          <p:nvPr>
            <p:ph idx="1"/>
          </p:nvPr>
        </p:nvSpPr>
        <p:spPr/>
        <p:txBody>
          <a:bodyPr>
            <a:normAutofit lnSpcReduction="10000"/>
          </a:bodyPr>
          <a:lstStyle/>
          <a:p>
            <a:pPr marL="342900" marR="0" lvl="0" indent="-342900" rtl="0">
              <a:lnSpc>
                <a:spcPct val="107000"/>
              </a:lnSpc>
              <a:spcBef>
                <a:spcPts val="0"/>
              </a:spcBef>
              <a:spcAft>
                <a:spcPts val="800"/>
              </a:spcAft>
              <a:buFont typeface="Arial" panose="020B0604020202020204" pitchFamily="34" charset="0"/>
              <a:buChar char="•"/>
              <a:tabLst>
                <a:tab pos="457200" algn="l"/>
              </a:tabLst>
            </a:pPr>
            <a:r>
              <a:rPr lang="en-GB" sz="2400" dirty="0">
                <a:effectLst/>
                <a:latin typeface="Calibri" panose="020F0502020204030204" pitchFamily="34" charset="0"/>
                <a:ea typeface="Calibri" panose="020F0502020204030204" pitchFamily="34" charset="0"/>
                <a:cs typeface="Times New Roman" panose="02020603050405020304" pitchFamily="18" charset="0"/>
              </a:rPr>
              <a:t>diamonds price prediction is an important task for the economy and for it selling it has many features that describe each kind of diamond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GB" sz="2400" dirty="0">
                <a:effectLst/>
                <a:latin typeface="Calibri" panose="020F0502020204030204" pitchFamily="34" charset="0"/>
                <a:ea typeface="Calibri" panose="020F0502020204030204" pitchFamily="34" charset="0"/>
                <a:cs typeface="Times New Roman" panose="02020603050405020304" pitchFamily="18" charset="0"/>
              </a:rPr>
              <a:t>data visualization comes at first to see and visualize your data and its composing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GB" sz="2400" dirty="0">
                <a:effectLst/>
                <a:latin typeface="Calibri" panose="020F0502020204030204" pitchFamily="34" charset="0"/>
                <a:ea typeface="Calibri" panose="020F0502020204030204" pitchFamily="34" charset="0"/>
                <a:cs typeface="Times New Roman" panose="02020603050405020304" pitchFamily="18" charset="0"/>
              </a:rPr>
              <a:t>other fitting and underfitting is a hug problem that faces the data scientist and defining it and dealing with  gives a hug impact on the result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GB" sz="2400" dirty="0">
                <a:effectLst/>
                <a:latin typeface="Calibri" panose="020F0502020204030204" pitchFamily="34" charset="0"/>
                <a:ea typeface="Calibri" panose="020F0502020204030204" pitchFamily="34" charset="0"/>
                <a:cs typeface="Times New Roman" panose="02020603050405020304" pitchFamily="18" charset="0"/>
              </a:rPr>
              <a:t>we end up selecting the </a:t>
            </a:r>
            <a:r>
              <a:rPr lang="en-GB" sz="2400" dirty="0" err="1">
                <a:effectLst/>
                <a:latin typeface="Calibri" panose="020F0502020204030204" pitchFamily="34" charset="0"/>
                <a:ea typeface="Calibri" panose="020F0502020204030204" pitchFamily="34" charset="0"/>
                <a:cs typeface="Times New Roman" panose="02020603050405020304" pitchFamily="18" charset="0"/>
              </a:rPr>
              <a:t>lin_reg</a:t>
            </a:r>
            <a:r>
              <a:rPr lang="en-GB" sz="2400" dirty="0">
                <a:effectLst/>
                <a:latin typeface="Calibri" panose="020F0502020204030204" pitchFamily="34" charset="0"/>
                <a:ea typeface="Calibri" panose="020F0502020204030204" pitchFamily="34" charset="0"/>
                <a:cs typeface="Times New Roman" panose="02020603050405020304" pitchFamily="18" charset="0"/>
              </a:rPr>
              <a:t> model to fine-tune the random forest model which gave the best </a:t>
            </a:r>
            <a:r>
              <a:rPr lang="en-GB" sz="2400" dirty="0" err="1">
                <a:effectLst/>
                <a:latin typeface="Calibri" panose="020F0502020204030204" pitchFamily="34" charset="0"/>
                <a:ea typeface="Calibri" panose="020F0502020204030204" pitchFamily="34" charset="0"/>
                <a:cs typeface="Times New Roman" panose="02020603050405020304" pitchFamily="18" charset="0"/>
              </a:rPr>
              <a:t>rmse</a:t>
            </a:r>
            <a:r>
              <a:rPr lang="en-GB" sz="2400" dirty="0">
                <a:effectLst/>
                <a:latin typeface="Calibri" panose="020F0502020204030204" pitchFamily="34" charset="0"/>
                <a:ea typeface="Calibri" panose="020F0502020204030204" pitchFamily="34" charset="0"/>
                <a:cs typeface="Times New Roman" panose="02020603050405020304" pitchFamily="18" charset="0"/>
              </a:rPr>
              <a:t> result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always   save your models for latter use .   </a:t>
            </a:r>
          </a:p>
          <a:p>
            <a:endParaRPr lang="en-US" dirty="0"/>
          </a:p>
        </p:txBody>
      </p:sp>
    </p:spTree>
    <p:extLst>
      <p:ext uri="{BB962C8B-B14F-4D97-AF65-F5344CB8AC3E}">
        <p14:creationId xmlns:p14="http://schemas.microsoft.com/office/powerpoint/2010/main" val="250671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B17B-C018-417B-A232-ACFFFF51532F}"/>
              </a:ext>
            </a:extLst>
          </p:cNvPr>
          <p:cNvSpPr>
            <a:spLocks noGrp="1"/>
          </p:cNvSpPr>
          <p:nvPr>
            <p:ph type="title"/>
          </p:nvPr>
        </p:nvSpPr>
        <p:spPr>
          <a:xfrm>
            <a:off x="1097280" y="142241"/>
            <a:ext cx="10058400" cy="1503680"/>
          </a:xfrm>
        </p:spPr>
        <p:txBody>
          <a:bodyPr>
            <a:noAutofit/>
          </a:bodyPr>
          <a:lstStyle/>
          <a:p>
            <a:pPr marL="0" indent="0" rtl="0">
              <a:spcBef>
                <a:spcPts val="0"/>
              </a:spcBef>
              <a:spcAft>
                <a:spcPts val="0"/>
              </a:spcAft>
            </a:pPr>
            <a:r>
              <a:rPr lang="en-US" sz="6000" b="0" dirty="0">
                <a:solidFill>
                  <a:schemeClr val="tx1"/>
                </a:solidFill>
                <a:effectLst/>
              </a:rPr>
              <a:t>So what we can do to solve this problem?</a:t>
            </a:r>
          </a:p>
        </p:txBody>
      </p:sp>
      <p:sp>
        <p:nvSpPr>
          <p:cNvPr id="3" name="Content Placeholder 2">
            <a:extLst>
              <a:ext uri="{FF2B5EF4-FFF2-40B4-BE49-F238E27FC236}">
                <a16:creationId xmlns:a16="http://schemas.microsoft.com/office/drawing/2014/main" id="{D8DF8559-BAD9-4915-B2C4-18CCE061842D}"/>
              </a:ext>
            </a:extLst>
          </p:cNvPr>
          <p:cNvSpPr>
            <a:spLocks noGrp="1"/>
          </p:cNvSpPr>
          <p:nvPr>
            <p:ph idx="1"/>
          </p:nvPr>
        </p:nvSpPr>
        <p:spPr>
          <a:xfrm>
            <a:off x="1188720" y="1723813"/>
            <a:ext cx="10058400" cy="4529667"/>
          </a:xfrm>
        </p:spPr>
        <p:txBody>
          <a:bodyPr>
            <a:normAutofit/>
          </a:bodyPr>
          <a:lstStyle/>
          <a:p>
            <a:pPr marL="0" indent="0" rtl="0">
              <a:spcBef>
                <a:spcPts val="0"/>
              </a:spcBef>
              <a:spcAft>
                <a:spcPts val="0"/>
              </a:spcAft>
              <a:buNone/>
            </a:pPr>
            <a:endParaRPr lang="en-US" sz="3200" b="1" i="0" u="none" strike="noStrike" dirty="0">
              <a:solidFill>
                <a:srgbClr val="FB8C00"/>
              </a:solidFill>
              <a:effectLst/>
              <a:latin typeface="Raleway"/>
            </a:endParaRPr>
          </a:p>
          <a:p>
            <a:pPr marL="0" indent="0" rtl="0">
              <a:spcBef>
                <a:spcPts val="0"/>
              </a:spcBef>
              <a:spcAft>
                <a:spcPts val="0"/>
              </a:spcAft>
              <a:buNone/>
            </a:pPr>
            <a:endParaRPr lang="en-US" sz="3200" b="1" dirty="0">
              <a:solidFill>
                <a:srgbClr val="FB8C00"/>
              </a:solidFill>
              <a:latin typeface="Raleway"/>
            </a:endParaRPr>
          </a:p>
          <a:p>
            <a:pPr marL="0" indent="0" rtl="0">
              <a:spcBef>
                <a:spcPts val="0"/>
              </a:spcBef>
              <a:spcAft>
                <a:spcPts val="0"/>
              </a:spcAft>
              <a:buNone/>
            </a:pPr>
            <a:r>
              <a:rPr lang="en-US" sz="3200" b="1" i="0" u="none" strike="noStrike" dirty="0">
                <a:solidFill>
                  <a:srgbClr val="FB8C00"/>
                </a:solidFill>
                <a:effectLst/>
                <a:latin typeface="Raleway"/>
              </a:rPr>
              <a:t>This is where Machine Learning comes to help.</a:t>
            </a:r>
            <a:endParaRPr lang="en-US" sz="3200" b="0" dirty="0">
              <a:effectLst/>
            </a:endParaRPr>
          </a:p>
        </p:txBody>
      </p:sp>
    </p:spTree>
    <p:extLst>
      <p:ext uri="{BB962C8B-B14F-4D97-AF65-F5344CB8AC3E}">
        <p14:creationId xmlns:p14="http://schemas.microsoft.com/office/powerpoint/2010/main" val="322298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E36D-9012-4B67-91CC-84619198ECD8}"/>
              </a:ext>
            </a:extLst>
          </p:cNvPr>
          <p:cNvSpPr>
            <a:spLocks noGrp="1"/>
          </p:cNvSpPr>
          <p:nvPr>
            <p:ph type="title"/>
          </p:nvPr>
        </p:nvSpPr>
        <p:spPr>
          <a:xfrm>
            <a:off x="1097280" y="286603"/>
            <a:ext cx="10058400" cy="1013877"/>
          </a:xfrm>
        </p:spPr>
        <p:txBody>
          <a:bodyPr>
            <a:normAutofit/>
          </a:bodyPr>
          <a:lstStyle/>
          <a:p>
            <a:pPr rtl="0">
              <a:spcBef>
                <a:spcPts val="0"/>
              </a:spcBef>
              <a:spcAft>
                <a:spcPts val="1000"/>
              </a:spcAft>
            </a:pPr>
            <a:r>
              <a:rPr lang="en-US" dirty="0">
                <a:solidFill>
                  <a:schemeClr val="tx1"/>
                </a:solidFill>
              </a:rPr>
              <a:t>Framing the problem.</a:t>
            </a:r>
          </a:p>
        </p:txBody>
      </p:sp>
      <p:sp>
        <p:nvSpPr>
          <p:cNvPr id="3" name="Content Placeholder 2">
            <a:extLst>
              <a:ext uri="{FF2B5EF4-FFF2-40B4-BE49-F238E27FC236}">
                <a16:creationId xmlns:a16="http://schemas.microsoft.com/office/drawing/2014/main" id="{A886DBD4-DD07-4B2F-AFCF-78F31DC16B88}"/>
              </a:ext>
            </a:extLst>
          </p:cNvPr>
          <p:cNvSpPr>
            <a:spLocks noGrp="1"/>
          </p:cNvSpPr>
          <p:nvPr>
            <p:ph idx="1"/>
          </p:nvPr>
        </p:nvSpPr>
        <p:spPr>
          <a:xfrm>
            <a:off x="1097280" y="1767840"/>
            <a:ext cx="10058400" cy="4050454"/>
          </a:xfrm>
        </p:spPr>
        <p:txBody>
          <a:bodyPr>
            <a:normAutofit fontScale="40000" lnSpcReduction="20000"/>
          </a:bodyPr>
          <a:lstStyle/>
          <a:p>
            <a:pPr rtl="0">
              <a:spcBef>
                <a:spcPts val="0"/>
              </a:spcBef>
              <a:spcAft>
                <a:spcPts val="800"/>
              </a:spcAft>
            </a:pPr>
            <a:r>
              <a:rPr lang="en-US" sz="3800" b="1" i="0" u="none" strike="noStrike" dirty="0">
                <a:solidFill>
                  <a:srgbClr val="F46524"/>
                </a:solidFill>
                <a:effectLst/>
                <a:latin typeface="Raleway"/>
              </a:rPr>
              <a:t>Supervised Learning</a:t>
            </a:r>
            <a:endParaRPr lang="en-US" sz="3800" b="0" dirty="0">
              <a:effectLst/>
            </a:endParaRPr>
          </a:p>
          <a:p>
            <a:pPr rtl="0">
              <a:spcBef>
                <a:spcPts val="0"/>
              </a:spcBef>
              <a:spcAft>
                <a:spcPts val="800"/>
              </a:spcAft>
            </a:pPr>
            <a:r>
              <a:rPr lang="en-US" sz="4200" b="0" i="0" u="none" strike="noStrike" dirty="0">
                <a:solidFill>
                  <a:srgbClr val="000000"/>
                </a:solidFill>
                <a:effectLst/>
                <a:latin typeface="Raleway"/>
              </a:rPr>
              <a:t>As We’ll see soon. We have a set of diamonds with their prices included.</a:t>
            </a:r>
            <a:endParaRPr lang="en-US" sz="4200" b="0" dirty="0">
              <a:effectLst/>
            </a:endParaRPr>
          </a:p>
          <a:p>
            <a:pPr rtl="0">
              <a:spcBef>
                <a:spcPts val="0"/>
              </a:spcBef>
              <a:spcAft>
                <a:spcPts val="800"/>
              </a:spcAft>
            </a:pPr>
            <a:r>
              <a:rPr lang="en-US" sz="4200" b="0" i="0" u="none" strike="noStrike" dirty="0">
                <a:solidFill>
                  <a:srgbClr val="000000"/>
                </a:solidFill>
                <a:effectLst/>
                <a:latin typeface="Raleway"/>
              </a:rPr>
              <a:t>And since we have the prices as the labels, it’s obviously a Supervised Learning problem.</a:t>
            </a:r>
            <a:endParaRPr lang="en-US" sz="4200" b="0" dirty="0">
              <a:effectLst/>
            </a:endParaRPr>
          </a:p>
          <a:p>
            <a:pPr rtl="0">
              <a:spcBef>
                <a:spcPts val="0"/>
              </a:spcBef>
              <a:spcAft>
                <a:spcPts val="800"/>
              </a:spcAft>
            </a:pPr>
            <a:br>
              <a:rPr lang="en-US" sz="3800" dirty="0"/>
            </a:br>
            <a:r>
              <a:rPr lang="en-US" sz="3800" b="1" i="0" u="none" strike="noStrike" dirty="0">
                <a:solidFill>
                  <a:srgbClr val="F46524"/>
                </a:solidFill>
                <a:effectLst/>
                <a:latin typeface="Raleway"/>
              </a:rPr>
              <a:t>Regression</a:t>
            </a:r>
            <a:endParaRPr lang="en-US" sz="3800" b="0" dirty="0">
              <a:effectLst/>
            </a:endParaRPr>
          </a:p>
          <a:p>
            <a:r>
              <a:rPr lang="en-US" sz="4200" b="0" i="0" u="none" strike="noStrike" dirty="0">
                <a:solidFill>
                  <a:srgbClr val="000000"/>
                </a:solidFill>
                <a:effectLst/>
                <a:latin typeface="Raleway"/>
              </a:rPr>
              <a:t>We’re trying to predict the price of a piece of diamond, </a:t>
            </a:r>
            <a:r>
              <a:rPr lang="en-US" sz="4200" b="0" i="0" u="none" strike="noStrike" dirty="0">
                <a:solidFill>
                  <a:srgbClr val="999999"/>
                </a:solidFill>
                <a:effectLst/>
                <a:latin typeface="Raleway"/>
              </a:rPr>
              <a:t>Which is a continuous value</a:t>
            </a:r>
            <a:r>
              <a:rPr lang="en-US" sz="4200" b="0" i="0" u="none" strike="noStrike" dirty="0">
                <a:solidFill>
                  <a:srgbClr val="000000"/>
                </a:solidFill>
                <a:effectLst/>
                <a:latin typeface="Raleway"/>
              </a:rPr>
              <a:t>,</a:t>
            </a:r>
          </a:p>
          <a:p>
            <a:r>
              <a:rPr lang="en-US" sz="4200" b="0" i="0" u="none" strike="noStrike" dirty="0">
                <a:solidFill>
                  <a:srgbClr val="000000"/>
                </a:solidFill>
                <a:effectLst/>
                <a:latin typeface="Raleway"/>
              </a:rPr>
              <a:t>by finding the relationship between price and other variables. This is called regression.</a:t>
            </a:r>
          </a:p>
          <a:p>
            <a:endParaRPr lang="en-US" sz="3800" b="0" i="0" u="none" strike="noStrike" dirty="0">
              <a:solidFill>
                <a:srgbClr val="000000"/>
              </a:solidFill>
              <a:effectLst/>
              <a:latin typeface="Raleway"/>
            </a:endParaRPr>
          </a:p>
          <a:p>
            <a:pPr rtl="0">
              <a:spcBef>
                <a:spcPts val="0"/>
              </a:spcBef>
              <a:spcAft>
                <a:spcPts val="800"/>
              </a:spcAft>
            </a:pPr>
            <a:r>
              <a:rPr lang="en-US" sz="3800" b="1" i="0" u="none" strike="noStrike" dirty="0">
                <a:solidFill>
                  <a:srgbClr val="F46524"/>
                </a:solidFill>
                <a:effectLst/>
                <a:latin typeface="Raleway"/>
              </a:rPr>
              <a:t>Batch Learning</a:t>
            </a:r>
            <a:endParaRPr lang="en-US" sz="3800" b="0" dirty="0">
              <a:effectLst/>
            </a:endParaRPr>
          </a:p>
          <a:p>
            <a:pPr rtl="0">
              <a:spcBef>
                <a:spcPts val="0"/>
              </a:spcBef>
              <a:spcAft>
                <a:spcPts val="800"/>
              </a:spcAft>
            </a:pPr>
            <a:r>
              <a:rPr lang="en-US" sz="4200" b="0" i="0" u="none" strike="noStrike" dirty="0">
                <a:solidFill>
                  <a:srgbClr val="000000"/>
                </a:solidFill>
                <a:effectLst/>
                <a:latin typeface="Raleway"/>
              </a:rPr>
              <a:t>All of the training is going to happen offline, before the launch. And the model will not be trained to</a:t>
            </a:r>
          </a:p>
          <a:p>
            <a:pPr rtl="0">
              <a:spcBef>
                <a:spcPts val="0"/>
              </a:spcBef>
              <a:spcAft>
                <a:spcPts val="800"/>
              </a:spcAft>
            </a:pPr>
            <a:r>
              <a:rPr lang="en-US" sz="4200" b="0" i="0" u="none" strike="noStrike" dirty="0">
                <a:solidFill>
                  <a:srgbClr val="000000"/>
                </a:solidFill>
                <a:effectLst/>
                <a:latin typeface="Raleway"/>
              </a:rPr>
              <a:t>any new data on the fly</a:t>
            </a:r>
            <a:endParaRPr lang="en-US" sz="4200" b="0" dirty="0">
              <a:effectLst/>
            </a:endParaRPr>
          </a:p>
          <a:p>
            <a:br>
              <a:rPr lang="en-US" dirty="0"/>
            </a:br>
            <a:endParaRPr lang="en-US" dirty="0"/>
          </a:p>
        </p:txBody>
      </p:sp>
    </p:spTree>
    <p:extLst>
      <p:ext uri="{BB962C8B-B14F-4D97-AF65-F5344CB8AC3E}">
        <p14:creationId xmlns:p14="http://schemas.microsoft.com/office/powerpoint/2010/main" val="349729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AC16-6991-4FDE-84F2-C1DF9C5C6C2D}"/>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GB" sz="60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Introduction</a:t>
            </a:r>
            <a:endParaRPr lang="en-US" sz="6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8727D375-7437-4D1E-839F-1323B88998AD}"/>
              </a:ext>
            </a:extLst>
          </p:cNvPr>
          <p:cNvSpPr>
            <a:spLocks noGrp="1"/>
          </p:cNvSpPr>
          <p:nvPr>
            <p:ph idx="1"/>
          </p:nvPr>
        </p:nvSpPr>
        <p:spPr/>
        <p:txBody>
          <a:bodyPr>
            <a:normAutofit fontScale="92500"/>
          </a:bodyPr>
          <a:lstStyle/>
          <a:p>
            <a:r>
              <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Diamonds are among nature’s most precious and beautiful creations. This jeweler would entice every man and woman by marketing it as a necessity for the occasion and as a status symbol, and by calling this pricey and unaffordable item priceless. </a:t>
            </a:r>
            <a:endParaRPr lang="ar-JO"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rPr>
              <a:t>But what if you get the power to accurately estimate Diamond's price before negotiating? Won't that be a really cool edge!</a:t>
            </a:r>
          </a:p>
          <a:p>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800"/>
              </a:spcAft>
              <a:buFont typeface="Arial" panose="020B0604020202020204" pitchFamily="34" charset="0"/>
              <a:buChar char="•"/>
              <a:tabLst>
                <a:tab pos="457200" algn="l"/>
              </a:tabLs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study aim to build a machine learning model able to predict diamonds price base on a specific number of feature.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Type : supervised learning.</a:t>
            </a:r>
          </a:p>
          <a:p>
            <a:pPr marL="0" marR="0">
              <a:lnSpc>
                <a:spcPct val="107000"/>
              </a:lnSpc>
              <a:spcBef>
                <a:spcPts val="0"/>
              </a:spcBef>
              <a:spcAft>
                <a:spcPts val="800"/>
              </a:spcAft>
            </a:pPr>
            <a:r>
              <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specifically “  Regression problem </a:t>
            </a:r>
          </a:p>
          <a:p>
            <a:endParaRPr lang="en-US" dirty="0"/>
          </a:p>
        </p:txBody>
      </p:sp>
    </p:spTree>
    <p:extLst>
      <p:ext uri="{BB962C8B-B14F-4D97-AF65-F5344CB8AC3E}">
        <p14:creationId xmlns:p14="http://schemas.microsoft.com/office/powerpoint/2010/main" val="294357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0E43B-E880-4B49-AEBE-EB78CCF4985D}"/>
              </a:ext>
            </a:extLst>
          </p:cNvPr>
          <p:cNvSpPr>
            <a:spLocks noGrp="1"/>
          </p:cNvSpPr>
          <p:nvPr>
            <p:ph type="title"/>
          </p:nvPr>
        </p:nvSpPr>
        <p:spPr>
          <a:xfrm>
            <a:off x="904241" y="650279"/>
            <a:ext cx="3825528" cy="5226837"/>
          </a:xfrm>
        </p:spPr>
        <p:txBody>
          <a:bodyPr anchor="t">
            <a:normAutofit/>
          </a:bodyPr>
          <a:lstStyle/>
          <a:p>
            <a:r>
              <a:rPr lang="en-US" sz="36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Dataset Analysis </a:t>
            </a:r>
            <a:endParaRPr lang="en-US" sz="3600" dirty="0">
              <a:solidFill>
                <a:schemeClr val="accent1"/>
              </a:solidFill>
            </a:endParaRPr>
          </a:p>
        </p:txBody>
      </p:sp>
      <p:sp>
        <p:nvSpPr>
          <p:cNvPr id="1033" name="Content Placeholder 1029">
            <a:extLst>
              <a:ext uri="{FF2B5EF4-FFF2-40B4-BE49-F238E27FC236}">
                <a16:creationId xmlns:a16="http://schemas.microsoft.com/office/drawing/2014/main" id="{C4A6B47B-F25B-4C5B-B7FF-F836DD7395EA}"/>
              </a:ext>
            </a:extLst>
          </p:cNvPr>
          <p:cNvSpPr>
            <a:spLocks noGrp="1"/>
          </p:cNvSpPr>
          <p:nvPr>
            <p:ph idx="1"/>
          </p:nvPr>
        </p:nvSpPr>
        <p:spPr>
          <a:xfrm>
            <a:off x="6766560" y="642258"/>
            <a:ext cx="4794069" cy="3091682"/>
          </a:xfrm>
        </p:spPr>
        <p:txBody>
          <a:bodyPr>
            <a:normAutofit/>
          </a:bodyPr>
          <a:lstStyle/>
          <a:p>
            <a:r>
              <a:rPr lang="en-US" sz="36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Dataset Visualization</a:t>
            </a:r>
            <a:endParaRPr lang="en-US" sz="3600" dirty="0">
              <a:solidFill>
                <a:schemeClr val="bg2">
                  <a:lumMod val="50000"/>
                </a:schemeClr>
              </a:solidFill>
            </a:endParaRPr>
          </a:p>
        </p:txBody>
      </p:sp>
      <p:pic>
        <p:nvPicPr>
          <p:cNvPr id="1026" name="Picture 2">
            <a:extLst>
              <a:ext uri="{FF2B5EF4-FFF2-40B4-BE49-F238E27FC236}">
                <a16:creationId xmlns:a16="http://schemas.microsoft.com/office/drawing/2014/main" id="{7D4FD4F4-2E5C-4A2D-90F9-92C8EFACA4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640" y="2844800"/>
            <a:ext cx="10901680" cy="3489516"/>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7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7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721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8F0A-99AD-4641-B035-42580E00CA02}"/>
              </a:ext>
            </a:extLst>
          </p:cNvPr>
          <p:cNvSpPr>
            <a:spLocks noGrp="1"/>
          </p:cNvSpPr>
          <p:nvPr>
            <p:ph type="title"/>
          </p:nvPr>
        </p:nvSpPr>
        <p:spPr/>
        <p:txBody>
          <a:bodyPr>
            <a:normAutofit fontScale="90000"/>
          </a:bodyPr>
          <a:lstStyle/>
          <a:p>
            <a:pPr marL="342900" indent="-342900">
              <a:lnSpc>
                <a:spcPct val="107000"/>
              </a:lnSpc>
              <a:spcBef>
                <a:spcPts val="0"/>
              </a:spcBef>
              <a:spcAft>
                <a:spcPts val="800"/>
              </a:spcAft>
              <a:tabLst>
                <a:tab pos="457200" algn="l"/>
              </a:tabLs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GB" sz="9600" dirty="0">
                <a:solidFill>
                  <a:schemeClr val="accent1">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4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We took the data from this link  </a:t>
            </a:r>
            <a:r>
              <a:rPr lang="en-US" sz="4800" dirty="0" err="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Kaggel</a:t>
            </a:r>
            <a:r>
              <a:rPr lang="en-US" sz="4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dataset  link </a:t>
            </a: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FAA73C1A-94C4-41BF-9361-2854A939DA15}"/>
              </a:ext>
            </a:extLst>
          </p:cNvPr>
          <p:cNvSpPr>
            <a:spLocks noGrp="1"/>
          </p:cNvSpPr>
          <p:nvPr>
            <p:ph idx="1"/>
          </p:nvPr>
        </p:nvSpPr>
        <p:spPr>
          <a:xfrm>
            <a:off x="1097280" y="2357120"/>
            <a:ext cx="10058400" cy="3511974"/>
          </a:xfrm>
        </p:spPr>
        <p:txBody>
          <a:bodyPr/>
          <a:lstStyle/>
          <a:p>
            <a:r>
              <a:rPr lang="en-GB" sz="2000" dirty="0">
                <a:effectLst/>
                <a:latin typeface="Calibri" panose="020F0502020204030204" pitchFamily="34" charset="0"/>
                <a:ea typeface="Calibri" panose="020F0502020204030204" pitchFamily="34" charset="0"/>
                <a:cs typeface="Arial" panose="020B0604020202020204" pitchFamily="34" charset="0"/>
              </a:rPr>
              <a:t> </a:t>
            </a:r>
            <a:r>
              <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rPr>
              <a:t>https://www.kaggle.com/shivam2503/diamonds?fbclid=IwAR1sRjFZXVTJ8FyoKvX-I7r6k4QmvaHB_zCm8rtJHaVHwh2RacRCxdGNlQ8</a:t>
            </a:r>
            <a:endParaRPr lang="en-US" sz="2400" dirty="0">
              <a:solidFill>
                <a:schemeClr val="tx1"/>
              </a:solidFill>
            </a:endParaRPr>
          </a:p>
        </p:txBody>
      </p:sp>
    </p:spTree>
    <p:extLst>
      <p:ext uri="{BB962C8B-B14F-4D97-AF65-F5344CB8AC3E}">
        <p14:creationId xmlns:p14="http://schemas.microsoft.com/office/powerpoint/2010/main" val="69735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F214-2B2A-47AD-90AC-7862128FC09E}"/>
              </a:ext>
            </a:extLst>
          </p:cNvPr>
          <p:cNvSpPr>
            <a:spLocks noGrp="1"/>
          </p:cNvSpPr>
          <p:nvPr>
            <p:ph type="title"/>
          </p:nvPr>
        </p:nvSpPr>
        <p:spPr/>
        <p:txBody>
          <a:bodyPr>
            <a:normAutofit/>
          </a:bodyPr>
          <a:lstStyle/>
          <a:p>
            <a:r>
              <a:rPr lang="en-US" sz="6000" dirty="0">
                <a:solidFill>
                  <a:schemeClr val="tx1"/>
                </a:solidFill>
              </a:rPr>
              <a:t>First look</a:t>
            </a:r>
          </a:p>
        </p:txBody>
      </p:sp>
      <p:sp>
        <p:nvSpPr>
          <p:cNvPr id="3" name="Content Placeholder 2">
            <a:extLst>
              <a:ext uri="{FF2B5EF4-FFF2-40B4-BE49-F238E27FC236}">
                <a16:creationId xmlns:a16="http://schemas.microsoft.com/office/drawing/2014/main" id="{AD389895-7A9F-4D38-8714-01A91D1136CF}"/>
              </a:ext>
            </a:extLst>
          </p:cNvPr>
          <p:cNvSpPr>
            <a:spLocks noGrp="1"/>
          </p:cNvSpPr>
          <p:nvPr>
            <p:ph idx="1"/>
          </p:nvPr>
        </p:nvSpPr>
        <p:spPr/>
        <p:txBody>
          <a:bodyPr/>
          <a:lstStyle/>
          <a:p>
            <a:pPr marL="0" indent="0">
              <a:buNone/>
            </a:pPr>
            <a:r>
              <a:rPr lang="en-US" sz="1800" b="1" i="0" u="none" strike="noStrike" dirty="0">
                <a:solidFill>
                  <a:srgbClr val="FB8C00"/>
                </a:solidFill>
                <a:effectLst/>
                <a:latin typeface="Lato"/>
              </a:rPr>
              <a:t> </a:t>
            </a:r>
            <a:r>
              <a:rPr lang="en-US" b="1" i="0" u="none" strike="noStrike" dirty="0">
                <a:solidFill>
                  <a:srgbClr val="FB8C00"/>
                </a:solidFill>
                <a:effectLst/>
                <a:latin typeface="Lato"/>
              </a:rPr>
              <a:t>info( ) Method:                                                              describe( ) Method:</a:t>
            </a:r>
            <a:endParaRPr lang="en-US" b="1" dirty="0">
              <a:solidFill>
                <a:srgbClr val="FB8C00"/>
              </a:solidFill>
              <a:effectLst/>
              <a:latin typeface="Lato"/>
            </a:endParaRPr>
          </a:p>
          <a:p>
            <a:pPr marL="0" indent="0">
              <a:buNone/>
            </a:pPr>
            <a:r>
              <a:rPr lang="en-US" sz="1800" b="1" dirty="0">
                <a:solidFill>
                  <a:srgbClr val="FB8C00"/>
                </a:solidFill>
                <a:latin typeface="Lato"/>
              </a:rPr>
              <a:t> </a:t>
            </a:r>
            <a:r>
              <a:rPr lang="en-US" sz="1800" b="1" dirty="0">
                <a:solidFill>
                  <a:schemeClr val="tx1"/>
                </a:solidFill>
                <a:latin typeface="Lato"/>
              </a:rPr>
              <a:t>There is :                                                                                  -price mean value :3932</a:t>
            </a:r>
          </a:p>
          <a:p>
            <a:pPr marL="0" indent="0">
              <a:buNone/>
            </a:pPr>
            <a:r>
              <a:rPr lang="en-US" sz="1800" b="1" dirty="0">
                <a:solidFill>
                  <a:schemeClr val="tx1"/>
                </a:solidFill>
                <a:latin typeface="Lato"/>
              </a:rPr>
              <a:t>-11 attributes</a:t>
            </a:r>
          </a:p>
          <a:p>
            <a:pPr marL="0" indent="0">
              <a:buNone/>
            </a:pPr>
            <a:r>
              <a:rPr lang="en-US" sz="1800" b="1" dirty="0">
                <a:solidFill>
                  <a:schemeClr val="tx1"/>
                </a:solidFill>
                <a:latin typeface="Lato"/>
              </a:rPr>
              <a:t>-53940 samples                                                                        -Price median value : 2401</a:t>
            </a:r>
          </a:p>
          <a:p>
            <a:pPr marL="0" indent="0">
              <a:buNone/>
            </a:pPr>
            <a:r>
              <a:rPr lang="en-US" sz="1800" b="1" dirty="0">
                <a:solidFill>
                  <a:schemeClr val="tx1"/>
                </a:solidFill>
                <a:latin typeface="Lato"/>
              </a:rPr>
              <a:t>-3 categorical attributes</a:t>
            </a:r>
          </a:p>
          <a:p>
            <a:pPr marL="0" indent="0">
              <a:buNone/>
            </a:pPr>
            <a:r>
              <a:rPr lang="en-US" sz="1800" b="1" dirty="0">
                <a:solidFill>
                  <a:schemeClr val="tx1"/>
                </a:solidFill>
                <a:latin typeface="Lato"/>
              </a:rPr>
              <a:t>-No nulls                                                                                   -The minimum value of each of the</a:t>
            </a:r>
          </a:p>
          <a:p>
            <a:pPr marL="0" indent="0">
              <a:buNone/>
            </a:pPr>
            <a:r>
              <a:rPr lang="en-US" sz="1800" b="1" dirty="0">
                <a:solidFill>
                  <a:schemeClr val="tx1"/>
                </a:solidFill>
                <a:latin typeface="Lato"/>
              </a:rPr>
              <a:t>                                                                                                   attributes (</a:t>
            </a:r>
            <a:r>
              <a:rPr lang="en-US" sz="1800" b="1" dirty="0" err="1">
                <a:solidFill>
                  <a:schemeClr val="tx1"/>
                </a:solidFill>
                <a:latin typeface="Lato"/>
              </a:rPr>
              <a:t>x,y,z</a:t>
            </a:r>
            <a:r>
              <a:rPr lang="en-US" sz="1800" b="1" dirty="0">
                <a:solidFill>
                  <a:schemeClr val="tx1"/>
                </a:solidFill>
                <a:latin typeface="Lato"/>
              </a:rPr>
              <a:t>) is zero!</a:t>
            </a:r>
          </a:p>
          <a:p>
            <a:pPr>
              <a:buFontTx/>
              <a:buChar char="-"/>
            </a:pPr>
            <a:endParaRPr lang="en-US" sz="1800" b="1" dirty="0">
              <a:solidFill>
                <a:srgbClr val="FB8C00"/>
              </a:solidFill>
              <a:latin typeface="Lato"/>
            </a:endParaRPr>
          </a:p>
        </p:txBody>
      </p:sp>
    </p:spTree>
    <p:extLst>
      <p:ext uri="{BB962C8B-B14F-4D97-AF65-F5344CB8AC3E}">
        <p14:creationId xmlns:p14="http://schemas.microsoft.com/office/powerpoint/2010/main" val="41114943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285</TotalTime>
  <Words>1503</Words>
  <Application>Microsoft Office PowerPoint</Application>
  <PresentationFormat>Grand écran</PresentationFormat>
  <Paragraphs>158</Paragraphs>
  <Slides>36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Arial</vt:lpstr>
      <vt:lpstr>Calibri</vt:lpstr>
      <vt:lpstr>Calibri Light</vt:lpstr>
      <vt:lpstr>Helvetica</vt:lpstr>
      <vt:lpstr>Lato</vt:lpstr>
      <vt:lpstr>Raleway</vt:lpstr>
      <vt:lpstr>Retrospect</vt:lpstr>
      <vt:lpstr>Diamond Price Modeling SHAI club training B 2021|level 1  </vt:lpstr>
      <vt:lpstr> Work plan</vt:lpstr>
      <vt:lpstr>Overview</vt:lpstr>
      <vt:lpstr>So what we can do to solve this problem?</vt:lpstr>
      <vt:lpstr>Framing the problem.</vt:lpstr>
      <vt:lpstr> Introduction</vt:lpstr>
      <vt:lpstr>Dataset Analysis </vt:lpstr>
      <vt:lpstr>   We took the data from this link  Kaggel dataset  link </vt:lpstr>
      <vt:lpstr>First look</vt:lpstr>
      <vt:lpstr>So as described, there are 11 attributes</vt:lpstr>
      <vt:lpstr>1. first_row</vt:lpstr>
      <vt:lpstr>2. Carat</vt:lpstr>
      <vt:lpstr>3. Cut</vt:lpstr>
      <vt:lpstr>4. Color</vt:lpstr>
      <vt:lpstr>5. Clarity</vt:lpstr>
      <vt:lpstr>6. Depth</vt:lpstr>
      <vt:lpstr>7. Table</vt:lpstr>
      <vt:lpstr>8-10. X, Y, Z</vt:lpstr>
      <vt:lpstr>11. Price</vt:lpstr>
      <vt:lpstr> Diamonds.corr()</vt:lpstr>
      <vt:lpstr>Présentation PowerPoint</vt:lpstr>
      <vt:lpstr>Data Preparing</vt:lpstr>
      <vt:lpstr>Présentation PowerPoint</vt:lpstr>
      <vt:lpstr> Replacing missing values with the median in x, y and z.</vt:lpstr>
      <vt:lpstr>   Handily outliers</vt:lpstr>
      <vt:lpstr> split the data into training set (80%) and test (20%) set:</vt:lpstr>
      <vt:lpstr> drop the first_row and price columns for the inputs (x):</vt:lpstr>
      <vt:lpstr> set the target (y):</vt:lpstr>
      <vt:lpstr>  Handling the Categorical and numerical Attributes</vt:lpstr>
      <vt:lpstr>Appling  all the transformations to the diamonds data</vt:lpstr>
      <vt:lpstr>Comparison study</vt:lpstr>
      <vt:lpstr>And now we save our three models for latter use</vt:lpstr>
      <vt:lpstr> and for abloading them :</vt:lpstr>
      <vt:lpstr>Fine-Tune</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Modeling </dc:title>
  <dc:creator>baraa Osama mohammad AbuAsfar</dc:creator>
  <cp:lastModifiedBy>Imene</cp:lastModifiedBy>
  <cp:revision>19</cp:revision>
  <dcterms:created xsi:type="dcterms:W3CDTF">2021-08-20T21:26:20Z</dcterms:created>
  <dcterms:modified xsi:type="dcterms:W3CDTF">2021-08-31T14:57:23Z</dcterms:modified>
</cp:coreProperties>
</file>