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9" r:id="rId7"/>
    <p:sldId id="280" r:id="rId8"/>
    <p:sldId id="262" r:id="rId9"/>
    <p:sldId id="263" r:id="rId10"/>
    <p:sldId id="264" r:id="rId11"/>
    <p:sldId id="281" r:id="rId12"/>
    <p:sldId id="265" r:id="rId13"/>
    <p:sldId id="288" r:id="rId14"/>
    <p:sldId id="296" r:id="rId15"/>
    <p:sldId id="291" r:id="rId16"/>
    <p:sldId id="290" r:id="rId17"/>
    <p:sldId id="292" r:id="rId18"/>
    <p:sldId id="270" r:id="rId19"/>
    <p:sldId id="286" r:id="rId20"/>
    <p:sldId id="285" r:id="rId21"/>
    <p:sldId id="284" r:id="rId22"/>
    <p:sldId id="287" r:id="rId23"/>
    <p:sldId id="283" r:id="rId24"/>
    <p:sldId id="282" r:id="rId25"/>
    <p:sldId id="289" r:id="rId26"/>
    <p:sldId id="293" r:id="rId27"/>
    <p:sldId id="294" r:id="rId28"/>
    <p:sldId id="272" r:id="rId29"/>
    <p:sldId id="275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D2FE-451E-4C5E-BDDA-A27B8124F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6EE94-93D6-4749-A247-432949155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C87B-F210-4945-8D71-0963C587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0D3A-E905-45C7-92BE-BB612260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D04A-5A85-4248-A111-6860283A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D76B-B953-4ACA-BBE4-B6466A58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51692-B273-4261-9D04-C4FFAE060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7BBFD-B147-4E12-9C6A-D279FFB1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D2264-AAD0-41E4-9F95-937A4BEE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5D31-6BFB-4A28-B6BA-BFEBCA2B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405AA-9266-47CE-8899-1C32C3F0F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129DD-4D75-4D21-9187-AE275791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5FC8-F8A1-4AC8-B65A-E6408138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9FAE7-A78E-43CD-9B3A-2E61725D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6D30-AA7D-4A9C-8FD2-BB75CFD0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5FE9-2BF0-4F43-B9AE-9FC7A1D2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DC6A-F30E-48C5-B3F5-EFBA147F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DFED-01FF-4DFD-A2F6-3FB2641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9935-3B00-4527-8236-21858AF0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46DF-353F-4420-80DA-86443073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7D1B-0202-4717-9485-DFA0CFF6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7233-09C2-4048-A18A-A192C495B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D13F-F5AC-4800-AD4D-A10349C5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B6A25-6705-4ABD-BBE8-2D3D1883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5C73-94D6-4F05-AC58-609D866B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2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4109-572A-4B32-952C-8B68C3BE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4769-025E-4BC7-A693-DF2B6D008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69DA4-A9A3-4CD3-A722-726654B9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CA4CF-9D7E-4D5C-ACE7-1B385ED6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DA9B9-E098-460B-8369-F60B893B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BC60D-AC50-46E2-9C6B-E205401E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2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6690-576E-44B1-913A-CF0A79DE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5002-098B-4CD6-A132-B8C85369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43B5-3FBA-42C8-B862-D08DC7277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E2320-3A8D-40A5-A72F-00E7D8A5B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B2C71-ACCE-41BC-9682-39D3510BF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1E4B0-5825-4758-94A9-20B41D0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19B89-945E-416A-9483-93AFF058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C8A3B-ACF7-4B0F-B01B-6E39D234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4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C971-2FA1-463F-A43E-036104B7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1E26F-A9CB-4E83-A5F7-C40C5054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C498E-1E19-4014-BF26-91A99AC6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902C6-80AE-4820-AD60-478BF639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1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E63F2-D3BC-4D00-A3A6-08FDA521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B7B5B-FBD8-480E-8754-9AC53A7D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EEAA9-8FCE-4E35-B398-726F0181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1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98C2-CE00-4F1F-BB92-004519B5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4B9C-A1B5-4D11-8430-F7044549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28AE5-9BC9-4D71-B06D-F32DBBF75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3BD34-0AAB-4446-B598-1974AAD1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AB42-08F8-4BD1-979A-9347CEF6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C87F1-B818-4DA6-81E4-B8FBCC1E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E51-9400-498D-81F0-58B53B82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B68C7-9AB5-4912-BC5D-CC8F1493C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E960E-DA5D-48B0-944B-49584ABE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DD0E-57A0-40AB-AB49-62E35340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BF30A-C20E-4BE9-AF4B-4B78BBDE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17D2E-DB08-4632-BB92-623B6C93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F7F4A-6F6F-4B8D-8791-F0B80CDE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FB45-F3D4-49E2-BC44-8A5E707E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A0C8-9ABB-4DA8-8DC7-3794FF679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CD732-9ED6-4C78-A330-A2D0052609A3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C6C6-7F76-4F84-A624-6D46C7E9C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342B-8622-4A05-B2AF-ECD787B1A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F1C8-02A2-4176-82E5-74D731C2F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4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finitions.uslegal.com/t/threat-of-har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B04D-6D11-4AD3-8438-41339E0E6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92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Early Threat Warning Via Speech and Emotion Recognition from Voice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E9069-A80A-40E5-826A-02E425871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874962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dirty="0"/>
          </a:p>
          <a:p>
            <a:r>
              <a:rPr lang="en-US" b="1" dirty="0" err="1"/>
              <a:t>Ifaz</a:t>
            </a:r>
            <a:r>
              <a:rPr lang="en-US" b="1" dirty="0"/>
              <a:t> </a:t>
            </a:r>
            <a:r>
              <a:rPr lang="en-US" b="1" dirty="0" err="1"/>
              <a:t>Ishtiak</a:t>
            </a:r>
            <a:r>
              <a:rPr lang="en-US" b="1" dirty="0"/>
              <a:t>	 		</a:t>
            </a:r>
            <a:r>
              <a:rPr lang="en-US" dirty="0"/>
              <a:t>15101118</a:t>
            </a:r>
          </a:p>
          <a:p>
            <a:r>
              <a:rPr lang="en-US" b="1" dirty="0"/>
              <a:t>Mohammad </a:t>
            </a:r>
            <a:r>
              <a:rPr lang="en-US" b="1" dirty="0" err="1"/>
              <a:t>Mazedur</a:t>
            </a:r>
            <a:r>
              <a:rPr lang="en-US" b="1" dirty="0"/>
              <a:t> Rahman 	</a:t>
            </a:r>
            <a:r>
              <a:rPr lang="en-US" dirty="0"/>
              <a:t>15101043</a:t>
            </a:r>
          </a:p>
          <a:p>
            <a:r>
              <a:rPr lang="en-US" b="1" dirty="0" err="1"/>
              <a:t>Md.Razaul</a:t>
            </a:r>
            <a:r>
              <a:rPr lang="en-US" b="1" dirty="0"/>
              <a:t> Haque </a:t>
            </a:r>
            <a:r>
              <a:rPr lang="en-US" b="1" dirty="0" err="1"/>
              <a:t>Usmani</a:t>
            </a:r>
            <a:r>
              <a:rPr lang="en-US" b="1" dirty="0"/>
              <a:t> </a:t>
            </a:r>
            <a:r>
              <a:rPr lang="en-US" dirty="0"/>
              <a:t>		14241005</a:t>
            </a:r>
          </a:p>
          <a:p>
            <a:endParaRPr lang="en-US" dirty="0"/>
          </a:p>
          <a:p>
            <a:r>
              <a:rPr lang="en-US" dirty="0"/>
              <a:t>Supervised By</a:t>
            </a:r>
          </a:p>
          <a:p>
            <a:r>
              <a:rPr lang="en-US" b="1" dirty="0"/>
              <a:t>Hossain </a:t>
            </a:r>
            <a:r>
              <a:rPr lang="en-US" b="1" dirty="0" err="1"/>
              <a:t>Arif</a:t>
            </a:r>
            <a:endParaRPr lang="en-US" b="1" dirty="0"/>
          </a:p>
          <a:p>
            <a:r>
              <a:rPr lang="en-US" dirty="0"/>
              <a:t>Assistant Professor</a:t>
            </a:r>
          </a:p>
          <a:p>
            <a:r>
              <a:rPr lang="en-US" dirty="0"/>
              <a:t>BRAC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9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7661-2212-44D1-B747-E552A5B7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1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 – Word Detection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5576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Data Collection</a:t>
            </a:r>
          </a:p>
          <a:p>
            <a:r>
              <a:rPr lang="en-US" dirty="0"/>
              <a:t>~5400 Words, 3 Classifications</a:t>
            </a:r>
          </a:p>
          <a:p>
            <a:pPr lvl="1"/>
            <a:r>
              <a:rPr lang="en-US" sz="2600" dirty="0"/>
              <a:t>~3900 Negative Words</a:t>
            </a:r>
          </a:p>
          <a:p>
            <a:pPr lvl="1"/>
            <a:r>
              <a:rPr lang="en-US" sz="2600" dirty="0"/>
              <a:t>~1100 Profane Words</a:t>
            </a:r>
          </a:p>
          <a:p>
            <a:pPr lvl="1"/>
            <a:r>
              <a:rPr lang="en-US" sz="2600" dirty="0"/>
              <a:t>~360 Threat Related Words </a:t>
            </a:r>
          </a:p>
          <a:p>
            <a:pPr lvl="2"/>
            <a:r>
              <a:rPr lang="en-US" sz="2400" dirty="0"/>
              <a:t>Examples: Shoot, Terrorize, Hijack, Abuse, etc.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175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7661-2212-44D1-B747-E552A5B7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21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 – Word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03759-CB30-43E5-8737-0B4AC8182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6" y="1557684"/>
            <a:ext cx="6367865" cy="46732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A9CAEC-E6AA-4021-AA36-368A26287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12" y="1557684"/>
            <a:ext cx="5252958" cy="3188883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363287" y="6400800"/>
            <a:ext cx="458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6: Word Detection Algorithm Workflow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0015" y="5045825"/>
            <a:ext cx="396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7: Word Detection Results</a:t>
            </a:r>
          </a:p>
        </p:txBody>
      </p:sp>
    </p:spTree>
    <p:extLst>
      <p:ext uri="{BB962C8B-B14F-4D97-AF65-F5344CB8AC3E}">
        <p14:creationId xmlns:p14="http://schemas.microsoft.com/office/powerpoint/2010/main" val="36305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– Emotion Recognition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67" y="1905680"/>
            <a:ext cx="3212003" cy="42676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DATABASES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Speech Accent Archive</a:t>
            </a:r>
          </a:p>
          <a:p>
            <a:endParaRPr lang="en-US" dirty="0"/>
          </a:p>
          <a:p>
            <a:r>
              <a:rPr lang="en-US" dirty="0"/>
              <a:t>TESS</a:t>
            </a:r>
          </a:p>
          <a:p>
            <a:endParaRPr lang="en-US" dirty="0"/>
          </a:p>
          <a:p>
            <a:r>
              <a:rPr lang="en-US" dirty="0"/>
              <a:t>RAVDESS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 txBox="1">
            <a:spLocks/>
          </p:cNvSpPr>
          <p:nvPr/>
        </p:nvSpPr>
        <p:spPr>
          <a:xfrm>
            <a:off x="4447482" y="1904999"/>
            <a:ext cx="3212003" cy="4241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LIBRARIES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PyAudioAnalysis </a:t>
            </a:r>
          </a:p>
          <a:p>
            <a:endParaRPr lang="en-US" dirty="0"/>
          </a:p>
          <a:p>
            <a:r>
              <a:rPr lang="en-US" dirty="0"/>
              <a:t>LibROSA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 txBox="1">
            <a:spLocks/>
          </p:cNvSpPr>
          <p:nvPr/>
        </p:nvSpPr>
        <p:spPr>
          <a:xfrm>
            <a:off x="8256097" y="1904999"/>
            <a:ext cx="3212003" cy="4241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ALGORITHMS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Random Forest</a:t>
            </a:r>
          </a:p>
          <a:p>
            <a:endParaRPr lang="en-US" dirty="0"/>
          </a:p>
          <a:p>
            <a:r>
              <a:rPr lang="en-US" dirty="0"/>
              <a:t>Naïve Bayes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1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– Emotion Recognition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67" y="1905680"/>
            <a:ext cx="3212003" cy="42676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DATABASES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RAVDESS</a:t>
            </a:r>
          </a:p>
          <a:p>
            <a:pPr lvl="1"/>
            <a:r>
              <a:rPr lang="en-US" sz="2000" dirty="0"/>
              <a:t>8 Emotions – 1440 recordings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5 emotions – 960 recordings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Calm, Happy, Sad, Angry and Fearful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 txBox="1">
            <a:spLocks/>
          </p:cNvSpPr>
          <p:nvPr/>
        </p:nvSpPr>
        <p:spPr>
          <a:xfrm>
            <a:off x="4447482" y="1904999"/>
            <a:ext cx="3212003" cy="4241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LIBRARY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PyAudioAnalysis</a:t>
            </a:r>
          </a:p>
          <a:p>
            <a:pPr lvl="1"/>
            <a:r>
              <a:rPr lang="en-US" sz="2000" dirty="0"/>
              <a:t>21 of 34 Features – MFCC, Energy, Spectrum, etc.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 Generates Frequency Charts and Spectrograms 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21928DB-0B40-4FCF-9561-DFCB8F0FCF6C}"/>
              </a:ext>
            </a:extLst>
          </p:cNvPr>
          <p:cNvSpPr txBox="1">
            <a:spLocks/>
          </p:cNvSpPr>
          <p:nvPr/>
        </p:nvSpPr>
        <p:spPr>
          <a:xfrm>
            <a:off x="8256097" y="1904998"/>
            <a:ext cx="3212003" cy="4241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LIBRARY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LibROSA</a:t>
            </a:r>
          </a:p>
          <a:p>
            <a:pPr lvl="1"/>
            <a:r>
              <a:rPr lang="en-US" sz="2000" dirty="0"/>
              <a:t>First 20 MFCC Features Selected</a:t>
            </a:r>
          </a:p>
        </p:txBody>
      </p:sp>
    </p:spTree>
    <p:extLst>
      <p:ext uri="{BB962C8B-B14F-4D97-AF65-F5344CB8AC3E}">
        <p14:creationId xmlns:p14="http://schemas.microsoft.com/office/powerpoint/2010/main" val="151824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– Emotion Recognition</a:t>
            </a:r>
            <a:br>
              <a:rPr lang="en-US" dirty="0"/>
            </a:br>
            <a:r>
              <a:rPr lang="en-US" sz="3600" dirty="0"/>
              <a:t>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31EAC-E06B-4313-A12B-BF29FF47742D}"/>
              </a:ext>
            </a:extLst>
          </p:cNvPr>
          <p:cNvSpPr txBox="1"/>
          <p:nvPr/>
        </p:nvSpPr>
        <p:spPr>
          <a:xfrm>
            <a:off x="321276" y="1861751"/>
            <a:ext cx="115000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General Parameter: </a:t>
            </a:r>
            <a:r>
              <a:rPr lang="en-US" sz="2800" dirty="0" err="1"/>
              <a:t>Random_State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 Estimators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Criterion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 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Gamma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Degree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616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 – Emotion Recognition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75F20-7E42-4F0F-AE1E-2436AD2E3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65" y="1325563"/>
            <a:ext cx="10515600" cy="596299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/>
              <a:t>Feature Frequency Chart and Spectrograms for 5 Emotions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6C342-A4D8-4C71-807C-99A0407C3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39" y="1921862"/>
            <a:ext cx="7979521" cy="1909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32B612-0E54-4E31-837C-B0B97338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39" y="4308390"/>
            <a:ext cx="7851325" cy="1902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4A76B-ECD1-4F29-97CE-3EEFB675BDB7}"/>
              </a:ext>
            </a:extLst>
          </p:cNvPr>
          <p:cNvSpPr txBox="1"/>
          <p:nvPr/>
        </p:nvSpPr>
        <p:spPr>
          <a:xfrm>
            <a:off x="2265405" y="3831073"/>
            <a:ext cx="7471719" cy="37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7: ZCR, Energy and MFCC and Spectrogram for CALM Emotion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1D605-6F67-4107-844E-7F0160D981CD}"/>
              </a:ext>
            </a:extLst>
          </p:cNvPr>
          <p:cNvSpPr txBox="1"/>
          <p:nvPr/>
        </p:nvSpPr>
        <p:spPr>
          <a:xfrm>
            <a:off x="2360139" y="6310151"/>
            <a:ext cx="7471719" cy="37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8: ZCR, Energy and MFCC and Spectrogram for HAPPY Emotion</a:t>
            </a:r>
          </a:p>
        </p:txBody>
      </p:sp>
    </p:spTree>
    <p:extLst>
      <p:ext uri="{BB962C8B-B14F-4D97-AF65-F5344CB8AC3E}">
        <p14:creationId xmlns:p14="http://schemas.microsoft.com/office/powerpoint/2010/main" val="4129659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 – Emotion Recognition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75F20-7E42-4F0F-AE1E-2436AD2E3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65" y="1325563"/>
            <a:ext cx="10515600" cy="596299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/>
              <a:t>Feature Frequency Chart and Spectrograms for 5 Emotions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CE3119-5346-4E07-B384-1C990373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99" y="1921862"/>
            <a:ext cx="8174402" cy="19843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736259-5E11-42AB-9401-D669D02E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05" y="4406382"/>
            <a:ext cx="8388296" cy="1984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5623D2-9DCD-4991-A004-DBA1BBFC589D}"/>
              </a:ext>
            </a:extLst>
          </p:cNvPr>
          <p:cNvSpPr txBox="1"/>
          <p:nvPr/>
        </p:nvSpPr>
        <p:spPr>
          <a:xfrm>
            <a:off x="2253193" y="3967055"/>
            <a:ext cx="7471719" cy="37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9: ZCR, Energy and MFCC and Spectrogram for SAD 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146840-5AA7-456B-B6B2-B92FD6ECA859}"/>
              </a:ext>
            </a:extLst>
          </p:cNvPr>
          <p:cNvSpPr txBox="1"/>
          <p:nvPr/>
        </p:nvSpPr>
        <p:spPr>
          <a:xfrm>
            <a:off x="2108886" y="6390710"/>
            <a:ext cx="7471719" cy="37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10: ZCR, Energy and MFCC and Spectrogram for ANGRY Emotion</a:t>
            </a:r>
          </a:p>
        </p:txBody>
      </p:sp>
    </p:spTree>
    <p:extLst>
      <p:ext uri="{BB962C8B-B14F-4D97-AF65-F5344CB8AC3E}">
        <p14:creationId xmlns:p14="http://schemas.microsoft.com/office/powerpoint/2010/main" val="244852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 – Emotion Recognition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675F20-7E42-4F0F-AE1E-2436AD2E3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65" y="1325563"/>
            <a:ext cx="10515600" cy="596299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/>
              <a:t>Feature Frequency Chart and Spectrograms for 5 Emotions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8A08E5-848E-4190-916A-00DBBB6C6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573" y="2074622"/>
            <a:ext cx="8410065" cy="2085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E1DEF-7C26-4603-B533-349CDDE14643}"/>
              </a:ext>
            </a:extLst>
          </p:cNvPr>
          <p:cNvSpPr txBox="1"/>
          <p:nvPr/>
        </p:nvSpPr>
        <p:spPr>
          <a:xfrm>
            <a:off x="2232453" y="4226489"/>
            <a:ext cx="7471719" cy="378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11: ZCR, Energy and MFCC and Spectrogram for FEARFUL Emotion</a:t>
            </a:r>
          </a:p>
        </p:txBody>
      </p:sp>
    </p:spTree>
    <p:extLst>
      <p:ext uri="{BB962C8B-B14F-4D97-AF65-F5344CB8AC3E}">
        <p14:creationId xmlns:p14="http://schemas.microsoft.com/office/powerpoint/2010/main" val="286920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9577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Comparison with 8 Emotions</a:t>
            </a:r>
          </a:p>
          <a:p>
            <a:pPr marL="0" indent="0" algn="ctr">
              <a:buNone/>
            </a:pPr>
            <a:r>
              <a:rPr lang="en-US" sz="2400" dirty="0"/>
              <a:t>[PyAudioAnalysis]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DBF-7755-4696-B858-08667BC23922}"/>
              </a:ext>
            </a:extLst>
          </p:cNvPr>
          <p:cNvSpPr txBox="1"/>
          <p:nvPr/>
        </p:nvSpPr>
        <p:spPr>
          <a:xfrm>
            <a:off x="1562533" y="5620148"/>
            <a:ext cx="9319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12: Confusion Matrix and Overall Accuracy Chart of 57% Accuracy from Random Forest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Parameters Used: 	Frame Size 50ms, Step Size 25ms, N = 500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1B2CA-1D32-435D-9425-38F1C1948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98" y="2285347"/>
            <a:ext cx="8904198" cy="32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9577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Comparison with 8 Emotions</a:t>
            </a:r>
          </a:p>
          <a:p>
            <a:pPr marL="0" indent="0" algn="ctr">
              <a:buNone/>
            </a:pPr>
            <a:r>
              <a:rPr lang="en-US" sz="2400" dirty="0"/>
              <a:t>[PyAudioAnalysis]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DBF-7755-4696-B858-08667BC23922}"/>
              </a:ext>
            </a:extLst>
          </p:cNvPr>
          <p:cNvSpPr txBox="1"/>
          <p:nvPr/>
        </p:nvSpPr>
        <p:spPr>
          <a:xfrm>
            <a:off x="1511678" y="5596871"/>
            <a:ext cx="996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13: Confusion Matrix, Overall Accuracy With Estimation Chart of 64 % Accuracy from SVM RBF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Parameters Used: 	Frame Size 50ms, Step Size 25ms, C = 20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25DAC-6992-49AD-927B-0B621F0A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00" y="2376088"/>
            <a:ext cx="8443908" cy="2904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12C17-4A39-43E4-8D23-FE5AFD1101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3" t="-1371" r="-1699" b="11085"/>
          <a:stretch/>
        </p:blipFill>
        <p:spPr>
          <a:xfrm>
            <a:off x="9053383" y="2749228"/>
            <a:ext cx="2300417" cy="230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8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C7F7-97D3-4E14-A476-FCD10430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Different Perspective of Telecommunication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189C-9ED8-46D3-A8F0-4C66EB70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Increasing Crimes Through Telecommunication</a:t>
            </a:r>
          </a:p>
          <a:p>
            <a:endParaRPr lang="en-US" dirty="0"/>
          </a:p>
          <a:p>
            <a:r>
              <a:rPr lang="en-US" dirty="0"/>
              <a:t>Online  Scams, Threats and even Killings</a:t>
            </a:r>
          </a:p>
          <a:p>
            <a:pPr lvl="1"/>
            <a:r>
              <a:rPr lang="en-US" dirty="0"/>
              <a:t>~80% Voice Call scams last month (Australia)</a:t>
            </a:r>
          </a:p>
          <a:p>
            <a:pPr lvl="1"/>
            <a:r>
              <a:rPr lang="en-US" dirty="0"/>
              <a:t> Chat rooms leading to Murders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7605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9577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Comparison with 8 Emotions</a:t>
            </a:r>
          </a:p>
          <a:p>
            <a:pPr marL="0" indent="0" algn="ctr">
              <a:buNone/>
            </a:pPr>
            <a:r>
              <a:rPr lang="en-US" sz="2400" dirty="0"/>
              <a:t>[LibROSA]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DBF-7755-4696-B858-08667BC23922}"/>
              </a:ext>
            </a:extLst>
          </p:cNvPr>
          <p:cNvSpPr txBox="1"/>
          <p:nvPr/>
        </p:nvSpPr>
        <p:spPr>
          <a:xfrm>
            <a:off x="2380173" y="5607538"/>
            <a:ext cx="7684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14: Confusion Matrix of 71 % Accuracy from SVM RBF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Parameters Used: 	</a:t>
            </a:r>
            <a:r>
              <a:rPr lang="en-US" dirty="0" err="1"/>
              <a:t>Random_State</a:t>
            </a:r>
            <a:r>
              <a:rPr lang="en-US" dirty="0"/>
              <a:t> = 1, C = 10, Gamma = Default = 1/20 = 0.05</a:t>
            </a:r>
          </a:p>
          <a:p>
            <a:pPr algn="ctr"/>
            <a:r>
              <a:rPr lang="en-US" dirty="0"/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ED4AF-AEE8-484E-81B9-06C4FF44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29" y="2204771"/>
            <a:ext cx="7409640" cy="34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9577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Comparison with 8 Emotions</a:t>
            </a:r>
          </a:p>
          <a:p>
            <a:pPr marL="0" indent="0" algn="ctr">
              <a:buNone/>
            </a:pPr>
            <a:r>
              <a:rPr lang="en-US" sz="2400" dirty="0"/>
              <a:t>[LibROSA]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DBF-7755-4696-B858-08667BC23922}"/>
              </a:ext>
            </a:extLst>
          </p:cNvPr>
          <p:cNvSpPr txBox="1"/>
          <p:nvPr/>
        </p:nvSpPr>
        <p:spPr>
          <a:xfrm>
            <a:off x="2380173" y="5607538"/>
            <a:ext cx="7684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15: Confusion Matrix of 70 % Accuracy from SVM RBF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Parameters Used: 	</a:t>
            </a:r>
            <a:r>
              <a:rPr lang="en-US" dirty="0" err="1"/>
              <a:t>Random_State</a:t>
            </a:r>
            <a:r>
              <a:rPr lang="en-US" dirty="0"/>
              <a:t> = 0, C = 5, Gamma = Default = 1/20 = 0.05</a:t>
            </a:r>
          </a:p>
          <a:p>
            <a:pPr algn="ctr"/>
            <a:r>
              <a:rPr lang="en-US" dirty="0"/>
              <a:t>	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FA7B46-0E80-4FDB-87FC-FAD6B3D8D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086" y="2208179"/>
            <a:ext cx="7311828" cy="339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Comparison with 5 Emotions</a:t>
            </a:r>
          </a:p>
          <a:p>
            <a:pPr marL="0" indent="0" algn="ctr">
              <a:buNone/>
            </a:pPr>
            <a:r>
              <a:rPr lang="en-US" sz="2400" dirty="0"/>
              <a:t>[PyAudioAnalysis]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CADBF-7755-4696-B858-08667BC23922}"/>
              </a:ext>
            </a:extLst>
          </p:cNvPr>
          <p:cNvSpPr txBox="1"/>
          <p:nvPr/>
        </p:nvSpPr>
        <p:spPr>
          <a:xfrm>
            <a:off x="2304288" y="5140135"/>
            <a:ext cx="783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16: Confusion Matrix and Overall Accuracy of 73% from SVM RBF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Parameters Used:  Frame Size 50ms, Step Size 25ms, C = 5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BC131-F64F-44D8-BEAA-B9007EEB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06" y="2210798"/>
            <a:ext cx="6995786" cy="280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58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Comparison with 5 Emotions</a:t>
            </a:r>
          </a:p>
          <a:p>
            <a:pPr marL="0" indent="0" algn="ctr">
              <a:buNone/>
            </a:pPr>
            <a:r>
              <a:rPr lang="en-US" sz="2400" dirty="0"/>
              <a:t>[LibROSA]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13278-9CBC-45FA-93B2-390EE5067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96" y="2273032"/>
            <a:ext cx="3917756" cy="2306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DB0FA-7C06-402F-8B53-FA18D9AFF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096" y="2278769"/>
            <a:ext cx="3917756" cy="2300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ECADBF-7755-4696-B858-08667BC23922}"/>
              </a:ext>
            </a:extLst>
          </p:cNvPr>
          <p:cNvSpPr txBox="1"/>
          <p:nvPr/>
        </p:nvSpPr>
        <p:spPr>
          <a:xfrm>
            <a:off x="1272911" y="4695962"/>
            <a:ext cx="4548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17: 64% Accuracy from Polynomial SVM</a:t>
            </a:r>
          </a:p>
          <a:p>
            <a:endParaRPr lang="en-US" dirty="0"/>
          </a:p>
          <a:p>
            <a:r>
              <a:rPr lang="en-US" dirty="0"/>
              <a:t>Parameters Used: 	</a:t>
            </a:r>
            <a:r>
              <a:rPr lang="en-US" dirty="0" err="1"/>
              <a:t>Random_State</a:t>
            </a:r>
            <a:r>
              <a:rPr lang="en-US" dirty="0"/>
              <a:t> = 0</a:t>
            </a:r>
          </a:p>
          <a:p>
            <a:r>
              <a:rPr lang="en-US" dirty="0"/>
              <a:t>		C = 10</a:t>
            </a:r>
          </a:p>
          <a:p>
            <a:r>
              <a:rPr lang="en-US" dirty="0"/>
              <a:t>		Gamma = 1/5 = 0.2</a:t>
            </a:r>
          </a:p>
          <a:p>
            <a:r>
              <a:rPr lang="en-US" dirty="0"/>
              <a:t>		Degree/Dimensions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741B6-DDDB-4B39-878E-BF20F198D6EA}"/>
              </a:ext>
            </a:extLst>
          </p:cNvPr>
          <p:cNvSpPr txBox="1"/>
          <p:nvPr/>
        </p:nvSpPr>
        <p:spPr>
          <a:xfrm>
            <a:off x="6370232" y="4695962"/>
            <a:ext cx="4273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18: 47% Accuracy from Linear SVM </a:t>
            </a:r>
          </a:p>
          <a:p>
            <a:endParaRPr lang="en-US" dirty="0"/>
          </a:p>
          <a:p>
            <a:r>
              <a:rPr lang="en-US" dirty="0"/>
              <a:t>Parameters Used: 	</a:t>
            </a:r>
            <a:r>
              <a:rPr lang="en-US" dirty="0" err="1"/>
              <a:t>Random_State</a:t>
            </a:r>
            <a:r>
              <a:rPr lang="en-US" dirty="0"/>
              <a:t> = 0</a:t>
            </a:r>
          </a:p>
          <a:p>
            <a:r>
              <a:rPr lang="en-US" dirty="0"/>
              <a:t>		C = 10</a:t>
            </a:r>
          </a:p>
          <a:p>
            <a:r>
              <a:rPr lang="en-US" dirty="0"/>
              <a:t>		Gamma = 1/5 = 0.2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3512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Comparison with 5 Emotions</a:t>
            </a:r>
          </a:p>
          <a:p>
            <a:pPr marL="0" indent="0" algn="ctr">
              <a:buNone/>
            </a:pPr>
            <a:r>
              <a:rPr lang="en-US" sz="2400" dirty="0"/>
              <a:t>[LibROSA]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28FDD7-A804-4DB2-BC5D-27070254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4" y="2576025"/>
            <a:ext cx="3917756" cy="2256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BC727-A60C-44D6-83F7-BEA209EB3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88" y="2582124"/>
            <a:ext cx="3917756" cy="2250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49E921-4782-486B-915A-17240F9F3336}"/>
              </a:ext>
            </a:extLst>
          </p:cNvPr>
          <p:cNvSpPr txBox="1"/>
          <p:nvPr/>
        </p:nvSpPr>
        <p:spPr>
          <a:xfrm>
            <a:off x="1095632" y="4832750"/>
            <a:ext cx="4448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19: 69% Accuracy from Random Forest</a:t>
            </a:r>
          </a:p>
          <a:p>
            <a:endParaRPr lang="en-US" dirty="0"/>
          </a:p>
          <a:p>
            <a:r>
              <a:rPr lang="en-US" dirty="0"/>
              <a:t>Parameters Used: 	</a:t>
            </a:r>
            <a:r>
              <a:rPr lang="en-US" dirty="0" err="1"/>
              <a:t>Random_State</a:t>
            </a:r>
            <a:r>
              <a:rPr lang="en-US" dirty="0"/>
              <a:t> = 0</a:t>
            </a:r>
          </a:p>
          <a:p>
            <a:r>
              <a:rPr lang="en-US" dirty="0"/>
              <a:t>		Criterion = Entropy</a:t>
            </a:r>
          </a:p>
          <a:p>
            <a:r>
              <a:rPr lang="en-US" dirty="0"/>
              <a:t>		N =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58998-CDF7-40CA-8A08-89B4655FA95B}"/>
              </a:ext>
            </a:extLst>
          </p:cNvPr>
          <p:cNvSpPr txBox="1"/>
          <p:nvPr/>
        </p:nvSpPr>
        <p:spPr>
          <a:xfrm>
            <a:off x="6409703" y="4832750"/>
            <a:ext cx="427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20: 42% Accuracy from Naïve Bayes</a:t>
            </a:r>
          </a:p>
          <a:p>
            <a:endParaRPr lang="en-US" dirty="0"/>
          </a:p>
          <a:p>
            <a:r>
              <a:rPr lang="en-US" dirty="0"/>
              <a:t>Parameters Used: 	</a:t>
            </a:r>
            <a:r>
              <a:rPr lang="en-US" dirty="0" err="1"/>
              <a:t>Random_State</a:t>
            </a:r>
            <a:r>
              <a:rPr lang="en-US" dirty="0"/>
              <a:t> = 0</a:t>
            </a: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47069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Comparative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5EFA-6218-42B1-BC66-8DFFA2E4C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462"/>
            <a:ext cx="10515600" cy="10973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Highest Accuracies Using SVM RBF with 5 Emotions</a:t>
            </a:r>
          </a:p>
          <a:p>
            <a:pPr marL="0" indent="0" algn="ctr">
              <a:buNone/>
            </a:pPr>
            <a:r>
              <a:rPr lang="en-US" sz="2400" dirty="0"/>
              <a:t>[LibROSA]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28FDD7-A804-4DB2-BC5D-27070254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4" y="2576025"/>
            <a:ext cx="3917756" cy="2256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BC727-A60C-44D6-83F7-BEA209EB3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88" y="2582124"/>
            <a:ext cx="3917756" cy="22506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49E921-4782-486B-915A-17240F9F3336}"/>
              </a:ext>
            </a:extLst>
          </p:cNvPr>
          <p:cNvSpPr txBox="1"/>
          <p:nvPr/>
        </p:nvSpPr>
        <p:spPr>
          <a:xfrm>
            <a:off x="1295346" y="4836348"/>
            <a:ext cx="4273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21: 81% Accuracy</a:t>
            </a:r>
          </a:p>
          <a:p>
            <a:endParaRPr lang="en-US" dirty="0"/>
          </a:p>
          <a:p>
            <a:r>
              <a:rPr lang="en-US" dirty="0"/>
              <a:t>Parameters Used: 	</a:t>
            </a:r>
            <a:r>
              <a:rPr lang="en-US" dirty="0" err="1"/>
              <a:t>Random_State</a:t>
            </a:r>
            <a:r>
              <a:rPr lang="en-US" dirty="0"/>
              <a:t> = 0</a:t>
            </a:r>
          </a:p>
          <a:p>
            <a:r>
              <a:rPr lang="en-US" dirty="0"/>
              <a:t>		Gamma = 1/10 = 0.1</a:t>
            </a:r>
          </a:p>
          <a:p>
            <a:r>
              <a:rPr lang="en-US" dirty="0"/>
              <a:t>		C =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58998-CDF7-40CA-8A08-89B4655FA95B}"/>
              </a:ext>
            </a:extLst>
          </p:cNvPr>
          <p:cNvSpPr txBox="1"/>
          <p:nvPr/>
        </p:nvSpPr>
        <p:spPr>
          <a:xfrm>
            <a:off x="6409703" y="4832750"/>
            <a:ext cx="4273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22: 84% Accuracy</a:t>
            </a:r>
          </a:p>
          <a:p>
            <a:endParaRPr lang="en-US" dirty="0"/>
          </a:p>
          <a:p>
            <a:r>
              <a:rPr lang="en-US" dirty="0"/>
              <a:t>Parameters Used: 	</a:t>
            </a:r>
            <a:r>
              <a:rPr lang="en-US" dirty="0" err="1"/>
              <a:t>Random_State</a:t>
            </a:r>
            <a:r>
              <a:rPr lang="en-US" dirty="0"/>
              <a:t> = 0</a:t>
            </a:r>
          </a:p>
          <a:p>
            <a:r>
              <a:rPr lang="en-US" dirty="0"/>
              <a:t>		Gamma = 1/5 = 0.2</a:t>
            </a:r>
          </a:p>
          <a:p>
            <a:r>
              <a:rPr lang="en-US" dirty="0"/>
              <a:t>		C =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28391-BED8-43B7-A126-F0FDB807A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64" y="2625364"/>
            <a:ext cx="3848444" cy="2207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1E470-0C82-409F-B8D9-8833DE7C7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87" y="2576025"/>
            <a:ext cx="3917757" cy="22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0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6BF8E8-4D75-4791-8EF9-72E35273C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09" y="506810"/>
            <a:ext cx="8958517" cy="6081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37AC9-C0C7-4C8A-8819-80407C4BBD39}"/>
              </a:ext>
            </a:extLst>
          </p:cNvPr>
          <p:cNvSpPr txBox="1"/>
          <p:nvPr/>
        </p:nvSpPr>
        <p:spPr>
          <a:xfrm>
            <a:off x="177945" y="2690336"/>
            <a:ext cx="1573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23: Overall Results Comparison With Algorithms</a:t>
            </a:r>
          </a:p>
        </p:txBody>
      </p:sp>
    </p:spTree>
    <p:extLst>
      <p:ext uri="{BB962C8B-B14F-4D97-AF65-F5344CB8AC3E}">
        <p14:creationId xmlns:p14="http://schemas.microsoft.com/office/powerpoint/2010/main" val="368036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65233A-06B2-49E5-8C77-12CD0F5D3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3" y="440705"/>
            <a:ext cx="9172505" cy="6281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5E952-E732-4467-8BC9-7127D4AB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F53D2-D5F7-48EC-9006-2E1A815E5FE1}"/>
              </a:ext>
            </a:extLst>
          </p:cNvPr>
          <p:cNvSpPr txBox="1"/>
          <p:nvPr/>
        </p:nvSpPr>
        <p:spPr>
          <a:xfrm>
            <a:off x="177945" y="2690336"/>
            <a:ext cx="1573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24: Overall Results Comparison With   Libraries and Emotions</a:t>
            </a:r>
          </a:p>
        </p:txBody>
      </p:sp>
    </p:spTree>
    <p:extLst>
      <p:ext uri="{BB962C8B-B14F-4D97-AF65-F5344CB8AC3E}">
        <p14:creationId xmlns:p14="http://schemas.microsoft.com/office/powerpoint/2010/main" val="3538265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52DA-1648-49F7-B794-AF97CD74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CAFD-94C4-4488-9FED-70FB90D1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44" y="1682885"/>
            <a:ext cx="3555791" cy="4517600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SPEECH TO TEXT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Simultaneous Speakers</a:t>
            </a:r>
          </a:p>
          <a:p>
            <a:endParaRPr lang="en-US" dirty="0"/>
          </a:p>
          <a:p>
            <a:r>
              <a:rPr lang="en-US" dirty="0"/>
              <a:t>Change in Pace and Tone</a:t>
            </a:r>
          </a:p>
          <a:p>
            <a:endParaRPr lang="en-US" dirty="0"/>
          </a:p>
          <a:p>
            <a:r>
              <a:rPr lang="en-US" dirty="0"/>
              <a:t>Inaccurate Words may Change Context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83CAFD-94C4-4488-9FED-70FB90D167E5}"/>
              </a:ext>
            </a:extLst>
          </p:cNvPr>
          <p:cNvSpPr txBox="1">
            <a:spLocks/>
          </p:cNvSpPr>
          <p:nvPr/>
        </p:nvSpPr>
        <p:spPr>
          <a:xfrm>
            <a:off x="4231964" y="1682885"/>
            <a:ext cx="3645090" cy="451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WORD DETECTION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Evolving Language</a:t>
            </a:r>
          </a:p>
          <a:p>
            <a:endParaRPr lang="en-US" dirty="0"/>
          </a:p>
          <a:p>
            <a:r>
              <a:rPr lang="en-US" dirty="0"/>
              <a:t>Dictionary Maintenance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83CAFD-94C4-4488-9FED-70FB90D167E5}"/>
              </a:ext>
            </a:extLst>
          </p:cNvPr>
          <p:cNvSpPr txBox="1">
            <a:spLocks/>
          </p:cNvSpPr>
          <p:nvPr/>
        </p:nvSpPr>
        <p:spPr>
          <a:xfrm>
            <a:off x="8174016" y="1682885"/>
            <a:ext cx="3645090" cy="451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EMOTION RECOGNITION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Complication in Data Preprocessing</a:t>
            </a:r>
          </a:p>
          <a:p>
            <a:endParaRPr lang="en-US" dirty="0"/>
          </a:p>
          <a:p>
            <a:r>
              <a:rPr lang="en-US" dirty="0"/>
              <a:t>Hence, A Comparative Study</a:t>
            </a:r>
          </a:p>
        </p:txBody>
      </p:sp>
    </p:spTree>
    <p:extLst>
      <p:ext uri="{BB962C8B-B14F-4D97-AF65-F5344CB8AC3E}">
        <p14:creationId xmlns:p14="http://schemas.microsoft.com/office/powerpoint/2010/main" val="406014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51E6-1327-43C1-B60C-BF234198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36D4-3312-4129-B9E1-A55D45B7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 with large Threat related Data to determine ‘True Threat’</a:t>
            </a:r>
          </a:p>
          <a:p>
            <a:endParaRPr lang="en-US" dirty="0"/>
          </a:p>
          <a:p>
            <a:r>
              <a:rPr lang="en-US" dirty="0"/>
              <a:t>Find Solutions for sarcasm and code words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Compact System</a:t>
            </a:r>
          </a:p>
          <a:p>
            <a:endParaRPr lang="en-US" dirty="0"/>
          </a:p>
          <a:p>
            <a:r>
              <a:rPr lang="en-US" dirty="0"/>
              <a:t>Increased Performance</a:t>
            </a:r>
          </a:p>
          <a:p>
            <a:endParaRPr lang="en-US" dirty="0"/>
          </a:p>
          <a:p>
            <a:r>
              <a:rPr lang="en-US" dirty="0"/>
              <a:t>Additional Features – Larger Dictionary, Language Support,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F123-94A1-41E7-BDD8-52D48AB3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B234-26CE-46BD-8FA1-4D298E9A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system</a:t>
            </a:r>
          </a:p>
          <a:p>
            <a:endParaRPr lang="en-US" dirty="0"/>
          </a:p>
          <a:p>
            <a:r>
              <a:rPr lang="en-US" dirty="0"/>
              <a:t>Assist in Investigation Potential Threat from Voice Calls</a:t>
            </a:r>
          </a:p>
          <a:p>
            <a:endParaRPr lang="en-US" dirty="0"/>
          </a:p>
          <a:p>
            <a:r>
              <a:rPr lang="en-US" dirty="0"/>
              <a:t>Give Early Warnings for such cases</a:t>
            </a:r>
          </a:p>
        </p:txBody>
      </p:sp>
    </p:spTree>
    <p:extLst>
      <p:ext uri="{BB962C8B-B14F-4D97-AF65-F5344CB8AC3E}">
        <p14:creationId xmlns:p14="http://schemas.microsoft.com/office/powerpoint/2010/main" val="198249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3480-523E-4A50-B52F-768697EF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26048-F10E-4C13-AE08-3C95D174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https://definitions.uslegal.com/t/threat-of-harm/</a:t>
            </a:r>
            <a:endParaRPr lang="en-US" dirty="0"/>
          </a:p>
          <a:p>
            <a:endParaRPr lang="en-US" dirty="0"/>
          </a:p>
          <a:p>
            <a:pPr lvl="0"/>
            <a:r>
              <a:rPr lang="en-US" dirty="0" err="1"/>
              <a:t>H.Hollien</a:t>
            </a:r>
            <a:r>
              <a:rPr lang="en-US" dirty="0"/>
              <a:t>, </a:t>
            </a:r>
            <a:r>
              <a:rPr lang="en-US" i="1" dirty="0"/>
              <a:t>Forensic Voice </a:t>
            </a:r>
            <a:r>
              <a:rPr lang="en-US" i="1" dirty="0" err="1"/>
              <a:t>Identificaiton</a:t>
            </a:r>
            <a:r>
              <a:rPr lang="en-US" i="1" dirty="0"/>
              <a:t>. </a:t>
            </a:r>
            <a:r>
              <a:rPr lang="en-US" dirty="0"/>
              <a:t>London: Academic Press, 2002, pp.51-57.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J.H.L.Hansen</a:t>
            </a:r>
            <a:r>
              <a:rPr lang="en-US" dirty="0"/>
              <a:t> and </a:t>
            </a:r>
            <a:r>
              <a:rPr lang="en-US" dirty="0" err="1"/>
              <a:t>S.Patil</a:t>
            </a:r>
            <a:r>
              <a:rPr lang="en-US" dirty="0"/>
              <a:t>, </a:t>
            </a:r>
            <a:r>
              <a:rPr lang="en-US" i="1" dirty="0"/>
              <a:t>Speech Under Stress: Analysis, Modeling and Recognition</a:t>
            </a:r>
            <a:r>
              <a:rPr lang="en-US" dirty="0"/>
              <a:t>, Chapter Speaker Classification I of the series Lecture Notes in Computer Science, vol. 4343, pp. 108-137, Jan. 2007.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8378-1562-4E7B-9C5A-A441917C5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Psychology of Threat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A82A7-44A2-4C2E-9CBA-C8F6F10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“Threat means a communicated intent to inflict harm or loss on another” </a:t>
            </a:r>
          </a:p>
          <a:p>
            <a:endParaRPr lang="en-US" dirty="0"/>
          </a:p>
          <a:p>
            <a:r>
              <a:rPr lang="en-US" dirty="0"/>
              <a:t>Speech Under Stress and Threat Impacts</a:t>
            </a:r>
          </a:p>
          <a:p>
            <a:pPr lvl="1"/>
            <a:r>
              <a:rPr lang="en-US" dirty="0"/>
              <a:t>Sad, Angry and Fearful Emotions</a:t>
            </a:r>
          </a:p>
          <a:p>
            <a:pPr lvl="1"/>
            <a:r>
              <a:rPr lang="en-US" dirty="0"/>
              <a:t>Drastic Changes in Feature Values</a:t>
            </a:r>
          </a:p>
        </p:txBody>
      </p:sp>
    </p:spTree>
    <p:extLst>
      <p:ext uri="{BB962C8B-B14F-4D97-AF65-F5344CB8AC3E}">
        <p14:creationId xmlns:p14="http://schemas.microsoft.com/office/powerpoint/2010/main" val="293748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44BC-D3FC-4CAE-B4F1-42BAB74B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4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DA40-7CC3-4BA8-A66E-9E8B2A33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501734"/>
            <a:ext cx="11853333" cy="87951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Audio Files works parallel for speech and emotion recognition as shown: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9A5BA-75D8-4E71-BF32-39ED453D1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62" y="2100291"/>
            <a:ext cx="5618802" cy="4048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E7626-D1EC-4F98-AB87-5B6596B39464}"/>
              </a:ext>
            </a:extLst>
          </p:cNvPr>
          <p:cNvSpPr txBox="1"/>
          <p:nvPr/>
        </p:nvSpPr>
        <p:spPr>
          <a:xfrm>
            <a:off x="4642322" y="6299896"/>
            <a:ext cx="34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Speech Recognition</a:t>
            </a:r>
          </a:p>
        </p:txBody>
      </p:sp>
    </p:spTree>
    <p:extLst>
      <p:ext uri="{BB962C8B-B14F-4D97-AF65-F5344CB8AC3E}">
        <p14:creationId xmlns:p14="http://schemas.microsoft.com/office/powerpoint/2010/main" val="72379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44BC-D3FC-4CAE-B4F1-42BAB74B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DA40-7CC3-4BA8-A66E-9E8B2A33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690688"/>
            <a:ext cx="11853333" cy="879517"/>
          </a:xfrm>
        </p:spPr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626-D1EC-4F98-AB87-5B6596B39464}"/>
              </a:ext>
            </a:extLst>
          </p:cNvPr>
          <p:cNvSpPr txBox="1"/>
          <p:nvPr/>
        </p:nvSpPr>
        <p:spPr>
          <a:xfrm>
            <a:off x="4524909" y="6214009"/>
            <a:ext cx="34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Emotion Recognition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1B028-4823-4505-8960-14B679AB9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42" y="1797780"/>
            <a:ext cx="5505514" cy="39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4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44BC-D3FC-4CAE-B4F1-42BAB74B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DA40-7CC3-4BA8-A66E-9E8B2A33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690688"/>
            <a:ext cx="11853333" cy="879517"/>
          </a:xfrm>
        </p:spPr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E7626-D1EC-4F98-AB87-5B6596B39464}"/>
              </a:ext>
            </a:extLst>
          </p:cNvPr>
          <p:cNvSpPr txBox="1"/>
          <p:nvPr/>
        </p:nvSpPr>
        <p:spPr>
          <a:xfrm>
            <a:off x="4871422" y="6316522"/>
            <a:ext cx="34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Gathered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C3DC9-8844-43E8-8A63-3382D160C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39" y="1513802"/>
            <a:ext cx="6315719" cy="46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5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35BF-1456-45FA-AC30-8735D1FF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Interface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6301" y="5648835"/>
            <a:ext cx="299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End User Workflow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1BBE46-8AF4-4DA0-AF80-BC20BF274363}"/>
              </a:ext>
            </a:extLst>
          </p:cNvPr>
          <p:cNvSpPr/>
          <p:nvPr/>
        </p:nvSpPr>
        <p:spPr>
          <a:xfrm>
            <a:off x="444843" y="2784388"/>
            <a:ext cx="1416908" cy="897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FB51BD-C87D-4372-AD42-134584C0C352}"/>
              </a:ext>
            </a:extLst>
          </p:cNvPr>
          <p:cNvSpPr/>
          <p:nvPr/>
        </p:nvSpPr>
        <p:spPr>
          <a:xfrm>
            <a:off x="2515835" y="2652581"/>
            <a:ext cx="2001795" cy="1161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 In Background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F16A11-0E14-417F-95FB-CA983538EEE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61751" y="3233349"/>
            <a:ext cx="654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677EC97-3B49-4722-9779-CA781779CA7D}"/>
              </a:ext>
            </a:extLst>
          </p:cNvPr>
          <p:cNvSpPr/>
          <p:nvPr/>
        </p:nvSpPr>
        <p:spPr>
          <a:xfrm>
            <a:off x="5105811" y="2652581"/>
            <a:ext cx="2001795" cy="1161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Record 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01077E-54EA-40CC-A350-6EF4F40BE64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17630" y="3233349"/>
            <a:ext cx="588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E3E1BD1-CBE1-4A49-9E4D-54BB594433C5}"/>
              </a:ext>
            </a:extLst>
          </p:cNvPr>
          <p:cNvSpPr/>
          <p:nvPr/>
        </p:nvSpPr>
        <p:spPr>
          <a:xfrm>
            <a:off x="7695787" y="2652581"/>
            <a:ext cx="2001795" cy="11615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and Send to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A44E62-C612-4C98-A234-59E36ED55C5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107606" y="3233349"/>
            <a:ext cx="588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6C3506-5B7C-4884-BB6C-BBE3BF14F921}"/>
              </a:ext>
            </a:extLst>
          </p:cNvPr>
          <p:cNvSpPr/>
          <p:nvPr/>
        </p:nvSpPr>
        <p:spPr>
          <a:xfrm>
            <a:off x="10330249" y="2784386"/>
            <a:ext cx="1416908" cy="8979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38DEA6-6334-4240-B5E8-C278CD591B64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 flipV="1">
            <a:off x="9697582" y="3233348"/>
            <a:ext cx="6326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1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72D1-F9E9-43E2-B4EA-B912EC5F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4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 –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37E7-B10E-43FC-8B3F-9CA509A39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24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Using IBM Watson Speech to Text Service (DEMO)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8FFC8-E74A-47C5-B9A9-1EA75BA3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854" y="1772591"/>
            <a:ext cx="6384358" cy="46780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5295" y="6382941"/>
            <a:ext cx="45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5: IBM Watson Speech to Text Interface</a:t>
            </a:r>
          </a:p>
        </p:txBody>
      </p:sp>
    </p:spTree>
    <p:extLst>
      <p:ext uri="{BB962C8B-B14F-4D97-AF65-F5344CB8AC3E}">
        <p14:creationId xmlns:p14="http://schemas.microsoft.com/office/powerpoint/2010/main" val="35686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841</Words>
  <Application>Microsoft Office PowerPoint</Application>
  <PresentationFormat>Widescreen</PresentationFormat>
  <Paragraphs>239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Early Threat Warning Via Speech and Emotion Recognition from Voice Calls</vt:lpstr>
      <vt:lpstr>A Different Perspective of Telecommunication</vt:lpstr>
      <vt:lpstr>Our Aim</vt:lpstr>
      <vt:lpstr>Psychology of Threat</vt:lpstr>
      <vt:lpstr>System Design</vt:lpstr>
      <vt:lpstr>System Design</vt:lpstr>
      <vt:lpstr>System Design</vt:lpstr>
      <vt:lpstr>User Interface</vt:lpstr>
      <vt:lpstr>Implementation – Speech to Text</vt:lpstr>
      <vt:lpstr>Implementation – Word Detection</vt:lpstr>
      <vt:lpstr>Implementation – Word Detection</vt:lpstr>
      <vt:lpstr>Implementation – Emotion Recognition </vt:lpstr>
      <vt:lpstr>Implementation – Emotion Recognition </vt:lpstr>
      <vt:lpstr>Implementation – Emotion Recognition Parameters</vt:lpstr>
      <vt:lpstr>Implementation – Emotion Recognition</vt:lpstr>
      <vt:lpstr>Implementation – Emotion Recognition</vt:lpstr>
      <vt:lpstr>Implementation – Emotion Recognition</vt:lpstr>
      <vt:lpstr>A Comparative Study</vt:lpstr>
      <vt:lpstr>A Comparative Study</vt:lpstr>
      <vt:lpstr>A Comparative Study</vt:lpstr>
      <vt:lpstr>A Comparative Study</vt:lpstr>
      <vt:lpstr>A Comparative Study</vt:lpstr>
      <vt:lpstr>A Comparative Study</vt:lpstr>
      <vt:lpstr>A Comparative Study</vt:lpstr>
      <vt:lpstr>A Comparative Study</vt:lpstr>
      <vt:lpstr>Results</vt:lpstr>
      <vt:lpstr>Results</vt:lpstr>
      <vt:lpstr>Limitations</vt:lpstr>
      <vt:lpstr>Future Work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Threat Warning Via Speech and Emotion Recognition from Via Voice Call</dc:title>
  <dc:creator>Raza</dc:creator>
  <cp:lastModifiedBy>Raza</cp:lastModifiedBy>
  <cp:revision>77</cp:revision>
  <dcterms:created xsi:type="dcterms:W3CDTF">2018-12-05T13:16:14Z</dcterms:created>
  <dcterms:modified xsi:type="dcterms:W3CDTF">2018-12-07T17:42:47Z</dcterms:modified>
</cp:coreProperties>
</file>