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6" r:id="rId4"/>
    <p:sldId id="297" r:id="rId5"/>
    <p:sldId id="298" r:id="rId6"/>
  </p:sldIdLst>
  <p:sldSz cx="9144000" cy="5143500" type="screen16x9"/>
  <p:notesSz cx="6858000" cy="9144000"/>
  <p:embeddedFontLst>
    <p:embeddedFont>
      <p:font typeface="Poppins Medium" panose="020B0604020202020204" charset="0"/>
      <p:regular r:id="rId8"/>
      <p:bold r:id="rId9"/>
      <p:italic r:id="rId10"/>
      <p:boldItalic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  <p15:guide id="4" pos="5511">
          <p15:clr>
            <a:srgbClr val="A4A3A4"/>
          </p15:clr>
        </p15:guide>
        <p15:guide id="5" orient="horz" pos="3003">
          <p15:clr>
            <a:srgbClr val="A4A3A4"/>
          </p15:clr>
        </p15:guide>
        <p15:guide id="6" pos="2313">
          <p15:clr>
            <a:srgbClr val="A4A3A4"/>
          </p15:clr>
        </p15:guide>
        <p15:guide id="7" orient="horz" pos="41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cMC3mMWNVUhO1JkLgTyxuEx9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6862B2-A3D9-4F6C-957D-372EB92948A3}">
  <a:tblStyle styleId="{CF6862B2-A3D9-4F6C-957D-372EB92948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82"/>
      </p:cViewPr>
      <p:guideLst>
        <p:guide orient="horz" pos="1620"/>
        <p:guide pos="2880"/>
        <p:guide pos="249"/>
        <p:guide pos="5511"/>
        <p:guide orient="horz" pos="3003"/>
        <p:guide pos="2313"/>
        <p:guide orient="horz" pos="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59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57" Type="http://schemas.openxmlformats.org/officeDocument/2006/relationships/customXml" Target="../customXml/item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64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</a:t>
            </a: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592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621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655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224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851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0197" y="4709573"/>
            <a:ext cx="1401195" cy="26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able">
  <p:cSld name="Slide with tab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829096" y="4696961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394135" y="378371"/>
            <a:ext cx="8387257" cy="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_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394135" y="378371"/>
            <a:ext cx="8387257" cy="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394136" y="1093076"/>
            <a:ext cx="8387257" cy="353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6829096" y="4696961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394135" y="372978"/>
            <a:ext cx="8387258" cy="3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2800"/>
              <a:buFont typeface="Poppins Medium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6829096" y="4696961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ext columns">
  <p:cSld name="Slide with text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394135" y="1450427"/>
            <a:ext cx="8387257" cy="301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lvl="0" algn="l">
              <a:lnSpc>
                <a:spcPct val="17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394135" y="378371"/>
            <a:ext cx="8387257" cy="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6829096" y="4696961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s and numbering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394135" y="378371"/>
            <a:ext cx="8387257" cy="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394135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2"/>
          </p:nvPr>
        </p:nvSpPr>
        <p:spPr>
          <a:xfrm>
            <a:off x="4914242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AutoNum type="arabicPeriod"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AutoNum type="arabicPeriod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AutoNum type="arabicPeriod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AutoNum type="arabicPeriod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AutoNum type="arabicPeriod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6829096" y="4696961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full size image">
  <p:cSld name="Slide with full size imag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2556641" y="1962546"/>
            <a:ext cx="4030718" cy="77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2800"/>
              <a:buFont typeface="Poppi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/>
          <p:nvPr/>
        </p:nvSpPr>
        <p:spPr>
          <a:xfrm>
            <a:off x="0" y="2571750"/>
            <a:ext cx="2571750" cy="2571751"/>
          </a:xfrm>
          <a:custGeom>
            <a:avLst/>
            <a:gdLst/>
            <a:ahLst/>
            <a:cxnLst/>
            <a:rect l="l" t="t" r="r" b="b"/>
            <a:pathLst>
              <a:path w="2571750" h="2571751" extrusionOk="0">
                <a:moveTo>
                  <a:pt x="0" y="0"/>
                </a:moveTo>
                <a:cubicBezTo>
                  <a:pt x="0" y="1420338"/>
                  <a:pt x="1151412" y="2571750"/>
                  <a:pt x="2571750" y="2571750"/>
                </a:cubicBezTo>
                <a:lnTo>
                  <a:pt x="0" y="257175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ext and image">
  <p:cSld name="Slide with text and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394136" y="378371"/>
            <a:ext cx="3326526" cy="99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4566745" y="0"/>
            <a:ext cx="457725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AutoNum type="arabicPeriod"/>
              <a:defRPr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AutoNum type="arabicPeriod"/>
              <a:defRPr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AutoNum type="arabicPeriod"/>
              <a:defRPr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/>
          <p:nvPr/>
        </p:nvSpPr>
        <p:spPr>
          <a:xfrm>
            <a:off x="4566744" y="2571749"/>
            <a:ext cx="2571750" cy="2571751"/>
          </a:xfrm>
          <a:custGeom>
            <a:avLst/>
            <a:gdLst/>
            <a:ahLst/>
            <a:cxnLst/>
            <a:rect l="l" t="t" r="r" b="b"/>
            <a:pathLst>
              <a:path w="2571750" h="2571751" extrusionOk="0">
                <a:moveTo>
                  <a:pt x="0" y="0"/>
                </a:moveTo>
                <a:cubicBezTo>
                  <a:pt x="0" y="1420338"/>
                  <a:pt x="1151412" y="2571750"/>
                  <a:pt x="2571750" y="2571750"/>
                </a:cubicBezTo>
                <a:lnTo>
                  <a:pt x="0" y="257175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>
            <a:spLocks noGrp="1"/>
          </p:cNvSpPr>
          <p:nvPr>
            <p:ph type="subTitle" idx="2"/>
          </p:nvPr>
        </p:nvSpPr>
        <p:spPr>
          <a:xfrm>
            <a:off x="394136" y="1638242"/>
            <a:ext cx="3326526" cy="299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lvl="0" algn="l">
              <a:lnSpc>
                <a:spcPct val="17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hree columns">
  <p:cSld name="Slide with three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394135" y="378371"/>
            <a:ext cx="8387257" cy="42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/>
          <p:nvPr/>
        </p:nvSpPr>
        <p:spPr>
          <a:xfrm>
            <a:off x="400284" y="1558172"/>
            <a:ext cx="2715295" cy="3481966"/>
          </a:xfrm>
          <a:prstGeom prst="rect">
            <a:avLst/>
          </a:prstGeom>
          <a:solidFill>
            <a:srgbClr val="E8EDF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/>
          <p:nvPr/>
        </p:nvSpPr>
        <p:spPr>
          <a:xfrm>
            <a:off x="1288230" y="1090969"/>
            <a:ext cx="934406" cy="934406"/>
          </a:xfrm>
          <a:prstGeom prst="ellipse">
            <a:avLst/>
          </a:prstGeom>
          <a:solidFill>
            <a:srgbClr val="FF6700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2"/>
          <p:cNvSpPr txBox="1"/>
          <p:nvPr/>
        </p:nvSpPr>
        <p:spPr>
          <a:xfrm>
            <a:off x="1566920" y="1245203"/>
            <a:ext cx="377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3227567" y="1558172"/>
            <a:ext cx="2715295" cy="3481966"/>
          </a:xfrm>
          <a:prstGeom prst="rect">
            <a:avLst/>
          </a:prstGeom>
          <a:solidFill>
            <a:srgbClr val="E8EDF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4115513" y="1090969"/>
            <a:ext cx="934406" cy="934406"/>
          </a:xfrm>
          <a:prstGeom prst="ellipse">
            <a:avLst/>
          </a:prstGeom>
          <a:solidFill>
            <a:srgbClr val="FF6700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2"/>
          <p:cNvSpPr txBox="1"/>
          <p:nvPr/>
        </p:nvSpPr>
        <p:spPr>
          <a:xfrm>
            <a:off x="4343708" y="1245203"/>
            <a:ext cx="478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6060105" y="1558172"/>
            <a:ext cx="2715295" cy="3481966"/>
          </a:xfrm>
          <a:prstGeom prst="rect">
            <a:avLst/>
          </a:prstGeom>
          <a:solidFill>
            <a:srgbClr val="E8EDF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2"/>
          <p:cNvSpPr/>
          <p:nvPr/>
        </p:nvSpPr>
        <p:spPr>
          <a:xfrm>
            <a:off x="6948051" y="1090969"/>
            <a:ext cx="934406" cy="934406"/>
          </a:xfrm>
          <a:prstGeom prst="ellipse">
            <a:avLst/>
          </a:prstGeom>
          <a:solidFill>
            <a:srgbClr val="FF6700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/>
        </p:nvSpPr>
        <p:spPr>
          <a:xfrm>
            <a:off x="7167430" y="1245203"/>
            <a:ext cx="4956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393700" y="2513131"/>
            <a:ext cx="2722563" cy="17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8D9E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393700" y="2850264"/>
            <a:ext cx="2722563" cy="17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155555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363E7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3"/>
          </p:nvPr>
        </p:nvSpPr>
        <p:spPr>
          <a:xfrm>
            <a:off x="3220983" y="2513131"/>
            <a:ext cx="2722563" cy="17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8D9E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4"/>
          </p:nvPr>
        </p:nvSpPr>
        <p:spPr>
          <a:xfrm>
            <a:off x="3220983" y="2308180"/>
            <a:ext cx="2722563" cy="20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None/>
              <a:defRPr sz="1100" b="1" i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5"/>
          </p:nvPr>
        </p:nvSpPr>
        <p:spPr>
          <a:xfrm>
            <a:off x="6058777" y="2513131"/>
            <a:ext cx="2722563" cy="17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8D9E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6"/>
          </p:nvPr>
        </p:nvSpPr>
        <p:spPr>
          <a:xfrm>
            <a:off x="6058777" y="2308180"/>
            <a:ext cx="2722563" cy="20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None/>
              <a:defRPr sz="1100" b="1" i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7"/>
          </p:nvPr>
        </p:nvSpPr>
        <p:spPr>
          <a:xfrm>
            <a:off x="3220983" y="2850264"/>
            <a:ext cx="2722563" cy="17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155555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363E7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8"/>
          </p:nvPr>
        </p:nvSpPr>
        <p:spPr>
          <a:xfrm>
            <a:off x="6064031" y="2850264"/>
            <a:ext cx="2722563" cy="17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155555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363E7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9"/>
          </p:nvPr>
        </p:nvSpPr>
        <p:spPr>
          <a:xfrm>
            <a:off x="393700" y="2308180"/>
            <a:ext cx="2722563" cy="20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None/>
              <a:defRPr sz="1100" b="1" i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829096" y="4696961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four columns">
  <p:cSld name="Slide with four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394135" y="378371"/>
            <a:ext cx="8387257" cy="42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/>
          <p:nvPr/>
        </p:nvSpPr>
        <p:spPr>
          <a:xfrm>
            <a:off x="400284" y="1558172"/>
            <a:ext cx="2004379" cy="3138333"/>
          </a:xfrm>
          <a:prstGeom prst="rect">
            <a:avLst/>
          </a:prstGeom>
          <a:solidFill>
            <a:srgbClr val="E8EDF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924761" y="1090969"/>
            <a:ext cx="934406" cy="934406"/>
          </a:xfrm>
          <a:prstGeom prst="ellipse">
            <a:avLst/>
          </a:prstGeom>
          <a:solidFill>
            <a:srgbClr val="FF6700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3"/>
          <p:cNvSpPr txBox="1"/>
          <p:nvPr/>
        </p:nvSpPr>
        <p:spPr>
          <a:xfrm>
            <a:off x="1203451" y="1245203"/>
            <a:ext cx="377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393700" y="2513131"/>
            <a:ext cx="2010963" cy="17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8D9E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2"/>
          </p:nvPr>
        </p:nvSpPr>
        <p:spPr>
          <a:xfrm>
            <a:off x="393700" y="2850264"/>
            <a:ext cx="2010963" cy="17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155555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363E7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/>
          <p:nvPr/>
        </p:nvSpPr>
        <p:spPr>
          <a:xfrm>
            <a:off x="2533884" y="1558172"/>
            <a:ext cx="2004379" cy="3138333"/>
          </a:xfrm>
          <a:prstGeom prst="rect">
            <a:avLst/>
          </a:prstGeom>
          <a:solidFill>
            <a:srgbClr val="E8EDF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/>
          <p:nvPr/>
        </p:nvSpPr>
        <p:spPr>
          <a:xfrm>
            <a:off x="3058361" y="1090969"/>
            <a:ext cx="934406" cy="934406"/>
          </a:xfrm>
          <a:prstGeom prst="ellipse">
            <a:avLst/>
          </a:prstGeom>
          <a:solidFill>
            <a:srgbClr val="FF6700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3"/>
          <p:cNvSpPr txBox="1"/>
          <p:nvPr/>
        </p:nvSpPr>
        <p:spPr>
          <a:xfrm>
            <a:off x="3286556" y="1245203"/>
            <a:ext cx="478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3"/>
          </p:nvPr>
        </p:nvSpPr>
        <p:spPr>
          <a:xfrm>
            <a:off x="2527300" y="2513131"/>
            <a:ext cx="2010963" cy="17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8D9E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4"/>
          </p:nvPr>
        </p:nvSpPr>
        <p:spPr>
          <a:xfrm>
            <a:off x="2527300" y="2850264"/>
            <a:ext cx="2010963" cy="17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155555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363E7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5"/>
          </p:nvPr>
        </p:nvSpPr>
        <p:spPr>
          <a:xfrm>
            <a:off x="393700" y="2308180"/>
            <a:ext cx="2010963" cy="20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None/>
              <a:defRPr sz="1100" b="1" i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6"/>
          </p:nvPr>
        </p:nvSpPr>
        <p:spPr>
          <a:xfrm>
            <a:off x="2527300" y="2308180"/>
            <a:ext cx="2010963" cy="20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None/>
              <a:defRPr sz="1100" b="1" i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/>
          <p:nvPr/>
        </p:nvSpPr>
        <p:spPr>
          <a:xfrm>
            <a:off x="4653049" y="1558172"/>
            <a:ext cx="2004379" cy="3138333"/>
          </a:xfrm>
          <a:prstGeom prst="rect">
            <a:avLst/>
          </a:prstGeom>
          <a:solidFill>
            <a:srgbClr val="E8EDF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3"/>
          <p:cNvSpPr/>
          <p:nvPr/>
        </p:nvSpPr>
        <p:spPr>
          <a:xfrm>
            <a:off x="5177526" y="1090969"/>
            <a:ext cx="934406" cy="934406"/>
          </a:xfrm>
          <a:prstGeom prst="ellipse">
            <a:avLst/>
          </a:prstGeom>
          <a:solidFill>
            <a:srgbClr val="FF6700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3"/>
          <p:cNvSpPr txBox="1"/>
          <p:nvPr/>
        </p:nvSpPr>
        <p:spPr>
          <a:xfrm>
            <a:off x="5396905" y="1245203"/>
            <a:ext cx="4956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7"/>
          </p:nvPr>
        </p:nvSpPr>
        <p:spPr>
          <a:xfrm>
            <a:off x="4646465" y="2513131"/>
            <a:ext cx="2010963" cy="17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8D9E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8"/>
          </p:nvPr>
        </p:nvSpPr>
        <p:spPr>
          <a:xfrm>
            <a:off x="4646465" y="2850264"/>
            <a:ext cx="2010963" cy="17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155555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363E7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9"/>
          </p:nvPr>
        </p:nvSpPr>
        <p:spPr>
          <a:xfrm>
            <a:off x="4646465" y="2308180"/>
            <a:ext cx="2010963" cy="20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None/>
              <a:defRPr sz="1100" b="1" i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/>
          <p:nvPr/>
        </p:nvSpPr>
        <p:spPr>
          <a:xfrm>
            <a:off x="6776138" y="1558172"/>
            <a:ext cx="2004379" cy="3138333"/>
          </a:xfrm>
          <a:prstGeom prst="rect">
            <a:avLst/>
          </a:prstGeom>
          <a:solidFill>
            <a:srgbClr val="E8EDF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/>
          <p:nvPr/>
        </p:nvSpPr>
        <p:spPr>
          <a:xfrm>
            <a:off x="7300615" y="1090969"/>
            <a:ext cx="934406" cy="934406"/>
          </a:xfrm>
          <a:prstGeom prst="ellipse">
            <a:avLst/>
          </a:prstGeom>
          <a:solidFill>
            <a:srgbClr val="FF6700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3"/>
          <p:cNvSpPr txBox="1"/>
          <p:nvPr/>
        </p:nvSpPr>
        <p:spPr>
          <a:xfrm>
            <a:off x="7501560" y="1245203"/>
            <a:ext cx="5325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3"/>
          </p:nvPr>
        </p:nvSpPr>
        <p:spPr>
          <a:xfrm>
            <a:off x="6769554" y="2513131"/>
            <a:ext cx="2010963" cy="17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8D9EB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4"/>
          </p:nvPr>
        </p:nvSpPr>
        <p:spPr>
          <a:xfrm>
            <a:off x="6769554" y="2850264"/>
            <a:ext cx="2010963" cy="170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155555"/>
              </a:lnSpc>
              <a:spcBef>
                <a:spcPts val="1000"/>
              </a:spcBef>
              <a:spcAft>
                <a:spcPts val="0"/>
              </a:spcAft>
              <a:buSzPts val="900"/>
              <a:buFont typeface="Poppins"/>
              <a:buNone/>
              <a:defRPr sz="900">
                <a:solidFill>
                  <a:srgbClr val="363E7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5"/>
          </p:nvPr>
        </p:nvSpPr>
        <p:spPr>
          <a:xfrm>
            <a:off x="6769554" y="2308180"/>
            <a:ext cx="2010963" cy="20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None/>
              <a:defRPr sz="1100" b="1" i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6829096" y="4696961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94135" y="378371"/>
            <a:ext cx="8387257" cy="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E77"/>
              </a:buClr>
              <a:buSzPts val="2800"/>
              <a:buFont typeface="Poppins Medium"/>
              <a:buNone/>
              <a:defRPr sz="2800" b="0" i="0" u="none" strike="noStrike" cap="none">
                <a:solidFill>
                  <a:srgbClr val="363E77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94136" y="1093076"/>
            <a:ext cx="8387257" cy="353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7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7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7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6829096" y="4696960"/>
            <a:ext cx="195229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D9EB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D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96252" y="0"/>
            <a:ext cx="9144000" cy="5143500"/>
          </a:xfrm>
          <a:prstGeom prst="rect">
            <a:avLst/>
          </a:prstGeom>
          <a:solidFill>
            <a:srgbClr val="363E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073121" y="1956229"/>
            <a:ext cx="756212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6700"/>
                </a:solidFill>
                <a:latin typeface="Poppins"/>
                <a:ea typeface="Poppins"/>
                <a:cs typeface="Poppins"/>
                <a:sym typeface="Poppins"/>
              </a:rPr>
              <a:t>Transfer models between instruments  </a:t>
            </a:r>
            <a:endParaRPr sz="4000" b="1" i="0" u="none" strike="noStrike" cap="none" dirty="0">
              <a:solidFill>
                <a:srgbClr val="FF67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632202" y="3608204"/>
            <a:ext cx="2072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Applications Team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197077" y="4438897"/>
            <a:ext cx="116533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2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-10-2022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0" y="2571750"/>
            <a:ext cx="2571750" cy="2571751"/>
          </a:xfrm>
          <a:custGeom>
            <a:avLst/>
            <a:gdLst/>
            <a:ahLst/>
            <a:cxnLst/>
            <a:rect l="l" t="t" r="r" b="b"/>
            <a:pathLst>
              <a:path w="2571750" h="2571751" extrusionOk="0">
                <a:moveTo>
                  <a:pt x="0" y="0"/>
                </a:moveTo>
                <a:cubicBezTo>
                  <a:pt x="0" y="1420338"/>
                  <a:pt x="1151412" y="2571750"/>
                  <a:pt x="2571750" y="2571750"/>
                </a:cubicBezTo>
                <a:lnTo>
                  <a:pt x="0" y="257175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8598" y="427604"/>
            <a:ext cx="1573818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19741" y="369052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74248" y="995718"/>
            <a:ext cx="8528186" cy="37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The main objective is to set the requirement for spectra transfer between instrument from different suppliers.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i="0" u="none" strike="noStrike" cap="none" dirty="0">
              <a:solidFill>
                <a:srgbClr val="363E77"/>
              </a:solidFill>
              <a:latin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363E77"/>
                </a:solidFill>
                <a:latin typeface="Poppins"/>
                <a:ea typeface="Arial"/>
                <a:cs typeface="Poppins"/>
                <a:sym typeface="Poppins"/>
              </a:rPr>
              <a:t>To have in mind: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  <a:buAutoNum type="arabicPeriod"/>
            </a:pPr>
            <a:r>
              <a:rPr lang="en-US" sz="1200" i="0" u="none" strike="noStrike" cap="none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Models cannot be transferred directly from one supplier to another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  <a:buAutoNum type="arabicPeriod"/>
            </a:pPr>
            <a:r>
              <a:rPr lang="en-US" sz="1200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Only the spectra used for the calibration in the Inst. 1, can be transferred to the new instrument (Inst. 2)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  <a:buAutoNum type="arabicPeriod"/>
            </a:pPr>
            <a:r>
              <a:rPr lang="en-US" sz="1200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There is a need to have native samples (20% of the Calibration matrix) to increase the performance of the models in final instrument 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  <a:buFont typeface="Arial" panose="020B0604020202020204" pitchFamily="34" charset="0"/>
              <a:buChar char="•"/>
            </a:pPr>
            <a:endParaRPr lang="en-US" sz="1200" b="1" i="0" u="none" strike="noStrike" cap="none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3688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19741" y="369052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 and phases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90708" y="995719"/>
            <a:ext cx="8762583" cy="37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Key points: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Model to transfer the spectra from Inst. 1 to Inst. 2. This model would be only using spectral data from the instruments.  (</a:t>
            </a:r>
            <a:r>
              <a:rPr lang="en-US" b="1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Not a constituent/s needed</a:t>
            </a: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Once the transfer model is done, we can transfer the calibration spectra from Inst. 1 to Inst. 2.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Transferred spectra and native spectra from Inst. 2 (</a:t>
            </a:r>
            <a:r>
              <a:rPr lang="en-US" dirty="0" err="1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Neospectra</a:t>
            </a: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) would be used to calibrate the constituents using PLSR.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</a:pPr>
            <a:endParaRPr lang="en-US" sz="1600" b="1" i="0" u="none" strike="noStrike" cap="none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The process is divided in 2 phases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i="0" u="none" strike="noStrike" cap="none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AutoNum type="arabicPeriod"/>
            </a:pPr>
            <a:r>
              <a:rPr lang="en-US" sz="1600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Transfer model building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AutoNum type="arabicPeriod"/>
            </a:pPr>
            <a:endParaRPr lang="en-US" sz="16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AutoNum type="arabicPeriod"/>
            </a:pPr>
            <a:r>
              <a:rPr lang="en-US" sz="1600" i="0" u="none" strike="noStrike" cap="none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Predictive model </a:t>
            </a:r>
            <a:r>
              <a:rPr lang="en-US" sz="1600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building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94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19741" y="369052"/>
            <a:ext cx="457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model building 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95680" y="820838"/>
            <a:ext cx="8528186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Settings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20 samples </a:t>
            </a: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of specific material are needed to build the model transfer between instruments. Samples should cover the calibration range of each parameter (</a:t>
            </a:r>
            <a:r>
              <a:rPr lang="en-US" b="1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no reference value is needed</a:t>
            </a: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 – Use the calibration on Inst. 1 to estimate the value)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Samples should be measured at the </a:t>
            </a:r>
            <a:r>
              <a:rPr lang="en-US" b="1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same time in both</a:t>
            </a: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 instruments: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AutoNum type="arabicPeriod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Measurements on the Inst. 1 (old system) should be done the same way that the samples were collected on the calibration set of samples.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AutoNum type="arabicPeriod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Measurements on the Inst. 2 (Si-Ware) should be done using the accessories, if any, for the final application.</a:t>
            </a: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r>
              <a:rPr lang="en-US" sz="1200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87D690C-EE44-0FF2-1A98-C808D11AAD52}"/>
              </a:ext>
            </a:extLst>
          </p:cNvPr>
          <p:cNvSpPr/>
          <p:nvPr/>
        </p:nvSpPr>
        <p:spPr>
          <a:xfrm>
            <a:off x="492369" y="3137095"/>
            <a:ext cx="1427871" cy="136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samples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9337166-CF2F-6106-F6A6-FBB206A755C1}"/>
              </a:ext>
            </a:extLst>
          </p:cNvPr>
          <p:cNvSpPr/>
          <p:nvPr/>
        </p:nvSpPr>
        <p:spPr>
          <a:xfrm>
            <a:off x="2373625" y="3137095"/>
            <a:ext cx="1427871" cy="563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5664FF-B11D-F4C5-CB8E-31420F628C07}"/>
              </a:ext>
            </a:extLst>
          </p:cNvPr>
          <p:cNvSpPr/>
          <p:nvPr/>
        </p:nvSpPr>
        <p:spPr>
          <a:xfrm>
            <a:off x="2373624" y="3938015"/>
            <a:ext cx="1427871" cy="5636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 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636CDFDD-114A-2FE1-03D0-7482CA904429}"/>
              </a:ext>
            </a:extLst>
          </p:cNvPr>
          <p:cNvSpPr/>
          <p:nvPr/>
        </p:nvSpPr>
        <p:spPr>
          <a:xfrm>
            <a:off x="4056620" y="3137095"/>
            <a:ext cx="119576" cy="13645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E5445B-79C1-3D84-921D-F5DDD7D708FE}"/>
              </a:ext>
            </a:extLst>
          </p:cNvPr>
          <p:cNvSpPr/>
          <p:nvPr/>
        </p:nvSpPr>
        <p:spPr>
          <a:xfrm>
            <a:off x="4459773" y="3484802"/>
            <a:ext cx="1591546" cy="61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 standardization model Building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1F59498-BA25-6014-FF8A-109E5E555E22}"/>
              </a:ext>
            </a:extLst>
          </p:cNvPr>
          <p:cNvCxnSpPr/>
          <p:nvPr/>
        </p:nvCxnSpPr>
        <p:spPr>
          <a:xfrm>
            <a:off x="6147582" y="3819378"/>
            <a:ext cx="98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02613E-F41F-A764-6A77-05343DD9FAB0}"/>
              </a:ext>
            </a:extLst>
          </p:cNvPr>
          <p:cNvSpPr/>
          <p:nvPr/>
        </p:nvSpPr>
        <p:spPr>
          <a:xfrm>
            <a:off x="7287065" y="3537554"/>
            <a:ext cx="1533064" cy="563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model </a:t>
            </a:r>
          </a:p>
          <a:p>
            <a:pPr algn="ctr"/>
            <a:r>
              <a:rPr lang="en-US" dirty="0"/>
              <a:t>(Inst.1 to Inst.2)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280B53-0A58-2EEB-E743-DF2C5293529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920240" y="3418919"/>
            <a:ext cx="453385" cy="40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67AC4EA-EE08-57FE-3298-7C3BCF62298D}"/>
              </a:ext>
            </a:extLst>
          </p:cNvPr>
          <p:cNvCxnSpPr>
            <a:cxnSpLocks/>
          </p:cNvCxnSpPr>
          <p:nvPr/>
        </p:nvCxnSpPr>
        <p:spPr>
          <a:xfrm>
            <a:off x="1920240" y="3819378"/>
            <a:ext cx="453384" cy="39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19741" y="369052"/>
            <a:ext cx="457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model building 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95680" y="820838"/>
            <a:ext cx="8528186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Settings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Once the transfer model is done, it can be applied to the calibration set from Inst. 1 (old)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Needs: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AutoNum type="arabicPeriod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Calibration matrix used on the Inst. 1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AutoNum type="arabicPeriod"/>
            </a:pPr>
            <a:r>
              <a:rPr lang="en-US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20% of the native samples (Inst. 2 – Si-Ware) are needed to build a correct predictive model</a:t>
            </a: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r>
              <a:rPr lang="en-US" sz="1200" dirty="0">
                <a:solidFill>
                  <a:srgbClr val="363E7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700"/>
              </a:buClr>
              <a:buSzPts val="1200"/>
            </a:pPr>
            <a:endParaRPr lang="en-US" sz="1200" dirty="0">
              <a:solidFill>
                <a:srgbClr val="363E7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9337166-CF2F-6106-F6A6-FBB206A755C1}"/>
              </a:ext>
            </a:extLst>
          </p:cNvPr>
          <p:cNvSpPr/>
          <p:nvPr/>
        </p:nvSpPr>
        <p:spPr>
          <a:xfrm>
            <a:off x="195680" y="2986209"/>
            <a:ext cx="1427871" cy="563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Cal Inst.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5664FF-B11D-F4C5-CB8E-31420F628C07}"/>
              </a:ext>
            </a:extLst>
          </p:cNvPr>
          <p:cNvSpPr/>
          <p:nvPr/>
        </p:nvSpPr>
        <p:spPr>
          <a:xfrm>
            <a:off x="4400619" y="3685902"/>
            <a:ext cx="1533064" cy="85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Si-Ware samples 20% of the final Cal. matrix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636CDFDD-114A-2FE1-03D0-7482CA904429}"/>
              </a:ext>
            </a:extLst>
          </p:cNvPr>
          <p:cNvSpPr/>
          <p:nvPr/>
        </p:nvSpPr>
        <p:spPr>
          <a:xfrm>
            <a:off x="6948263" y="2986205"/>
            <a:ext cx="157651" cy="15544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1F59498-BA25-6014-FF8A-109E5E555E22}"/>
              </a:ext>
            </a:extLst>
          </p:cNvPr>
          <p:cNvCxnSpPr>
            <a:cxnSpLocks/>
          </p:cNvCxnSpPr>
          <p:nvPr/>
        </p:nvCxnSpPr>
        <p:spPr>
          <a:xfrm>
            <a:off x="1675664" y="3268032"/>
            <a:ext cx="44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02613E-F41F-A764-6A77-05343DD9FAB0}"/>
              </a:ext>
            </a:extLst>
          </p:cNvPr>
          <p:cNvSpPr/>
          <p:nvPr/>
        </p:nvSpPr>
        <p:spPr>
          <a:xfrm>
            <a:off x="2194560" y="2986209"/>
            <a:ext cx="1533064" cy="563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model </a:t>
            </a:r>
          </a:p>
          <a:p>
            <a:pPr algn="ctr"/>
            <a:r>
              <a:rPr lang="en-US" dirty="0"/>
              <a:t>(Inst.1 to Inst.2)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379F5B2-539D-7D05-6B2C-16B25A3E7AFB}"/>
              </a:ext>
            </a:extLst>
          </p:cNvPr>
          <p:cNvCxnSpPr>
            <a:cxnSpLocks/>
          </p:cNvCxnSpPr>
          <p:nvPr/>
        </p:nvCxnSpPr>
        <p:spPr>
          <a:xfrm>
            <a:off x="3870224" y="3268032"/>
            <a:ext cx="44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9BCD60-1612-38BE-8D5A-ECBC8B5FE06A}"/>
              </a:ext>
            </a:extLst>
          </p:cNvPr>
          <p:cNvSpPr/>
          <p:nvPr/>
        </p:nvSpPr>
        <p:spPr>
          <a:xfrm>
            <a:off x="4400619" y="2986208"/>
            <a:ext cx="1533064" cy="699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Transferred spectra Inst. 1 model Building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9DBAE8-F1A0-7BFF-D68F-E5BD746FE6F2}"/>
              </a:ext>
            </a:extLst>
          </p:cNvPr>
          <p:cNvSpPr/>
          <p:nvPr/>
        </p:nvSpPr>
        <p:spPr>
          <a:xfrm rot="16200000">
            <a:off x="5750122" y="3558213"/>
            <a:ext cx="1554413" cy="41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E7C109-CD09-6F99-E3A5-72EAC4C6FDC2}"/>
              </a:ext>
            </a:extLst>
          </p:cNvPr>
          <p:cNvSpPr/>
          <p:nvPr/>
        </p:nvSpPr>
        <p:spPr>
          <a:xfrm>
            <a:off x="5933683" y="3549856"/>
            <a:ext cx="410400" cy="29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42F600A-E652-02DD-8051-35746DA6C000}"/>
              </a:ext>
            </a:extLst>
          </p:cNvPr>
          <p:cNvSpPr/>
          <p:nvPr/>
        </p:nvSpPr>
        <p:spPr>
          <a:xfrm>
            <a:off x="7240793" y="3517845"/>
            <a:ext cx="1533064" cy="56364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PLSR model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64D69315-13E9-3DC0-023B-ECC4E71325FA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5167151" y="2571750"/>
            <a:ext cx="588875" cy="4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28E88F9-BB6C-B867-34FF-D0E144ABAB9D}"/>
              </a:ext>
            </a:extLst>
          </p:cNvPr>
          <p:cNvSpPr/>
          <p:nvPr/>
        </p:nvSpPr>
        <p:spPr>
          <a:xfrm>
            <a:off x="5756026" y="2289926"/>
            <a:ext cx="2384474" cy="56364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spectral duplicate samples</a:t>
            </a:r>
          </a:p>
        </p:txBody>
      </p:sp>
    </p:spTree>
    <p:extLst>
      <p:ext uri="{BB962C8B-B14F-4D97-AF65-F5344CB8AC3E}">
        <p14:creationId xmlns:p14="http://schemas.microsoft.com/office/powerpoint/2010/main" val="21905946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Background">
  <a:themeElements>
    <a:clrScheme name="Si Ware 2">
      <a:dk1>
        <a:srgbClr val="353D77"/>
      </a:dk1>
      <a:lt1>
        <a:srgbClr val="FFFFFF"/>
      </a:lt1>
      <a:dk2>
        <a:srgbClr val="8D9DBC"/>
      </a:dk2>
      <a:lt2>
        <a:srgbClr val="EDEFF3"/>
      </a:lt2>
      <a:accent1>
        <a:srgbClr val="FF6600"/>
      </a:accent1>
      <a:accent2>
        <a:srgbClr val="FFB100"/>
      </a:accent2>
      <a:accent3>
        <a:srgbClr val="00E6A7"/>
      </a:accent3>
      <a:accent4>
        <a:srgbClr val="007DFF"/>
      </a:accent4>
      <a:accent5>
        <a:srgbClr val="343D60"/>
      </a:accent5>
      <a:accent6>
        <a:srgbClr val="8D9DBC"/>
      </a:accent6>
      <a:hlink>
        <a:srgbClr val="FF6600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6571533617C34F891E2C1568F37EF1" ma:contentTypeVersion="12" ma:contentTypeDescription="Create a new document." ma:contentTypeScope="" ma:versionID="8f410a7b7814518b5c5c77a96fd9facb">
  <xsd:schema xmlns:xsd="http://www.w3.org/2001/XMLSchema" xmlns:xs="http://www.w3.org/2001/XMLSchema" xmlns:p="http://schemas.microsoft.com/office/2006/metadata/properties" xmlns:ns2="955327a5-4a19-42c6-aae2-0574f5c973aa" xmlns:ns3="f35f42a3-654a-43b6-9aae-5e1e34d98fb6" targetNamespace="http://schemas.microsoft.com/office/2006/metadata/properties" ma:root="true" ma:fieldsID="a8e11a6497bdba50b6484d8be3b919ce" ns2:_="" ns3:_="">
    <xsd:import namespace="955327a5-4a19-42c6-aae2-0574f5c973aa"/>
    <xsd:import namespace="f35f42a3-654a-43b6-9aae-5e1e34d98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327a5-4a19-42c6-aae2-0574f5c973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2685139-4801-4916-80a9-e58292a5b0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f42a3-654a-43b6-9aae-5e1e34d98fb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67b8727-5434-4e0d-9b1e-972d2e800d4b}" ma:internalName="TaxCatchAll" ma:showField="CatchAllData" ma:web="f35f42a3-654a-43b6-9aae-5e1e34d98f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5327a5-4a19-42c6-aae2-0574f5c973aa">
      <Terms xmlns="http://schemas.microsoft.com/office/infopath/2007/PartnerControls"/>
    </lcf76f155ced4ddcb4097134ff3c332f>
    <TaxCatchAll xmlns="f35f42a3-654a-43b6-9aae-5e1e34d98fb6" xsi:nil="true"/>
  </documentManagement>
</p:properties>
</file>

<file path=customXml/itemProps1.xml><?xml version="1.0" encoding="utf-8"?>
<ds:datastoreItem xmlns:ds="http://schemas.openxmlformats.org/officeDocument/2006/customXml" ds:itemID="{B3A0D3AC-5EB0-468A-96BC-C40DE8841886}"/>
</file>

<file path=customXml/itemProps2.xml><?xml version="1.0" encoding="utf-8"?>
<ds:datastoreItem xmlns:ds="http://schemas.openxmlformats.org/officeDocument/2006/customXml" ds:itemID="{6110A371-CA36-4839-8304-796C71FDED9C}"/>
</file>

<file path=customXml/itemProps3.xml><?xml version="1.0" encoding="utf-8"?>
<ds:datastoreItem xmlns:ds="http://schemas.openxmlformats.org/officeDocument/2006/customXml" ds:itemID="{E18D9B11-85D7-411A-BD04-F2BEB9AFBCDF}"/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416</Words>
  <Application>Microsoft Office PowerPoint</Application>
  <PresentationFormat>On-screen Show (16:9)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Poppins Medium</vt:lpstr>
      <vt:lpstr>Poppins</vt:lpstr>
      <vt:lpstr>Calibri</vt:lpstr>
      <vt:lpstr>Arial</vt:lpstr>
      <vt:lpstr>White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tarek el-araby</dc:creator>
  <cp:lastModifiedBy>Marcal</cp:lastModifiedBy>
  <cp:revision>16</cp:revision>
  <dcterms:modified xsi:type="dcterms:W3CDTF">2023-12-20T12:57:17Z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0x0101009C6571533617C34F891E2C1568F37EF1</vt:lpwstr>
  </property>
  <property fmtid="{D5CDD505-2E9C-101B-9397-08002B2CF9AE}" pid="3" name="Order">
    <vt:r8>5700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