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69" r:id="rId3"/>
    <p:sldId id="257" r:id="rId4"/>
    <p:sldId id="258" r:id="rId5"/>
    <p:sldId id="259" r:id="rId6"/>
    <p:sldId id="260" r:id="rId7"/>
    <p:sldId id="261" r:id="rId8"/>
    <p:sldId id="270" r:id="rId9"/>
    <p:sldId id="271" r:id="rId10"/>
    <p:sldId id="272" r:id="rId11"/>
    <p:sldId id="262" r:id="rId12"/>
    <p:sldId id="263" r:id="rId13"/>
    <p:sldId id="275" r:id="rId14"/>
    <p:sldId id="276" r:id="rId15"/>
    <p:sldId id="277" r:id="rId16"/>
    <p:sldId id="278" r:id="rId17"/>
    <p:sldId id="274" r:id="rId18"/>
    <p:sldId id="264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65" r:id="rId29"/>
    <p:sldId id="266" r:id="rId30"/>
    <p:sldId id="288" r:id="rId31"/>
    <p:sldId id="291" r:id="rId32"/>
    <p:sldId id="289" r:id="rId33"/>
    <p:sldId id="290" r:id="rId34"/>
    <p:sldId id="267" r:id="rId35"/>
    <p:sldId id="268" r:id="rId36"/>
  </p:sldIdLst>
  <p:sldSz cx="18288000" cy="10287000"/>
  <p:notesSz cx="6858000" cy="9144000"/>
  <p:embeddedFontLst>
    <p:embeddedFont>
      <p:font typeface="210 오로라" panose="020B0604020202020204" charset="-127"/>
      <p:regular r:id="rId37"/>
    </p:embeddedFont>
    <p:embeddedFont>
      <p:font typeface="Aharoni" panose="02010803020104030203" pitchFamily="2" charset="-79"/>
      <p:bold r:id="rId38"/>
    </p:embeddedFont>
    <p:embeddedFont>
      <p:font typeface="Gliker Bold" panose="020B0604020202020204" charset="0"/>
      <p:regular r:id="rId3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8A7"/>
    <a:srgbClr val="FFC5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43" d="100"/>
          <a:sy n="43" d="100"/>
        </p:scale>
        <p:origin x="936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5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4.sv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8.svg"/><Relationship Id="rId10" Type="http://schemas.openxmlformats.org/officeDocument/2006/relationships/image" Target="../media/image9.png"/><Relationship Id="rId19" Type="http://schemas.openxmlformats.org/officeDocument/2006/relationships/image" Target="../media/image16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5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4.sv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8.svg"/><Relationship Id="rId10" Type="http://schemas.openxmlformats.org/officeDocument/2006/relationships/image" Target="../media/image9.png"/><Relationship Id="rId19" Type="http://schemas.openxmlformats.org/officeDocument/2006/relationships/image" Target="../media/image16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5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4.sv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8.svg"/><Relationship Id="rId10" Type="http://schemas.openxmlformats.org/officeDocument/2006/relationships/image" Target="../media/image9.png"/><Relationship Id="rId19" Type="http://schemas.openxmlformats.org/officeDocument/2006/relationships/image" Target="../media/image16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5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4.sv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8.svg"/><Relationship Id="rId10" Type="http://schemas.openxmlformats.org/officeDocument/2006/relationships/image" Target="../media/image9.png"/><Relationship Id="rId19" Type="http://schemas.openxmlformats.org/officeDocument/2006/relationships/image" Target="../media/image16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5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4.sv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8.svg"/><Relationship Id="rId10" Type="http://schemas.openxmlformats.org/officeDocument/2006/relationships/image" Target="../media/image9.png"/><Relationship Id="rId19" Type="http://schemas.openxmlformats.org/officeDocument/2006/relationships/image" Target="../media/image16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5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4.sv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8.svg"/><Relationship Id="rId10" Type="http://schemas.openxmlformats.org/officeDocument/2006/relationships/image" Target="../media/image9.png"/><Relationship Id="rId19" Type="http://schemas.openxmlformats.org/officeDocument/2006/relationships/image" Target="../media/image16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5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4.sv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8.svg"/><Relationship Id="rId10" Type="http://schemas.openxmlformats.org/officeDocument/2006/relationships/image" Target="../media/image9.png"/><Relationship Id="rId19" Type="http://schemas.openxmlformats.org/officeDocument/2006/relationships/image" Target="../media/image16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5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4.sv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8.svg"/><Relationship Id="rId10" Type="http://schemas.openxmlformats.org/officeDocument/2006/relationships/image" Target="../media/image9.png"/><Relationship Id="rId19" Type="http://schemas.openxmlformats.org/officeDocument/2006/relationships/image" Target="../media/image16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5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4.sv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8.svg"/><Relationship Id="rId10" Type="http://schemas.openxmlformats.org/officeDocument/2006/relationships/image" Target="../media/image9.png"/><Relationship Id="rId19" Type="http://schemas.openxmlformats.org/officeDocument/2006/relationships/image" Target="../media/image16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5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4.sv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8.svg"/><Relationship Id="rId10" Type="http://schemas.openxmlformats.org/officeDocument/2006/relationships/image" Target="../media/image9.png"/><Relationship Id="rId19" Type="http://schemas.openxmlformats.org/officeDocument/2006/relationships/image" Target="../media/image16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5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4.sv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8.svg"/><Relationship Id="rId10" Type="http://schemas.openxmlformats.org/officeDocument/2006/relationships/image" Target="../media/image9.png"/><Relationship Id="rId19" Type="http://schemas.openxmlformats.org/officeDocument/2006/relationships/image" Target="../media/image16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8.svg"/><Relationship Id="rId3" Type="http://schemas.openxmlformats.org/officeDocument/2006/relationships/image" Target="../media/image10.svg"/><Relationship Id="rId7" Type="http://schemas.openxmlformats.org/officeDocument/2006/relationships/image" Target="../media/image2.svg"/><Relationship Id="rId12" Type="http://schemas.openxmlformats.org/officeDocument/2006/relationships/image" Target="../media/image1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11" Type="http://schemas.openxmlformats.org/officeDocument/2006/relationships/image" Target="../media/image16.svg"/><Relationship Id="rId5" Type="http://schemas.openxmlformats.org/officeDocument/2006/relationships/image" Target="../media/image6.svg"/><Relationship Id="rId10" Type="http://schemas.openxmlformats.org/officeDocument/2006/relationships/image" Target="../media/image15.png"/><Relationship Id="rId4" Type="http://schemas.openxmlformats.org/officeDocument/2006/relationships/image" Target="../media/image5.png"/><Relationship Id="rId9" Type="http://schemas.openxmlformats.org/officeDocument/2006/relationships/image" Target="../media/image12.sv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8.svg"/><Relationship Id="rId3" Type="http://schemas.openxmlformats.org/officeDocument/2006/relationships/image" Target="../media/image10.svg"/><Relationship Id="rId7" Type="http://schemas.openxmlformats.org/officeDocument/2006/relationships/image" Target="../media/image2.svg"/><Relationship Id="rId12" Type="http://schemas.openxmlformats.org/officeDocument/2006/relationships/image" Target="../media/image1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11" Type="http://schemas.openxmlformats.org/officeDocument/2006/relationships/image" Target="../media/image16.svg"/><Relationship Id="rId5" Type="http://schemas.openxmlformats.org/officeDocument/2006/relationships/image" Target="../media/image6.svg"/><Relationship Id="rId10" Type="http://schemas.openxmlformats.org/officeDocument/2006/relationships/image" Target="../media/image15.png"/><Relationship Id="rId4" Type="http://schemas.openxmlformats.org/officeDocument/2006/relationships/image" Target="../media/image5.png"/><Relationship Id="rId9" Type="http://schemas.openxmlformats.org/officeDocument/2006/relationships/image" Target="../media/image12.sv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8.svg"/><Relationship Id="rId3" Type="http://schemas.openxmlformats.org/officeDocument/2006/relationships/image" Target="../media/image10.svg"/><Relationship Id="rId7" Type="http://schemas.openxmlformats.org/officeDocument/2006/relationships/image" Target="../media/image2.svg"/><Relationship Id="rId12" Type="http://schemas.openxmlformats.org/officeDocument/2006/relationships/image" Target="../media/image1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11" Type="http://schemas.openxmlformats.org/officeDocument/2006/relationships/image" Target="../media/image16.svg"/><Relationship Id="rId5" Type="http://schemas.openxmlformats.org/officeDocument/2006/relationships/image" Target="../media/image6.svg"/><Relationship Id="rId10" Type="http://schemas.openxmlformats.org/officeDocument/2006/relationships/image" Target="../media/image15.png"/><Relationship Id="rId4" Type="http://schemas.openxmlformats.org/officeDocument/2006/relationships/image" Target="../media/image5.png"/><Relationship Id="rId9" Type="http://schemas.openxmlformats.org/officeDocument/2006/relationships/image" Target="../media/image12.sv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8.svg"/><Relationship Id="rId3" Type="http://schemas.openxmlformats.org/officeDocument/2006/relationships/image" Target="../media/image10.svg"/><Relationship Id="rId7" Type="http://schemas.openxmlformats.org/officeDocument/2006/relationships/image" Target="../media/image2.svg"/><Relationship Id="rId12" Type="http://schemas.openxmlformats.org/officeDocument/2006/relationships/image" Target="../media/image1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11" Type="http://schemas.openxmlformats.org/officeDocument/2006/relationships/image" Target="../media/image16.svg"/><Relationship Id="rId5" Type="http://schemas.openxmlformats.org/officeDocument/2006/relationships/image" Target="../media/image6.svg"/><Relationship Id="rId10" Type="http://schemas.openxmlformats.org/officeDocument/2006/relationships/image" Target="../media/image15.png"/><Relationship Id="rId4" Type="http://schemas.openxmlformats.org/officeDocument/2006/relationships/image" Target="../media/image5.png"/><Relationship Id="rId9" Type="http://schemas.openxmlformats.org/officeDocument/2006/relationships/image" Target="../media/image12.sv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18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18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4.svg"/><Relationship Id="rId3" Type="http://schemas.openxmlformats.org/officeDocument/2006/relationships/image" Target="../media/image2.svg"/><Relationship Id="rId7" Type="http://schemas.openxmlformats.org/officeDocument/2006/relationships/image" Target="../media/image10.svg"/><Relationship Id="rId12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8.svg"/><Relationship Id="rId5" Type="http://schemas.openxmlformats.org/officeDocument/2006/relationships/image" Target="../media/image6.svg"/><Relationship Id="rId15" Type="http://schemas.openxmlformats.org/officeDocument/2006/relationships/image" Target="../media/image16.svg"/><Relationship Id="rId10" Type="http://schemas.openxmlformats.org/officeDocument/2006/relationships/image" Target="../media/image17.png"/><Relationship Id="rId4" Type="http://schemas.openxmlformats.org/officeDocument/2006/relationships/image" Target="../media/image5.png"/><Relationship Id="rId9" Type="http://schemas.openxmlformats.org/officeDocument/2006/relationships/image" Target="../media/image12.svg"/><Relationship Id="rId14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5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4.sv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8.svg"/><Relationship Id="rId10" Type="http://schemas.openxmlformats.org/officeDocument/2006/relationships/image" Target="../media/image9.png"/><Relationship Id="rId19" Type="http://schemas.openxmlformats.org/officeDocument/2006/relationships/image" Target="../media/image16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5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4.sv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8.svg"/><Relationship Id="rId10" Type="http://schemas.openxmlformats.org/officeDocument/2006/relationships/image" Target="../media/image9.png"/><Relationship Id="rId19" Type="http://schemas.openxmlformats.org/officeDocument/2006/relationships/image" Target="../media/image16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5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4.sv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8.svg"/><Relationship Id="rId10" Type="http://schemas.openxmlformats.org/officeDocument/2006/relationships/image" Target="../media/image9.png"/><Relationship Id="rId19" Type="http://schemas.openxmlformats.org/officeDocument/2006/relationships/image" Target="../media/image16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7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5.png"/><Relationship Id="rId3" Type="http://schemas.openxmlformats.org/officeDocument/2006/relationships/image" Target="../media/image2.svg"/><Relationship Id="rId21" Type="http://schemas.openxmlformats.org/officeDocument/2006/relationships/image" Target="../media/image22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4.sv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8.svg"/><Relationship Id="rId10" Type="http://schemas.openxmlformats.org/officeDocument/2006/relationships/image" Target="../media/image9.png"/><Relationship Id="rId19" Type="http://schemas.openxmlformats.org/officeDocument/2006/relationships/image" Target="../media/image16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7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5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4.sv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8.svg"/><Relationship Id="rId10" Type="http://schemas.openxmlformats.org/officeDocument/2006/relationships/image" Target="../media/image9.png"/><Relationship Id="rId19" Type="http://schemas.openxmlformats.org/officeDocument/2006/relationships/image" Target="../media/image16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7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5.png"/><Relationship Id="rId3" Type="http://schemas.openxmlformats.org/officeDocument/2006/relationships/image" Target="../media/image2.svg"/><Relationship Id="rId21" Type="http://schemas.openxmlformats.org/officeDocument/2006/relationships/image" Target="../media/image25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4.sv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8.svg"/><Relationship Id="rId10" Type="http://schemas.openxmlformats.org/officeDocument/2006/relationships/image" Target="../media/image9.png"/><Relationship Id="rId19" Type="http://schemas.openxmlformats.org/officeDocument/2006/relationships/image" Target="../media/image16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7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5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4.sv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8.svg"/><Relationship Id="rId10" Type="http://schemas.openxmlformats.org/officeDocument/2006/relationships/image" Target="../media/image9.png"/><Relationship Id="rId19" Type="http://schemas.openxmlformats.org/officeDocument/2006/relationships/image" Target="../media/image16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7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5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4.sv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8.svg"/><Relationship Id="rId10" Type="http://schemas.openxmlformats.org/officeDocument/2006/relationships/image" Target="../media/image9.png"/><Relationship Id="rId19" Type="http://schemas.openxmlformats.org/officeDocument/2006/relationships/image" Target="../media/image16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7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5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4.sv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8.svg"/><Relationship Id="rId10" Type="http://schemas.openxmlformats.org/officeDocument/2006/relationships/image" Target="../media/image9.png"/><Relationship Id="rId19" Type="http://schemas.openxmlformats.org/officeDocument/2006/relationships/image" Target="../media/image16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5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4.sv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8.svg"/><Relationship Id="rId10" Type="http://schemas.openxmlformats.org/officeDocument/2006/relationships/image" Target="../media/image9.png"/><Relationship Id="rId19" Type="http://schemas.openxmlformats.org/officeDocument/2006/relationships/image" Target="../media/image16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5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4.sv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8.svg"/><Relationship Id="rId10" Type="http://schemas.openxmlformats.org/officeDocument/2006/relationships/image" Target="../media/image9.png"/><Relationship Id="rId19" Type="http://schemas.openxmlformats.org/officeDocument/2006/relationships/image" Target="../media/image16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5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4.sv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8.svg"/><Relationship Id="rId10" Type="http://schemas.openxmlformats.org/officeDocument/2006/relationships/image" Target="../media/image9.png"/><Relationship Id="rId19" Type="http://schemas.openxmlformats.org/officeDocument/2006/relationships/image" Target="../media/image16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5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4.sv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8.svg"/><Relationship Id="rId10" Type="http://schemas.openxmlformats.org/officeDocument/2006/relationships/image" Target="../media/image9.png"/><Relationship Id="rId19" Type="http://schemas.openxmlformats.org/officeDocument/2006/relationships/image" Target="../media/image16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5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4.sv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8.svg"/><Relationship Id="rId10" Type="http://schemas.openxmlformats.org/officeDocument/2006/relationships/image" Target="../media/image9.png"/><Relationship Id="rId19" Type="http://schemas.openxmlformats.org/officeDocument/2006/relationships/image" Target="../media/image16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4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025637" y="7494463"/>
            <a:ext cx="2908511" cy="3180280"/>
          </a:xfrm>
          <a:custGeom>
            <a:avLst/>
            <a:gdLst/>
            <a:ahLst/>
            <a:cxnLst/>
            <a:rect l="l" t="t" r="r" b="b"/>
            <a:pathLst>
              <a:path w="2908511" h="3180280">
                <a:moveTo>
                  <a:pt x="0" y="0"/>
                </a:moveTo>
                <a:lnTo>
                  <a:pt x="2908511" y="0"/>
                </a:lnTo>
                <a:lnTo>
                  <a:pt x="2908511" y="3180280"/>
                </a:lnTo>
                <a:lnTo>
                  <a:pt x="0" y="31802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339254" y="6752170"/>
            <a:ext cx="2776187" cy="3922573"/>
          </a:xfrm>
          <a:custGeom>
            <a:avLst/>
            <a:gdLst/>
            <a:ahLst/>
            <a:cxnLst/>
            <a:rect l="l" t="t" r="r" b="b"/>
            <a:pathLst>
              <a:path w="2776187" h="3922573">
                <a:moveTo>
                  <a:pt x="0" y="0"/>
                </a:moveTo>
                <a:lnTo>
                  <a:pt x="2776187" y="0"/>
                </a:lnTo>
                <a:lnTo>
                  <a:pt x="2776187" y="3922573"/>
                </a:lnTo>
                <a:lnTo>
                  <a:pt x="0" y="392257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5875214" y="8408876"/>
            <a:ext cx="1604679" cy="1351453"/>
          </a:xfrm>
          <a:custGeom>
            <a:avLst/>
            <a:gdLst/>
            <a:ahLst/>
            <a:cxnLst/>
            <a:rect l="l" t="t" r="r" b="b"/>
            <a:pathLst>
              <a:path w="1604679" h="1351453">
                <a:moveTo>
                  <a:pt x="0" y="0"/>
                </a:moveTo>
                <a:lnTo>
                  <a:pt x="1604679" y="0"/>
                </a:lnTo>
                <a:lnTo>
                  <a:pt x="1604679" y="1351454"/>
                </a:lnTo>
                <a:lnTo>
                  <a:pt x="0" y="135145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864861" y="9084603"/>
            <a:ext cx="846964" cy="785367"/>
          </a:xfrm>
          <a:custGeom>
            <a:avLst/>
            <a:gdLst/>
            <a:ahLst/>
            <a:cxnLst/>
            <a:rect l="l" t="t" r="r" b="b"/>
            <a:pathLst>
              <a:path w="846964" h="785367">
                <a:moveTo>
                  <a:pt x="0" y="0"/>
                </a:moveTo>
                <a:lnTo>
                  <a:pt x="846964" y="0"/>
                </a:lnTo>
                <a:lnTo>
                  <a:pt x="846964" y="785367"/>
                </a:lnTo>
                <a:lnTo>
                  <a:pt x="0" y="78536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-339254" y="2464010"/>
            <a:ext cx="1936252" cy="1753055"/>
          </a:xfrm>
          <a:custGeom>
            <a:avLst/>
            <a:gdLst/>
            <a:ahLst/>
            <a:cxnLst/>
            <a:rect l="l" t="t" r="r" b="b"/>
            <a:pathLst>
              <a:path w="1936252" h="1753055">
                <a:moveTo>
                  <a:pt x="0" y="0"/>
                </a:moveTo>
                <a:lnTo>
                  <a:pt x="1936252" y="0"/>
                </a:lnTo>
                <a:lnTo>
                  <a:pt x="1936252" y="1753055"/>
                </a:lnTo>
                <a:lnTo>
                  <a:pt x="0" y="175305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29399" y="0"/>
            <a:ext cx="1604679" cy="1351453"/>
          </a:xfrm>
          <a:custGeom>
            <a:avLst/>
            <a:gdLst/>
            <a:ahLst/>
            <a:cxnLst/>
            <a:rect l="l" t="t" r="r" b="b"/>
            <a:pathLst>
              <a:path w="1604679" h="1351453">
                <a:moveTo>
                  <a:pt x="0" y="0"/>
                </a:moveTo>
                <a:lnTo>
                  <a:pt x="1604679" y="0"/>
                </a:lnTo>
                <a:lnTo>
                  <a:pt x="1604679" y="1351453"/>
                </a:lnTo>
                <a:lnTo>
                  <a:pt x="0" y="135145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-522517" y="-1043113"/>
            <a:ext cx="2908511" cy="3180280"/>
          </a:xfrm>
          <a:custGeom>
            <a:avLst/>
            <a:gdLst/>
            <a:ahLst/>
            <a:cxnLst/>
            <a:rect l="l" t="t" r="r" b="b"/>
            <a:pathLst>
              <a:path w="2908511" h="3180280">
                <a:moveTo>
                  <a:pt x="0" y="0"/>
                </a:moveTo>
                <a:lnTo>
                  <a:pt x="2908511" y="0"/>
                </a:lnTo>
                <a:lnTo>
                  <a:pt x="2908511" y="3180280"/>
                </a:lnTo>
                <a:lnTo>
                  <a:pt x="0" y="31802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-423482" y="1747740"/>
            <a:ext cx="1604679" cy="1432540"/>
          </a:xfrm>
          <a:custGeom>
            <a:avLst/>
            <a:gdLst/>
            <a:ahLst/>
            <a:cxnLst/>
            <a:rect l="l" t="t" r="r" b="b"/>
            <a:pathLst>
              <a:path w="1604679" h="1432540">
                <a:moveTo>
                  <a:pt x="0" y="0"/>
                </a:moveTo>
                <a:lnTo>
                  <a:pt x="1604678" y="0"/>
                </a:lnTo>
                <a:lnTo>
                  <a:pt x="1604678" y="1432540"/>
                </a:lnTo>
                <a:lnTo>
                  <a:pt x="0" y="143254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7099673" y="6670713"/>
            <a:ext cx="2376653" cy="2001607"/>
          </a:xfrm>
          <a:custGeom>
            <a:avLst/>
            <a:gdLst/>
            <a:ahLst/>
            <a:cxnLst/>
            <a:rect l="l" t="t" r="r" b="b"/>
            <a:pathLst>
              <a:path w="2376653" h="2001607">
                <a:moveTo>
                  <a:pt x="0" y="0"/>
                </a:moveTo>
                <a:lnTo>
                  <a:pt x="2376654" y="0"/>
                </a:lnTo>
                <a:lnTo>
                  <a:pt x="2376654" y="2001607"/>
                </a:lnTo>
                <a:lnTo>
                  <a:pt x="0" y="2001607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3696994" y="8847831"/>
            <a:ext cx="3224208" cy="2878338"/>
          </a:xfrm>
          <a:custGeom>
            <a:avLst/>
            <a:gdLst/>
            <a:ahLst/>
            <a:cxnLst/>
            <a:rect l="l" t="t" r="r" b="b"/>
            <a:pathLst>
              <a:path w="3224208" h="2878338">
                <a:moveTo>
                  <a:pt x="0" y="0"/>
                </a:moveTo>
                <a:lnTo>
                  <a:pt x="3224207" y="0"/>
                </a:lnTo>
                <a:lnTo>
                  <a:pt x="3224207" y="2878338"/>
                </a:lnTo>
                <a:lnTo>
                  <a:pt x="0" y="2878338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 rot="-8464520">
            <a:off x="15831615" y="-520445"/>
            <a:ext cx="2855370" cy="3372056"/>
          </a:xfrm>
          <a:custGeom>
            <a:avLst/>
            <a:gdLst/>
            <a:ahLst/>
            <a:cxnLst/>
            <a:rect l="l" t="t" r="r" b="b"/>
            <a:pathLst>
              <a:path w="2855370" h="3372056">
                <a:moveTo>
                  <a:pt x="0" y="0"/>
                </a:moveTo>
                <a:lnTo>
                  <a:pt x="2855370" y="0"/>
                </a:lnTo>
                <a:lnTo>
                  <a:pt x="2855370" y="3372056"/>
                </a:lnTo>
                <a:lnTo>
                  <a:pt x="0" y="3372056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 rot="560151">
            <a:off x="828094" y="6802925"/>
            <a:ext cx="692524" cy="817837"/>
          </a:xfrm>
          <a:custGeom>
            <a:avLst/>
            <a:gdLst/>
            <a:ahLst/>
            <a:cxnLst/>
            <a:rect l="l" t="t" r="r" b="b"/>
            <a:pathLst>
              <a:path w="692524" h="817837">
                <a:moveTo>
                  <a:pt x="0" y="0"/>
                </a:moveTo>
                <a:lnTo>
                  <a:pt x="692523" y="0"/>
                </a:lnTo>
                <a:lnTo>
                  <a:pt x="692523" y="817837"/>
                </a:lnTo>
                <a:lnTo>
                  <a:pt x="0" y="817837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 rot="560151">
            <a:off x="4759216" y="9192926"/>
            <a:ext cx="1478013" cy="1745463"/>
          </a:xfrm>
          <a:custGeom>
            <a:avLst/>
            <a:gdLst/>
            <a:ahLst/>
            <a:cxnLst/>
            <a:rect l="l" t="t" r="r" b="b"/>
            <a:pathLst>
              <a:path w="1478013" h="1745463">
                <a:moveTo>
                  <a:pt x="0" y="0"/>
                </a:moveTo>
                <a:lnTo>
                  <a:pt x="1478013" y="0"/>
                </a:lnTo>
                <a:lnTo>
                  <a:pt x="1478013" y="1745463"/>
                </a:lnTo>
                <a:lnTo>
                  <a:pt x="0" y="1745463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15063792" y="-1526885"/>
            <a:ext cx="3224208" cy="2878338"/>
          </a:xfrm>
          <a:custGeom>
            <a:avLst/>
            <a:gdLst/>
            <a:ahLst/>
            <a:cxnLst/>
            <a:rect l="l" t="t" r="r" b="b"/>
            <a:pathLst>
              <a:path w="3224208" h="2878338">
                <a:moveTo>
                  <a:pt x="0" y="0"/>
                </a:moveTo>
                <a:lnTo>
                  <a:pt x="3224208" y="0"/>
                </a:lnTo>
                <a:lnTo>
                  <a:pt x="3224208" y="2878338"/>
                </a:lnTo>
                <a:lnTo>
                  <a:pt x="0" y="2878338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>
            <a:off x="17099673" y="1747740"/>
            <a:ext cx="846964" cy="785367"/>
          </a:xfrm>
          <a:custGeom>
            <a:avLst/>
            <a:gdLst/>
            <a:ahLst/>
            <a:cxnLst/>
            <a:rect l="l" t="t" r="r" b="b"/>
            <a:pathLst>
              <a:path w="846964" h="785367">
                <a:moveTo>
                  <a:pt x="0" y="0"/>
                </a:moveTo>
                <a:lnTo>
                  <a:pt x="846964" y="0"/>
                </a:lnTo>
                <a:lnTo>
                  <a:pt x="846964" y="785367"/>
                </a:lnTo>
                <a:lnTo>
                  <a:pt x="0" y="785367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a:blipFill>
        </p:spPr>
      </p:sp>
      <p:sp>
        <p:nvSpPr>
          <p:cNvPr id="18" name="TextBox 18"/>
          <p:cNvSpPr txBox="1"/>
          <p:nvPr/>
        </p:nvSpPr>
        <p:spPr>
          <a:xfrm>
            <a:off x="4078910" y="1074302"/>
            <a:ext cx="10130180" cy="38472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995"/>
              </a:lnSpc>
            </a:pPr>
            <a:r>
              <a:rPr lang="en-US" sz="14559" b="1" dirty="0" err="1">
                <a:solidFill>
                  <a:srgbClr val="000000"/>
                </a:solidFill>
                <a:latin typeface="Gliker Bold"/>
                <a:ea typeface="Gliker Bold"/>
                <a:cs typeface="Gliker Bold"/>
                <a:sym typeface="Gliker Bold"/>
              </a:rPr>
              <a:t>Kelompok</a:t>
            </a:r>
            <a:r>
              <a:rPr lang="en-US" sz="14559" b="1" dirty="0">
                <a:solidFill>
                  <a:srgbClr val="000000"/>
                </a:solidFill>
                <a:latin typeface="Gliker Bold"/>
                <a:ea typeface="Gliker Bold"/>
                <a:cs typeface="Gliker Bold"/>
                <a:sym typeface="Gliker Bold"/>
              </a:rPr>
              <a:t> 1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4064279" y="4716698"/>
            <a:ext cx="10130180" cy="60337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999"/>
              </a:lnSpc>
            </a:pPr>
            <a:r>
              <a:rPr lang="en-US" sz="4999" dirty="0" err="1">
                <a:solidFill>
                  <a:srgbClr val="000000"/>
                </a:solidFill>
                <a:latin typeface="210 오로라"/>
                <a:ea typeface="210 오로라"/>
                <a:cs typeface="210 오로라"/>
                <a:sym typeface="210 오로라"/>
              </a:rPr>
              <a:t>Disusun</a:t>
            </a:r>
            <a:r>
              <a:rPr lang="en-US" sz="4999" dirty="0">
                <a:solidFill>
                  <a:srgbClr val="000000"/>
                </a:solidFill>
                <a:latin typeface="210 오로라"/>
                <a:ea typeface="210 오로라"/>
                <a:cs typeface="210 오로라"/>
                <a:sym typeface="210 오로라"/>
              </a:rPr>
              <a:t> Oleh :</a:t>
            </a:r>
          </a:p>
          <a:p>
            <a:pPr algn="ctr"/>
            <a:r>
              <a:rPr lang="en-US" sz="2800" b="1" dirty="0">
                <a:latin typeface="210 오로라" panose="020B0604020202020204" charset="-127"/>
                <a:ea typeface="210 오로라" panose="020B0604020202020204" charset="-127"/>
              </a:rPr>
              <a:t>Rian </a:t>
            </a:r>
            <a:r>
              <a:rPr lang="en-US" sz="2800" b="1" dirty="0" err="1">
                <a:latin typeface="210 오로라" panose="020B0604020202020204" charset="-127"/>
                <a:ea typeface="210 오로라" panose="020B0604020202020204" charset="-127"/>
              </a:rPr>
              <a:t>Riswandi</a:t>
            </a:r>
            <a:endParaRPr lang="en-US" sz="2800" dirty="0">
              <a:latin typeface="210 오로라" panose="020B0604020202020204" charset="-127"/>
              <a:ea typeface="210 오로라" panose="020B0604020202020204" charset="-127"/>
            </a:endParaRPr>
          </a:p>
          <a:p>
            <a:pPr algn="ctr"/>
            <a:r>
              <a:rPr lang="en-US" sz="2800" b="1" dirty="0">
                <a:latin typeface="210 오로라" panose="020B0604020202020204" charset="-127"/>
                <a:ea typeface="210 오로라" panose="020B0604020202020204" charset="-127"/>
              </a:rPr>
              <a:t>Fahmi Abdul Aziz</a:t>
            </a:r>
            <a:endParaRPr lang="en-US" sz="2800" dirty="0">
              <a:latin typeface="210 오로라" panose="020B0604020202020204" charset="-127"/>
              <a:ea typeface="210 오로라" panose="020B0604020202020204" charset="-127"/>
            </a:endParaRPr>
          </a:p>
          <a:p>
            <a:pPr algn="ctr"/>
            <a:r>
              <a:rPr lang="en-US" sz="2800" b="1" dirty="0" err="1">
                <a:latin typeface="210 오로라" panose="020B0604020202020204" charset="-127"/>
                <a:ea typeface="210 오로라" panose="020B0604020202020204" charset="-127"/>
              </a:rPr>
              <a:t>Maulida</a:t>
            </a:r>
            <a:r>
              <a:rPr lang="en-US" sz="2800" b="1" dirty="0">
                <a:latin typeface="210 오로라" panose="020B0604020202020204" charset="-127"/>
                <a:ea typeface="210 오로라" panose="020B0604020202020204" charset="-127"/>
              </a:rPr>
              <a:t> </a:t>
            </a:r>
            <a:r>
              <a:rPr lang="en-US" sz="2800" b="1" dirty="0" err="1">
                <a:latin typeface="210 오로라" panose="020B0604020202020204" charset="-127"/>
                <a:ea typeface="210 오로라" panose="020B0604020202020204" charset="-127"/>
              </a:rPr>
              <a:t>Fitria</a:t>
            </a:r>
            <a:endParaRPr lang="en-US" sz="2800" dirty="0">
              <a:latin typeface="210 오로라" panose="020B0604020202020204" charset="-127"/>
              <a:ea typeface="210 오로라" panose="020B0604020202020204" charset="-127"/>
            </a:endParaRPr>
          </a:p>
          <a:p>
            <a:pPr algn="ctr"/>
            <a:r>
              <a:rPr lang="en-US" sz="2800" b="1" dirty="0">
                <a:latin typeface="210 오로라" panose="020B0604020202020204" charset="-127"/>
                <a:ea typeface="210 오로라" panose="020B0604020202020204" charset="-127"/>
              </a:rPr>
              <a:t>Kaka Dimas </a:t>
            </a:r>
            <a:r>
              <a:rPr lang="en-US" sz="2800" b="1" dirty="0" err="1">
                <a:latin typeface="210 오로라" panose="020B0604020202020204" charset="-127"/>
                <a:ea typeface="210 오로라" panose="020B0604020202020204" charset="-127"/>
              </a:rPr>
              <a:t>Herawan</a:t>
            </a:r>
            <a:endParaRPr lang="en-US" sz="2800" dirty="0">
              <a:latin typeface="210 오로라" panose="020B0604020202020204" charset="-127"/>
              <a:ea typeface="210 오로라" panose="020B0604020202020204" charset="-127"/>
            </a:endParaRPr>
          </a:p>
          <a:p>
            <a:pPr algn="ctr"/>
            <a:r>
              <a:rPr lang="en-US" sz="2800" b="1" dirty="0">
                <a:latin typeface="210 오로라" panose="020B0604020202020204" charset="-127"/>
                <a:ea typeface="210 오로라" panose="020B0604020202020204" charset="-127"/>
              </a:rPr>
              <a:t>Hilma </a:t>
            </a:r>
            <a:r>
              <a:rPr lang="en-US" sz="2800" b="1" dirty="0" err="1">
                <a:latin typeface="210 오로라" panose="020B0604020202020204" charset="-127"/>
                <a:ea typeface="210 오로라" panose="020B0604020202020204" charset="-127"/>
              </a:rPr>
              <a:t>Lutfia</a:t>
            </a:r>
            <a:endParaRPr lang="en-US" sz="2800" dirty="0">
              <a:latin typeface="210 오로라" panose="020B0604020202020204" charset="-127"/>
              <a:ea typeface="210 오로라" panose="020B0604020202020204" charset="-127"/>
            </a:endParaRPr>
          </a:p>
          <a:p>
            <a:pPr algn="ctr"/>
            <a:r>
              <a:rPr lang="en-US" sz="2800" b="1" dirty="0">
                <a:latin typeface="210 오로라" panose="020B0604020202020204" charset="-127"/>
                <a:ea typeface="210 오로라" panose="020B0604020202020204" charset="-127"/>
              </a:rPr>
              <a:t>Muhamad Fahmi Idris</a:t>
            </a:r>
            <a:endParaRPr lang="en-US" sz="2800" dirty="0">
              <a:latin typeface="210 오로라" panose="020B0604020202020204" charset="-127"/>
              <a:ea typeface="210 오로라" panose="020B0604020202020204" charset="-127"/>
            </a:endParaRPr>
          </a:p>
          <a:p>
            <a:pPr algn="ctr"/>
            <a:r>
              <a:rPr lang="en-US" sz="2800" b="1" dirty="0">
                <a:latin typeface="210 오로라" panose="020B0604020202020204" charset="-127"/>
                <a:ea typeface="210 오로라" panose="020B0604020202020204" charset="-127"/>
              </a:rPr>
              <a:t>Muhamad Iqbal </a:t>
            </a:r>
            <a:r>
              <a:rPr lang="en-US" sz="2800" b="1" dirty="0" err="1">
                <a:latin typeface="210 오로라" panose="020B0604020202020204" charset="-127"/>
                <a:ea typeface="210 오로라" panose="020B0604020202020204" charset="-127"/>
              </a:rPr>
              <a:t>Fadillah</a:t>
            </a:r>
            <a:endParaRPr lang="en-US" sz="2800" dirty="0">
              <a:latin typeface="210 오로라" panose="020B0604020202020204" charset="-127"/>
              <a:ea typeface="210 오로라" panose="020B0604020202020204" charset="-127"/>
            </a:endParaRPr>
          </a:p>
          <a:p>
            <a:pPr algn="ctr"/>
            <a:r>
              <a:rPr lang="en-US" sz="2800" b="1" dirty="0">
                <a:latin typeface="210 오로라" panose="020B0604020202020204" charset="-127"/>
                <a:ea typeface="210 오로라" panose="020B0604020202020204" charset="-127"/>
              </a:rPr>
              <a:t>Muhammad Akmal </a:t>
            </a:r>
            <a:r>
              <a:rPr lang="en-US" sz="2800" b="1" dirty="0" err="1">
                <a:latin typeface="210 오로라" panose="020B0604020202020204" charset="-127"/>
                <a:ea typeface="210 오로라" panose="020B0604020202020204" charset="-127"/>
              </a:rPr>
              <a:t>Husnayain</a:t>
            </a:r>
            <a:endParaRPr lang="en-US" sz="2800" dirty="0">
              <a:latin typeface="210 오로라" panose="020B0604020202020204" charset="-127"/>
              <a:ea typeface="210 오로라" panose="020B0604020202020204" charset="-127"/>
            </a:endParaRPr>
          </a:p>
          <a:p>
            <a:pPr algn="ctr"/>
            <a:r>
              <a:rPr lang="en-US" sz="2800" b="1" dirty="0" err="1">
                <a:latin typeface="210 오로라" panose="020B0604020202020204" charset="-127"/>
                <a:ea typeface="210 오로라" panose="020B0604020202020204" charset="-127"/>
              </a:rPr>
              <a:t>Noviana</a:t>
            </a:r>
            <a:r>
              <a:rPr lang="en-US" sz="2800" b="1" dirty="0">
                <a:latin typeface="210 오로라" panose="020B0604020202020204" charset="-127"/>
                <a:ea typeface="210 오로라" panose="020B0604020202020204" charset="-127"/>
              </a:rPr>
              <a:t> </a:t>
            </a:r>
            <a:r>
              <a:rPr lang="en-US" sz="2800" b="1" dirty="0" err="1">
                <a:latin typeface="210 오로라" panose="020B0604020202020204" charset="-127"/>
                <a:ea typeface="210 오로라" panose="020B0604020202020204" charset="-127"/>
              </a:rPr>
              <a:t>Rhamasanie</a:t>
            </a:r>
            <a:endParaRPr lang="en-US" sz="2800" b="1" dirty="0">
              <a:latin typeface="210 오로라" panose="020B0604020202020204" charset="-127"/>
              <a:ea typeface="210 오로라" panose="020B0604020202020204" charset="-127"/>
            </a:endParaRPr>
          </a:p>
          <a:p>
            <a:pPr algn="ctr"/>
            <a:r>
              <a:rPr lang="en-US" sz="2800" b="1">
                <a:latin typeface="210 오로라" panose="020B0604020202020204" charset="-127"/>
                <a:ea typeface="210 오로라" panose="020B0604020202020204" charset="-127"/>
              </a:rPr>
              <a:t>Ikhsan Suratman</a:t>
            </a:r>
            <a:endParaRPr lang="en-US" sz="2800" dirty="0">
              <a:latin typeface="210 오로라" panose="020B0604020202020204" charset="-127"/>
              <a:ea typeface="210 오로라" panose="020B0604020202020204" charset="-127"/>
            </a:endParaRPr>
          </a:p>
          <a:p>
            <a:pPr algn="ctr">
              <a:lnSpc>
                <a:spcPts val="6999"/>
              </a:lnSpc>
            </a:pPr>
            <a:endParaRPr lang="en-US" sz="4999" dirty="0">
              <a:solidFill>
                <a:srgbClr val="000000"/>
              </a:solidFill>
              <a:latin typeface="210 오로라"/>
              <a:ea typeface="210 오로라"/>
              <a:cs typeface="210 오로라"/>
              <a:sym typeface="210 오로라"/>
            </a:endParaRPr>
          </a:p>
        </p:txBody>
      </p:sp>
      <p:sp>
        <p:nvSpPr>
          <p:cNvPr id="21" name="Freeform 21"/>
          <p:cNvSpPr/>
          <p:nvPr/>
        </p:nvSpPr>
        <p:spPr>
          <a:xfrm>
            <a:off x="2868567" y="5671664"/>
            <a:ext cx="831376" cy="742192"/>
          </a:xfrm>
          <a:custGeom>
            <a:avLst/>
            <a:gdLst/>
            <a:ahLst/>
            <a:cxnLst/>
            <a:rect l="l" t="t" r="r" b="b"/>
            <a:pathLst>
              <a:path w="831376" h="742192">
                <a:moveTo>
                  <a:pt x="0" y="0"/>
                </a:moveTo>
                <a:lnTo>
                  <a:pt x="831376" y="0"/>
                </a:lnTo>
                <a:lnTo>
                  <a:pt x="831376" y="742192"/>
                </a:lnTo>
                <a:lnTo>
                  <a:pt x="0" y="74219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4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025637" y="7494463"/>
            <a:ext cx="2908511" cy="3180280"/>
          </a:xfrm>
          <a:custGeom>
            <a:avLst/>
            <a:gdLst/>
            <a:ahLst/>
            <a:cxnLst/>
            <a:rect l="l" t="t" r="r" b="b"/>
            <a:pathLst>
              <a:path w="2908511" h="3180280">
                <a:moveTo>
                  <a:pt x="0" y="0"/>
                </a:moveTo>
                <a:lnTo>
                  <a:pt x="2908511" y="0"/>
                </a:lnTo>
                <a:lnTo>
                  <a:pt x="2908511" y="3180280"/>
                </a:lnTo>
                <a:lnTo>
                  <a:pt x="0" y="31802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487844" y="6886544"/>
            <a:ext cx="2776187" cy="3922573"/>
          </a:xfrm>
          <a:custGeom>
            <a:avLst/>
            <a:gdLst/>
            <a:ahLst/>
            <a:cxnLst/>
            <a:rect l="l" t="t" r="r" b="b"/>
            <a:pathLst>
              <a:path w="2776187" h="3922573">
                <a:moveTo>
                  <a:pt x="0" y="0"/>
                </a:moveTo>
                <a:lnTo>
                  <a:pt x="2776187" y="0"/>
                </a:lnTo>
                <a:lnTo>
                  <a:pt x="2776187" y="3922574"/>
                </a:lnTo>
                <a:lnTo>
                  <a:pt x="0" y="392257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5875214" y="8408876"/>
            <a:ext cx="1604679" cy="1351453"/>
          </a:xfrm>
          <a:custGeom>
            <a:avLst/>
            <a:gdLst/>
            <a:ahLst/>
            <a:cxnLst/>
            <a:rect l="l" t="t" r="r" b="b"/>
            <a:pathLst>
              <a:path w="1604679" h="1351453">
                <a:moveTo>
                  <a:pt x="0" y="0"/>
                </a:moveTo>
                <a:lnTo>
                  <a:pt x="1604679" y="0"/>
                </a:lnTo>
                <a:lnTo>
                  <a:pt x="1604679" y="1351454"/>
                </a:lnTo>
                <a:lnTo>
                  <a:pt x="0" y="135145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864861" y="9084603"/>
            <a:ext cx="846964" cy="785367"/>
          </a:xfrm>
          <a:custGeom>
            <a:avLst/>
            <a:gdLst/>
            <a:ahLst/>
            <a:cxnLst/>
            <a:rect l="l" t="t" r="r" b="b"/>
            <a:pathLst>
              <a:path w="846964" h="785367">
                <a:moveTo>
                  <a:pt x="0" y="0"/>
                </a:moveTo>
                <a:lnTo>
                  <a:pt x="846964" y="0"/>
                </a:lnTo>
                <a:lnTo>
                  <a:pt x="846964" y="785367"/>
                </a:lnTo>
                <a:lnTo>
                  <a:pt x="0" y="78536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-339254" y="2464010"/>
            <a:ext cx="1936252" cy="1753055"/>
          </a:xfrm>
          <a:custGeom>
            <a:avLst/>
            <a:gdLst/>
            <a:ahLst/>
            <a:cxnLst/>
            <a:rect l="l" t="t" r="r" b="b"/>
            <a:pathLst>
              <a:path w="1936252" h="1753055">
                <a:moveTo>
                  <a:pt x="0" y="0"/>
                </a:moveTo>
                <a:lnTo>
                  <a:pt x="1936252" y="0"/>
                </a:lnTo>
                <a:lnTo>
                  <a:pt x="1936252" y="1753055"/>
                </a:lnTo>
                <a:lnTo>
                  <a:pt x="0" y="175305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29399" y="0"/>
            <a:ext cx="1604679" cy="1351453"/>
          </a:xfrm>
          <a:custGeom>
            <a:avLst/>
            <a:gdLst/>
            <a:ahLst/>
            <a:cxnLst/>
            <a:rect l="l" t="t" r="r" b="b"/>
            <a:pathLst>
              <a:path w="1604679" h="1351453">
                <a:moveTo>
                  <a:pt x="0" y="0"/>
                </a:moveTo>
                <a:lnTo>
                  <a:pt x="1604679" y="0"/>
                </a:lnTo>
                <a:lnTo>
                  <a:pt x="1604679" y="1351453"/>
                </a:lnTo>
                <a:lnTo>
                  <a:pt x="0" y="135145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-522517" y="-1043113"/>
            <a:ext cx="2908511" cy="3180280"/>
          </a:xfrm>
          <a:custGeom>
            <a:avLst/>
            <a:gdLst/>
            <a:ahLst/>
            <a:cxnLst/>
            <a:rect l="l" t="t" r="r" b="b"/>
            <a:pathLst>
              <a:path w="2908511" h="3180280">
                <a:moveTo>
                  <a:pt x="0" y="0"/>
                </a:moveTo>
                <a:lnTo>
                  <a:pt x="2908511" y="0"/>
                </a:lnTo>
                <a:lnTo>
                  <a:pt x="2908511" y="3180280"/>
                </a:lnTo>
                <a:lnTo>
                  <a:pt x="0" y="31802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-423482" y="1747740"/>
            <a:ext cx="1604679" cy="1432540"/>
          </a:xfrm>
          <a:custGeom>
            <a:avLst/>
            <a:gdLst/>
            <a:ahLst/>
            <a:cxnLst/>
            <a:rect l="l" t="t" r="r" b="b"/>
            <a:pathLst>
              <a:path w="1604679" h="1432540">
                <a:moveTo>
                  <a:pt x="0" y="0"/>
                </a:moveTo>
                <a:lnTo>
                  <a:pt x="1604678" y="0"/>
                </a:lnTo>
                <a:lnTo>
                  <a:pt x="1604678" y="1432540"/>
                </a:lnTo>
                <a:lnTo>
                  <a:pt x="0" y="143254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8870038" y="9280291"/>
            <a:ext cx="846964" cy="785367"/>
          </a:xfrm>
          <a:custGeom>
            <a:avLst/>
            <a:gdLst/>
            <a:ahLst/>
            <a:cxnLst/>
            <a:rect l="l" t="t" r="r" b="b"/>
            <a:pathLst>
              <a:path w="846964" h="785367">
                <a:moveTo>
                  <a:pt x="0" y="0"/>
                </a:moveTo>
                <a:lnTo>
                  <a:pt x="846964" y="0"/>
                </a:lnTo>
                <a:lnTo>
                  <a:pt x="846964" y="785367"/>
                </a:lnTo>
                <a:lnTo>
                  <a:pt x="0" y="785367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7099673" y="6670713"/>
            <a:ext cx="2376653" cy="2001607"/>
          </a:xfrm>
          <a:custGeom>
            <a:avLst/>
            <a:gdLst/>
            <a:ahLst/>
            <a:cxnLst/>
            <a:rect l="l" t="t" r="r" b="b"/>
            <a:pathLst>
              <a:path w="2376653" h="2001607">
                <a:moveTo>
                  <a:pt x="0" y="0"/>
                </a:moveTo>
                <a:lnTo>
                  <a:pt x="2376654" y="0"/>
                </a:lnTo>
                <a:lnTo>
                  <a:pt x="2376654" y="2001607"/>
                </a:lnTo>
                <a:lnTo>
                  <a:pt x="0" y="2001607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3696994" y="8847831"/>
            <a:ext cx="3224208" cy="2878338"/>
          </a:xfrm>
          <a:custGeom>
            <a:avLst/>
            <a:gdLst/>
            <a:ahLst/>
            <a:cxnLst/>
            <a:rect l="l" t="t" r="r" b="b"/>
            <a:pathLst>
              <a:path w="3224208" h="2878338">
                <a:moveTo>
                  <a:pt x="0" y="0"/>
                </a:moveTo>
                <a:lnTo>
                  <a:pt x="3224207" y="0"/>
                </a:lnTo>
                <a:lnTo>
                  <a:pt x="3224207" y="2878338"/>
                </a:lnTo>
                <a:lnTo>
                  <a:pt x="0" y="2878338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 rot="-8464520">
            <a:off x="15831615" y="-520445"/>
            <a:ext cx="2855370" cy="3372056"/>
          </a:xfrm>
          <a:custGeom>
            <a:avLst/>
            <a:gdLst/>
            <a:ahLst/>
            <a:cxnLst/>
            <a:rect l="l" t="t" r="r" b="b"/>
            <a:pathLst>
              <a:path w="2855370" h="3372056">
                <a:moveTo>
                  <a:pt x="0" y="0"/>
                </a:moveTo>
                <a:lnTo>
                  <a:pt x="2855370" y="0"/>
                </a:lnTo>
                <a:lnTo>
                  <a:pt x="2855370" y="3372056"/>
                </a:lnTo>
                <a:lnTo>
                  <a:pt x="0" y="3372056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 rot="560151">
            <a:off x="828094" y="6802925"/>
            <a:ext cx="692524" cy="817837"/>
          </a:xfrm>
          <a:custGeom>
            <a:avLst/>
            <a:gdLst/>
            <a:ahLst/>
            <a:cxnLst/>
            <a:rect l="l" t="t" r="r" b="b"/>
            <a:pathLst>
              <a:path w="692524" h="817837">
                <a:moveTo>
                  <a:pt x="0" y="0"/>
                </a:moveTo>
                <a:lnTo>
                  <a:pt x="692523" y="0"/>
                </a:lnTo>
                <a:lnTo>
                  <a:pt x="692523" y="817837"/>
                </a:lnTo>
                <a:lnTo>
                  <a:pt x="0" y="817837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 rot="560151">
            <a:off x="4759216" y="9192926"/>
            <a:ext cx="1478013" cy="1745463"/>
          </a:xfrm>
          <a:custGeom>
            <a:avLst/>
            <a:gdLst/>
            <a:ahLst/>
            <a:cxnLst/>
            <a:rect l="l" t="t" r="r" b="b"/>
            <a:pathLst>
              <a:path w="1478013" h="1745463">
                <a:moveTo>
                  <a:pt x="0" y="0"/>
                </a:moveTo>
                <a:lnTo>
                  <a:pt x="1478013" y="0"/>
                </a:lnTo>
                <a:lnTo>
                  <a:pt x="1478013" y="1745463"/>
                </a:lnTo>
                <a:lnTo>
                  <a:pt x="0" y="1745463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15063792" y="-1526885"/>
            <a:ext cx="3224208" cy="2878338"/>
          </a:xfrm>
          <a:custGeom>
            <a:avLst/>
            <a:gdLst/>
            <a:ahLst/>
            <a:cxnLst/>
            <a:rect l="l" t="t" r="r" b="b"/>
            <a:pathLst>
              <a:path w="3224208" h="2878338">
                <a:moveTo>
                  <a:pt x="0" y="0"/>
                </a:moveTo>
                <a:lnTo>
                  <a:pt x="3224208" y="0"/>
                </a:lnTo>
                <a:lnTo>
                  <a:pt x="3224208" y="2878338"/>
                </a:lnTo>
                <a:lnTo>
                  <a:pt x="0" y="2878338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>
            <a:off x="17099673" y="1747740"/>
            <a:ext cx="846964" cy="785367"/>
          </a:xfrm>
          <a:custGeom>
            <a:avLst/>
            <a:gdLst/>
            <a:ahLst/>
            <a:cxnLst/>
            <a:rect l="l" t="t" r="r" b="b"/>
            <a:pathLst>
              <a:path w="846964" h="785367">
                <a:moveTo>
                  <a:pt x="0" y="0"/>
                </a:moveTo>
                <a:lnTo>
                  <a:pt x="846964" y="0"/>
                </a:lnTo>
                <a:lnTo>
                  <a:pt x="846964" y="785367"/>
                </a:lnTo>
                <a:lnTo>
                  <a:pt x="0" y="785367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 rot="560151">
            <a:off x="12262881" y="646161"/>
            <a:ext cx="879666" cy="1038843"/>
          </a:xfrm>
          <a:custGeom>
            <a:avLst/>
            <a:gdLst/>
            <a:ahLst/>
            <a:cxnLst/>
            <a:rect l="l" t="t" r="r" b="b"/>
            <a:pathLst>
              <a:path w="879666" h="1038843">
                <a:moveTo>
                  <a:pt x="0" y="0"/>
                </a:moveTo>
                <a:lnTo>
                  <a:pt x="879666" y="0"/>
                </a:lnTo>
                <a:lnTo>
                  <a:pt x="879666" y="1038843"/>
                </a:lnTo>
                <a:lnTo>
                  <a:pt x="0" y="1038843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>
            <a:off x="5082535" y="423391"/>
            <a:ext cx="831376" cy="742192"/>
          </a:xfrm>
          <a:custGeom>
            <a:avLst/>
            <a:gdLst/>
            <a:ahLst/>
            <a:cxnLst/>
            <a:rect l="l" t="t" r="r" b="b"/>
            <a:pathLst>
              <a:path w="831376" h="742192">
                <a:moveTo>
                  <a:pt x="0" y="0"/>
                </a:moveTo>
                <a:lnTo>
                  <a:pt x="831375" y="0"/>
                </a:lnTo>
                <a:lnTo>
                  <a:pt x="831375" y="742192"/>
                </a:lnTo>
                <a:lnTo>
                  <a:pt x="0" y="74219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22" name="TextBox 22"/>
          <p:cNvSpPr txBox="1"/>
          <p:nvPr/>
        </p:nvSpPr>
        <p:spPr>
          <a:xfrm>
            <a:off x="2139326" y="3193380"/>
            <a:ext cx="11881473" cy="24622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/>
            <a:r>
              <a:rPr lang="en-US" sz="3200" dirty="0" err="1">
                <a:latin typeface="210 오로라" panose="020B0604020202020204" charset="-127"/>
                <a:ea typeface="210 오로라" panose="020B0604020202020204" charset="-127"/>
              </a:rPr>
              <a:t>Alasan</a:t>
            </a:r>
            <a:r>
              <a:rPr lang="en-US" sz="3200" dirty="0">
                <a:latin typeface="210 오로라" panose="020B0604020202020204" charset="-127"/>
                <a:ea typeface="210 오로라" panose="020B0604020202020204" charset="-127"/>
              </a:rPr>
              <a:t>: </a:t>
            </a:r>
            <a:r>
              <a:rPr lang="en-US" sz="3200" dirty="0" err="1">
                <a:latin typeface="210 오로라" panose="020B0604020202020204" charset="-127"/>
                <a:ea typeface="210 오로라" panose="020B0604020202020204" charset="-127"/>
              </a:rPr>
              <a:t>Menyediakan</a:t>
            </a:r>
            <a:r>
              <a:rPr lang="en-US" sz="3200" dirty="0">
                <a:latin typeface="210 오로라" panose="020B0604020202020204" charset="-127"/>
                <a:ea typeface="210 오로라" panose="020B0604020202020204" charset="-127"/>
              </a:rPr>
              <a:t> </a:t>
            </a:r>
            <a:r>
              <a:rPr lang="en-US" sz="3200" dirty="0" err="1">
                <a:latin typeface="210 오로라" panose="020B0604020202020204" charset="-127"/>
                <a:ea typeface="210 오로라" panose="020B0604020202020204" charset="-127"/>
              </a:rPr>
              <a:t>lingkungan</a:t>
            </a:r>
            <a:r>
              <a:rPr lang="en-US" sz="3200" dirty="0">
                <a:latin typeface="210 오로라" panose="020B0604020202020204" charset="-127"/>
                <a:ea typeface="210 오로라" panose="020B0604020202020204" charset="-127"/>
              </a:rPr>
              <a:t> </a:t>
            </a:r>
            <a:r>
              <a:rPr lang="en-US" sz="3200" dirty="0" err="1">
                <a:latin typeface="210 오로라" panose="020B0604020202020204" charset="-127"/>
                <a:ea typeface="210 오로라" panose="020B0604020202020204" charset="-127"/>
              </a:rPr>
              <a:t>pengembangan</a:t>
            </a:r>
            <a:r>
              <a:rPr lang="en-US" sz="3200" dirty="0">
                <a:latin typeface="210 오로라" panose="020B0604020202020204" charset="-127"/>
                <a:ea typeface="210 오로라" panose="020B0604020202020204" charset="-127"/>
              </a:rPr>
              <a:t> dan </a:t>
            </a:r>
            <a:r>
              <a:rPr lang="en-US" sz="3200" dirty="0" err="1">
                <a:latin typeface="210 오로라" panose="020B0604020202020204" charset="-127"/>
                <a:ea typeface="210 오로라" panose="020B0604020202020204" charset="-127"/>
              </a:rPr>
              <a:t>produksi</a:t>
            </a:r>
            <a:r>
              <a:rPr lang="en-US" sz="3200" dirty="0">
                <a:latin typeface="210 오로라" panose="020B0604020202020204" charset="-127"/>
                <a:ea typeface="210 오로라" panose="020B0604020202020204" charset="-127"/>
              </a:rPr>
              <a:t> yang </a:t>
            </a:r>
            <a:r>
              <a:rPr lang="en-US" sz="3200" dirty="0" err="1">
                <a:latin typeface="210 오로라" panose="020B0604020202020204" charset="-127"/>
                <a:ea typeface="210 오로라" panose="020B0604020202020204" charset="-127"/>
              </a:rPr>
              <a:t>konsisten</a:t>
            </a:r>
            <a:r>
              <a:rPr lang="en-US" sz="3200" dirty="0">
                <a:latin typeface="210 오로라" panose="020B0604020202020204" charset="-127"/>
                <a:ea typeface="210 오로라" panose="020B0604020202020204" charset="-127"/>
              </a:rPr>
              <a:t>. </a:t>
            </a:r>
            <a:r>
              <a:rPr lang="en-US" sz="3200" dirty="0" err="1">
                <a:latin typeface="210 오로라" panose="020B0604020202020204" charset="-127"/>
                <a:ea typeface="210 오로라" panose="020B0604020202020204" charset="-127"/>
              </a:rPr>
              <a:t>Memungkinkan</a:t>
            </a:r>
            <a:r>
              <a:rPr lang="en-US" sz="3200" dirty="0">
                <a:latin typeface="210 오로라" panose="020B0604020202020204" charset="-127"/>
                <a:ea typeface="210 오로라" panose="020B0604020202020204" charset="-127"/>
              </a:rPr>
              <a:t> </a:t>
            </a:r>
            <a:r>
              <a:rPr lang="en-US" sz="3200" dirty="0" err="1">
                <a:latin typeface="210 오로라" panose="020B0604020202020204" charset="-127"/>
                <a:ea typeface="210 오로라" panose="020B0604020202020204" charset="-127"/>
              </a:rPr>
              <a:t>kita</a:t>
            </a:r>
            <a:r>
              <a:rPr lang="en-US" sz="3200" dirty="0">
                <a:latin typeface="210 오로라" panose="020B0604020202020204" charset="-127"/>
                <a:ea typeface="210 오로라" panose="020B0604020202020204" charset="-127"/>
              </a:rPr>
              <a:t> </a:t>
            </a:r>
            <a:r>
              <a:rPr lang="en-US" sz="3200" dirty="0" err="1">
                <a:latin typeface="210 오로라" panose="020B0604020202020204" charset="-127"/>
                <a:ea typeface="210 오로라" panose="020B0604020202020204" charset="-127"/>
              </a:rPr>
              <a:t>untuk</a:t>
            </a:r>
            <a:r>
              <a:rPr lang="en-US" sz="3200" dirty="0">
                <a:latin typeface="210 오로라" panose="020B0604020202020204" charset="-127"/>
                <a:ea typeface="210 오로라" panose="020B0604020202020204" charset="-127"/>
              </a:rPr>
              <a:t> </a:t>
            </a:r>
            <a:r>
              <a:rPr lang="en-US" sz="3200" dirty="0" err="1">
                <a:latin typeface="210 오로라" panose="020B0604020202020204" charset="-127"/>
                <a:ea typeface="210 오로라" panose="020B0604020202020204" charset="-127"/>
              </a:rPr>
              <a:t>mengemas</a:t>
            </a:r>
            <a:r>
              <a:rPr lang="en-US" sz="3200" dirty="0">
                <a:latin typeface="210 오로라" panose="020B0604020202020204" charset="-127"/>
                <a:ea typeface="210 오로라" panose="020B0604020202020204" charset="-127"/>
              </a:rPr>
              <a:t> </a:t>
            </a:r>
            <a:r>
              <a:rPr lang="en-US" sz="3200" dirty="0" err="1">
                <a:latin typeface="210 오로라" panose="020B0604020202020204" charset="-127"/>
                <a:ea typeface="210 오로라" panose="020B0604020202020204" charset="-127"/>
              </a:rPr>
              <a:t>aplikasi</a:t>
            </a:r>
            <a:r>
              <a:rPr lang="en-US" sz="3200" dirty="0">
                <a:latin typeface="210 오로라" panose="020B0604020202020204" charset="-127"/>
                <a:ea typeface="210 오로라" panose="020B0604020202020204" charset="-127"/>
              </a:rPr>
              <a:t> dan </a:t>
            </a:r>
            <a:r>
              <a:rPr lang="en-US" sz="3200" dirty="0" err="1">
                <a:latin typeface="210 오로라" panose="020B0604020202020204" charset="-127"/>
                <a:ea typeface="210 오로라" panose="020B0604020202020204" charset="-127"/>
              </a:rPr>
              <a:t>semua</a:t>
            </a:r>
            <a:r>
              <a:rPr lang="en-US" sz="3200" dirty="0">
                <a:latin typeface="210 오로라" panose="020B0604020202020204" charset="-127"/>
                <a:ea typeface="210 오로라" panose="020B0604020202020204" charset="-127"/>
              </a:rPr>
              <a:t> </a:t>
            </a:r>
            <a:r>
              <a:rPr lang="en-US" sz="3200" dirty="0" err="1">
                <a:latin typeface="210 오로라" panose="020B0604020202020204" charset="-127"/>
                <a:ea typeface="210 오로라" panose="020B0604020202020204" charset="-127"/>
              </a:rPr>
              <a:t>dependensinya</a:t>
            </a:r>
            <a:r>
              <a:rPr lang="en-US" sz="3200" dirty="0">
                <a:latin typeface="210 오로라" panose="020B0604020202020204" charset="-127"/>
                <a:ea typeface="210 오로라" panose="020B0604020202020204" charset="-127"/>
              </a:rPr>
              <a:t> </a:t>
            </a:r>
            <a:r>
              <a:rPr lang="en-US" sz="3200" dirty="0" err="1">
                <a:latin typeface="210 오로라" panose="020B0604020202020204" charset="-127"/>
                <a:ea typeface="210 오로라" panose="020B0604020202020204" charset="-127"/>
              </a:rPr>
              <a:t>ke</a:t>
            </a:r>
            <a:r>
              <a:rPr lang="en-US" sz="3200" dirty="0">
                <a:latin typeface="210 오로라" panose="020B0604020202020204" charset="-127"/>
                <a:ea typeface="210 오로라" panose="020B0604020202020204" charset="-127"/>
              </a:rPr>
              <a:t> </a:t>
            </a:r>
            <a:r>
              <a:rPr lang="en-US" sz="3200" dirty="0" err="1">
                <a:latin typeface="210 오로라" panose="020B0604020202020204" charset="-127"/>
                <a:ea typeface="210 오로라" panose="020B0604020202020204" charset="-127"/>
              </a:rPr>
              <a:t>dalam</a:t>
            </a:r>
            <a:r>
              <a:rPr lang="en-US" sz="3200" dirty="0">
                <a:latin typeface="210 오로라" panose="020B0604020202020204" charset="-127"/>
                <a:ea typeface="210 오로라" panose="020B0604020202020204" charset="-127"/>
              </a:rPr>
              <a:t> </a:t>
            </a:r>
            <a:r>
              <a:rPr lang="en-US" sz="3200" dirty="0" err="1">
                <a:latin typeface="210 오로라" panose="020B0604020202020204" charset="-127"/>
                <a:ea typeface="210 오로라" panose="020B0604020202020204" charset="-127"/>
              </a:rPr>
              <a:t>kontainer</a:t>
            </a:r>
            <a:r>
              <a:rPr lang="en-US" sz="3200" dirty="0">
                <a:latin typeface="210 오로라" panose="020B0604020202020204" charset="-127"/>
                <a:ea typeface="210 오로라" panose="020B0604020202020204" charset="-127"/>
              </a:rPr>
              <a:t> yang </a:t>
            </a:r>
            <a:r>
              <a:rPr lang="en-US" sz="3200" dirty="0" err="1">
                <a:latin typeface="210 오로라" panose="020B0604020202020204" charset="-127"/>
                <a:ea typeface="210 오로라" panose="020B0604020202020204" charset="-127"/>
              </a:rPr>
              <a:t>terisolasi</a:t>
            </a:r>
            <a:r>
              <a:rPr lang="en-US" sz="3200" dirty="0">
                <a:latin typeface="210 오로라" panose="020B0604020202020204" charset="-127"/>
                <a:ea typeface="210 오로라" panose="020B0604020202020204" charset="-127"/>
              </a:rPr>
              <a:t>, </a:t>
            </a:r>
            <a:r>
              <a:rPr lang="en-US" sz="3200" dirty="0" err="1">
                <a:latin typeface="210 오로라" panose="020B0604020202020204" charset="-127"/>
                <a:ea typeface="210 오로라" panose="020B0604020202020204" charset="-127"/>
              </a:rPr>
              <a:t>memudahkan</a:t>
            </a:r>
            <a:r>
              <a:rPr lang="en-US" sz="3200" dirty="0">
                <a:latin typeface="210 오로라" panose="020B0604020202020204" charset="-127"/>
                <a:ea typeface="210 오로라" panose="020B0604020202020204" charset="-127"/>
              </a:rPr>
              <a:t> deployment dan </a:t>
            </a:r>
            <a:r>
              <a:rPr lang="en-US" sz="3200" dirty="0" err="1">
                <a:latin typeface="210 오로라" panose="020B0604020202020204" charset="-127"/>
                <a:ea typeface="210 오로라" panose="020B0604020202020204" charset="-127"/>
              </a:rPr>
              <a:t>manajemen</a:t>
            </a:r>
            <a:r>
              <a:rPr lang="en-US" sz="3200" dirty="0">
                <a:latin typeface="210 오로라" panose="020B0604020202020204" charset="-127"/>
                <a:ea typeface="210 오로라" panose="020B0604020202020204" charset="-127"/>
              </a:rPr>
              <a:t>. docker-</a:t>
            </a:r>
            <a:r>
              <a:rPr lang="en-US" sz="3200" dirty="0" err="1">
                <a:latin typeface="210 오로라" panose="020B0604020202020204" charset="-127"/>
                <a:ea typeface="210 오로라" panose="020B0604020202020204" charset="-127"/>
              </a:rPr>
              <a:t>compose.yml</a:t>
            </a:r>
            <a:r>
              <a:rPr lang="en-US" sz="3200" dirty="0">
                <a:latin typeface="210 오로라" panose="020B0604020202020204" charset="-127"/>
                <a:ea typeface="210 오로라" panose="020B0604020202020204" charset="-127"/>
              </a:rPr>
              <a:t> </a:t>
            </a:r>
            <a:r>
              <a:rPr lang="en-US" sz="3200" dirty="0" err="1">
                <a:latin typeface="210 오로라" panose="020B0604020202020204" charset="-127"/>
                <a:ea typeface="210 오로라" panose="020B0604020202020204" charset="-127"/>
              </a:rPr>
              <a:t>menyederhanakan</a:t>
            </a:r>
            <a:r>
              <a:rPr lang="en-US" sz="3200" dirty="0">
                <a:latin typeface="210 오로라" panose="020B0604020202020204" charset="-127"/>
                <a:ea typeface="210 오로라" panose="020B0604020202020204" charset="-127"/>
              </a:rPr>
              <a:t> </a:t>
            </a:r>
            <a:r>
              <a:rPr lang="en-US" sz="3200" dirty="0" err="1">
                <a:latin typeface="210 오로라" panose="020B0604020202020204" charset="-127"/>
                <a:ea typeface="210 오로라" panose="020B0604020202020204" charset="-127"/>
              </a:rPr>
              <a:t>orkestrasi</a:t>
            </a:r>
            <a:r>
              <a:rPr lang="en-US" sz="3200" dirty="0">
                <a:latin typeface="210 오로라" panose="020B0604020202020204" charset="-127"/>
                <a:ea typeface="210 오로라" panose="020B0604020202020204" charset="-127"/>
              </a:rPr>
              <a:t> multi-</a:t>
            </a:r>
            <a:r>
              <a:rPr lang="en-US" sz="3200" dirty="0" err="1">
                <a:latin typeface="210 오로라" panose="020B0604020202020204" charset="-127"/>
                <a:ea typeface="210 오로라" panose="020B0604020202020204" charset="-127"/>
              </a:rPr>
              <a:t>kontainer</a:t>
            </a:r>
            <a:r>
              <a:rPr lang="en-US" sz="3200" dirty="0">
                <a:latin typeface="210 오로라" panose="020B0604020202020204" charset="-127"/>
                <a:ea typeface="210 오로라" panose="020B0604020202020204" charset="-127"/>
              </a:rPr>
              <a:t>.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2419286" y="2254233"/>
            <a:ext cx="6989250" cy="5539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3600" dirty="0">
                <a:latin typeface="210 오로라" panose="020B0604020202020204" charset="-127"/>
                <a:ea typeface="210 오로라" panose="020B0604020202020204" charset="-127"/>
              </a:rPr>
              <a:t>7. Docker &amp; Docker Compose: </a:t>
            </a:r>
          </a:p>
        </p:txBody>
      </p:sp>
    </p:spTree>
    <p:extLst>
      <p:ext uri="{BB962C8B-B14F-4D97-AF65-F5344CB8AC3E}">
        <p14:creationId xmlns:p14="http://schemas.microsoft.com/office/powerpoint/2010/main" val="122158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4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025637" y="7494463"/>
            <a:ext cx="2908511" cy="3180280"/>
          </a:xfrm>
          <a:custGeom>
            <a:avLst/>
            <a:gdLst/>
            <a:ahLst/>
            <a:cxnLst/>
            <a:rect l="l" t="t" r="r" b="b"/>
            <a:pathLst>
              <a:path w="2908511" h="3180280">
                <a:moveTo>
                  <a:pt x="0" y="0"/>
                </a:moveTo>
                <a:lnTo>
                  <a:pt x="2908511" y="0"/>
                </a:lnTo>
                <a:lnTo>
                  <a:pt x="2908511" y="3180280"/>
                </a:lnTo>
                <a:lnTo>
                  <a:pt x="0" y="31802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487844" y="6886544"/>
            <a:ext cx="2776187" cy="3922573"/>
          </a:xfrm>
          <a:custGeom>
            <a:avLst/>
            <a:gdLst/>
            <a:ahLst/>
            <a:cxnLst/>
            <a:rect l="l" t="t" r="r" b="b"/>
            <a:pathLst>
              <a:path w="2776187" h="3922573">
                <a:moveTo>
                  <a:pt x="0" y="0"/>
                </a:moveTo>
                <a:lnTo>
                  <a:pt x="2776187" y="0"/>
                </a:lnTo>
                <a:lnTo>
                  <a:pt x="2776187" y="3922574"/>
                </a:lnTo>
                <a:lnTo>
                  <a:pt x="0" y="392257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5875214" y="8408876"/>
            <a:ext cx="1604679" cy="1351453"/>
          </a:xfrm>
          <a:custGeom>
            <a:avLst/>
            <a:gdLst/>
            <a:ahLst/>
            <a:cxnLst/>
            <a:rect l="l" t="t" r="r" b="b"/>
            <a:pathLst>
              <a:path w="1604679" h="1351453">
                <a:moveTo>
                  <a:pt x="0" y="0"/>
                </a:moveTo>
                <a:lnTo>
                  <a:pt x="1604679" y="0"/>
                </a:lnTo>
                <a:lnTo>
                  <a:pt x="1604679" y="1351454"/>
                </a:lnTo>
                <a:lnTo>
                  <a:pt x="0" y="135145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864861" y="9084603"/>
            <a:ext cx="846964" cy="785367"/>
          </a:xfrm>
          <a:custGeom>
            <a:avLst/>
            <a:gdLst/>
            <a:ahLst/>
            <a:cxnLst/>
            <a:rect l="l" t="t" r="r" b="b"/>
            <a:pathLst>
              <a:path w="846964" h="785367">
                <a:moveTo>
                  <a:pt x="0" y="0"/>
                </a:moveTo>
                <a:lnTo>
                  <a:pt x="846964" y="0"/>
                </a:lnTo>
                <a:lnTo>
                  <a:pt x="846964" y="785367"/>
                </a:lnTo>
                <a:lnTo>
                  <a:pt x="0" y="78536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-339254" y="2464010"/>
            <a:ext cx="1936252" cy="1753055"/>
          </a:xfrm>
          <a:custGeom>
            <a:avLst/>
            <a:gdLst/>
            <a:ahLst/>
            <a:cxnLst/>
            <a:rect l="l" t="t" r="r" b="b"/>
            <a:pathLst>
              <a:path w="1936252" h="1753055">
                <a:moveTo>
                  <a:pt x="0" y="0"/>
                </a:moveTo>
                <a:lnTo>
                  <a:pt x="1936252" y="0"/>
                </a:lnTo>
                <a:lnTo>
                  <a:pt x="1936252" y="1753055"/>
                </a:lnTo>
                <a:lnTo>
                  <a:pt x="0" y="175305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29399" y="0"/>
            <a:ext cx="1604679" cy="1351453"/>
          </a:xfrm>
          <a:custGeom>
            <a:avLst/>
            <a:gdLst/>
            <a:ahLst/>
            <a:cxnLst/>
            <a:rect l="l" t="t" r="r" b="b"/>
            <a:pathLst>
              <a:path w="1604679" h="1351453">
                <a:moveTo>
                  <a:pt x="0" y="0"/>
                </a:moveTo>
                <a:lnTo>
                  <a:pt x="1604679" y="0"/>
                </a:lnTo>
                <a:lnTo>
                  <a:pt x="1604679" y="1351453"/>
                </a:lnTo>
                <a:lnTo>
                  <a:pt x="0" y="135145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-522517" y="-1043113"/>
            <a:ext cx="2908511" cy="3180280"/>
          </a:xfrm>
          <a:custGeom>
            <a:avLst/>
            <a:gdLst/>
            <a:ahLst/>
            <a:cxnLst/>
            <a:rect l="l" t="t" r="r" b="b"/>
            <a:pathLst>
              <a:path w="2908511" h="3180280">
                <a:moveTo>
                  <a:pt x="0" y="0"/>
                </a:moveTo>
                <a:lnTo>
                  <a:pt x="2908511" y="0"/>
                </a:lnTo>
                <a:lnTo>
                  <a:pt x="2908511" y="3180280"/>
                </a:lnTo>
                <a:lnTo>
                  <a:pt x="0" y="31802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-423482" y="1747740"/>
            <a:ext cx="1604679" cy="1432540"/>
          </a:xfrm>
          <a:custGeom>
            <a:avLst/>
            <a:gdLst/>
            <a:ahLst/>
            <a:cxnLst/>
            <a:rect l="l" t="t" r="r" b="b"/>
            <a:pathLst>
              <a:path w="1604679" h="1432540">
                <a:moveTo>
                  <a:pt x="0" y="0"/>
                </a:moveTo>
                <a:lnTo>
                  <a:pt x="1604678" y="0"/>
                </a:lnTo>
                <a:lnTo>
                  <a:pt x="1604678" y="1432540"/>
                </a:lnTo>
                <a:lnTo>
                  <a:pt x="0" y="143254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8870038" y="9280291"/>
            <a:ext cx="846964" cy="785367"/>
          </a:xfrm>
          <a:custGeom>
            <a:avLst/>
            <a:gdLst/>
            <a:ahLst/>
            <a:cxnLst/>
            <a:rect l="l" t="t" r="r" b="b"/>
            <a:pathLst>
              <a:path w="846964" h="785367">
                <a:moveTo>
                  <a:pt x="0" y="0"/>
                </a:moveTo>
                <a:lnTo>
                  <a:pt x="846964" y="0"/>
                </a:lnTo>
                <a:lnTo>
                  <a:pt x="846964" y="785367"/>
                </a:lnTo>
                <a:lnTo>
                  <a:pt x="0" y="785367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7099673" y="6670713"/>
            <a:ext cx="2376653" cy="2001607"/>
          </a:xfrm>
          <a:custGeom>
            <a:avLst/>
            <a:gdLst/>
            <a:ahLst/>
            <a:cxnLst/>
            <a:rect l="l" t="t" r="r" b="b"/>
            <a:pathLst>
              <a:path w="2376653" h="2001607">
                <a:moveTo>
                  <a:pt x="0" y="0"/>
                </a:moveTo>
                <a:lnTo>
                  <a:pt x="2376654" y="0"/>
                </a:lnTo>
                <a:lnTo>
                  <a:pt x="2376654" y="2001607"/>
                </a:lnTo>
                <a:lnTo>
                  <a:pt x="0" y="2001607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3696994" y="8847831"/>
            <a:ext cx="3224208" cy="2878338"/>
          </a:xfrm>
          <a:custGeom>
            <a:avLst/>
            <a:gdLst/>
            <a:ahLst/>
            <a:cxnLst/>
            <a:rect l="l" t="t" r="r" b="b"/>
            <a:pathLst>
              <a:path w="3224208" h="2878338">
                <a:moveTo>
                  <a:pt x="0" y="0"/>
                </a:moveTo>
                <a:lnTo>
                  <a:pt x="3224207" y="0"/>
                </a:lnTo>
                <a:lnTo>
                  <a:pt x="3224207" y="2878338"/>
                </a:lnTo>
                <a:lnTo>
                  <a:pt x="0" y="2878338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 rot="-8464520">
            <a:off x="15831615" y="-520445"/>
            <a:ext cx="2855370" cy="3372056"/>
          </a:xfrm>
          <a:custGeom>
            <a:avLst/>
            <a:gdLst/>
            <a:ahLst/>
            <a:cxnLst/>
            <a:rect l="l" t="t" r="r" b="b"/>
            <a:pathLst>
              <a:path w="2855370" h="3372056">
                <a:moveTo>
                  <a:pt x="0" y="0"/>
                </a:moveTo>
                <a:lnTo>
                  <a:pt x="2855370" y="0"/>
                </a:lnTo>
                <a:lnTo>
                  <a:pt x="2855370" y="3372056"/>
                </a:lnTo>
                <a:lnTo>
                  <a:pt x="0" y="3372056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 rot="560151">
            <a:off x="828094" y="6802925"/>
            <a:ext cx="692524" cy="817837"/>
          </a:xfrm>
          <a:custGeom>
            <a:avLst/>
            <a:gdLst/>
            <a:ahLst/>
            <a:cxnLst/>
            <a:rect l="l" t="t" r="r" b="b"/>
            <a:pathLst>
              <a:path w="692524" h="817837">
                <a:moveTo>
                  <a:pt x="0" y="0"/>
                </a:moveTo>
                <a:lnTo>
                  <a:pt x="692523" y="0"/>
                </a:lnTo>
                <a:lnTo>
                  <a:pt x="692523" y="817837"/>
                </a:lnTo>
                <a:lnTo>
                  <a:pt x="0" y="817837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 rot="560151">
            <a:off x="4759216" y="9192926"/>
            <a:ext cx="1478013" cy="1745463"/>
          </a:xfrm>
          <a:custGeom>
            <a:avLst/>
            <a:gdLst/>
            <a:ahLst/>
            <a:cxnLst/>
            <a:rect l="l" t="t" r="r" b="b"/>
            <a:pathLst>
              <a:path w="1478013" h="1745463">
                <a:moveTo>
                  <a:pt x="0" y="0"/>
                </a:moveTo>
                <a:lnTo>
                  <a:pt x="1478013" y="0"/>
                </a:lnTo>
                <a:lnTo>
                  <a:pt x="1478013" y="1745463"/>
                </a:lnTo>
                <a:lnTo>
                  <a:pt x="0" y="1745463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15063792" y="-1526885"/>
            <a:ext cx="3224208" cy="2878338"/>
          </a:xfrm>
          <a:custGeom>
            <a:avLst/>
            <a:gdLst/>
            <a:ahLst/>
            <a:cxnLst/>
            <a:rect l="l" t="t" r="r" b="b"/>
            <a:pathLst>
              <a:path w="3224208" h="2878338">
                <a:moveTo>
                  <a:pt x="0" y="0"/>
                </a:moveTo>
                <a:lnTo>
                  <a:pt x="3224208" y="0"/>
                </a:lnTo>
                <a:lnTo>
                  <a:pt x="3224208" y="2878338"/>
                </a:lnTo>
                <a:lnTo>
                  <a:pt x="0" y="2878338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>
            <a:off x="17099673" y="1747740"/>
            <a:ext cx="846964" cy="785367"/>
          </a:xfrm>
          <a:custGeom>
            <a:avLst/>
            <a:gdLst/>
            <a:ahLst/>
            <a:cxnLst/>
            <a:rect l="l" t="t" r="r" b="b"/>
            <a:pathLst>
              <a:path w="846964" h="785367">
                <a:moveTo>
                  <a:pt x="0" y="0"/>
                </a:moveTo>
                <a:lnTo>
                  <a:pt x="846964" y="0"/>
                </a:lnTo>
                <a:lnTo>
                  <a:pt x="846964" y="785367"/>
                </a:lnTo>
                <a:lnTo>
                  <a:pt x="0" y="785367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 rot="560151">
            <a:off x="12262881" y="646161"/>
            <a:ext cx="879666" cy="1038843"/>
          </a:xfrm>
          <a:custGeom>
            <a:avLst/>
            <a:gdLst/>
            <a:ahLst/>
            <a:cxnLst/>
            <a:rect l="l" t="t" r="r" b="b"/>
            <a:pathLst>
              <a:path w="879666" h="1038843">
                <a:moveTo>
                  <a:pt x="0" y="0"/>
                </a:moveTo>
                <a:lnTo>
                  <a:pt x="879666" y="0"/>
                </a:lnTo>
                <a:lnTo>
                  <a:pt x="879666" y="1038843"/>
                </a:lnTo>
                <a:lnTo>
                  <a:pt x="0" y="1038843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>
            <a:off x="5082535" y="423391"/>
            <a:ext cx="831376" cy="742192"/>
          </a:xfrm>
          <a:custGeom>
            <a:avLst/>
            <a:gdLst/>
            <a:ahLst/>
            <a:cxnLst/>
            <a:rect l="l" t="t" r="r" b="b"/>
            <a:pathLst>
              <a:path w="831376" h="742192">
                <a:moveTo>
                  <a:pt x="0" y="0"/>
                </a:moveTo>
                <a:lnTo>
                  <a:pt x="831375" y="0"/>
                </a:lnTo>
                <a:lnTo>
                  <a:pt x="831375" y="742192"/>
                </a:lnTo>
                <a:lnTo>
                  <a:pt x="0" y="74219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25" name="TextBox 25"/>
          <p:cNvSpPr txBox="1"/>
          <p:nvPr/>
        </p:nvSpPr>
        <p:spPr>
          <a:xfrm>
            <a:off x="5421039" y="4248642"/>
            <a:ext cx="7744961" cy="18466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09"/>
              </a:lnSpc>
            </a:pPr>
            <a:r>
              <a:rPr lang="en-US" sz="6600" b="1" dirty="0">
                <a:solidFill>
                  <a:srgbClr val="000000"/>
                </a:solidFill>
                <a:latin typeface="Gliker Bold"/>
                <a:ea typeface="Gliker Bold"/>
                <a:cs typeface="Gliker Bold"/>
                <a:sym typeface="Gliker Bold"/>
              </a:rPr>
              <a:t>Desain Skema Basis Data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4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025637" y="7027891"/>
            <a:ext cx="2908511" cy="3646852"/>
          </a:xfrm>
          <a:custGeom>
            <a:avLst/>
            <a:gdLst/>
            <a:ahLst/>
            <a:cxnLst/>
            <a:rect l="l" t="t" r="r" b="b"/>
            <a:pathLst>
              <a:path w="2908511" h="3180280">
                <a:moveTo>
                  <a:pt x="0" y="0"/>
                </a:moveTo>
                <a:lnTo>
                  <a:pt x="2908511" y="0"/>
                </a:lnTo>
                <a:lnTo>
                  <a:pt x="2908511" y="3180280"/>
                </a:lnTo>
                <a:lnTo>
                  <a:pt x="0" y="31802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487844" y="6311072"/>
            <a:ext cx="2776187" cy="4498046"/>
          </a:xfrm>
          <a:custGeom>
            <a:avLst/>
            <a:gdLst/>
            <a:ahLst/>
            <a:cxnLst/>
            <a:rect l="l" t="t" r="r" b="b"/>
            <a:pathLst>
              <a:path w="2776187" h="3922573">
                <a:moveTo>
                  <a:pt x="0" y="0"/>
                </a:moveTo>
                <a:lnTo>
                  <a:pt x="2776187" y="0"/>
                </a:lnTo>
                <a:lnTo>
                  <a:pt x="2776187" y="3922574"/>
                </a:lnTo>
                <a:lnTo>
                  <a:pt x="0" y="392257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5875214" y="8210608"/>
            <a:ext cx="1604679" cy="1549722"/>
          </a:xfrm>
          <a:custGeom>
            <a:avLst/>
            <a:gdLst/>
            <a:ahLst/>
            <a:cxnLst/>
            <a:rect l="l" t="t" r="r" b="b"/>
            <a:pathLst>
              <a:path w="1604679" h="1351453">
                <a:moveTo>
                  <a:pt x="0" y="0"/>
                </a:moveTo>
                <a:lnTo>
                  <a:pt x="1604679" y="0"/>
                </a:lnTo>
                <a:lnTo>
                  <a:pt x="1604679" y="1351454"/>
                </a:lnTo>
                <a:lnTo>
                  <a:pt x="0" y="135145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864861" y="8969383"/>
            <a:ext cx="846964" cy="900587"/>
          </a:xfrm>
          <a:custGeom>
            <a:avLst/>
            <a:gdLst/>
            <a:ahLst/>
            <a:cxnLst/>
            <a:rect l="l" t="t" r="r" b="b"/>
            <a:pathLst>
              <a:path w="846964" h="785367">
                <a:moveTo>
                  <a:pt x="0" y="0"/>
                </a:moveTo>
                <a:lnTo>
                  <a:pt x="846964" y="0"/>
                </a:lnTo>
                <a:lnTo>
                  <a:pt x="846964" y="785367"/>
                </a:lnTo>
                <a:lnTo>
                  <a:pt x="0" y="78536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-339254" y="2206824"/>
            <a:ext cx="1936252" cy="2010242"/>
          </a:xfrm>
          <a:custGeom>
            <a:avLst/>
            <a:gdLst/>
            <a:ahLst/>
            <a:cxnLst/>
            <a:rect l="l" t="t" r="r" b="b"/>
            <a:pathLst>
              <a:path w="1936252" h="1753055">
                <a:moveTo>
                  <a:pt x="0" y="0"/>
                </a:moveTo>
                <a:lnTo>
                  <a:pt x="1936252" y="0"/>
                </a:lnTo>
                <a:lnTo>
                  <a:pt x="1936252" y="1753055"/>
                </a:lnTo>
                <a:lnTo>
                  <a:pt x="0" y="175305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29399" y="-198268"/>
            <a:ext cx="1604679" cy="1549722"/>
          </a:xfrm>
          <a:custGeom>
            <a:avLst/>
            <a:gdLst/>
            <a:ahLst/>
            <a:cxnLst/>
            <a:rect l="l" t="t" r="r" b="b"/>
            <a:pathLst>
              <a:path w="1604679" h="1351453">
                <a:moveTo>
                  <a:pt x="0" y="0"/>
                </a:moveTo>
                <a:lnTo>
                  <a:pt x="1604679" y="0"/>
                </a:lnTo>
                <a:lnTo>
                  <a:pt x="1604679" y="1351453"/>
                </a:lnTo>
                <a:lnTo>
                  <a:pt x="0" y="135145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-522517" y="-1509685"/>
            <a:ext cx="2908511" cy="3646852"/>
          </a:xfrm>
          <a:custGeom>
            <a:avLst/>
            <a:gdLst/>
            <a:ahLst/>
            <a:cxnLst/>
            <a:rect l="l" t="t" r="r" b="b"/>
            <a:pathLst>
              <a:path w="2908511" h="3180280">
                <a:moveTo>
                  <a:pt x="0" y="0"/>
                </a:moveTo>
                <a:lnTo>
                  <a:pt x="2908511" y="0"/>
                </a:lnTo>
                <a:lnTo>
                  <a:pt x="2908511" y="3180280"/>
                </a:lnTo>
                <a:lnTo>
                  <a:pt x="0" y="31802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-423482" y="1537575"/>
            <a:ext cx="1604679" cy="1642705"/>
          </a:xfrm>
          <a:custGeom>
            <a:avLst/>
            <a:gdLst/>
            <a:ahLst/>
            <a:cxnLst/>
            <a:rect l="l" t="t" r="r" b="b"/>
            <a:pathLst>
              <a:path w="1604679" h="1432540">
                <a:moveTo>
                  <a:pt x="0" y="0"/>
                </a:moveTo>
                <a:lnTo>
                  <a:pt x="1604678" y="0"/>
                </a:lnTo>
                <a:lnTo>
                  <a:pt x="1604678" y="1432540"/>
                </a:lnTo>
                <a:lnTo>
                  <a:pt x="0" y="143254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8870038" y="9165071"/>
            <a:ext cx="846964" cy="900587"/>
          </a:xfrm>
          <a:custGeom>
            <a:avLst/>
            <a:gdLst/>
            <a:ahLst/>
            <a:cxnLst/>
            <a:rect l="l" t="t" r="r" b="b"/>
            <a:pathLst>
              <a:path w="846964" h="785367">
                <a:moveTo>
                  <a:pt x="0" y="0"/>
                </a:moveTo>
                <a:lnTo>
                  <a:pt x="846964" y="0"/>
                </a:lnTo>
                <a:lnTo>
                  <a:pt x="846964" y="785367"/>
                </a:lnTo>
                <a:lnTo>
                  <a:pt x="0" y="785367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7099673" y="6377061"/>
            <a:ext cx="2376653" cy="2295259"/>
          </a:xfrm>
          <a:custGeom>
            <a:avLst/>
            <a:gdLst/>
            <a:ahLst/>
            <a:cxnLst/>
            <a:rect l="l" t="t" r="r" b="b"/>
            <a:pathLst>
              <a:path w="2376653" h="2001607">
                <a:moveTo>
                  <a:pt x="0" y="0"/>
                </a:moveTo>
                <a:lnTo>
                  <a:pt x="2376654" y="0"/>
                </a:lnTo>
                <a:lnTo>
                  <a:pt x="2376654" y="2001607"/>
                </a:lnTo>
                <a:lnTo>
                  <a:pt x="0" y="2001607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3696994" y="8425556"/>
            <a:ext cx="3224208" cy="3300613"/>
          </a:xfrm>
          <a:custGeom>
            <a:avLst/>
            <a:gdLst/>
            <a:ahLst/>
            <a:cxnLst/>
            <a:rect l="l" t="t" r="r" b="b"/>
            <a:pathLst>
              <a:path w="3224208" h="2878338">
                <a:moveTo>
                  <a:pt x="0" y="0"/>
                </a:moveTo>
                <a:lnTo>
                  <a:pt x="3224207" y="0"/>
                </a:lnTo>
                <a:lnTo>
                  <a:pt x="3224207" y="2878338"/>
                </a:lnTo>
                <a:lnTo>
                  <a:pt x="0" y="2878338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 rot="-8464520">
            <a:off x="15987027" y="-960233"/>
            <a:ext cx="2855370" cy="3866763"/>
          </a:xfrm>
          <a:custGeom>
            <a:avLst/>
            <a:gdLst/>
            <a:ahLst/>
            <a:cxnLst/>
            <a:rect l="l" t="t" r="r" b="b"/>
            <a:pathLst>
              <a:path w="2855370" h="3372056">
                <a:moveTo>
                  <a:pt x="0" y="0"/>
                </a:moveTo>
                <a:lnTo>
                  <a:pt x="2855370" y="0"/>
                </a:lnTo>
                <a:lnTo>
                  <a:pt x="2855370" y="3372056"/>
                </a:lnTo>
                <a:lnTo>
                  <a:pt x="0" y="3372056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 rot="560151">
            <a:off x="837826" y="6683738"/>
            <a:ext cx="692524" cy="937820"/>
          </a:xfrm>
          <a:custGeom>
            <a:avLst/>
            <a:gdLst/>
            <a:ahLst/>
            <a:cxnLst/>
            <a:rect l="l" t="t" r="r" b="b"/>
            <a:pathLst>
              <a:path w="692524" h="817837">
                <a:moveTo>
                  <a:pt x="0" y="0"/>
                </a:moveTo>
                <a:lnTo>
                  <a:pt x="692523" y="0"/>
                </a:lnTo>
                <a:lnTo>
                  <a:pt x="692523" y="817837"/>
                </a:lnTo>
                <a:lnTo>
                  <a:pt x="0" y="817837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 rot="560151">
            <a:off x="4779986" y="8938550"/>
            <a:ext cx="1478013" cy="2001536"/>
          </a:xfrm>
          <a:custGeom>
            <a:avLst/>
            <a:gdLst/>
            <a:ahLst/>
            <a:cxnLst/>
            <a:rect l="l" t="t" r="r" b="b"/>
            <a:pathLst>
              <a:path w="1478013" h="1745463">
                <a:moveTo>
                  <a:pt x="0" y="0"/>
                </a:moveTo>
                <a:lnTo>
                  <a:pt x="1478013" y="0"/>
                </a:lnTo>
                <a:lnTo>
                  <a:pt x="1478013" y="1745463"/>
                </a:lnTo>
                <a:lnTo>
                  <a:pt x="0" y="1745463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15063792" y="-1949160"/>
            <a:ext cx="3224208" cy="3300613"/>
          </a:xfrm>
          <a:custGeom>
            <a:avLst/>
            <a:gdLst/>
            <a:ahLst/>
            <a:cxnLst/>
            <a:rect l="l" t="t" r="r" b="b"/>
            <a:pathLst>
              <a:path w="3224208" h="2878338">
                <a:moveTo>
                  <a:pt x="0" y="0"/>
                </a:moveTo>
                <a:lnTo>
                  <a:pt x="3224208" y="0"/>
                </a:lnTo>
                <a:lnTo>
                  <a:pt x="3224208" y="2878338"/>
                </a:lnTo>
                <a:lnTo>
                  <a:pt x="0" y="2878338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>
            <a:off x="17099673" y="1632520"/>
            <a:ext cx="846964" cy="900587"/>
          </a:xfrm>
          <a:custGeom>
            <a:avLst/>
            <a:gdLst/>
            <a:ahLst/>
            <a:cxnLst/>
            <a:rect l="l" t="t" r="r" b="b"/>
            <a:pathLst>
              <a:path w="846964" h="785367">
                <a:moveTo>
                  <a:pt x="0" y="0"/>
                </a:moveTo>
                <a:lnTo>
                  <a:pt x="846964" y="0"/>
                </a:lnTo>
                <a:lnTo>
                  <a:pt x="846964" y="785367"/>
                </a:lnTo>
                <a:lnTo>
                  <a:pt x="0" y="785367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 rot="560151">
            <a:off x="12275243" y="494764"/>
            <a:ext cx="879666" cy="1191250"/>
          </a:xfrm>
          <a:custGeom>
            <a:avLst/>
            <a:gdLst/>
            <a:ahLst/>
            <a:cxnLst/>
            <a:rect l="l" t="t" r="r" b="b"/>
            <a:pathLst>
              <a:path w="879666" h="1038843">
                <a:moveTo>
                  <a:pt x="0" y="0"/>
                </a:moveTo>
                <a:lnTo>
                  <a:pt x="879666" y="0"/>
                </a:lnTo>
                <a:lnTo>
                  <a:pt x="879666" y="1038843"/>
                </a:lnTo>
                <a:lnTo>
                  <a:pt x="0" y="1038843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>
            <a:off x="5082535" y="314506"/>
            <a:ext cx="831376" cy="851077"/>
          </a:xfrm>
          <a:custGeom>
            <a:avLst/>
            <a:gdLst/>
            <a:ahLst/>
            <a:cxnLst/>
            <a:rect l="l" t="t" r="r" b="b"/>
            <a:pathLst>
              <a:path w="831376" h="742192">
                <a:moveTo>
                  <a:pt x="0" y="0"/>
                </a:moveTo>
                <a:lnTo>
                  <a:pt x="831375" y="0"/>
                </a:lnTo>
                <a:lnTo>
                  <a:pt x="831375" y="742192"/>
                </a:lnTo>
                <a:lnTo>
                  <a:pt x="0" y="74219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23" name="TextBox 23"/>
          <p:cNvSpPr txBox="1"/>
          <p:nvPr/>
        </p:nvSpPr>
        <p:spPr>
          <a:xfrm>
            <a:off x="5584500" y="561857"/>
            <a:ext cx="6721849" cy="17638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09"/>
              </a:lnSpc>
            </a:pPr>
            <a:r>
              <a:rPr lang="en-US" sz="4800" b="1" dirty="0" err="1">
                <a:solidFill>
                  <a:srgbClr val="000000"/>
                </a:solidFill>
                <a:latin typeface="Gliker Bold"/>
                <a:ea typeface="Gliker Bold"/>
                <a:cs typeface="Gliker Bold"/>
                <a:sym typeface="Gliker Bold"/>
              </a:rPr>
              <a:t>PostgreeSQL</a:t>
            </a:r>
            <a:r>
              <a:rPr lang="en-US" sz="4800" b="1" dirty="0">
                <a:solidFill>
                  <a:srgbClr val="000000"/>
                </a:solidFill>
                <a:latin typeface="Gliker Bold"/>
                <a:ea typeface="Gliker Bold"/>
                <a:cs typeface="Gliker Bold"/>
                <a:sym typeface="Gliker Bold"/>
              </a:rPr>
              <a:t> (Data </a:t>
            </a:r>
            <a:r>
              <a:rPr lang="en-US" sz="4800" b="1" dirty="0" err="1">
                <a:solidFill>
                  <a:srgbClr val="000000"/>
                </a:solidFill>
                <a:latin typeface="Gliker Bold"/>
                <a:ea typeface="Gliker Bold"/>
                <a:cs typeface="Gliker Bold"/>
                <a:sym typeface="Gliker Bold"/>
              </a:rPr>
              <a:t>Relasional</a:t>
            </a:r>
            <a:r>
              <a:rPr lang="en-US" sz="4800" b="1" dirty="0">
                <a:solidFill>
                  <a:srgbClr val="000000"/>
                </a:solidFill>
                <a:latin typeface="Gliker Bold"/>
                <a:ea typeface="Gliker Bold"/>
                <a:cs typeface="Gliker Bold"/>
                <a:sym typeface="Gliker Bold"/>
              </a:rPr>
              <a:t>)</a:t>
            </a:r>
          </a:p>
        </p:txBody>
      </p:sp>
      <p:grpSp>
        <p:nvGrpSpPr>
          <p:cNvPr id="25" name="Group 25"/>
          <p:cNvGrpSpPr/>
          <p:nvPr/>
        </p:nvGrpSpPr>
        <p:grpSpPr>
          <a:xfrm>
            <a:off x="1953208" y="4503178"/>
            <a:ext cx="4153809" cy="4821840"/>
            <a:chOff x="0" y="0"/>
            <a:chExt cx="1094007" cy="1107474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1094007" cy="1107474"/>
            </a:xfrm>
            <a:custGeom>
              <a:avLst/>
              <a:gdLst/>
              <a:ahLst/>
              <a:cxnLst/>
              <a:rect l="l" t="t" r="r" b="b"/>
              <a:pathLst>
                <a:path w="1094007" h="1107474">
                  <a:moveTo>
                    <a:pt x="22366" y="0"/>
                  </a:moveTo>
                  <a:lnTo>
                    <a:pt x="1071642" y="0"/>
                  </a:lnTo>
                  <a:cubicBezTo>
                    <a:pt x="1077573" y="0"/>
                    <a:pt x="1083262" y="2356"/>
                    <a:pt x="1087457" y="6551"/>
                  </a:cubicBezTo>
                  <a:cubicBezTo>
                    <a:pt x="1091651" y="10745"/>
                    <a:pt x="1094007" y="16434"/>
                    <a:pt x="1094007" y="22366"/>
                  </a:cubicBezTo>
                  <a:lnTo>
                    <a:pt x="1094007" y="1085109"/>
                  </a:lnTo>
                  <a:cubicBezTo>
                    <a:pt x="1094007" y="1097461"/>
                    <a:pt x="1083994" y="1107474"/>
                    <a:pt x="1071642" y="1107474"/>
                  </a:cubicBezTo>
                  <a:lnTo>
                    <a:pt x="22366" y="1107474"/>
                  </a:lnTo>
                  <a:cubicBezTo>
                    <a:pt x="16434" y="1107474"/>
                    <a:pt x="10745" y="1105118"/>
                    <a:pt x="6551" y="1100924"/>
                  </a:cubicBezTo>
                  <a:cubicBezTo>
                    <a:pt x="2356" y="1096729"/>
                    <a:pt x="0" y="1091040"/>
                    <a:pt x="0" y="1085109"/>
                  </a:cubicBezTo>
                  <a:lnTo>
                    <a:pt x="0" y="22366"/>
                  </a:lnTo>
                  <a:cubicBezTo>
                    <a:pt x="0" y="10013"/>
                    <a:pt x="10013" y="0"/>
                    <a:pt x="22366" y="0"/>
                  </a:cubicBezTo>
                  <a:close/>
                </a:path>
              </a:pathLst>
            </a:custGeom>
            <a:solidFill>
              <a:srgbClr val="FFFFFF"/>
            </a:solidFill>
            <a:ln w="9525" cap="sq">
              <a:solidFill>
                <a:srgbClr val="954614"/>
              </a:solidFill>
              <a:prstDash val="solid"/>
              <a:miter/>
            </a:ln>
          </p:spPr>
        </p:sp>
        <p:sp>
          <p:nvSpPr>
            <p:cNvPr id="27" name="TextBox 27"/>
            <p:cNvSpPr txBox="1"/>
            <p:nvPr/>
          </p:nvSpPr>
          <p:spPr>
            <a:xfrm>
              <a:off x="0" y="-47625"/>
              <a:ext cx="1094007" cy="115509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  <a:endParaRPr/>
            </a:p>
          </p:txBody>
        </p:sp>
      </p:grpSp>
      <p:sp>
        <p:nvSpPr>
          <p:cNvPr id="31" name="TextBox 31"/>
          <p:cNvSpPr txBox="1"/>
          <p:nvPr/>
        </p:nvSpPr>
        <p:spPr>
          <a:xfrm>
            <a:off x="1886804" y="4793986"/>
            <a:ext cx="4015969" cy="43877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85800">
              <a:lnSpc>
                <a:spcPct val="150000"/>
              </a:lnSpc>
            </a:pP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SQL</a:t>
            </a:r>
          </a:p>
          <a:p>
            <a:pPr marL="685800">
              <a:lnSpc>
                <a:spcPct val="150000"/>
              </a:lnSpc>
            </a:pP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CREATE TABLE 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Pasien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(</a:t>
            </a:r>
          </a:p>
          <a:p>
            <a:pPr marL="685800">
              <a:lnSpc>
                <a:spcPct val="150000"/>
              </a:lnSpc>
            </a:pP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pasien_id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UUID PRIMARY KEY DEFAULT 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gen_random_uuid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(),</a:t>
            </a:r>
          </a:p>
          <a:p>
            <a:pPr marL="685800">
              <a:lnSpc>
                <a:spcPct val="150000"/>
              </a:lnSpc>
            </a:pP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nama_lengkap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VARCHAR(255) NOT NULL,</a:t>
            </a:r>
          </a:p>
          <a:p>
            <a:pPr marL="685800">
              <a:lnSpc>
                <a:spcPct val="150000"/>
              </a:lnSpc>
            </a:pP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tanggal_lahir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DATE,</a:t>
            </a:r>
          </a:p>
          <a:p>
            <a:pPr marL="685800">
              <a:lnSpc>
                <a:spcPct val="150000"/>
              </a:lnSpc>
            </a:pP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jenis_kelamin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VARCHAR(10),</a:t>
            </a:r>
          </a:p>
          <a:p>
            <a:pPr marL="685800">
              <a:lnSpc>
                <a:spcPct val="150000"/>
              </a:lnSpc>
            </a:pP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alamat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TEXT,</a:t>
            </a:r>
          </a:p>
          <a:p>
            <a:pPr marL="685800">
              <a:lnSpc>
                <a:spcPct val="150000"/>
              </a:lnSpc>
            </a:pP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nomor_telepon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VARCHAR(20),</a:t>
            </a:r>
          </a:p>
          <a:p>
            <a:pPr marL="685800">
              <a:lnSpc>
                <a:spcPct val="150000"/>
              </a:lnSpc>
            </a:pP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   email VARCHAR(255)</a:t>
            </a:r>
          </a:p>
          <a:p>
            <a:pPr marL="685800">
              <a:lnSpc>
                <a:spcPct val="150000"/>
              </a:lnSpc>
            </a:pP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</a:p>
        </p:txBody>
      </p:sp>
      <p:grpSp>
        <p:nvGrpSpPr>
          <p:cNvPr id="33" name="Group 33"/>
          <p:cNvGrpSpPr/>
          <p:nvPr/>
        </p:nvGrpSpPr>
        <p:grpSpPr>
          <a:xfrm>
            <a:off x="7173388" y="4503178"/>
            <a:ext cx="4153809" cy="4821840"/>
            <a:chOff x="0" y="0"/>
            <a:chExt cx="1094007" cy="1107474"/>
          </a:xfrm>
        </p:grpSpPr>
        <p:sp>
          <p:nvSpPr>
            <p:cNvPr id="34" name="Freeform 34"/>
            <p:cNvSpPr/>
            <p:nvPr/>
          </p:nvSpPr>
          <p:spPr>
            <a:xfrm>
              <a:off x="0" y="0"/>
              <a:ext cx="1094007" cy="1107474"/>
            </a:xfrm>
            <a:custGeom>
              <a:avLst/>
              <a:gdLst/>
              <a:ahLst/>
              <a:cxnLst/>
              <a:rect l="l" t="t" r="r" b="b"/>
              <a:pathLst>
                <a:path w="1094007" h="1107474">
                  <a:moveTo>
                    <a:pt x="22366" y="0"/>
                  </a:moveTo>
                  <a:lnTo>
                    <a:pt x="1071642" y="0"/>
                  </a:lnTo>
                  <a:cubicBezTo>
                    <a:pt x="1077573" y="0"/>
                    <a:pt x="1083262" y="2356"/>
                    <a:pt x="1087457" y="6551"/>
                  </a:cubicBezTo>
                  <a:cubicBezTo>
                    <a:pt x="1091651" y="10745"/>
                    <a:pt x="1094007" y="16434"/>
                    <a:pt x="1094007" y="22366"/>
                  </a:cubicBezTo>
                  <a:lnTo>
                    <a:pt x="1094007" y="1085109"/>
                  </a:lnTo>
                  <a:cubicBezTo>
                    <a:pt x="1094007" y="1097461"/>
                    <a:pt x="1083994" y="1107474"/>
                    <a:pt x="1071642" y="1107474"/>
                  </a:cubicBezTo>
                  <a:lnTo>
                    <a:pt x="22366" y="1107474"/>
                  </a:lnTo>
                  <a:cubicBezTo>
                    <a:pt x="16434" y="1107474"/>
                    <a:pt x="10745" y="1105118"/>
                    <a:pt x="6551" y="1100924"/>
                  </a:cubicBezTo>
                  <a:cubicBezTo>
                    <a:pt x="2356" y="1096729"/>
                    <a:pt x="0" y="1091040"/>
                    <a:pt x="0" y="1085109"/>
                  </a:cubicBezTo>
                  <a:lnTo>
                    <a:pt x="0" y="22366"/>
                  </a:lnTo>
                  <a:cubicBezTo>
                    <a:pt x="0" y="10013"/>
                    <a:pt x="10013" y="0"/>
                    <a:pt x="22366" y="0"/>
                  </a:cubicBezTo>
                  <a:close/>
                </a:path>
              </a:pathLst>
            </a:custGeom>
            <a:solidFill>
              <a:srgbClr val="FFFFFF"/>
            </a:solidFill>
            <a:ln w="9525" cap="sq">
              <a:solidFill>
                <a:srgbClr val="954614"/>
              </a:solidFill>
              <a:prstDash val="solid"/>
              <a:miter/>
            </a:ln>
          </p:spPr>
        </p:sp>
        <p:sp>
          <p:nvSpPr>
            <p:cNvPr id="35" name="TextBox 35"/>
            <p:cNvSpPr txBox="1"/>
            <p:nvPr/>
          </p:nvSpPr>
          <p:spPr>
            <a:xfrm>
              <a:off x="0" y="-47625"/>
              <a:ext cx="1094007" cy="115509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  <a:endParaRPr/>
            </a:p>
          </p:txBody>
        </p:sp>
      </p:grpSp>
      <p:sp>
        <p:nvSpPr>
          <p:cNvPr id="39" name="TextBox 39"/>
          <p:cNvSpPr txBox="1"/>
          <p:nvPr/>
        </p:nvSpPr>
        <p:spPr>
          <a:xfrm>
            <a:off x="7028076" y="4672162"/>
            <a:ext cx="4299121" cy="43877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85800">
              <a:lnSpc>
                <a:spcPct val="150000"/>
              </a:lnSpc>
            </a:pP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SQL</a:t>
            </a:r>
          </a:p>
          <a:p>
            <a:pPr marL="685800">
              <a:lnSpc>
                <a:spcPct val="150000"/>
              </a:lnSpc>
            </a:pP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CREATE TABLE 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Dokter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(</a:t>
            </a:r>
          </a:p>
          <a:p>
            <a:pPr marL="685800">
              <a:lnSpc>
                <a:spcPct val="150000"/>
              </a:lnSpc>
            </a:pP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dokter_id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UUID PRIMARY KEY DEFAULT 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gen_random_uuid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(),</a:t>
            </a:r>
          </a:p>
          <a:p>
            <a:pPr marL="685800">
              <a:lnSpc>
                <a:spcPct val="150000"/>
              </a:lnSpc>
            </a:pP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nama_lengkap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VARCHAR(255) NOT NULL,</a:t>
            </a:r>
          </a:p>
          <a:p>
            <a:pPr marL="685800">
              <a:lnSpc>
                <a:spcPct val="150000"/>
              </a:lnSpc>
            </a:pP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spesialisasi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VARCHAR(100),</a:t>
            </a:r>
          </a:p>
          <a:p>
            <a:pPr marL="685800">
              <a:lnSpc>
                <a:spcPct val="150000"/>
              </a:lnSpc>
            </a:pP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nomor_telepon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VARCHAR(20),</a:t>
            </a:r>
          </a:p>
          <a:p>
            <a:pPr marL="685800">
              <a:lnSpc>
                <a:spcPct val="150000"/>
              </a:lnSpc>
            </a:pP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   email VARCHAR(255),</a:t>
            </a:r>
          </a:p>
          <a:p>
            <a:pPr marL="685800">
              <a:lnSpc>
                <a:spcPct val="150000"/>
              </a:lnSpc>
            </a:pP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departemen_id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UUID REFERENCES 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Departemen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departemen_id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</a:p>
          <a:p>
            <a:pPr marL="685800">
              <a:lnSpc>
                <a:spcPct val="150000"/>
              </a:lnSpc>
            </a:pP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</a:p>
        </p:txBody>
      </p:sp>
      <p:grpSp>
        <p:nvGrpSpPr>
          <p:cNvPr id="41" name="Group 41"/>
          <p:cNvGrpSpPr/>
          <p:nvPr/>
        </p:nvGrpSpPr>
        <p:grpSpPr>
          <a:xfrm>
            <a:off x="12393569" y="4503178"/>
            <a:ext cx="4153809" cy="4821840"/>
            <a:chOff x="0" y="0"/>
            <a:chExt cx="1094007" cy="1107474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1094007" cy="1107474"/>
            </a:xfrm>
            <a:custGeom>
              <a:avLst/>
              <a:gdLst/>
              <a:ahLst/>
              <a:cxnLst/>
              <a:rect l="l" t="t" r="r" b="b"/>
              <a:pathLst>
                <a:path w="1094007" h="1107474">
                  <a:moveTo>
                    <a:pt x="22366" y="0"/>
                  </a:moveTo>
                  <a:lnTo>
                    <a:pt x="1071642" y="0"/>
                  </a:lnTo>
                  <a:cubicBezTo>
                    <a:pt x="1077573" y="0"/>
                    <a:pt x="1083262" y="2356"/>
                    <a:pt x="1087457" y="6551"/>
                  </a:cubicBezTo>
                  <a:cubicBezTo>
                    <a:pt x="1091651" y="10745"/>
                    <a:pt x="1094007" y="16434"/>
                    <a:pt x="1094007" y="22366"/>
                  </a:cubicBezTo>
                  <a:lnTo>
                    <a:pt x="1094007" y="1085109"/>
                  </a:lnTo>
                  <a:cubicBezTo>
                    <a:pt x="1094007" y="1097461"/>
                    <a:pt x="1083994" y="1107474"/>
                    <a:pt x="1071642" y="1107474"/>
                  </a:cubicBezTo>
                  <a:lnTo>
                    <a:pt x="22366" y="1107474"/>
                  </a:lnTo>
                  <a:cubicBezTo>
                    <a:pt x="16434" y="1107474"/>
                    <a:pt x="10745" y="1105118"/>
                    <a:pt x="6551" y="1100924"/>
                  </a:cubicBezTo>
                  <a:cubicBezTo>
                    <a:pt x="2356" y="1096729"/>
                    <a:pt x="0" y="1091040"/>
                    <a:pt x="0" y="1085109"/>
                  </a:cubicBezTo>
                  <a:lnTo>
                    <a:pt x="0" y="22366"/>
                  </a:lnTo>
                  <a:cubicBezTo>
                    <a:pt x="0" y="10013"/>
                    <a:pt x="10013" y="0"/>
                    <a:pt x="22366" y="0"/>
                  </a:cubicBezTo>
                  <a:close/>
                </a:path>
              </a:pathLst>
            </a:custGeom>
            <a:solidFill>
              <a:srgbClr val="FFFFFF"/>
            </a:solidFill>
            <a:ln w="9525" cap="sq">
              <a:solidFill>
                <a:srgbClr val="954614"/>
              </a:solidFill>
              <a:prstDash val="solid"/>
              <a:miter/>
            </a:ln>
          </p:spPr>
        </p:sp>
        <p:sp>
          <p:nvSpPr>
            <p:cNvPr id="43" name="TextBox 43"/>
            <p:cNvSpPr txBox="1"/>
            <p:nvPr/>
          </p:nvSpPr>
          <p:spPr>
            <a:xfrm>
              <a:off x="0" y="-47625"/>
              <a:ext cx="1094007" cy="115509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  <a:endParaRPr/>
            </a:p>
          </p:txBody>
        </p:sp>
      </p:grpSp>
      <p:sp>
        <p:nvSpPr>
          <p:cNvPr id="47" name="TextBox 47"/>
          <p:cNvSpPr txBox="1"/>
          <p:nvPr/>
        </p:nvSpPr>
        <p:spPr>
          <a:xfrm>
            <a:off x="12145033" y="4703173"/>
            <a:ext cx="4412462" cy="47570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85800">
              <a:lnSpc>
                <a:spcPct val="150000"/>
              </a:lnSpc>
            </a:pP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SQL</a:t>
            </a:r>
          </a:p>
          <a:p>
            <a:pPr marL="685800">
              <a:lnSpc>
                <a:spcPct val="150000"/>
              </a:lnSpc>
            </a:pP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CREATE TABLE 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JanjiTemu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(</a:t>
            </a:r>
          </a:p>
          <a:p>
            <a:pPr marL="685800">
              <a:lnSpc>
                <a:spcPct val="150000"/>
              </a:lnSpc>
            </a:pP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janji_temu_id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UUID PRIMARY KEY DEFAULT 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gen_random_uuid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(),</a:t>
            </a:r>
          </a:p>
          <a:p>
            <a:pPr marL="685800">
              <a:lnSpc>
                <a:spcPct val="150000"/>
              </a:lnSpc>
            </a:pP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pasien_id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UUID REFERENCES 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Pasien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pasien_id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),</a:t>
            </a:r>
          </a:p>
          <a:p>
            <a:pPr marL="685800">
              <a:lnSpc>
                <a:spcPct val="150000"/>
              </a:lnSpc>
            </a:pPr>
            <a:r>
              <a:rPr lang="en-US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dokter_id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UUID REFERENCES 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Dokter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dokter_id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),</a:t>
            </a:r>
          </a:p>
          <a:p>
            <a:pPr marL="685800">
              <a:lnSpc>
                <a:spcPct val="150000"/>
              </a:lnSpc>
            </a:pP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tanggal_waktu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TIMESTAMP NOT NULL,</a:t>
            </a:r>
          </a:p>
          <a:p>
            <a:pPr marL="685800">
              <a:lnSpc>
                <a:spcPct val="150000"/>
              </a:lnSpc>
            </a:pP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status_janji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VARCHAR(50), -- e.g., '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Terjadwal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', '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Selesai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', '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Batal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'</a:t>
            </a:r>
          </a:p>
          <a:p>
            <a:pPr marL="685800">
              <a:lnSpc>
                <a:spcPct val="150000"/>
              </a:lnSpc>
            </a:pP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catatan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TEXT</a:t>
            </a:r>
          </a:p>
          <a:p>
            <a:pPr marL="685800">
              <a:lnSpc>
                <a:spcPct val="150000"/>
              </a:lnSpc>
            </a:pPr>
            <a:endParaRPr lang="en-US" sz="16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E490DC7-3202-4BEE-B566-84A5784A6F96}"/>
              </a:ext>
            </a:extLst>
          </p:cNvPr>
          <p:cNvSpPr txBox="1"/>
          <p:nvPr/>
        </p:nvSpPr>
        <p:spPr>
          <a:xfrm>
            <a:off x="3640296" y="2476597"/>
            <a:ext cx="11966870" cy="8976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519"/>
              </a:lnSpc>
            </a:pP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Untuk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data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relasional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utama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kita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akan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memiliki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tabel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seperti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Pasien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Dokter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JanjiTemu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Departemen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Obat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US" sz="3200" dirty="0">
              <a:solidFill>
                <a:srgbClr val="000000"/>
              </a:solidFill>
              <a:latin typeface="210 오로라"/>
              <a:ea typeface="210 오로라"/>
              <a:cs typeface="210 오로라"/>
              <a:sym typeface="210 오로라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30AC673-D6ED-4BA3-8DF7-6697997DAB07}"/>
              </a:ext>
            </a:extLst>
          </p:cNvPr>
          <p:cNvSpPr/>
          <p:nvPr/>
        </p:nvSpPr>
        <p:spPr>
          <a:xfrm>
            <a:off x="1953208" y="3638549"/>
            <a:ext cx="4153809" cy="601037"/>
          </a:xfrm>
          <a:prstGeom prst="roundRect">
            <a:avLst/>
          </a:prstGeom>
          <a:solidFill>
            <a:srgbClr val="FFC8A7"/>
          </a:solidFill>
          <a:ln>
            <a:solidFill>
              <a:srgbClr val="FFC5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lvl="0" indent="-342900" rtl="0">
              <a:lnSpc>
                <a:spcPct val="150000"/>
              </a:lnSpc>
              <a:buFont typeface="+mj-lt"/>
              <a:buAutoNum type="alphaLcParenR"/>
            </a:pPr>
            <a:r>
              <a:rPr lang="en-US" sz="1800" b="1" kern="1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Tabel</a:t>
            </a:r>
            <a:r>
              <a:rPr lang="en-US" sz="1800" b="1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b="1" kern="1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Pasien</a:t>
            </a:r>
            <a:r>
              <a:rPr lang="en-US" sz="1800" b="1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(Sharded/Partitioned)</a:t>
            </a:r>
            <a:endParaRPr lang="en-US" sz="1800" kern="1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FF685853-56F8-49F6-8293-34B9C38973DF}"/>
              </a:ext>
            </a:extLst>
          </p:cNvPr>
          <p:cNvSpPr/>
          <p:nvPr/>
        </p:nvSpPr>
        <p:spPr>
          <a:xfrm>
            <a:off x="7067095" y="3638549"/>
            <a:ext cx="4153809" cy="601037"/>
          </a:xfrm>
          <a:prstGeom prst="roundRect">
            <a:avLst/>
          </a:prstGeom>
          <a:solidFill>
            <a:srgbClr val="FFC8A7"/>
          </a:solidFill>
          <a:ln>
            <a:solidFill>
              <a:srgbClr val="FFC5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rtl="0">
              <a:lnSpc>
                <a:spcPct val="150000"/>
              </a:lnSpc>
            </a:pPr>
            <a:r>
              <a:rPr lang="en-US" sz="1800" b="1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b). </a:t>
            </a:r>
            <a:r>
              <a:rPr lang="en-US" sz="1800" b="1" kern="1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Tabel</a:t>
            </a:r>
            <a:r>
              <a:rPr lang="en-US" sz="1800" b="1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b="1" kern="1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Dokter</a:t>
            </a:r>
            <a:endParaRPr lang="en-US" sz="1800" kern="1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05BBBF66-E0F2-4A3B-AAB9-0CAD620A1E80}"/>
              </a:ext>
            </a:extLst>
          </p:cNvPr>
          <p:cNvSpPr/>
          <p:nvPr/>
        </p:nvSpPr>
        <p:spPr>
          <a:xfrm>
            <a:off x="12180982" y="3638549"/>
            <a:ext cx="4153809" cy="601037"/>
          </a:xfrm>
          <a:prstGeom prst="roundRect">
            <a:avLst/>
          </a:prstGeom>
          <a:solidFill>
            <a:srgbClr val="FFC8A7"/>
          </a:solidFill>
          <a:ln>
            <a:solidFill>
              <a:srgbClr val="FFC5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rtl="0">
              <a:lnSpc>
                <a:spcPct val="150000"/>
              </a:lnSpc>
            </a:pPr>
            <a:r>
              <a:rPr lang="en-US" sz="1800" b="1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c). </a:t>
            </a:r>
            <a:r>
              <a:rPr lang="en-US" sz="1800" b="1" kern="1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Tabel</a:t>
            </a:r>
            <a:r>
              <a:rPr lang="en-US" sz="1800" b="1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b="1" kern="1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Janji</a:t>
            </a:r>
            <a:r>
              <a:rPr lang="en-US" sz="1800" b="1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b="1" kern="1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Tamu</a:t>
            </a:r>
            <a:endParaRPr lang="en-US" sz="1800" kern="1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A5DBDA0-FED9-44C8-8D78-8531C0DFE27E}"/>
              </a:ext>
            </a:extLst>
          </p:cNvPr>
          <p:cNvSpPr txBox="1"/>
          <p:nvPr/>
        </p:nvSpPr>
        <p:spPr>
          <a:xfrm>
            <a:off x="1121603" y="9363670"/>
            <a:ext cx="634751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/>
            <a:r>
              <a:rPr lang="en-US" sz="1800" i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Catatan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Sharding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atau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partisi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akan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dilakukan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berdasarkan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pasien_id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atau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tanggal_lahir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atau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kriteria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lain yang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sesuai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US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4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025637" y="7027891"/>
            <a:ext cx="2908511" cy="3646852"/>
          </a:xfrm>
          <a:custGeom>
            <a:avLst/>
            <a:gdLst/>
            <a:ahLst/>
            <a:cxnLst/>
            <a:rect l="l" t="t" r="r" b="b"/>
            <a:pathLst>
              <a:path w="2908511" h="3180280">
                <a:moveTo>
                  <a:pt x="0" y="0"/>
                </a:moveTo>
                <a:lnTo>
                  <a:pt x="2908511" y="0"/>
                </a:lnTo>
                <a:lnTo>
                  <a:pt x="2908511" y="3180280"/>
                </a:lnTo>
                <a:lnTo>
                  <a:pt x="0" y="31802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487844" y="6311072"/>
            <a:ext cx="2776187" cy="4498046"/>
          </a:xfrm>
          <a:custGeom>
            <a:avLst/>
            <a:gdLst/>
            <a:ahLst/>
            <a:cxnLst/>
            <a:rect l="l" t="t" r="r" b="b"/>
            <a:pathLst>
              <a:path w="2776187" h="3922573">
                <a:moveTo>
                  <a:pt x="0" y="0"/>
                </a:moveTo>
                <a:lnTo>
                  <a:pt x="2776187" y="0"/>
                </a:lnTo>
                <a:lnTo>
                  <a:pt x="2776187" y="3922574"/>
                </a:lnTo>
                <a:lnTo>
                  <a:pt x="0" y="392257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5875214" y="8210608"/>
            <a:ext cx="1604679" cy="1549722"/>
          </a:xfrm>
          <a:custGeom>
            <a:avLst/>
            <a:gdLst/>
            <a:ahLst/>
            <a:cxnLst/>
            <a:rect l="l" t="t" r="r" b="b"/>
            <a:pathLst>
              <a:path w="1604679" h="1351453">
                <a:moveTo>
                  <a:pt x="0" y="0"/>
                </a:moveTo>
                <a:lnTo>
                  <a:pt x="1604679" y="0"/>
                </a:lnTo>
                <a:lnTo>
                  <a:pt x="1604679" y="1351454"/>
                </a:lnTo>
                <a:lnTo>
                  <a:pt x="0" y="135145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864861" y="8969383"/>
            <a:ext cx="846964" cy="900587"/>
          </a:xfrm>
          <a:custGeom>
            <a:avLst/>
            <a:gdLst/>
            <a:ahLst/>
            <a:cxnLst/>
            <a:rect l="l" t="t" r="r" b="b"/>
            <a:pathLst>
              <a:path w="846964" h="785367">
                <a:moveTo>
                  <a:pt x="0" y="0"/>
                </a:moveTo>
                <a:lnTo>
                  <a:pt x="846964" y="0"/>
                </a:lnTo>
                <a:lnTo>
                  <a:pt x="846964" y="785367"/>
                </a:lnTo>
                <a:lnTo>
                  <a:pt x="0" y="78536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-339254" y="2206824"/>
            <a:ext cx="1936252" cy="2010242"/>
          </a:xfrm>
          <a:custGeom>
            <a:avLst/>
            <a:gdLst/>
            <a:ahLst/>
            <a:cxnLst/>
            <a:rect l="l" t="t" r="r" b="b"/>
            <a:pathLst>
              <a:path w="1936252" h="1753055">
                <a:moveTo>
                  <a:pt x="0" y="0"/>
                </a:moveTo>
                <a:lnTo>
                  <a:pt x="1936252" y="0"/>
                </a:lnTo>
                <a:lnTo>
                  <a:pt x="1936252" y="1753055"/>
                </a:lnTo>
                <a:lnTo>
                  <a:pt x="0" y="175305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29399" y="-198268"/>
            <a:ext cx="1604679" cy="1549722"/>
          </a:xfrm>
          <a:custGeom>
            <a:avLst/>
            <a:gdLst/>
            <a:ahLst/>
            <a:cxnLst/>
            <a:rect l="l" t="t" r="r" b="b"/>
            <a:pathLst>
              <a:path w="1604679" h="1351453">
                <a:moveTo>
                  <a:pt x="0" y="0"/>
                </a:moveTo>
                <a:lnTo>
                  <a:pt x="1604679" y="0"/>
                </a:lnTo>
                <a:lnTo>
                  <a:pt x="1604679" y="1351453"/>
                </a:lnTo>
                <a:lnTo>
                  <a:pt x="0" y="135145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-522517" y="-1509685"/>
            <a:ext cx="2908511" cy="3646852"/>
          </a:xfrm>
          <a:custGeom>
            <a:avLst/>
            <a:gdLst/>
            <a:ahLst/>
            <a:cxnLst/>
            <a:rect l="l" t="t" r="r" b="b"/>
            <a:pathLst>
              <a:path w="2908511" h="3180280">
                <a:moveTo>
                  <a:pt x="0" y="0"/>
                </a:moveTo>
                <a:lnTo>
                  <a:pt x="2908511" y="0"/>
                </a:lnTo>
                <a:lnTo>
                  <a:pt x="2908511" y="3180280"/>
                </a:lnTo>
                <a:lnTo>
                  <a:pt x="0" y="31802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-423482" y="1537575"/>
            <a:ext cx="1604679" cy="1642705"/>
          </a:xfrm>
          <a:custGeom>
            <a:avLst/>
            <a:gdLst/>
            <a:ahLst/>
            <a:cxnLst/>
            <a:rect l="l" t="t" r="r" b="b"/>
            <a:pathLst>
              <a:path w="1604679" h="1432540">
                <a:moveTo>
                  <a:pt x="0" y="0"/>
                </a:moveTo>
                <a:lnTo>
                  <a:pt x="1604678" y="0"/>
                </a:lnTo>
                <a:lnTo>
                  <a:pt x="1604678" y="1432540"/>
                </a:lnTo>
                <a:lnTo>
                  <a:pt x="0" y="143254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8870038" y="9165071"/>
            <a:ext cx="846964" cy="900587"/>
          </a:xfrm>
          <a:custGeom>
            <a:avLst/>
            <a:gdLst/>
            <a:ahLst/>
            <a:cxnLst/>
            <a:rect l="l" t="t" r="r" b="b"/>
            <a:pathLst>
              <a:path w="846964" h="785367">
                <a:moveTo>
                  <a:pt x="0" y="0"/>
                </a:moveTo>
                <a:lnTo>
                  <a:pt x="846964" y="0"/>
                </a:lnTo>
                <a:lnTo>
                  <a:pt x="846964" y="785367"/>
                </a:lnTo>
                <a:lnTo>
                  <a:pt x="0" y="785367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7099673" y="6377061"/>
            <a:ext cx="2376653" cy="2295259"/>
          </a:xfrm>
          <a:custGeom>
            <a:avLst/>
            <a:gdLst/>
            <a:ahLst/>
            <a:cxnLst/>
            <a:rect l="l" t="t" r="r" b="b"/>
            <a:pathLst>
              <a:path w="2376653" h="2001607">
                <a:moveTo>
                  <a:pt x="0" y="0"/>
                </a:moveTo>
                <a:lnTo>
                  <a:pt x="2376654" y="0"/>
                </a:lnTo>
                <a:lnTo>
                  <a:pt x="2376654" y="2001607"/>
                </a:lnTo>
                <a:lnTo>
                  <a:pt x="0" y="2001607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3696994" y="8425556"/>
            <a:ext cx="3224208" cy="3300613"/>
          </a:xfrm>
          <a:custGeom>
            <a:avLst/>
            <a:gdLst/>
            <a:ahLst/>
            <a:cxnLst/>
            <a:rect l="l" t="t" r="r" b="b"/>
            <a:pathLst>
              <a:path w="3224208" h="2878338">
                <a:moveTo>
                  <a:pt x="0" y="0"/>
                </a:moveTo>
                <a:lnTo>
                  <a:pt x="3224207" y="0"/>
                </a:lnTo>
                <a:lnTo>
                  <a:pt x="3224207" y="2878338"/>
                </a:lnTo>
                <a:lnTo>
                  <a:pt x="0" y="2878338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 rot="-8464520">
            <a:off x="15987027" y="-960233"/>
            <a:ext cx="2855370" cy="3866763"/>
          </a:xfrm>
          <a:custGeom>
            <a:avLst/>
            <a:gdLst/>
            <a:ahLst/>
            <a:cxnLst/>
            <a:rect l="l" t="t" r="r" b="b"/>
            <a:pathLst>
              <a:path w="2855370" h="3372056">
                <a:moveTo>
                  <a:pt x="0" y="0"/>
                </a:moveTo>
                <a:lnTo>
                  <a:pt x="2855370" y="0"/>
                </a:lnTo>
                <a:lnTo>
                  <a:pt x="2855370" y="3372056"/>
                </a:lnTo>
                <a:lnTo>
                  <a:pt x="0" y="3372056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 rot="560151">
            <a:off x="837826" y="6683738"/>
            <a:ext cx="692524" cy="937820"/>
          </a:xfrm>
          <a:custGeom>
            <a:avLst/>
            <a:gdLst/>
            <a:ahLst/>
            <a:cxnLst/>
            <a:rect l="l" t="t" r="r" b="b"/>
            <a:pathLst>
              <a:path w="692524" h="817837">
                <a:moveTo>
                  <a:pt x="0" y="0"/>
                </a:moveTo>
                <a:lnTo>
                  <a:pt x="692523" y="0"/>
                </a:lnTo>
                <a:lnTo>
                  <a:pt x="692523" y="817837"/>
                </a:lnTo>
                <a:lnTo>
                  <a:pt x="0" y="817837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 rot="560151">
            <a:off x="4779986" y="8938550"/>
            <a:ext cx="1478013" cy="2001536"/>
          </a:xfrm>
          <a:custGeom>
            <a:avLst/>
            <a:gdLst/>
            <a:ahLst/>
            <a:cxnLst/>
            <a:rect l="l" t="t" r="r" b="b"/>
            <a:pathLst>
              <a:path w="1478013" h="1745463">
                <a:moveTo>
                  <a:pt x="0" y="0"/>
                </a:moveTo>
                <a:lnTo>
                  <a:pt x="1478013" y="0"/>
                </a:lnTo>
                <a:lnTo>
                  <a:pt x="1478013" y="1745463"/>
                </a:lnTo>
                <a:lnTo>
                  <a:pt x="0" y="1745463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15063792" y="-1949160"/>
            <a:ext cx="3224208" cy="3300613"/>
          </a:xfrm>
          <a:custGeom>
            <a:avLst/>
            <a:gdLst/>
            <a:ahLst/>
            <a:cxnLst/>
            <a:rect l="l" t="t" r="r" b="b"/>
            <a:pathLst>
              <a:path w="3224208" h="2878338">
                <a:moveTo>
                  <a:pt x="0" y="0"/>
                </a:moveTo>
                <a:lnTo>
                  <a:pt x="3224208" y="0"/>
                </a:lnTo>
                <a:lnTo>
                  <a:pt x="3224208" y="2878338"/>
                </a:lnTo>
                <a:lnTo>
                  <a:pt x="0" y="2878338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>
            <a:off x="17099673" y="1632520"/>
            <a:ext cx="846964" cy="900587"/>
          </a:xfrm>
          <a:custGeom>
            <a:avLst/>
            <a:gdLst/>
            <a:ahLst/>
            <a:cxnLst/>
            <a:rect l="l" t="t" r="r" b="b"/>
            <a:pathLst>
              <a:path w="846964" h="785367">
                <a:moveTo>
                  <a:pt x="0" y="0"/>
                </a:moveTo>
                <a:lnTo>
                  <a:pt x="846964" y="0"/>
                </a:lnTo>
                <a:lnTo>
                  <a:pt x="846964" y="785367"/>
                </a:lnTo>
                <a:lnTo>
                  <a:pt x="0" y="785367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 rot="560151">
            <a:off x="12275243" y="494764"/>
            <a:ext cx="879666" cy="1191250"/>
          </a:xfrm>
          <a:custGeom>
            <a:avLst/>
            <a:gdLst/>
            <a:ahLst/>
            <a:cxnLst/>
            <a:rect l="l" t="t" r="r" b="b"/>
            <a:pathLst>
              <a:path w="879666" h="1038843">
                <a:moveTo>
                  <a:pt x="0" y="0"/>
                </a:moveTo>
                <a:lnTo>
                  <a:pt x="879666" y="0"/>
                </a:lnTo>
                <a:lnTo>
                  <a:pt x="879666" y="1038843"/>
                </a:lnTo>
                <a:lnTo>
                  <a:pt x="0" y="1038843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>
            <a:off x="5082535" y="314506"/>
            <a:ext cx="831376" cy="851077"/>
          </a:xfrm>
          <a:custGeom>
            <a:avLst/>
            <a:gdLst/>
            <a:ahLst/>
            <a:cxnLst/>
            <a:rect l="l" t="t" r="r" b="b"/>
            <a:pathLst>
              <a:path w="831376" h="742192">
                <a:moveTo>
                  <a:pt x="0" y="0"/>
                </a:moveTo>
                <a:lnTo>
                  <a:pt x="831375" y="0"/>
                </a:lnTo>
                <a:lnTo>
                  <a:pt x="831375" y="742192"/>
                </a:lnTo>
                <a:lnTo>
                  <a:pt x="0" y="74219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23" name="TextBox 23"/>
          <p:cNvSpPr txBox="1"/>
          <p:nvPr/>
        </p:nvSpPr>
        <p:spPr>
          <a:xfrm>
            <a:off x="5584500" y="561857"/>
            <a:ext cx="6721849" cy="17638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09"/>
              </a:lnSpc>
            </a:pPr>
            <a:r>
              <a:rPr lang="en-US" sz="4800" b="1" dirty="0">
                <a:solidFill>
                  <a:srgbClr val="000000"/>
                </a:solidFill>
                <a:latin typeface="Gliker Bold"/>
                <a:ea typeface="Gliker Bold"/>
                <a:cs typeface="Gliker Bold"/>
                <a:sym typeface="Gliker Bold"/>
              </a:rPr>
              <a:t>2. Mongo DB (Data </a:t>
            </a:r>
            <a:r>
              <a:rPr lang="en-US" sz="4800" b="1" dirty="0" err="1">
                <a:solidFill>
                  <a:srgbClr val="000000"/>
                </a:solidFill>
                <a:latin typeface="Gliker Bold"/>
                <a:ea typeface="Gliker Bold"/>
                <a:cs typeface="Gliker Bold"/>
                <a:sym typeface="Gliker Bold"/>
              </a:rPr>
              <a:t>Dokumen</a:t>
            </a:r>
            <a:r>
              <a:rPr lang="en-US" sz="4800" b="1" dirty="0">
                <a:solidFill>
                  <a:srgbClr val="000000"/>
                </a:solidFill>
                <a:latin typeface="Gliker Bold"/>
                <a:ea typeface="Gliker Bold"/>
                <a:cs typeface="Gliker Bold"/>
                <a:sym typeface="Gliker Bold"/>
              </a:rPr>
              <a:t>)</a:t>
            </a:r>
          </a:p>
        </p:txBody>
      </p:sp>
      <p:grpSp>
        <p:nvGrpSpPr>
          <p:cNvPr id="25" name="Group 25"/>
          <p:cNvGrpSpPr/>
          <p:nvPr/>
        </p:nvGrpSpPr>
        <p:grpSpPr>
          <a:xfrm>
            <a:off x="4222467" y="4192145"/>
            <a:ext cx="10142105" cy="5980142"/>
            <a:chOff x="0" y="0"/>
            <a:chExt cx="1094007" cy="1107474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1094007" cy="1107474"/>
            </a:xfrm>
            <a:custGeom>
              <a:avLst/>
              <a:gdLst/>
              <a:ahLst/>
              <a:cxnLst/>
              <a:rect l="l" t="t" r="r" b="b"/>
              <a:pathLst>
                <a:path w="1094007" h="1107474">
                  <a:moveTo>
                    <a:pt x="22366" y="0"/>
                  </a:moveTo>
                  <a:lnTo>
                    <a:pt x="1071642" y="0"/>
                  </a:lnTo>
                  <a:cubicBezTo>
                    <a:pt x="1077573" y="0"/>
                    <a:pt x="1083262" y="2356"/>
                    <a:pt x="1087457" y="6551"/>
                  </a:cubicBezTo>
                  <a:cubicBezTo>
                    <a:pt x="1091651" y="10745"/>
                    <a:pt x="1094007" y="16434"/>
                    <a:pt x="1094007" y="22366"/>
                  </a:cubicBezTo>
                  <a:lnTo>
                    <a:pt x="1094007" y="1085109"/>
                  </a:lnTo>
                  <a:cubicBezTo>
                    <a:pt x="1094007" y="1097461"/>
                    <a:pt x="1083994" y="1107474"/>
                    <a:pt x="1071642" y="1107474"/>
                  </a:cubicBezTo>
                  <a:lnTo>
                    <a:pt x="22366" y="1107474"/>
                  </a:lnTo>
                  <a:cubicBezTo>
                    <a:pt x="16434" y="1107474"/>
                    <a:pt x="10745" y="1105118"/>
                    <a:pt x="6551" y="1100924"/>
                  </a:cubicBezTo>
                  <a:cubicBezTo>
                    <a:pt x="2356" y="1096729"/>
                    <a:pt x="0" y="1091040"/>
                    <a:pt x="0" y="1085109"/>
                  </a:cubicBezTo>
                  <a:lnTo>
                    <a:pt x="0" y="22366"/>
                  </a:lnTo>
                  <a:cubicBezTo>
                    <a:pt x="0" y="10013"/>
                    <a:pt x="10013" y="0"/>
                    <a:pt x="22366" y="0"/>
                  </a:cubicBezTo>
                  <a:close/>
                </a:path>
              </a:pathLst>
            </a:custGeom>
            <a:solidFill>
              <a:srgbClr val="FFFFFF"/>
            </a:solidFill>
            <a:ln w="9525" cap="sq">
              <a:solidFill>
                <a:srgbClr val="954614"/>
              </a:solidFill>
              <a:prstDash val="solid"/>
              <a:miter/>
            </a:ln>
          </p:spPr>
        </p:sp>
        <p:sp>
          <p:nvSpPr>
            <p:cNvPr id="27" name="TextBox 27"/>
            <p:cNvSpPr txBox="1"/>
            <p:nvPr/>
          </p:nvSpPr>
          <p:spPr>
            <a:xfrm>
              <a:off x="0" y="-47625"/>
              <a:ext cx="1094007" cy="115509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  <a:endParaRPr/>
            </a:p>
          </p:txBody>
        </p:sp>
      </p:grpSp>
      <p:sp>
        <p:nvSpPr>
          <p:cNvPr id="31" name="TextBox 31"/>
          <p:cNvSpPr txBox="1"/>
          <p:nvPr/>
        </p:nvSpPr>
        <p:spPr>
          <a:xfrm>
            <a:off x="4641048" y="4279363"/>
            <a:ext cx="11966871" cy="609397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85800"/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JSON</a:t>
            </a:r>
          </a:p>
          <a:p>
            <a:pPr marL="685800"/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</a:p>
          <a:p>
            <a:pPr marL="685800"/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   "_id":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ObjectId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("..."),</a:t>
            </a:r>
          </a:p>
          <a:p>
            <a:pPr marL="685800"/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   "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pasien_id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": "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UUID_Pasien_dari_PostgreSQL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",</a:t>
            </a:r>
          </a:p>
          <a:p>
            <a:pPr marL="685800"/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   "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tanggal_rekam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":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ISODate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("2023-10-26T10:00:00Z"),</a:t>
            </a:r>
          </a:p>
          <a:p>
            <a:pPr marL="685800"/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   "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jenis_rekam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": "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Pemeriksaan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", // e.g., "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Pemeriksaan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", "Hasil Lab", "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Resep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</a:p>
          <a:p>
            <a:pPr marL="685800"/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   "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data_detail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": {</a:t>
            </a:r>
          </a:p>
          <a:p>
            <a:pPr marL="685800"/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dokter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": "Nama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Dokter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",</a:t>
            </a:r>
          </a:p>
          <a:p>
            <a:pPr marL="685800"/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       "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diagnosa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": "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Demam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",</a:t>
            </a:r>
          </a:p>
          <a:p>
            <a:pPr marL="685800"/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       "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obat_resep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": [</a:t>
            </a:r>
          </a:p>
          <a:p>
            <a:pPr marL="685800"/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           {"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nama_obat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": "Paracetamol", "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dosis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": "500mg"},</a:t>
            </a:r>
          </a:p>
          <a:p>
            <a:pPr marL="685800"/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           {"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nama_obat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": "Amoxicillin", "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dosis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": "250mg"}</a:t>
            </a:r>
          </a:p>
          <a:p>
            <a:pPr marL="685800"/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       ],</a:t>
            </a:r>
          </a:p>
          <a:p>
            <a:pPr marL="685800"/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       "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hasil_lab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": {</a:t>
            </a:r>
          </a:p>
          <a:p>
            <a:pPr marL="685800"/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           "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hb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": "12.5 g/dL",</a:t>
            </a:r>
          </a:p>
          <a:p>
            <a:pPr marL="685800"/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           "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gula_darah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": "90 mg/dL"</a:t>
            </a:r>
          </a:p>
          <a:p>
            <a:pPr marL="685800"/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       }</a:t>
            </a:r>
          </a:p>
          <a:p>
            <a:pPr marL="685800"/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       //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Struktur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ini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bisa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sangat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bervariasi</a:t>
            </a:r>
            <a:endParaRPr lang="en-US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685800"/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   },</a:t>
            </a:r>
          </a:p>
          <a:p>
            <a:pPr marL="685800"/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   "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catatan_tambahan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": "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Pasien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menunjukkan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perbaikan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."</a:t>
            </a:r>
          </a:p>
          <a:p>
            <a:pPr marL="685800"/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</a:p>
          <a:p>
            <a:pPr marL="685800"/>
            <a:endParaRPr lang="en-US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E490DC7-3202-4BEE-B566-84A5784A6F96}"/>
              </a:ext>
            </a:extLst>
          </p:cNvPr>
          <p:cNvSpPr txBox="1"/>
          <p:nvPr/>
        </p:nvSpPr>
        <p:spPr>
          <a:xfrm>
            <a:off x="3065626" y="2556852"/>
            <a:ext cx="11998166" cy="5688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85800">
              <a:lnSpc>
                <a:spcPct val="150000"/>
              </a:lnSpc>
            </a:pPr>
            <a:r>
              <a:rPr lang="en-US" sz="2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Digunakan</a:t>
            </a:r>
            <a:r>
              <a:rPr lang="en-US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untuk</a:t>
            </a:r>
            <a:r>
              <a:rPr lang="en-US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RekamMedis</a:t>
            </a:r>
            <a:r>
              <a:rPr lang="en-US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yang </a:t>
            </a:r>
            <a:r>
              <a:rPr lang="en-US" sz="2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mungkin</a:t>
            </a:r>
            <a:r>
              <a:rPr lang="en-US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memiliki</a:t>
            </a:r>
            <a:r>
              <a:rPr lang="en-US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struktur</a:t>
            </a:r>
            <a:r>
              <a:rPr lang="en-US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dinamis</a:t>
            </a:r>
            <a:r>
              <a:rPr lang="en-US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30AC673-D6ED-4BA3-8DF7-6697997DAB07}"/>
              </a:ext>
            </a:extLst>
          </p:cNvPr>
          <p:cNvSpPr/>
          <p:nvPr/>
        </p:nvSpPr>
        <p:spPr>
          <a:xfrm>
            <a:off x="7067095" y="3591108"/>
            <a:ext cx="4153809" cy="601037"/>
          </a:xfrm>
          <a:prstGeom prst="roundRect">
            <a:avLst/>
          </a:prstGeom>
          <a:solidFill>
            <a:srgbClr val="FFC8A7"/>
          </a:solidFill>
          <a:ln>
            <a:solidFill>
              <a:srgbClr val="FFC5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>
              <a:lnSpc>
                <a:spcPct val="150000"/>
              </a:lnSpc>
            </a:pPr>
            <a:r>
              <a:rPr lang="en-US" sz="2800" kern="100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Koleksi</a:t>
            </a:r>
            <a:r>
              <a:rPr lang="en-US" sz="2800" kern="1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kern="100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Rekam</a:t>
            </a:r>
            <a:r>
              <a:rPr lang="en-US" sz="2800" kern="1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kern="100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Medis</a:t>
            </a:r>
            <a:endParaRPr lang="en-US" sz="2800" kern="1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63636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4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025637" y="7027891"/>
            <a:ext cx="2908511" cy="3646852"/>
          </a:xfrm>
          <a:custGeom>
            <a:avLst/>
            <a:gdLst/>
            <a:ahLst/>
            <a:cxnLst/>
            <a:rect l="l" t="t" r="r" b="b"/>
            <a:pathLst>
              <a:path w="2908511" h="3180280">
                <a:moveTo>
                  <a:pt x="0" y="0"/>
                </a:moveTo>
                <a:lnTo>
                  <a:pt x="2908511" y="0"/>
                </a:lnTo>
                <a:lnTo>
                  <a:pt x="2908511" y="3180280"/>
                </a:lnTo>
                <a:lnTo>
                  <a:pt x="0" y="31802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487844" y="6311072"/>
            <a:ext cx="2776187" cy="4498046"/>
          </a:xfrm>
          <a:custGeom>
            <a:avLst/>
            <a:gdLst/>
            <a:ahLst/>
            <a:cxnLst/>
            <a:rect l="l" t="t" r="r" b="b"/>
            <a:pathLst>
              <a:path w="2776187" h="3922573">
                <a:moveTo>
                  <a:pt x="0" y="0"/>
                </a:moveTo>
                <a:lnTo>
                  <a:pt x="2776187" y="0"/>
                </a:lnTo>
                <a:lnTo>
                  <a:pt x="2776187" y="3922574"/>
                </a:lnTo>
                <a:lnTo>
                  <a:pt x="0" y="392257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5875214" y="8210608"/>
            <a:ext cx="1604679" cy="1549722"/>
          </a:xfrm>
          <a:custGeom>
            <a:avLst/>
            <a:gdLst/>
            <a:ahLst/>
            <a:cxnLst/>
            <a:rect l="l" t="t" r="r" b="b"/>
            <a:pathLst>
              <a:path w="1604679" h="1351453">
                <a:moveTo>
                  <a:pt x="0" y="0"/>
                </a:moveTo>
                <a:lnTo>
                  <a:pt x="1604679" y="0"/>
                </a:lnTo>
                <a:lnTo>
                  <a:pt x="1604679" y="1351454"/>
                </a:lnTo>
                <a:lnTo>
                  <a:pt x="0" y="135145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864861" y="8969383"/>
            <a:ext cx="846964" cy="900587"/>
          </a:xfrm>
          <a:custGeom>
            <a:avLst/>
            <a:gdLst/>
            <a:ahLst/>
            <a:cxnLst/>
            <a:rect l="l" t="t" r="r" b="b"/>
            <a:pathLst>
              <a:path w="846964" h="785367">
                <a:moveTo>
                  <a:pt x="0" y="0"/>
                </a:moveTo>
                <a:lnTo>
                  <a:pt x="846964" y="0"/>
                </a:lnTo>
                <a:lnTo>
                  <a:pt x="846964" y="785367"/>
                </a:lnTo>
                <a:lnTo>
                  <a:pt x="0" y="78536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-339254" y="2206824"/>
            <a:ext cx="1936252" cy="2010242"/>
          </a:xfrm>
          <a:custGeom>
            <a:avLst/>
            <a:gdLst/>
            <a:ahLst/>
            <a:cxnLst/>
            <a:rect l="l" t="t" r="r" b="b"/>
            <a:pathLst>
              <a:path w="1936252" h="1753055">
                <a:moveTo>
                  <a:pt x="0" y="0"/>
                </a:moveTo>
                <a:lnTo>
                  <a:pt x="1936252" y="0"/>
                </a:lnTo>
                <a:lnTo>
                  <a:pt x="1936252" y="1753055"/>
                </a:lnTo>
                <a:lnTo>
                  <a:pt x="0" y="175305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29399" y="-198268"/>
            <a:ext cx="1604679" cy="1549722"/>
          </a:xfrm>
          <a:custGeom>
            <a:avLst/>
            <a:gdLst/>
            <a:ahLst/>
            <a:cxnLst/>
            <a:rect l="l" t="t" r="r" b="b"/>
            <a:pathLst>
              <a:path w="1604679" h="1351453">
                <a:moveTo>
                  <a:pt x="0" y="0"/>
                </a:moveTo>
                <a:lnTo>
                  <a:pt x="1604679" y="0"/>
                </a:lnTo>
                <a:lnTo>
                  <a:pt x="1604679" y="1351453"/>
                </a:lnTo>
                <a:lnTo>
                  <a:pt x="0" y="135145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-522517" y="-1509685"/>
            <a:ext cx="2908511" cy="3646852"/>
          </a:xfrm>
          <a:custGeom>
            <a:avLst/>
            <a:gdLst/>
            <a:ahLst/>
            <a:cxnLst/>
            <a:rect l="l" t="t" r="r" b="b"/>
            <a:pathLst>
              <a:path w="2908511" h="3180280">
                <a:moveTo>
                  <a:pt x="0" y="0"/>
                </a:moveTo>
                <a:lnTo>
                  <a:pt x="2908511" y="0"/>
                </a:lnTo>
                <a:lnTo>
                  <a:pt x="2908511" y="3180280"/>
                </a:lnTo>
                <a:lnTo>
                  <a:pt x="0" y="31802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-423482" y="1537575"/>
            <a:ext cx="1604679" cy="1642705"/>
          </a:xfrm>
          <a:custGeom>
            <a:avLst/>
            <a:gdLst/>
            <a:ahLst/>
            <a:cxnLst/>
            <a:rect l="l" t="t" r="r" b="b"/>
            <a:pathLst>
              <a:path w="1604679" h="1432540">
                <a:moveTo>
                  <a:pt x="0" y="0"/>
                </a:moveTo>
                <a:lnTo>
                  <a:pt x="1604678" y="0"/>
                </a:lnTo>
                <a:lnTo>
                  <a:pt x="1604678" y="1432540"/>
                </a:lnTo>
                <a:lnTo>
                  <a:pt x="0" y="143254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8870038" y="9165071"/>
            <a:ext cx="846964" cy="900587"/>
          </a:xfrm>
          <a:custGeom>
            <a:avLst/>
            <a:gdLst/>
            <a:ahLst/>
            <a:cxnLst/>
            <a:rect l="l" t="t" r="r" b="b"/>
            <a:pathLst>
              <a:path w="846964" h="785367">
                <a:moveTo>
                  <a:pt x="0" y="0"/>
                </a:moveTo>
                <a:lnTo>
                  <a:pt x="846964" y="0"/>
                </a:lnTo>
                <a:lnTo>
                  <a:pt x="846964" y="785367"/>
                </a:lnTo>
                <a:lnTo>
                  <a:pt x="0" y="785367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7099673" y="6377061"/>
            <a:ext cx="2376653" cy="2295259"/>
          </a:xfrm>
          <a:custGeom>
            <a:avLst/>
            <a:gdLst/>
            <a:ahLst/>
            <a:cxnLst/>
            <a:rect l="l" t="t" r="r" b="b"/>
            <a:pathLst>
              <a:path w="2376653" h="2001607">
                <a:moveTo>
                  <a:pt x="0" y="0"/>
                </a:moveTo>
                <a:lnTo>
                  <a:pt x="2376654" y="0"/>
                </a:lnTo>
                <a:lnTo>
                  <a:pt x="2376654" y="2001607"/>
                </a:lnTo>
                <a:lnTo>
                  <a:pt x="0" y="2001607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3696994" y="8425556"/>
            <a:ext cx="3224208" cy="3300613"/>
          </a:xfrm>
          <a:custGeom>
            <a:avLst/>
            <a:gdLst/>
            <a:ahLst/>
            <a:cxnLst/>
            <a:rect l="l" t="t" r="r" b="b"/>
            <a:pathLst>
              <a:path w="3224208" h="2878338">
                <a:moveTo>
                  <a:pt x="0" y="0"/>
                </a:moveTo>
                <a:lnTo>
                  <a:pt x="3224207" y="0"/>
                </a:lnTo>
                <a:lnTo>
                  <a:pt x="3224207" y="2878338"/>
                </a:lnTo>
                <a:lnTo>
                  <a:pt x="0" y="2878338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 rot="-8464520">
            <a:off x="15987027" y="-960233"/>
            <a:ext cx="2855370" cy="3866763"/>
          </a:xfrm>
          <a:custGeom>
            <a:avLst/>
            <a:gdLst/>
            <a:ahLst/>
            <a:cxnLst/>
            <a:rect l="l" t="t" r="r" b="b"/>
            <a:pathLst>
              <a:path w="2855370" h="3372056">
                <a:moveTo>
                  <a:pt x="0" y="0"/>
                </a:moveTo>
                <a:lnTo>
                  <a:pt x="2855370" y="0"/>
                </a:lnTo>
                <a:lnTo>
                  <a:pt x="2855370" y="3372056"/>
                </a:lnTo>
                <a:lnTo>
                  <a:pt x="0" y="3372056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 rot="560151">
            <a:off x="837826" y="6683738"/>
            <a:ext cx="692524" cy="937820"/>
          </a:xfrm>
          <a:custGeom>
            <a:avLst/>
            <a:gdLst/>
            <a:ahLst/>
            <a:cxnLst/>
            <a:rect l="l" t="t" r="r" b="b"/>
            <a:pathLst>
              <a:path w="692524" h="817837">
                <a:moveTo>
                  <a:pt x="0" y="0"/>
                </a:moveTo>
                <a:lnTo>
                  <a:pt x="692523" y="0"/>
                </a:lnTo>
                <a:lnTo>
                  <a:pt x="692523" y="817837"/>
                </a:lnTo>
                <a:lnTo>
                  <a:pt x="0" y="817837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 rot="560151">
            <a:off x="4779986" y="8938550"/>
            <a:ext cx="1478013" cy="2001536"/>
          </a:xfrm>
          <a:custGeom>
            <a:avLst/>
            <a:gdLst/>
            <a:ahLst/>
            <a:cxnLst/>
            <a:rect l="l" t="t" r="r" b="b"/>
            <a:pathLst>
              <a:path w="1478013" h="1745463">
                <a:moveTo>
                  <a:pt x="0" y="0"/>
                </a:moveTo>
                <a:lnTo>
                  <a:pt x="1478013" y="0"/>
                </a:lnTo>
                <a:lnTo>
                  <a:pt x="1478013" y="1745463"/>
                </a:lnTo>
                <a:lnTo>
                  <a:pt x="0" y="1745463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15063792" y="-1949160"/>
            <a:ext cx="3224208" cy="3300613"/>
          </a:xfrm>
          <a:custGeom>
            <a:avLst/>
            <a:gdLst/>
            <a:ahLst/>
            <a:cxnLst/>
            <a:rect l="l" t="t" r="r" b="b"/>
            <a:pathLst>
              <a:path w="3224208" h="2878338">
                <a:moveTo>
                  <a:pt x="0" y="0"/>
                </a:moveTo>
                <a:lnTo>
                  <a:pt x="3224208" y="0"/>
                </a:lnTo>
                <a:lnTo>
                  <a:pt x="3224208" y="2878338"/>
                </a:lnTo>
                <a:lnTo>
                  <a:pt x="0" y="2878338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>
            <a:off x="17099673" y="1632520"/>
            <a:ext cx="846964" cy="900587"/>
          </a:xfrm>
          <a:custGeom>
            <a:avLst/>
            <a:gdLst/>
            <a:ahLst/>
            <a:cxnLst/>
            <a:rect l="l" t="t" r="r" b="b"/>
            <a:pathLst>
              <a:path w="846964" h="785367">
                <a:moveTo>
                  <a:pt x="0" y="0"/>
                </a:moveTo>
                <a:lnTo>
                  <a:pt x="846964" y="0"/>
                </a:lnTo>
                <a:lnTo>
                  <a:pt x="846964" y="785367"/>
                </a:lnTo>
                <a:lnTo>
                  <a:pt x="0" y="785367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 rot="560151">
            <a:off x="12275243" y="494764"/>
            <a:ext cx="879666" cy="1191250"/>
          </a:xfrm>
          <a:custGeom>
            <a:avLst/>
            <a:gdLst/>
            <a:ahLst/>
            <a:cxnLst/>
            <a:rect l="l" t="t" r="r" b="b"/>
            <a:pathLst>
              <a:path w="879666" h="1038843">
                <a:moveTo>
                  <a:pt x="0" y="0"/>
                </a:moveTo>
                <a:lnTo>
                  <a:pt x="879666" y="0"/>
                </a:lnTo>
                <a:lnTo>
                  <a:pt x="879666" y="1038843"/>
                </a:lnTo>
                <a:lnTo>
                  <a:pt x="0" y="1038843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>
            <a:off x="5168812" y="374303"/>
            <a:ext cx="831376" cy="851077"/>
          </a:xfrm>
          <a:custGeom>
            <a:avLst/>
            <a:gdLst/>
            <a:ahLst/>
            <a:cxnLst/>
            <a:rect l="l" t="t" r="r" b="b"/>
            <a:pathLst>
              <a:path w="831376" h="742192">
                <a:moveTo>
                  <a:pt x="0" y="0"/>
                </a:moveTo>
                <a:lnTo>
                  <a:pt x="831375" y="0"/>
                </a:lnTo>
                <a:lnTo>
                  <a:pt x="831375" y="742192"/>
                </a:lnTo>
                <a:lnTo>
                  <a:pt x="0" y="74219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23" name="TextBox 23"/>
          <p:cNvSpPr txBox="1"/>
          <p:nvPr/>
        </p:nvSpPr>
        <p:spPr>
          <a:xfrm>
            <a:off x="5584500" y="561857"/>
            <a:ext cx="6721849" cy="17638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09"/>
              </a:lnSpc>
            </a:pPr>
            <a:r>
              <a:rPr lang="en-US" sz="4800" b="1" dirty="0">
                <a:solidFill>
                  <a:srgbClr val="000000"/>
                </a:solidFill>
                <a:latin typeface="Gliker Bold"/>
                <a:ea typeface="Gliker Bold"/>
                <a:cs typeface="Gliker Bold"/>
                <a:sym typeface="Gliker Bold"/>
              </a:rPr>
              <a:t>3. Redis (Data Chace/</a:t>
            </a:r>
            <a:r>
              <a:rPr lang="en-US" sz="4800" b="1" dirty="0" err="1">
                <a:solidFill>
                  <a:srgbClr val="000000"/>
                </a:solidFill>
                <a:latin typeface="Gliker Bold"/>
                <a:ea typeface="Gliker Bold"/>
                <a:cs typeface="Gliker Bold"/>
                <a:sym typeface="Gliker Bold"/>
              </a:rPr>
              <a:t>Sesi</a:t>
            </a:r>
            <a:r>
              <a:rPr lang="en-US" sz="4800" b="1" dirty="0">
                <a:solidFill>
                  <a:srgbClr val="000000"/>
                </a:solidFill>
                <a:latin typeface="Gliker Bold"/>
                <a:ea typeface="Gliker Bold"/>
                <a:cs typeface="Gliker Bold"/>
                <a:sym typeface="Gliker Bold"/>
              </a:rPr>
              <a:t>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E490DC7-3202-4BEE-B566-84A5784A6F96}"/>
              </a:ext>
            </a:extLst>
          </p:cNvPr>
          <p:cNvSpPr txBox="1"/>
          <p:nvPr/>
        </p:nvSpPr>
        <p:spPr>
          <a:xfrm>
            <a:off x="3877048" y="2533107"/>
            <a:ext cx="11998166" cy="5688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85800">
              <a:lnSpc>
                <a:spcPct val="150000"/>
              </a:lnSpc>
            </a:pPr>
            <a:r>
              <a:rPr lang="en-US" sz="2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Tidak</a:t>
            </a:r>
            <a:r>
              <a:rPr lang="en-US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ada</a:t>
            </a:r>
            <a:r>
              <a:rPr lang="en-US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skema</a:t>
            </a:r>
            <a:r>
              <a:rPr lang="en-US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formal, </a:t>
            </a:r>
            <a:r>
              <a:rPr lang="en-US" sz="2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tetapi</a:t>
            </a:r>
            <a:r>
              <a:rPr lang="en-US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data </a:t>
            </a:r>
            <a:r>
              <a:rPr lang="en-US" sz="2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disimpan</a:t>
            </a:r>
            <a:r>
              <a:rPr lang="en-US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sebagai</a:t>
            </a:r>
            <a:r>
              <a:rPr lang="en-US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pasangan</a:t>
            </a:r>
            <a:r>
              <a:rPr lang="en-US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key-value.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DB0CCA4-CF13-43B7-97B2-7A36072288C5}"/>
              </a:ext>
            </a:extLst>
          </p:cNvPr>
          <p:cNvSpPr txBox="1"/>
          <p:nvPr/>
        </p:nvSpPr>
        <p:spPr>
          <a:xfrm>
            <a:off x="4641048" y="3374279"/>
            <a:ext cx="9493048" cy="571739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Contoh</a:t>
            </a:r>
            <a:r>
              <a:rPr lang="en-US" sz="3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6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Penggunaan</a:t>
            </a:r>
            <a:endParaRPr lang="en-US" sz="3600" b="1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rtl="0">
              <a:lnSpc>
                <a:spcPct val="150000"/>
              </a:lnSpc>
              <a:buFont typeface="+mj-lt"/>
              <a:buAutoNum type="alphaLcPeriod"/>
            </a:pPr>
            <a:r>
              <a:rPr lang="en-US" sz="3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session:user_id</a:t>
            </a:r>
            <a:r>
              <a:rPr lang="en-US" sz="3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: data </a:t>
            </a:r>
            <a:r>
              <a:rPr lang="en-US" sz="3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sesi</a:t>
            </a:r>
            <a:r>
              <a:rPr lang="en-US" sz="3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pengguna</a:t>
            </a:r>
            <a:endParaRPr lang="en-US" sz="36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lphaLcPeriod"/>
            </a:pPr>
            <a:r>
              <a:rPr lang="en-US" sz="3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appointment:status:janji_temu_id</a:t>
            </a:r>
            <a:r>
              <a:rPr lang="en-US" sz="3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: status </a:t>
            </a:r>
            <a:r>
              <a:rPr lang="en-US" sz="3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janji</a:t>
            </a:r>
            <a:r>
              <a:rPr lang="en-US" sz="3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temu</a:t>
            </a:r>
            <a:r>
              <a:rPr lang="en-US" sz="3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real-time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lphaLcPeriod"/>
            </a:pPr>
            <a:r>
              <a:rPr lang="en-US" sz="3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obat:stok:obat_id</a:t>
            </a:r>
            <a:r>
              <a:rPr lang="en-US" sz="3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3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stok</a:t>
            </a:r>
            <a:r>
              <a:rPr lang="en-US" sz="3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obat</a:t>
            </a:r>
            <a:r>
              <a:rPr lang="en-US" sz="3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yang </a:t>
            </a:r>
            <a:r>
              <a:rPr lang="en-US" sz="3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sering</a:t>
            </a:r>
            <a:r>
              <a:rPr lang="en-US" sz="3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diakses</a:t>
            </a:r>
            <a:r>
              <a:rPr lang="en-US" sz="3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(</a:t>
            </a:r>
            <a:r>
              <a:rPr lang="en-US" sz="3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untuk</a:t>
            </a:r>
            <a:r>
              <a:rPr lang="en-US" sz="3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read-heavy operations)</a:t>
            </a:r>
          </a:p>
          <a:p>
            <a:pPr marL="685800">
              <a:lnSpc>
                <a:spcPct val="150000"/>
              </a:lnSpc>
            </a:pPr>
            <a:endParaRPr lang="en-US" sz="36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2" name="Freeform 12">
            <a:extLst>
              <a:ext uri="{FF2B5EF4-FFF2-40B4-BE49-F238E27FC236}">
                <a16:creationId xmlns:a16="http://schemas.microsoft.com/office/drawing/2014/main" id="{0214D57B-9DF9-41B5-8403-3EFADACF41CC}"/>
              </a:ext>
            </a:extLst>
          </p:cNvPr>
          <p:cNvSpPr/>
          <p:nvPr/>
        </p:nvSpPr>
        <p:spPr>
          <a:xfrm>
            <a:off x="13849394" y="8577956"/>
            <a:ext cx="3224208" cy="3300613"/>
          </a:xfrm>
          <a:custGeom>
            <a:avLst/>
            <a:gdLst/>
            <a:ahLst/>
            <a:cxnLst/>
            <a:rect l="l" t="t" r="r" b="b"/>
            <a:pathLst>
              <a:path w="3224208" h="2878338">
                <a:moveTo>
                  <a:pt x="0" y="0"/>
                </a:moveTo>
                <a:lnTo>
                  <a:pt x="3224207" y="0"/>
                </a:lnTo>
                <a:lnTo>
                  <a:pt x="3224207" y="2878338"/>
                </a:lnTo>
                <a:lnTo>
                  <a:pt x="0" y="2878338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35234390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4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025637" y="7027891"/>
            <a:ext cx="2908511" cy="3646852"/>
          </a:xfrm>
          <a:custGeom>
            <a:avLst/>
            <a:gdLst/>
            <a:ahLst/>
            <a:cxnLst/>
            <a:rect l="l" t="t" r="r" b="b"/>
            <a:pathLst>
              <a:path w="2908511" h="3180280">
                <a:moveTo>
                  <a:pt x="0" y="0"/>
                </a:moveTo>
                <a:lnTo>
                  <a:pt x="2908511" y="0"/>
                </a:lnTo>
                <a:lnTo>
                  <a:pt x="2908511" y="3180280"/>
                </a:lnTo>
                <a:lnTo>
                  <a:pt x="0" y="31802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487844" y="6311072"/>
            <a:ext cx="2776187" cy="4498046"/>
          </a:xfrm>
          <a:custGeom>
            <a:avLst/>
            <a:gdLst/>
            <a:ahLst/>
            <a:cxnLst/>
            <a:rect l="l" t="t" r="r" b="b"/>
            <a:pathLst>
              <a:path w="2776187" h="3922573">
                <a:moveTo>
                  <a:pt x="0" y="0"/>
                </a:moveTo>
                <a:lnTo>
                  <a:pt x="2776187" y="0"/>
                </a:lnTo>
                <a:lnTo>
                  <a:pt x="2776187" y="3922574"/>
                </a:lnTo>
                <a:lnTo>
                  <a:pt x="0" y="392257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5875214" y="8210608"/>
            <a:ext cx="1604679" cy="1549722"/>
          </a:xfrm>
          <a:custGeom>
            <a:avLst/>
            <a:gdLst/>
            <a:ahLst/>
            <a:cxnLst/>
            <a:rect l="l" t="t" r="r" b="b"/>
            <a:pathLst>
              <a:path w="1604679" h="1351453">
                <a:moveTo>
                  <a:pt x="0" y="0"/>
                </a:moveTo>
                <a:lnTo>
                  <a:pt x="1604679" y="0"/>
                </a:lnTo>
                <a:lnTo>
                  <a:pt x="1604679" y="1351454"/>
                </a:lnTo>
                <a:lnTo>
                  <a:pt x="0" y="135145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864861" y="8969383"/>
            <a:ext cx="846964" cy="900587"/>
          </a:xfrm>
          <a:custGeom>
            <a:avLst/>
            <a:gdLst/>
            <a:ahLst/>
            <a:cxnLst/>
            <a:rect l="l" t="t" r="r" b="b"/>
            <a:pathLst>
              <a:path w="846964" h="785367">
                <a:moveTo>
                  <a:pt x="0" y="0"/>
                </a:moveTo>
                <a:lnTo>
                  <a:pt x="846964" y="0"/>
                </a:lnTo>
                <a:lnTo>
                  <a:pt x="846964" y="785367"/>
                </a:lnTo>
                <a:lnTo>
                  <a:pt x="0" y="78536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-339254" y="2206824"/>
            <a:ext cx="1936252" cy="2010242"/>
          </a:xfrm>
          <a:custGeom>
            <a:avLst/>
            <a:gdLst/>
            <a:ahLst/>
            <a:cxnLst/>
            <a:rect l="l" t="t" r="r" b="b"/>
            <a:pathLst>
              <a:path w="1936252" h="1753055">
                <a:moveTo>
                  <a:pt x="0" y="0"/>
                </a:moveTo>
                <a:lnTo>
                  <a:pt x="1936252" y="0"/>
                </a:lnTo>
                <a:lnTo>
                  <a:pt x="1936252" y="1753055"/>
                </a:lnTo>
                <a:lnTo>
                  <a:pt x="0" y="175305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29399" y="-198268"/>
            <a:ext cx="1604679" cy="1549722"/>
          </a:xfrm>
          <a:custGeom>
            <a:avLst/>
            <a:gdLst/>
            <a:ahLst/>
            <a:cxnLst/>
            <a:rect l="l" t="t" r="r" b="b"/>
            <a:pathLst>
              <a:path w="1604679" h="1351453">
                <a:moveTo>
                  <a:pt x="0" y="0"/>
                </a:moveTo>
                <a:lnTo>
                  <a:pt x="1604679" y="0"/>
                </a:lnTo>
                <a:lnTo>
                  <a:pt x="1604679" y="1351453"/>
                </a:lnTo>
                <a:lnTo>
                  <a:pt x="0" y="135145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-522517" y="-2093885"/>
            <a:ext cx="2908511" cy="3646852"/>
          </a:xfrm>
          <a:custGeom>
            <a:avLst/>
            <a:gdLst/>
            <a:ahLst/>
            <a:cxnLst/>
            <a:rect l="l" t="t" r="r" b="b"/>
            <a:pathLst>
              <a:path w="2908511" h="3180280">
                <a:moveTo>
                  <a:pt x="0" y="0"/>
                </a:moveTo>
                <a:lnTo>
                  <a:pt x="2908511" y="0"/>
                </a:lnTo>
                <a:lnTo>
                  <a:pt x="2908511" y="3180280"/>
                </a:lnTo>
                <a:lnTo>
                  <a:pt x="0" y="31802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-423482" y="1537575"/>
            <a:ext cx="1604679" cy="1642705"/>
          </a:xfrm>
          <a:custGeom>
            <a:avLst/>
            <a:gdLst/>
            <a:ahLst/>
            <a:cxnLst/>
            <a:rect l="l" t="t" r="r" b="b"/>
            <a:pathLst>
              <a:path w="1604679" h="1432540">
                <a:moveTo>
                  <a:pt x="0" y="0"/>
                </a:moveTo>
                <a:lnTo>
                  <a:pt x="1604678" y="0"/>
                </a:lnTo>
                <a:lnTo>
                  <a:pt x="1604678" y="1432540"/>
                </a:lnTo>
                <a:lnTo>
                  <a:pt x="0" y="143254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8870038" y="9165071"/>
            <a:ext cx="846964" cy="900587"/>
          </a:xfrm>
          <a:custGeom>
            <a:avLst/>
            <a:gdLst/>
            <a:ahLst/>
            <a:cxnLst/>
            <a:rect l="l" t="t" r="r" b="b"/>
            <a:pathLst>
              <a:path w="846964" h="785367">
                <a:moveTo>
                  <a:pt x="0" y="0"/>
                </a:moveTo>
                <a:lnTo>
                  <a:pt x="846964" y="0"/>
                </a:lnTo>
                <a:lnTo>
                  <a:pt x="846964" y="785367"/>
                </a:lnTo>
                <a:lnTo>
                  <a:pt x="0" y="785367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7099673" y="6377061"/>
            <a:ext cx="2376653" cy="2295259"/>
          </a:xfrm>
          <a:custGeom>
            <a:avLst/>
            <a:gdLst/>
            <a:ahLst/>
            <a:cxnLst/>
            <a:rect l="l" t="t" r="r" b="b"/>
            <a:pathLst>
              <a:path w="2376653" h="2001607">
                <a:moveTo>
                  <a:pt x="0" y="0"/>
                </a:moveTo>
                <a:lnTo>
                  <a:pt x="2376654" y="0"/>
                </a:lnTo>
                <a:lnTo>
                  <a:pt x="2376654" y="2001607"/>
                </a:lnTo>
                <a:lnTo>
                  <a:pt x="0" y="2001607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3696994" y="8425556"/>
            <a:ext cx="3224208" cy="3300613"/>
          </a:xfrm>
          <a:custGeom>
            <a:avLst/>
            <a:gdLst/>
            <a:ahLst/>
            <a:cxnLst/>
            <a:rect l="l" t="t" r="r" b="b"/>
            <a:pathLst>
              <a:path w="3224208" h="2878338">
                <a:moveTo>
                  <a:pt x="0" y="0"/>
                </a:moveTo>
                <a:lnTo>
                  <a:pt x="3224207" y="0"/>
                </a:lnTo>
                <a:lnTo>
                  <a:pt x="3224207" y="2878338"/>
                </a:lnTo>
                <a:lnTo>
                  <a:pt x="0" y="2878338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 rot="-8464520">
            <a:off x="15987027" y="-960233"/>
            <a:ext cx="2855370" cy="3866763"/>
          </a:xfrm>
          <a:custGeom>
            <a:avLst/>
            <a:gdLst/>
            <a:ahLst/>
            <a:cxnLst/>
            <a:rect l="l" t="t" r="r" b="b"/>
            <a:pathLst>
              <a:path w="2855370" h="3372056">
                <a:moveTo>
                  <a:pt x="0" y="0"/>
                </a:moveTo>
                <a:lnTo>
                  <a:pt x="2855370" y="0"/>
                </a:lnTo>
                <a:lnTo>
                  <a:pt x="2855370" y="3372056"/>
                </a:lnTo>
                <a:lnTo>
                  <a:pt x="0" y="3372056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 rot="560151">
            <a:off x="837826" y="6683738"/>
            <a:ext cx="692524" cy="937820"/>
          </a:xfrm>
          <a:custGeom>
            <a:avLst/>
            <a:gdLst/>
            <a:ahLst/>
            <a:cxnLst/>
            <a:rect l="l" t="t" r="r" b="b"/>
            <a:pathLst>
              <a:path w="692524" h="817837">
                <a:moveTo>
                  <a:pt x="0" y="0"/>
                </a:moveTo>
                <a:lnTo>
                  <a:pt x="692523" y="0"/>
                </a:lnTo>
                <a:lnTo>
                  <a:pt x="692523" y="817837"/>
                </a:lnTo>
                <a:lnTo>
                  <a:pt x="0" y="817837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 rot="560151">
            <a:off x="4779986" y="8938550"/>
            <a:ext cx="1478013" cy="2001536"/>
          </a:xfrm>
          <a:custGeom>
            <a:avLst/>
            <a:gdLst/>
            <a:ahLst/>
            <a:cxnLst/>
            <a:rect l="l" t="t" r="r" b="b"/>
            <a:pathLst>
              <a:path w="1478013" h="1745463">
                <a:moveTo>
                  <a:pt x="0" y="0"/>
                </a:moveTo>
                <a:lnTo>
                  <a:pt x="1478013" y="0"/>
                </a:lnTo>
                <a:lnTo>
                  <a:pt x="1478013" y="1745463"/>
                </a:lnTo>
                <a:lnTo>
                  <a:pt x="0" y="1745463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15063792" y="-1949160"/>
            <a:ext cx="3224208" cy="3300613"/>
          </a:xfrm>
          <a:custGeom>
            <a:avLst/>
            <a:gdLst/>
            <a:ahLst/>
            <a:cxnLst/>
            <a:rect l="l" t="t" r="r" b="b"/>
            <a:pathLst>
              <a:path w="3224208" h="2878338">
                <a:moveTo>
                  <a:pt x="0" y="0"/>
                </a:moveTo>
                <a:lnTo>
                  <a:pt x="3224208" y="0"/>
                </a:lnTo>
                <a:lnTo>
                  <a:pt x="3224208" y="2878338"/>
                </a:lnTo>
                <a:lnTo>
                  <a:pt x="0" y="2878338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>
            <a:off x="17099673" y="1632520"/>
            <a:ext cx="846964" cy="900587"/>
          </a:xfrm>
          <a:custGeom>
            <a:avLst/>
            <a:gdLst/>
            <a:ahLst/>
            <a:cxnLst/>
            <a:rect l="l" t="t" r="r" b="b"/>
            <a:pathLst>
              <a:path w="846964" h="785367">
                <a:moveTo>
                  <a:pt x="0" y="0"/>
                </a:moveTo>
                <a:lnTo>
                  <a:pt x="846964" y="0"/>
                </a:lnTo>
                <a:lnTo>
                  <a:pt x="846964" y="785367"/>
                </a:lnTo>
                <a:lnTo>
                  <a:pt x="0" y="785367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 rot="560151">
            <a:off x="12275243" y="494764"/>
            <a:ext cx="879666" cy="1191250"/>
          </a:xfrm>
          <a:custGeom>
            <a:avLst/>
            <a:gdLst/>
            <a:ahLst/>
            <a:cxnLst/>
            <a:rect l="l" t="t" r="r" b="b"/>
            <a:pathLst>
              <a:path w="879666" h="1038843">
                <a:moveTo>
                  <a:pt x="0" y="0"/>
                </a:moveTo>
                <a:lnTo>
                  <a:pt x="879666" y="0"/>
                </a:lnTo>
                <a:lnTo>
                  <a:pt x="879666" y="1038843"/>
                </a:lnTo>
                <a:lnTo>
                  <a:pt x="0" y="1038843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>
            <a:off x="5168812" y="374303"/>
            <a:ext cx="831376" cy="851077"/>
          </a:xfrm>
          <a:custGeom>
            <a:avLst/>
            <a:gdLst/>
            <a:ahLst/>
            <a:cxnLst/>
            <a:rect l="l" t="t" r="r" b="b"/>
            <a:pathLst>
              <a:path w="831376" h="742192">
                <a:moveTo>
                  <a:pt x="0" y="0"/>
                </a:moveTo>
                <a:lnTo>
                  <a:pt x="831375" y="0"/>
                </a:lnTo>
                <a:lnTo>
                  <a:pt x="831375" y="742192"/>
                </a:lnTo>
                <a:lnTo>
                  <a:pt x="0" y="74219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23" name="TextBox 23"/>
          <p:cNvSpPr txBox="1"/>
          <p:nvPr/>
        </p:nvSpPr>
        <p:spPr>
          <a:xfrm>
            <a:off x="5437891" y="1351453"/>
            <a:ext cx="7711257" cy="8404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09"/>
              </a:lnSpc>
            </a:pPr>
            <a:r>
              <a:rPr lang="en-US" sz="4800" b="1" dirty="0">
                <a:solidFill>
                  <a:srgbClr val="000000"/>
                </a:solidFill>
                <a:latin typeface="Gliker Bold"/>
                <a:ea typeface="Gliker Bold"/>
                <a:cs typeface="Gliker Bold"/>
                <a:sym typeface="Gliker Bold"/>
              </a:rPr>
              <a:t>4. Neo4j (Data </a:t>
            </a:r>
            <a:r>
              <a:rPr lang="en-US" sz="4800" b="1" dirty="0" err="1">
                <a:solidFill>
                  <a:srgbClr val="000000"/>
                </a:solidFill>
                <a:latin typeface="Gliker Bold"/>
                <a:ea typeface="Gliker Bold"/>
                <a:cs typeface="Gliker Bold"/>
                <a:sym typeface="Gliker Bold"/>
              </a:rPr>
              <a:t>Grafik</a:t>
            </a:r>
            <a:r>
              <a:rPr lang="en-US" sz="4800" b="1" dirty="0">
                <a:solidFill>
                  <a:srgbClr val="000000"/>
                </a:solidFill>
                <a:latin typeface="Gliker Bold"/>
                <a:ea typeface="Gliker Bold"/>
                <a:cs typeface="Gliker Bold"/>
                <a:sym typeface="Gliker Bold"/>
              </a:rPr>
              <a:t>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DB0CCA4-CF13-43B7-97B2-7A36072288C5}"/>
              </a:ext>
            </a:extLst>
          </p:cNvPr>
          <p:cNvSpPr txBox="1"/>
          <p:nvPr/>
        </p:nvSpPr>
        <p:spPr>
          <a:xfrm>
            <a:off x="4542593" y="2592446"/>
            <a:ext cx="9493048" cy="64017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85800"/>
            <a:r>
              <a:rPr lang="en-US" sz="3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Untuk</a:t>
            </a:r>
            <a:r>
              <a:rPr lang="en-US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merepresentasikan</a:t>
            </a:r>
            <a:r>
              <a:rPr lang="en-US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hubungan</a:t>
            </a:r>
            <a:r>
              <a:rPr lang="en-US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antar</a:t>
            </a:r>
            <a:r>
              <a:rPr lang="en-US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entitas</a:t>
            </a:r>
            <a:r>
              <a:rPr lang="en-US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marL="342900" lvl="0" indent="-342900">
              <a:buSzPts val="1200"/>
              <a:buFont typeface="+mj-lt"/>
              <a:buAutoNum type="alphaLcPeriod"/>
            </a:pPr>
            <a:r>
              <a:rPr lang="en-US" sz="32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Nodes: </a:t>
            </a:r>
            <a:endParaRPr lang="en-US" sz="32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buFont typeface="+mj-lt"/>
              <a:buAutoNum type="arabicParenR"/>
            </a:pPr>
            <a:r>
              <a:rPr lang="en-US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3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Pasien</a:t>
            </a:r>
            <a:r>
              <a:rPr lang="en-US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r>
              <a:rPr lang="en-US" sz="3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pasien_id</a:t>
            </a:r>
            <a:r>
              <a:rPr lang="en-US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: "..."})</a:t>
            </a:r>
          </a:p>
          <a:p>
            <a:pPr marL="342900" lvl="0" indent="-342900">
              <a:buFont typeface="+mj-lt"/>
              <a:buAutoNum type="arabicParenR"/>
            </a:pPr>
            <a:r>
              <a:rPr lang="en-US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3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Dokter</a:t>
            </a:r>
            <a:r>
              <a:rPr lang="en-US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r>
              <a:rPr lang="en-US" sz="3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dokter_id</a:t>
            </a:r>
            <a:r>
              <a:rPr lang="en-US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: "..."})</a:t>
            </a:r>
          </a:p>
          <a:p>
            <a:pPr marL="342900" lvl="0" indent="-342900">
              <a:buFont typeface="+mj-lt"/>
              <a:buAutoNum type="arabicParenR"/>
            </a:pPr>
            <a:r>
              <a:rPr lang="en-US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3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Diagnosa</a:t>
            </a:r>
            <a:r>
              <a:rPr lang="en-US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r>
              <a:rPr lang="en-US" sz="3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nama</a:t>
            </a:r>
            <a:r>
              <a:rPr lang="en-US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: "..."})</a:t>
            </a:r>
          </a:p>
          <a:p>
            <a:pPr marL="342900" lvl="0" indent="-342900">
              <a:buFont typeface="+mj-lt"/>
              <a:buAutoNum type="arabicParenR"/>
            </a:pPr>
            <a:r>
              <a:rPr lang="en-US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3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Obat</a:t>
            </a:r>
            <a:r>
              <a:rPr lang="en-US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r>
              <a:rPr lang="en-US" sz="3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nama</a:t>
            </a:r>
            <a:r>
              <a:rPr lang="en-US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: "..."})</a:t>
            </a:r>
          </a:p>
          <a:p>
            <a:pPr marL="342900" lvl="0" indent="-342900">
              <a:buFont typeface="+mj-lt"/>
              <a:buAutoNum type="arabicParenR"/>
            </a:pPr>
            <a:endParaRPr lang="en-US" sz="32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buSzPts val="1200"/>
              <a:buFont typeface="+mj-lt"/>
              <a:buAutoNum type="alphaLcPeriod"/>
            </a:pPr>
            <a:r>
              <a:rPr lang="en-US" sz="32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Relationships:</a:t>
            </a:r>
          </a:p>
          <a:p>
            <a:pPr marL="342900" lvl="0" indent="-342900">
              <a:buFont typeface="+mj-lt"/>
              <a:buAutoNum type="arabicParenR"/>
            </a:pPr>
            <a:r>
              <a:rPr lang="en-US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3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Pasien</a:t>
            </a:r>
            <a:r>
              <a:rPr lang="en-US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)-[:DIAGNOSA_OLEH]-&gt;(</a:t>
            </a:r>
            <a:r>
              <a:rPr lang="en-US" sz="3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Dokter</a:t>
            </a:r>
            <a:r>
              <a:rPr lang="en-US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</a:p>
          <a:p>
            <a:pPr marL="342900" lvl="0" indent="-342900">
              <a:buFont typeface="+mj-lt"/>
              <a:buAutoNum type="arabicParenR"/>
            </a:pPr>
            <a:r>
              <a:rPr lang="en-US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3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Pasien</a:t>
            </a:r>
            <a:r>
              <a:rPr lang="en-US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)-[:MENDERITA]-&gt;(</a:t>
            </a:r>
            <a:r>
              <a:rPr lang="en-US" sz="3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Diagnosa</a:t>
            </a:r>
            <a:r>
              <a:rPr lang="en-US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</a:p>
          <a:p>
            <a:pPr marL="342900" lvl="0" indent="-342900" rtl="0">
              <a:buFont typeface="+mj-lt"/>
              <a:buAutoNum type="arabicParenR"/>
            </a:pPr>
            <a:r>
              <a:rPr lang="en-US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3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Dokter</a:t>
            </a:r>
            <a:r>
              <a:rPr lang="en-US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)-[:MERESEPKAN]-&gt;(</a:t>
            </a:r>
            <a:r>
              <a:rPr lang="en-US" sz="3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Obat</a:t>
            </a:r>
            <a:r>
              <a:rPr lang="en-US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Pasien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)-[:TERHUBUNG_KE]-&gt;(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Pasien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) (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misalnya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anggota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keluarga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en-US" sz="32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2" name="Freeform 12">
            <a:extLst>
              <a:ext uri="{FF2B5EF4-FFF2-40B4-BE49-F238E27FC236}">
                <a16:creationId xmlns:a16="http://schemas.microsoft.com/office/drawing/2014/main" id="{0214D57B-9DF9-41B5-8403-3EFADACF41CC}"/>
              </a:ext>
            </a:extLst>
          </p:cNvPr>
          <p:cNvSpPr/>
          <p:nvPr/>
        </p:nvSpPr>
        <p:spPr>
          <a:xfrm>
            <a:off x="13849394" y="8577956"/>
            <a:ext cx="3224208" cy="3300613"/>
          </a:xfrm>
          <a:custGeom>
            <a:avLst/>
            <a:gdLst/>
            <a:ahLst/>
            <a:cxnLst/>
            <a:rect l="l" t="t" r="r" b="b"/>
            <a:pathLst>
              <a:path w="3224208" h="2878338">
                <a:moveTo>
                  <a:pt x="0" y="0"/>
                </a:moveTo>
                <a:lnTo>
                  <a:pt x="3224207" y="0"/>
                </a:lnTo>
                <a:lnTo>
                  <a:pt x="3224207" y="2878338"/>
                </a:lnTo>
                <a:lnTo>
                  <a:pt x="0" y="2878338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24" name="Freeform 8">
            <a:extLst>
              <a:ext uri="{FF2B5EF4-FFF2-40B4-BE49-F238E27FC236}">
                <a16:creationId xmlns:a16="http://schemas.microsoft.com/office/drawing/2014/main" id="{231A483B-1153-4736-892B-5A98754FEA8A}"/>
              </a:ext>
            </a:extLst>
          </p:cNvPr>
          <p:cNvSpPr/>
          <p:nvPr/>
        </p:nvSpPr>
        <p:spPr>
          <a:xfrm>
            <a:off x="-370117" y="-1941485"/>
            <a:ext cx="2908511" cy="3646852"/>
          </a:xfrm>
          <a:custGeom>
            <a:avLst/>
            <a:gdLst/>
            <a:ahLst/>
            <a:cxnLst/>
            <a:rect l="l" t="t" r="r" b="b"/>
            <a:pathLst>
              <a:path w="2908511" h="3180280">
                <a:moveTo>
                  <a:pt x="0" y="0"/>
                </a:moveTo>
                <a:lnTo>
                  <a:pt x="2908511" y="0"/>
                </a:lnTo>
                <a:lnTo>
                  <a:pt x="2908511" y="3180280"/>
                </a:lnTo>
                <a:lnTo>
                  <a:pt x="0" y="31802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11062906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4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025637" y="7027891"/>
            <a:ext cx="2908511" cy="3646852"/>
          </a:xfrm>
          <a:custGeom>
            <a:avLst/>
            <a:gdLst/>
            <a:ahLst/>
            <a:cxnLst/>
            <a:rect l="l" t="t" r="r" b="b"/>
            <a:pathLst>
              <a:path w="2908511" h="3180280">
                <a:moveTo>
                  <a:pt x="0" y="0"/>
                </a:moveTo>
                <a:lnTo>
                  <a:pt x="2908511" y="0"/>
                </a:lnTo>
                <a:lnTo>
                  <a:pt x="2908511" y="3180280"/>
                </a:lnTo>
                <a:lnTo>
                  <a:pt x="0" y="31802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487844" y="6311072"/>
            <a:ext cx="2776187" cy="4498046"/>
          </a:xfrm>
          <a:custGeom>
            <a:avLst/>
            <a:gdLst/>
            <a:ahLst/>
            <a:cxnLst/>
            <a:rect l="l" t="t" r="r" b="b"/>
            <a:pathLst>
              <a:path w="2776187" h="3922573">
                <a:moveTo>
                  <a:pt x="0" y="0"/>
                </a:moveTo>
                <a:lnTo>
                  <a:pt x="2776187" y="0"/>
                </a:lnTo>
                <a:lnTo>
                  <a:pt x="2776187" y="3922574"/>
                </a:lnTo>
                <a:lnTo>
                  <a:pt x="0" y="392257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5875214" y="8210608"/>
            <a:ext cx="1604679" cy="1549722"/>
          </a:xfrm>
          <a:custGeom>
            <a:avLst/>
            <a:gdLst/>
            <a:ahLst/>
            <a:cxnLst/>
            <a:rect l="l" t="t" r="r" b="b"/>
            <a:pathLst>
              <a:path w="1604679" h="1351453">
                <a:moveTo>
                  <a:pt x="0" y="0"/>
                </a:moveTo>
                <a:lnTo>
                  <a:pt x="1604679" y="0"/>
                </a:lnTo>
                <a:lnTo>
                  <a:pt x="1604679" y="1351454"/>
                </a:lnTo>
                <a:lnTo>
                  <a:pt x="0" y="135145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864861" y="8969383"/>
            <a:ext cx="846964" cy="900587"/>
          </a:xfrm>
          <a:custGeom>
            <a:avLst/>
            <a:gdLst/>
            <a:ahLst/>
            <a:cxnLst/>
            <a:rect l="l" t="t" r="r" b="b"/>
            <a:pathLst>
              <a:path w="846964" h="785367">
                <a:moveTo>
                  <a:pt x="0" y="0"/>
                </a:moveTo>
                <a:lnTo>
                  <a:pt x="846964" y="0"/>
                </a:lnTo>
                <a:lnTo>
                  <a:pt x="846964" y="785367"/>
                </a:lnTo>
                <a:lnTo>
                  <a:pt x="0" y="78536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-339254" y="2206824"/>
            <a:ext cx="1936252" cy="2010242"/>
          </a:xfrm>
          <a:custGeom>
            <a:avLst/>
            <a:gdLst/>
            <a:ahLst/>
            <a:cxnLst/>
            <a:rect l="l" t="t" r="r" b="b"/>
            <a:pathLst>
              <a:path w="1936252" h="1753055">
                <a:moveTo>
                  <a:pt x="0" y="0"/>
                </a:moveTo>
                <a:lnTo>
                  <a:pt x="1936252" y="0"/>
                </a:lnTo>
                <a:lnTo>
                  <a:pt x="1936252" y="1753055"/>
                </a:lnTo>
                <a:lnTo>
                  <a:pt x="0" y="175305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29399" y="-198268"/>
            <a:ext cx="1604679" cy="1549722"/>
          </a:xfrm>
          <a:custGeom>
            <a:avLst/>
            <a:gdLst/>
            <a:ahLst/>
            <a:cxnLst/>
            <a:rect l="l" t="t" r="r" b="b"/>
            <a:pathLst>
              <a:path w="1604679" h="1351453">
                <a:moveTo>
                  <a:pt x="0" y="0"/>
                </a:moveTo>
                <a:lnTo>
                  <a:pt x="1604679" y="0"/>
                </a:lnTo>
                <a:lnTo>
                  <a:pt x="1604679" y="1351453"/>
                </a:lnTo>
                <a:lnTo>
                  <a:pt x="0" y="135145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-522517" y="-2093885"/>
            <a:ext cx="2908511" cy="3646852"/>
          </a:xfrm>
          <a:custGeom>
            <a:avLst/>
            <a:gdLst/>
            <a:ahLst/>
            <a:cxnLst/>
            <a:rect l="l" t="t" r="r" b="b"/>
            <a:pathLst>
              <a:path w="2908511" h="3180280">
                <a:moveTo>
                  <a:pt x="0" y="0"/>
                </a:moveTo>
                <a:lnTo>
                  <a:pt x="2908511" y="0"/>
                </a:lnTo>
                <a:lnTo>
                  <a:pt x="2908511" y="3180280"/>
                </a:lnTo>
                <a:lnTo>
                  <a:pt x="0" y="31802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-423482" y="1537575"/>
            <a:ext cx="1604679" cy="1642705"/>
          </a:xfrm>
          <a:custGeom>
            <a:avLst/>
            <a:gdLst/>
            <a:ahLst/>
            <a:cxnLst/>
            <a:rect l="l" t="t" r="r" b="b"/>
            <a:pathLst>
              <a:path w="1604679" h="1432540">
                <a:moveTo>
                  <a:pt x="0" y="0"/>
                </a:moveTo>
                <a:lnTo>
                  <a:pt x="1604678" y="0"/>
                </a:lnTo>
                <a:lnTo>
                  <a:pt x="1604678" y="1432540"/>
                </a:lnTo>
                <a:lnTo>
                  <a:pt x="0" y="143254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8870038" y="9165071"/>
            <a:ext cx="846964" cy="900587"/>
          </a:xfrm>
          <a:custGeom>
            <a:avLst/>
            <a:gdLst/>
            <a:ahLst/>
            <a:cxnLst/>
            <a:rect l="l" t="t" r="r" b="b"/>
            <a:pathLst>
              <a:path w="846964" h="785367">
                <a:moveTo>
                  <a:pt x="0" y="0"/>
                </a:moveTo>
                <a:lnTo>
                  <a:pt x="846964" y="0"/>
                </a:lnTo>
                <a:lnTo>
                  <a:pt x="846964" y="785367"/>
                </a:lnTo>
                <a:lnTo>
                  <a:pt x="0" y="785367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7099673" y="6377061"/>
            <a:ext cx="2376653" cy="2295259"/>
          </a:xfrm>
          <a:custGeom>
            <a:avLst/>
            <a:gdLst/>
            <a:ahLst/>
            <a:cxnLst/>
            <a:rect l="l" t="t" r="r" b="b"/>
            <a:pathLst>
              <a:path w="2376653" h="2001607">
                <a:moveTo>
                  <a:pt x="0" y="0"/>
                </a:moveTo>
                <a:lnTo>
                  <a:pt x="2376654" y="0"/>
                </a:lnTo>
                <a:lnTo>
                  <a:pt x="2376654" y="2001607"/>
                </a:lnTo>
                <a:lnTo>
                  <a:pt x="0" y="2001607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3696994" y="8425556"/>
            <a:ext cx="3224208" cy="3300613"/>
          </a:xfrm>
          <a:custGeom>
            <a:avLst/>
            <a:gdLst/>
            <a:ahLst/>
            <a:cxnLst/>
            <a:rect l="l" t="t" r="r" b="b"/>
            <a:pathLst>
              <a:path w="3224208" h="2878338">
                <a:moveTo>
                  <a:pt x="0" y="0"/>
                </a:moveTo>
                <a:lnTo>
                  <a:pt x="3224207" y="0"/>
                </a:lnTo>
                <a:lnTo>
                  <a:pt x="3224207" y="2878338"/>
                </a:lnTo>
                <a:lnTo>
                  <a:pt x="0" y="2878338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 rot="-8464520">
            <a:off x="15987027" y="-960233"/>
            <a:ext cx="2855370" cy="3866763"/>
          </a:xfrm>
          <a:custGeom>
            <a:avLst/>
            <a:gdLst/>
            <a:ahLst/>
            <a:cxnLst/>
            <a:rect l="l" t="t" r="r" b="b"/>
            <a:pathLst>
              <a:path w="2855370" h="3372056">
                <a:moveTo>
                  <a:pt x="0" y="0"/>
                </a:moveTo>
                <a:lnTo>
                  <a:pt x="2855370" y="0"/>
                </a:lnTo>
                <a:lnTo>
                  <a:pt x="2855370" y="3372056"/>
                </a:lnTo>
                <a:lnTo>
                  <a:pt x="0" y="3372056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 rot="560151">
            <a:off x="837826" y="6683738"/>
            <a:ext cx="692524" cy="937820"/>
          </a:xfrm>
          <a:custGeom>
            <a:avLst/>
            <a:gdLst/>
            <a:ahLst/>
            <a:cxnLst/>
            <a:rect l="l" t="t" r="r" b="b"/>
            <a:pathLst>
              <a:path w="692524" h="817837">
                <a:moveTo>
                  <a:pt x="0" y="0"/>
                </a:moveTo>
                <a:lnTo>
                  <a:pt x="692523" y="0"/>
                </a:lnTo>
                <a:lnTo>
                  <a:pt x="692523" y="817837"/>
                </a:lnTo>
                <a:lnTo>
                  <a:pt x="0" y="817837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 rot="560151">
            <a:off x="4779986" y="8938550"/>
            <a:ext cx="1478013" cy="2001536"/>
          </a:xfrm>
          <a:custGeom>
            <a:avLst/>
            <a:gdLst/>
            <a:ahLst/>
            <a:cxnLst/>
            <a:rect l="l" t="t" r="r" b="b"/>
            <a:pathLst>
              <a:path w="1478013" h="1745463">
                <a:moveTo>
                  <a:pt x="0" y="0"/>
                </a:moveTo>
                <a:lnTo>
                  <a:pt x="1478013" y="0"/>
                </a:lnTo>
                <a:lnTo>
                  <a:pt x="1478013" y="1745463"/>
                </a:lnTo>
                <a:lnTo>
                  <a:pt x="0" y="1745463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15063792" y="-1949160"/>
            <a:ext cx="3224208" cy="3300613"/>
          </a:xfrm>
          <a:custGeom>
            <a:avLst/>
            <a:gdLst/>
            <a:ahLst/>
            <a:cxnLst/>
            <a:rect l="l" t="t" r="r" b="b"/>
            <a:pathLst>
              <a:path w="3224208" h="2878338">
                <a:moveTo>
                  <a:pt x="0" y="0"/>
                </a:moveTo>
                <a:lnTo>
                  <a:pt x="3224208" y="0"/>
                </a:lnTo>
                <a:lnTo>
                  <a:pt x="3224208" y="2878338"/>
                </a:lnTo>
                <a:lnTo>
                  <a:pt x="0" y="2878338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>
            <a:off x="17099673" y="1632520"/>
            <a:ext cx="846964" cy="900587"/>
          </a:xfrm>
          <a:custGeom>
            <a:avLst/>
            <a:gdLst/>
            <a:ahLst/>
            <a:cxnLst/>
            <a:rect l="l" t="t" r="r" b="b"/>
            <a:pathLst>
              <a:path w="846964" h="785367">
                <a:moveTo>
                  <a:pt x="0" y="0"/>
                </a:moveTo>
                <a:lnTo>
                  <a:pt x="846964" y="0"/>
                </a:lnTo>
                <a:lnTo>
                  <a:pt x="846964" y="785367"/>
                </a:lnTo>
                <a:lnTo>
                  <a:pt x="0" y="785367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 rot="560151">
            <a:off x="12275243" y="494764"/>
            <a:ext cx="879666" cy="1191250"/>
          </a:xfrm>
          <a:custGeom>
            <a:avLst/>
            <a:gdLst/>
            <a:ahLst/>
            <a:cxnLst/>
            <a:rect l="l" t="t" r="r" b="b"/>
            <a:pathLst>
              <a:path w="879666" h="1038843">
                <a:moveTo>
                  <a:pt x="0" y="0"/>
                </a:moveTo>
                <a:lnTo>
                  <a:pt x="879666" y="0"/>
                </a:lnTo>
                <a:lnTo>
                  <a:pt x="879666" y="1038843"/>
                </a:lnTo>
                <a:lnTo>
                  <a:pt x="0" y="1038843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>
            <a:off x="5168812" y="374303"/>
            <a:ext cx="831376" cy="851077"/>
          </a:xfrm>
          <a:custGeom>
            <a:avLst/>
            <a:gdLst/>
            <a:ahLst/>
            <a:cxnLst/>
            <a:rect l="l" t="t" r="r" b="b"/>
            <a:pathLst>
              <a:path w="831376" h="742192">
                <a:moveTo>
                  <a:pt x="0" y="0"/>
                </a:moveTo>
                <a:lnTo>
                  <a:pt x="831375" y="0"/>
                </a:lnTo>
                <a:lnTo>
                  <a:pt x="831375" y="742192"/>
                </a:lnTo>
                <a:lnTo>
                  <a:pt x="0" y="74219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23" name="TextBox 23"/>
          <p:cNvSpPr txBox="1"/>
          <p:nvPr/>
        </p:nvSpPr>
        <p:spPr>
          <a:xfrm>
            <a:off x="5511250" y="1402833"/>
            <a:ext cx="8411503" cy="8404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09"/>
              </a:lnSpc>
            </a:pPr>
            <a:r>
              <a:rPr lang="en-US" sz="4800" b="1" dirty="0">
                <a:solidFill>
                  <a:srgbClr val="000000"/>
                </a:solidFill>
                <a:latin typeface="Gliker Bold"/>
                <a:ea typeface="Gliker Bold"/>
                <a:cs typeface="Gliker Bold"/>
                <a:sym typeface="Gliker Bold"/>
              </a:rPr>
              <a:t>5. Cassandra (Log Data)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DB0CCA4-CF13-43B7-97B2-7A36072288C5}"/>
              </a:ext>
            </a:extLst>
          </p:cNvPr>
          <p:cNvSpPr txBox="1"/>
          <p:nvPr/>
        </p:nvSpPr>
        <p:spPr>
          <a:xfrm>
            <a:off x="4542593" y="2721005"/>
            <a:ext cx="11076753" cy="70321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85800">
              <a:lnSpc>
                <a:spcPct val="150000"/>
              </a:lnSpc>
            </a:pPr>
            <a:r>
              <a:rPr lang="en-US" sz="2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Untuk</a:t>
            </a:r>
            <a:r>
              <a:rPr lang="en-US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log </a:t>
            </a:r>
            <a:r>
              <a:rPr lang="en-US" sz="2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aktivitas</a:t>
            </a:r>
            <a:r>
              <a:rPr lang="en-US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pasien</a:t>
            </a:r>
            <a:r>
              <a:rPr lang="en-US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2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riwayat</a:t>
            </a:r>
            <a:r>
              <a:rPr lang="en-US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akses</a:t>
            </a:r>
            <a:r>
              <a:rPr lang="en-US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2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atau</a:t>
            </a:r>
            <a:r>
              <a:rPr lang="en-US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data sensor (</a:t>
            </a:r>
            <a:r>
              <a:rPr lang="en-US" sz="2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jika</a:t>
            </a:r>
            <a:r>
              <a:rPr lang="en-US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ada</a:t>
            </a:r>
            <a:r>
              <a:rPr lang="en-US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).</a:t>
            </a:r>
          </a:p>
          <a:p>
            <a:pPr marL="685800">
              <a:lnSpc>
                <a:spcPct val="150000"/>
              </a:lnSpc>
            </a:pPr>
            <a:endParaRPr lang="en-US" sz="2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685800">
              <a:lnSpc>
                <a:spcPct val="150000"/>
              </a:lnSpc>
            </a:pPr>
            <a:r>
              <a:rPr lang="en-US" sz="28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Tabel</a:t>
            </a:r>
            <a:r>
              <a:rPr lang="en-US" sz="2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patient_activity_log</a:t>
            </a:r>
            <a:endParaRPr lang="en-US" sz="2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685800" indent="508000">
              <a:lnSpc>
                <a:spcPct val="150000"/>
              </a:lnSpc>
            </a:pPr>
            <a:r>
              <a:rPr lang="en-US" sz="2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Cuplikan</a:t>
            </a:r>
            <a:r>
              <a:rPr lang="en-US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kode</a:t>
            </a:r>
            <a:endParaRPr lang="en-US" sz="2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685800" indent="508000">
              <a:lnSpc>
                <a:spcPct val="150000"/>
              </a:lnSpc>
            </a:pPr>
            <a:r>
              <a:rPr lang="en-US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CREATE TABLE </a:t>
            </a:r>
            <a:r>
              <a:rPr lang="en-US" sz="2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patient_activity_log</a:t>
            </a:r>
            <a:r>
              <a:rPr lang="en-US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(</a:t>
            </a:r>
          </a:p>
          <a:p>
            <a:pPr marL="685800" indent="508000">
              <a:lnSpc>
                <a:spcPct val="150000"/>
              </a:lnSpc>
            </a:pPr>
            <a:r>
              <a:rPr lang="en-US" sz="2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pasien_id</a:t>
            </a:r>
            <a:r>
              <a:rPr lang="en-US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UUID,</a:t>
            </a:r>
          </a:p>
          <a:p>
            <a:pPr marL="685800" indent="508000">
              <a:lnSpc>
                <a:spcPct val="150000"/>
              </a:lnSpc>
            </a:pPr>
            <a:r>
              <a:rPr lang="en-US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timestamp </a:t>
            </a:r>
            <a:r>
              <a:rPr lang="en-US" sz="2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TIMESTAMP</a:t>
            </a:r>
            <a:r>
              <a:rPr lang="en-US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</a:p>
          <a:p>
            <a:pPr marL="685800" indent="508000">
              <a:lnSpc>
                <a:spcPct val="150000"/>
              </a:lnSpc>
            </a:pPr>
            <a:r>
              <a:rPr lang="en-US" sz="2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activity_type</a:t>
            </a:r>
            <a:r>
              <a:rPr lang="en-US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TEXT,</a:t>
            </a:r>
          </a:p>
          <a:p>
            <a:pPr marL="685800" indent="508000">
              <a:lnSpc>
                <a:spcPct val="150000"/>
              </a:lnSpc>
            </a:pPr>
            <a:r>
              <a:rPr lang="en-US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description TEXT,</a:t>
            </a:r>
          </a:p>
          <a:p>
            <a:pPr marL="685800" indent="508000">
              <a:lnSpc>
                <a:spcPct val="150000"/>
              </a:lnSpc>
            </a:pPr>
            <a:r>
              <a:rPr lang="en-US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PRIMARY KEY (</a:t>
            </a:r>
            <a:r>
              <a:rPr lang="en-US" sz="2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pasien_id</a:t>
            </a:r>
            <a:r>
              <a:rPr lang="en-US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, timestamp)</a:t>
            </a:r>
          </a:p>
          <a:p>
            <a:pPr marL="685800" indent="508000">
              <a:lnSpc>
                <a:spcPct val="150000"/>
              </a:lnSpc>
            </a:pPr>
            <a:r>
              <a:rPr lang="en-US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) WITH CLUSTERING ORDER BY (timestamp DESC);</a:t>
            </a:r>
          </a:p>
        </p:txBody>
      </p:sp>
      <p:sp>
        <p:nvSpPr>
          <p:cNvPr id="32" name="Freeform 12">
            <a:extLst>
              <a:ext uri="{FF2B5EF4-FFF2-40B4-BE49-F238E27FC236}">
                <a16:creationId xmlns:a16="http://schemas.microsoft.com/office/drawing/2014/main" id="{0214D57B-9DF9-41B5-8403-3EFADACF41CC}"/>
              </a:ext>
            </a:extLst>
          </p:cNvPr>
          <p:cNvSpPr/>
          <p:nvPr/>
        </p:nvSpPr>
        <p:spPr>
          <a:xfrm>
            <a:off x="13849394" y="8577956"/>
            <a:ext cx="3224208" cy="3300613"/>
          </a:xfrm>
          <a:custGeom>
            <a:avLst/>
            <a:gdLst/>
            <a:ahLst/>
            <a:cxnLst/>
            <a:rect l="l" t="t" r="r" b="b"/>
            <a:pathLst>
              <a:path w="3224208" h="2878338">
                <a:moveTo>
                  <a:pt x="0" y="0"/>
                </a:moveTo>
                <a:lnTo>
                  <a:pt x="3224207" y="0"/>
                </a:lnTo>
                <a:lnTo>
                  <a:pt x="3224207" y="2878338"/>
                </a:lnTo>
                <a:lnTo>
                  <a:pt x="0" y="2878338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24" name="Freeform 8">
            <a:extLst>
              <a:ext uri="{FF2B5EF4-FFF2-40B4-BE49-F238E27FC236}">
                <a16:creationId xmlns:a16="http://schemas.microsoft.com/office/drawing/2014/main" id="{231A483B-1153-4736-892B-5A98754FEA8A}"/>
              </a:ext>
            </a:extLst>
          </p:cNvPr>
          <p:cNvSpPr/>
          <p:nvPr/>
        </p:nvSpPr>
        <p:spPr>
          <a:xfrm>
            <a:off x="-370117" y="-1941485"/>
            <a:ext cx="2908511" cy="3646852"/>
          </a:xfrm>
          <a:custGeom>
            <a:avLst/>
            <a:gdLst/>
            <a:ahLst/>
            <a:cxnLst/>
            <a:rect l="l" t="t" r="r" b="b"/>
            <a:pathLst>
              <a:path w="2908511" h="3180280">
                <a:moveTo>
                  <a:pt x="0" y="0"/>
                </a:moveTo>
                <a:lnTo>
                  <a:pt x="2908511" y="0"/>
                </a:lnTo>
                <a:lnTo>
                  <a:pt x="2908511" y="3180280"/>
                </a:lnTo>
                <a:lnTo>
                  <a:pt x="0" y="31802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3623180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4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025637" y="7494463"/>
            <a:ext cx="2908511" cy="3180280"/>
          </a:xfrm>
          <a:custGeom>
            <a:avLst/>
            <a:gdLst/>
            <a:ahLst/>
            <a:cxnLst/>
            <a:rect l="l" t="t" r="r" b="b"/>
            <a:pathLst>
              <a:path w="2908511" h="3180280">
                <a:moveTo>
                  <a:pt x="0" y="0"/>
                </a:moveTo>
                <a:lnTo>
                  <a:pt x="2908511" y="0"/>
                </a:lnTo>
                <a:lnTo>
                  <a:pt x="2908511" y="3180280"/>
                </a:lnTo>
                <a:lnTo>
                  <a:pt x="0" y="31802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487844" y="6886544"/>
            <a:ext cx="2776187" cy="3922573"/>
          </a:xfrm>
          <a:custGeom>
            <a:avLst/>
            <a:gdLst/>
            <a:ahLst/>
            <a:cxnLst/>
            <a:rect l="l" t="t" r="r" b="b"/>
            <a:pathLst>
              <a:path w="2776187" h="3922573">
                <a:moveTo>
                  <a:pt x="0" y="0"/>
                </a:moveTo>
                <a:lnTo>
                  <a:pt x="2776187" y="0"/>
                </a:lnTo>
                <a:lnTo>
                  <a:pt x="2776187" y="3922574"/>
                </a:lnTo>
                <a:lnTo>
                  <a:pt x="0" y="392257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5875214" y="8408876"/>
            <a:ext cx="1604679" cy="1351453"/>
          </a:xfrm>
          <a:custGeom>
            <a:avLst/>
            <a:gdLst/>
            <a:ahLst/>
            <a:cxnLst/>
            <a:rect l="l" t="t" r="r" b="b"/>
            <a:pathLst>
              <a:path w="1604679" h="1351453">
                <a:moveTo>
                  <a:pt x="0" y="0"/>
                </a:moveTo>
                <a:lnTo>
                  <a:pt x="1604679" y="0"/>
                </a:lnTo>
                <a:lnTo>
                  <a:pt x="1604679" y="1351454"/>
                </a:lnTo>
                <a:lnTo>
                  <a:pt x="0" y="135145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864861" y="9084603"/>
            <a:ext cx="846964" cy="785367"/>
          </a:xfrm>
          <a:custGeom>
            <a:avLst/>
            <a:gdLst/>
            <a:ahLst/>
            <a:cxnLst/>
            <a:rect l="l" t="t" r="r" b="b"/>
            <a:pathLst>
              <a:path w="846964" h="785367">
                <a:moveTo>
                  <a:pt x="0" y="0"/>
                </a:moveTo>
                <a:lnTo>
                  <a:pt x="846964" y="0"/>
                </a:lnTo>
                <a:lnTo>
                  <a:pt x="846964" y="785367"/>
                </a:lnTo>
                <a:lnTo>
                  <a:pt x="0" y="78536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-339254" y="2464010"/>
            <a:ext cx="1936252" cy="1753055"/>
          </a:xfrm>
          <a:custGeom>
            <a:avLst/>
            <a:gdLst/>
            <a:ahLst/>
            <a:cxnLst/>
            <a:rect l="l" t="t" r="r" b="b"/>
            <a:pathLst>
              <a:path w="1936252" h="1753055">
                <a:moveTo>
                  <a:pt x="0" y="0"/>
                </a:moveTo>
                <a:lnTo>
                  <a:pt x="1936252" y="0"/>
                </a:lnTo>
                <a:lnTo>
                  <a:pt x="1936252" y="1753055"/>
                </a:lnTo>
                <a:lnTo>
                  <a:pt x="0" y="175305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29399" y="0"/>
            <a:ext cx="1604679" cy="1351453"/>
          </a:xfrm>
          <a:custGeom>
            <a:avLst/>
            <a:gdLst/>
            <a:ahLst/>
            <a:cxnLst/>
            <a:rect l="l" t="t" r="r" b="b"/>
            <a:pathLst>
              <a:path w="1604679" h="1351453">
                <a:moveTo>
                  <a:pt x="0" y="0"/>
                </a:moveTo>
                <a:lnTo>
                  <a:pt x="1604679" y="0"/>
                </a:lnTo>
                <a:lnTo>
                  <a:pt x="1604679" y="1351453"/>
                </a:lnTo>
                <a:lnTo>
                  <a:pt x="0" y="135145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-522517" y="-1043113"/>
            <a:ext cx="2908511" cy="3180280"/>
          </a:xfrm>
          <a:custGeom>
            <a:avLst/>
            <a:gdLst/>
            <a:ahLst/>
            <a:cxnLst/>
            <a:rect l="l" t="t" r="r" b="b"/>
            <a:pathLst>
              <a:path w="2908511" h="3180280">
                <a:moveTo>
                  <a:pt x="0" y="0"/>
                </a:moveTo>
                <a:lnTo>
                  <a:pt x="2908511" y="0"/>
                </a:lnTo>
                <a:lnTo>
                  <a:pt x="2908511" y="3180280"/>
                </a:lnTo>
                <a:lnTo>
                  <a:pt x="0" y="31802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-423482" y="1747740"/>
            <a:ext cx="1604679" cy="1432540"/>
          </a:xfrm>
          <a:custGeom>
            <a:avLst/>
            <a:gdLst/>
            <a:ahLst/>
            <a:cxnLst/>
            <a:rect l="l" t="t" r="r" b="b"/>
            <a:pathLst>
              <a:path w="1604679" h="1432540">
                <a:moveTo>
                  <a:pt x="0" y="0"/>
                </a:moveTo>
                <a:lnTo>
                  <a:pt x="1604678" y="0"/>
                </a:lnTo>
                <a:lnTo>
                  <a:pt x="1604678" y="1432540"/>
                </a:lnTo>
                <a:lnTo>
                  <a:pt x="0" y="143254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8870038" y="9280291"/>
            <a:ext cx="846964" cy="785367"/>
          </a:xfrm>
          <a:custGeom>
            <a:avLst/>
            <a:gdLst/>
            <a:ahLst/>
            <a:cxnLst/>
            <a:rect l="l" t="t" r="r" b="b"/>
            <a:pathLst>
              <a:path w="846964" h="785367">
                <a:moveTo>
                  <a:pt x="0" y="0"/>
                </a:moveTo>
                <a:lnTo>
                  <a:pt x="846964" y="0"/>
                </a:lnTo>
                <a:lnTo>
                  <a:pt x="846964" y="785367"/>
                </a:lnTo>
                <a:lnTo>
                  <a:pt x="0" y="785367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7099673" y="6670713"/>
            <a:ext cx="2376653" cy="2001607"/>
          </a:xfrm>
          <a:custGeom>
            <a:avLst/>
            <a:gdLst/>
            <a:ahLst/>
            <a:cxnLst/>
            <a:rect l="l" t="t" r="r" b="b"/>
            <a:pathLst>
              <a:path w="2376653" h="2001607">
                <a:moveTo>
                  <a:pt x="0" y="0"/>
                </a:moveTo>
                <a:lnTo>
                  <a:pt x="2376654" y="0"/>
                </a:lnTo>
                <a:lnTo>
                  <a:pt x="2376654" y="2001607"/>
                </a:lnTo>
                <a:lnTo>
                  <a:pt x="0" y="2001607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3696994" y="8847831"/>
            <a:ext cx="3224208" cy="2878338"/>
          </a:xfrm>
          <a:custGeom>
            <a:avLst/>
            <a:gdLst/>
            <a:ahLst/>
            <a:cxnLst/>
            <a:rect l="l" t="t" r="r" b="b"/>
            <a:pathLst>
              <a:path w="3224208" h="2878338">
                <a:moveTo>
                  <a:pt x="0" y="0"/>
                </a:moveTo>
                <a:lnTo>
                  <a:pt x="3224207" y="0"/>
                </a:lnTo>
                <a:lnTo>
                  <a:pt x="3224207" y="2878338"/>
                </a:lnTo>
                <a:lnTo>
                  <a:pt x="0" y="2878338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 rot="-8464520">
            <a:off x="15831615" y="-520445"/>
            <a:ext cx="2855370" cy="3372056"/>
          </a:xfrm>
          <a:custGeom>
            <a:avLst/>
            <a:gdLst/>
            <a:ahLst/>
            <a:cxnLst/>
            <a:rect l="l" t="t" r="r" b="b"/>
            <a:pathLst>
              <a:path w="2855370" h="3372056">
                <a:moveTo>
                  <a:pt x="0" y="0"/>
                </a:moveTo>
                <a:lnTo>
                  <a:pt x="2855370" y="0"/>
                </a:lnTo>
                <a:lnTo>
                  <a:pt x="2855370" y="3372056"/>
                </a:lnTo>
                <a:lnTo>
                  <a:pt x="0" y="3372056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 rot="560151">
            <a:off x="828094" y="6802925"/>
            <a:ext cx="692524" cy="817837"/>
          </a:xfrm>
          <a:custGeom>
            <a:avLst/>
            <a:gdLst/>
            <a:ahLst/>
            <a:cxnLst/>
            <a:rect l="l" t="t" r="r" b="b"/>
            <a:pathLst>
              <a:path w="692524" h="817837">
                <a:moveTo>
                  <a:pt x="0" y="0"/>
                </a:moveTo>
                <a:lnTo>
                  <a:pt x="692523" y="0"/>
                </a:lnTo>
                <a:lnTo>
                  <a:pt x="692523" y="817837"/>
                </a:lnTo>
                <a:lnTo>
                  <a:pt x="0" y="817837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 rot="560151">
            <a:off x="4759216" y="9192926"/>
            <a:ext cx="1478013" cy="1745463"/>
          </a:xfrm>
          <a:custGeom>
            <a:avLst/>
            <a:gdLst/>
            <a:ahLst/>
            <a:cxnLst/>
            <a:rect l="l" t="t" r="r" b="b"/>
            <a:pathLst>
              <a:path w="1478013" h="1745463">
                <a:moveTo>
                  <a:pt x="0" y="0"/>
                </a:moveTo>
                <a:lnTo>
                  <a:pt x="1478013" y="0"/>
                </a:lnTo>
                <a:lnTo>
                  <a:pt x="1478013" y="1745463"/>
                </a:lnTo>
                <a:lnTo>
                  <a:pt x="0" y="1745463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15063792" y="-1526885"/>
            <a:ext cx="3224208" cy="2878338"/>
          </a:xfrm>
          <a:custGeom>
            <a:avLst/>
            <a:gdLst/>
            <a:ahLst/>
            <a:cxnLst/>
            <a:rect l="l" t="t" r="r" b="b"/>
            <a:pathLst>
              <a:path w="3224208" h="2878338">
                <a:moveTo>
                  <a:pt x="0" y="0"/>
                </a:moveTo>
                <a:lnTo>
                  <a:pt x="3224208" y="0"/>
                </a:lnTo>
                <a:lnTo>
                  <a:pt x="3224208" y="2878338"/>
                </a:lnTo>
                <a:lnTo>
                  <a:pt x="0" y="2878338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>
            <a:off x="17099673" y="1747740"/>
            <a:ext cx="846964" cy="785367"/>
          </a:xfrm>
          <a:custGeom>
            <a:avLst/>
            <a:gdLst/>
            <a:ahLst/>
            <a:cxnLst/>
            <a:rect l="l" t="t" r="r" b="b"/>
            <a:pathLst>
              <a:path w="846964" h="785367">
                <a:moveTo>
                  <a:pt x="0" y="0"/>
                </a:moveTo>
                <a:lnTo>
                  <a:pt x="846964" y="0"/>
                </a:lnTo>
                <a:lnTo>
                  <a:pt x="846964" y="785367"/>
                </a:lnTo>
                <a:lnTo>
                  <a:pt x="0" y="785367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 rot="560151">
            <a:off x="12262881" y="646161"/>
            <a:ext cx="879666" cy="1038843"/>
          </a:xfrm>
          <a:custGeom>
            <a:avLst/>
            <a:gdLst/>
            <a:ahLst/>
            <a:cxnLst/>
            <a:rect l="l" t="t" r="r" b="b"/>
            <a:pathLst>
              <a:path w="879666" h="1038843">
                <a:moveTo>
                  <a:pt x="0" y="0"/>
                </a:moveTo>
                <a:lnTo>
                  <a:pt x="879666" y="0"/>
                </a:lnTo>
                <a:lnTo>
                  <a:pt x="879666" y="1038843"/>
                </a:lnTo>
                <a:lnTo>
                  <a:pt x="0" y="1038843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>
            <a:off x="5082535" y="423391"/>
            <a:ext cx="831376" cy="742192"/>
          </a:xfrm>
          <a:custGeom>
            <a:avLst/>
            <a:gdLst/>
            <a:ahLst/>
            <a:cxnLst/>
            <a:rect l="l" t="t" r="r" b="b"/>
            <a:pathLst>
              <a:path w="831376" h="742192">
                <a:moveTo>
                  <a:pt x="0" y="0"/>
                </a:moveTo>
                <a:lnTo>
                  <a:pt x="831375" y="0"/>
                </a:lnTo>
                <a:lnTo>
                  <a:pt x="831375" y="742192"/>
                </a:lnTo>
                <a:lnTo>
                  <a:pt x="0" y="74219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25" name="TextBox 25"/>
          <p:cNvSpPr txBox="1"/>
          <p:nvPr/>
        </p:nvSpPr>
        <p:spPr>
          <a:xfrm>
            <a:off x="5421039" y="4248642"/>
            <a:ext cx="7744961" cy="27699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09"/>
              </a:lnSpc>
            </a:pPr>
            <a:r>
              <a:rPr lang="en-US" sz="6600" b="1" dirty="0">
                <a:solidFill>
                  <a:srgbClr val="000000"/>
                </a:solidFill>
                <a:latin typeface="Gliker Bold"/>
                <a:ea typeface="Gliker Bold"/>
                <a:cs typeface="Gliker Bold"/>
                <a:sym typeface="Gliker Bold"/>
              </a:rPr>
              <a:t>Strategi </a:t>
            </a:r>
            <a:r>
              <a:rPr lang="en-US" sz="6600" b="1" dirty="0" err="1">
                <a:solidFill>
                  <a:srgbClr val="000000"/>
                </a:solidFill>
                <a:latin typeface="Gliker Bold"/>
                <a:ea typeface="Gliker Bold"/>
                <a:cs typeface="Gliker Bold"/>
                <a:sym typeface="Gliker Bold"/>
              </a:rPr>
              <a:t>Sharding</a:t>
            </a:r>
            <a:r>
              <a:rPr lang="en-US" sz="6600" b="1" dirty="0">
                <a:solidFill>
                  <a:srgbClr val="000000"/>
                </a:solidFill>
                <a:latin typeface="Gliker Bold"/>
                <a:ea typeface="Gliker Bold"/>
                <a:cs typeface="Gliker Bold"/>
                <a:sym typeface="Gliker Bold"/>
              </a:rPr>
              <a:t> Dan </a:t>
            </a:r>
            <a:r>
              <a:rPr lang="en-US" sz="6600" b="1" dirty="0" err="1">
                <a:solidFill>
                  <a:srgbClr val="000000"/>
                </a:solidFill>
                <a:latin typeface="Gliker Bold"/>
                <a:ea typeface="Gliker Bold"/>
                <a:cs typeface="Gliker Bold"/>
                <a:sym typeface="Gliker Bold"/>
              </a:rPr>
              <a:t>Replikasi</a:t>
            </a:r>
            <a:endParaRPr lang="en-US" sz="6600" b="1" dirty="0">
              <a:solidFill>
                <a:srgbClr val="000000"/>
              </a:solidFill>
              <a:latin typeface="Gliker Bold"/>
              <a:ea typeface="Gliker Bold"/>
              <a:cs typeface="Gliker Bold"/>
              <a:sym typeface="Gliker Bold"/>
            </a:endParaRPr>
          </a:p>
        </p:txBody>
      </p:sp>
    </p:spTree>
    <p:extLst>
      <p:ext uri="{BB962C8B-B14F-4D97-AF65-F5344CB8AC3E}">
        <p14:creationId xmlns:p14="http://schemas.microsoft.com/office/powerpoint/2010/main" val="9415922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4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025637" y="7494463"/>
            <a:ext cx="2908511" cy="3180280"/>
          </a:xfrm>
          <a:custGeom>
            <a:avLst/>
            <a:gdLst/>
            <a:ahLst/>
            <a:cxnLst/>
            <a:rect l="l" t="t" r="r" b="b"/>
            <a:pathLst>
              <a:path w="2908511" h="3180280">
                <a:moveTo>
                  <a:pt x="0" y="0"/>
                </a:moveTo>
                <a:lnTo>
                  <a:pt x="2908511" y="0"/>
                </a:lnTo>
                <a:lnTo>
                  <a:pt x="2908511" y="3180280"/>
                </a:lnTo>
                <a:lnTo>
                  <a:pt x="0" y="31802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487844" y="6886544"/>
            <a:ext cx="2776187" cy="3922573"/>
          </a:xfrm>
          <a:custGeom>
            <a:avLst/>
            <a:gdLst/>
            <a:ahLst/>
            <a:cxnLst/>
            <a:rect l="l" t="t" r="r" b="b"/>
            <a:pathLst>
              <a:path w="2776187" h="3922573">
                <a:moveTo>
                  <a:pt x="0" y="0"/>
                </a:moveTo>
                <a:lnTo>
                  <a:pt x="2776187" y="0"/>
                </a:lnTo>
                <a:lnTo>
                  <a:pt x="2776187" y="3922574"/>
                </a:lnTo>
                <a:lnTo>
                  <a:pt x="0" y="392257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5875214" y="8408876"/>
            <a:ext cx="1604679" cy="1351453"/>
          </a:xfrm>
          <a:custGeom>
            <a:avLst/>
            <a:gdLst/>
            <a:ahLst/>
            <a:cxnLst/>
            <a:rect l="l" t="t" r="r" b="b"/>
            <a:pathLst>
              <a:path w="1604679" h="1351453">
                <a:moveTo>
                  <a:pt x="0" y="0"/>
                </a:moveTo>
                <a:lnTo>
                  <a:pt x="1604679" y="0"/>
                </a:lnTo>
                <a:lnTo>
                  <a:pt x="1604679" y="1351454"/>
                </a:lnTo>
                <a:lnTo>
                  <a:pt x="0" y="135145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864861" y="9084603"/>
            <a:ext cx="846964" cy="785367"/>
          </a:xfrm>
          <a:custGeom>
            <a:avLst/>
            <a:gdLst/>
            <a:ahLst/>
            <a:cxnLst/>
            <a:rect l="l" t="t" r="r" b="b"/>
            <a:pathLst>
              <a:path w="846964" h="785367">
                <a:moveTo>
                  <a:pt x="0" y="0"/>
                </a:moveTo>
                <a:lnTo>
                  <a:pt x="846964" y="0"/>
                </a:lnTo>
                <a:lnTo>
                  <a:pt x="846964" y="785367"/>
                </a:lnTo>
                <a:lnTo>
                  <a:pt x="0" y="78536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-339254" y="2464010"/>
            <a:ext cx="1936252" cy="1753055"/>
          </a:xfrm>
          <a:custGeom>
            <a:avLst/>
            <a:gdLst/>
            <a:ahLst/>
            <a:cxnLst/>
            <a:rect l="l" t="t" r="r" b="b"/>
            <a:pathLst>
              <a:path w="1936252" h="1753055">
                <a:moveTo>
                  <a:pt x="0" y="0"/>
                </a:moveTo>
                <a:lnTo>
                  <a:pt x="1936252" y="0"/>
                </a:lnTo>
                <a:lnTo>
                  <a:pt x="1936252" y="1753055"/>
                </a:lnTo>
                <a:lnTo>
                  <a:pt x="0" y="175305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29399" y="0"/>
            <a:ext cx="1604679" cy="1351453"/>
          </a:xfrm>
          <a:custGeom>
            <a:avLst/>
            <a:gdLst/>
            <a:ahLst/>
            <a:cxnLst/>
            <a:rect l="l" t="t" r="r" b="b"/>
            <a:pathLst>
              <a:path w="1604679" h="1351453">
                <a:moveTo>
                  <a:pt x="0" y="0"/>
                </a:moveTo>
                <a:lnTo>
                  <a:pt x="1604679" y="0"/>
                </a:lnTo>
                <a:lnTo>
                  <a:pt x="1604679" y="1351453"/>
                </a:lnTo>
                <a:lnTo>
                  <a:pt x="0" y="135145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-522517" y="-1043113"/>
            <a:ext cx="2908511" cy="3180280"/>
          </a:xfrm>
          <a:custGeom>
            <a:avLst/>
            <a:gdLst/>
            <a:ahLst/>
            <a:cxnLst/>
            <a:rect l="l" t="t" r="r" b="b"/>
            <a:pathLst>
              <a:path w="2908511" h="3180280">
                <a:moveTo>
                  <a:pt x="0" y="0"/>
                </a:moveTo>
                <a:lnTo>
                  <a:pt x="2908511" y="0"/>
                </a:lnTo>
                <a:lnTo>
                  <a:pt x="2908511" y="3180280"/>
                </a:lnTo>
                <a:lnTo>
                  <a:pt x="0" y="31802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-423482" y="1747740"/>
            <a:ext cx="1604679" cy="1432540"/>
          </a:xfrm>
          <a:custGeom>
            <a:avLst/>
            <a:gdLst/>
            <a:ahLst/>
            <a:cxnLst/>
            <a:rect l="l" t="t" r="r" b="b"/>
            <a:pathLst>
              <a:path w="1604679" h="1432540">
                <a:moveTo>
                  <a:pt x="0" y="0"/>
                </a:moveTo>
                <a:lnTo>
                  <a:pt x="1604678" y="0"/>
                </a:lnTo>
                <a:lnTo>
                  <a:pt x="1604678" y="1432540"/>
                </a:lnTo>
                <a:lnTo>
                  <a:pt x="0" y="143254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8870038" y="9280291"/>
            <a:ext cx="846964" cy="785367"/>
          </a:xfrm>
          <a:custGeom>
            <a:avLst/>
            <a:gdLst/>
            <a:ahLst/>
            <a:cxnLst/>
            <a:rect l="l" t="t" r="r" b="b"/>
            <a:pathLst>
              <a:path w="846964" h="785367">
                <a:moveTo>
                  <a:pt x="0" y="0"/>
                </a:moveTo>
                <a:lnTo>
                  <a:pt x="846964" y="0"/>
                </a:lnTo>
                <a:lnTo>
                  <a:pt x="846964" y="785367"/>
                </a:lnTo>
                <a:lnTo>
                  <a:pt x="0" y="785367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7099673" y="6670713"/>
            <a:ext cx="2376653" cy="2001607"/>
          </a:xfrm>
          <a:custGeom>
            <a:avLst/>
            <a:gdLst/>
            <a:ahLst/>
            <a:cxnLst/>
            <a:rect l="l" t="t" r="r" b="b"/>
            <a:pathLst>
              <a:path w="2376653" h="2001607">
                <a:moveTo>
                  <a:pt x="0" y="0"/>
                </a:moveTo>
                <a:lnTo>
                  <a:pt x="2376654" y="0"/>
                </a:lnTo>
                <a:lnTo>
                  <a:pt x="2376654" y="2001607"/>
                </a:lnTo>
                <a:lnTo>
                  <a:pt x="0" y="2001607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3696994" y="8847831"/>
            <a:ext cx="3224208" cy="2878338"/>
          </a:xfrm>
          <a:custGeom>
            <a:avLst/>
            <a:gdLst/>
            <a:ahLst/>
            <a:cxnLst/>
            <a:rect l="l" t="t" r="r" b="b"/>
            <a:pathLst>
              <a:path w="3224208" h="2878338">
                <a:moveTo>
                  <a:pt x="0" y="0"/>
                </a:moveTo>
                <a:lnTo>
                  <a:pt x="3224207" y="0"/>
                </a:lnTo>
                <a:lnTo>
                  <a:pt x="3224207" y="2878338"/>
                </a:lnTo>
                <a:lnTo>
                  <a:pt x="0" y="2878338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 rot="-8464520">
            <a:off x="15831615" y="-520445"/>
            <a:ext cx="2855370" cy="3372056"/>
          </a:xfrm>
          <a:custGeom>
            <a:avLst/>
            <a:gdLst/>
            <a:ahLst/>
            <a:cxnLst/>
            <a:rect l="l" t="t" r="r" b="b"/>
            <a:pathLst>
              <a:path w="2855370" h="3372056">
                <a:moveTo>
                  <a:pt x="0" y="0"/>
                </a:moveTo>
                <a:lnTo>
                  <a:pt x="2855370" y="0"/>
                </a:lnTo>
                <a:lnTo>
                  <a:pt x="2855370" y="3372056"/>
                </a:lnTo>
                <a:lnTo>
                  <a:pt x="0" y="3372056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 rot="560151">
            <a:off x="828094" y="6802925"/>
            <a:ext cx="692524" cy="817837"/>
          </a:xfrm>
          <a:custGeom>
            <a:avLst/>
            <a:gdLst/>
            <a:ahLst/>
            <a:cxnLst/>
            <a:rect l="l" t="t" r="r" b="b"/>
            <a:pathLst>
              <a:path w="692524" h="817837">
                <a:moveTo>
                  <a:pt x="0" y="0"/>
                </a:moveTo>
                <a:lnTo>
                  <a:pt x="692523" y="0"/>
                </a:lnTo>
                <a:lnTo>
                  <a:pt x="692523" y="817837"/>
                </a:lnTo>
                <a:lnTo>
                  <a:pt x="0" y="817837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 rot="560151">
            <a:off x="4759216" y="9192926"/>
            <a:ext cx="1478013" cy="1745463"/>
          </a:xfrm>
          <a:custGeom>
            <a:avLst/>
            <a:gdLst/>
            <a:ahLst/>
            <a:cxnLst/>
            <a:rect l="l" t="t" r="r" b="b"/>
            <a:pathLst>
              <a:path w="1478013" h="1745463">
                <a:moveTo>
                  <a:pt x="0" y="0"/>
                </a:moveTo>
                <a:lnTo>
                  <a:pt x="1478013" y="0"/>
                </a:lnTo>
                <a:lnTo>
                  <a:pt x="1478013" y="1745463"/>
                </a:lnTo>
                <a:lnTo>
                  <a:pt x="0" y="1745463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15063792" y="-1526885"/>
            <a:ext cx="3224208" cy="2878338"/>
          </a:xfrm>
          <a:custGeom>
            <a:avLst/>
            <a:gdLst/>
            <a:ahLst/>
            <a:cxnLst/>
            <a:rect l="l" t="t" r="r" b="b"/>
            <a:pathLst>
              <a:path w="3224208" h="2878338">
                <a:moveTo>
                  <a:pt x="0" y="0"/>
                </a:moveTo>
                <a:lnTo>
                  <a:pt x="3224208" y="0"/>
                </a:lnTo>
                <a:lnTo>
                  <a:pt x="3224208" y="2878338"/>
                </a:lnTo>
                <a:lnTo>
                  <a:pt x="0" y="2878338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>
            <a:off x="17099673" y="1747740"/>
            <a:ext cx="846964" cy="785367"/>
          </a:xfrm>
          <a:custGeom>
            <a:avLst/>
            <a:gdLst/>
            <a:ahLst/>
            <a:cxnLst/>
            <a:rect l="l" t="t" r="r" b="b"/>
            <a:pathLst>
              <a:path w="846964" h="785367">
                <a:moveTo>
                  <a:pt x="0" y="0"/>
                </a:moveTo>
                <a:lnTo>
                  <a:pt x="846964" y="0"/>
                </a:lnTo>
                <a:lnTo>
                  <a:pt x="846964" y="785367"/>
                </a:lnTo>
                <a:lnTo>
                  <a:pt x="0" y="785367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 rot="560151">
            <a:off x="12262881" y="646161"/>
            <a:ext cx="879666" cy="1038843"/>
          </a:xfrm>
          <a:custGeom>
            <a:avLst/>
            <a:gdLst/>
            <a:ahLst/>
            <a:cxnLst/>
            <a:rect l="l" t="t" r="r" b="b"/>
            <a:pathLst>
              <a:path w="879666" h="1038843">
                <a:moveTo>
                  <a:pt x="0" y="0"/>
                </a:moveTo>
                <a:lnTo>
                  <a:pt x="879666" y="0"/>
                </a:lnTo>
                <a:lnTo>
                  <a:pt x="879666" y="1038843"/>
                </a:lnTo>
                <a:lnTo>
                  <a:pt x="0" y="1038843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>
            <a:off x="5082535" y="423391"/>
            <a:ext cx="831376" cy="742192"/>
          </a:xfrm>
          <a:custGeom>
            <a:avLst/>
            <a:gdLst/>
            <a:ahLst/>
            <a:cxnLst/>
            <a:rect l="l" t="t" r="r" b="b"/>
            <a:pathLst>
              <a:path w="831376" h="742192">
                <a:moveTo>
                  <a:pt x="0" y="0"/>
                </a:moveTo>
                <a:lnTo>
                  <a:pt x="831375" y="0"/>
                </a:lnTo>
                <a:lnTo>
                  <a:pt x="831375" y="742192"/>
                </a:lnTo>
                <a:lnTo>
                  <a:pt x="0" y="74219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20" name="TextBox 20"/>
          <p:cNvSpPr txBox="1"/>
          <p:nvPr/>
        </p:nvSpPr>
        <p:spPr>
          <a:xfrm>
            <a:off x="2288343" y="4412311"/>
            <a:ext cx="13311206" cy="19236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2995"/>
              </a:lnSpc>
            </a:pP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Daripada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menggunakan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pg_shard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atau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Citus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yang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mungkin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memerlukan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konfigurasi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lebih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kompleks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untuk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pemula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kita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bisa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mendemonstrasikan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konsep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sharding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menggunakan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fitur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partisi</a:t>
            </a:r>
            <a:r>
              <a:rPr lang="en-US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deklaratif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bawaan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PostgreSQL yang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lebih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mudah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diatur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Ini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akan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mensimulasikan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sharding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pada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satu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instance PostgreSQL.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Untuk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skala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sebenarnya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ini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akan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diimplementasikan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di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beberapa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instance</a:t>
            </a:r>
            <a:endParaRPr lang="en-US" sz="2800" dirty="0">
              <a:solidFill>
                <a:srgbClr val="000000"/>
              </a:solidFill>
              <a:latin typeface="210 오로라"/>
              <a:ea typeface="210 오로라"/>
              <a:cs typeface="210 오로라"/>
              <a:sym typeface="210 오로라"/>
            </a:endParaRPr>
          </a:p>
        </p:txBody>
      </p:sp>
      <p:sp>
        <p:nvSpPr>
          <p:cNvPr id="23" name="TextBox 21">
            <a:extLst>
              <a:ext uri="{FF2B5EF4-FFF2-40B4-BE49-F238E27FC236}">
                <a16:creationId xmlns:a16="http://schemas.microsoft.com/office/drawing/2014/main" id="{AE7DC8DF-F14E-441F-AEC4-B80E3659BA5A}"/>
              </a:ext>
            </a:extLst>
          </p:cNvPr>
          <p:cNvSpPr txBox="1"/>
          <p:nvPr/>
        </p:nvSpPr>
        <p:spPr>
          <a:xfrm>
            <a:off x="2385994" y="1943509"/>
            <a:ext cx="9969359" cy="266246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209"/>
              </a:lnSpc>
            </a:pPr>
            <a:r>
              <a:rPr lang="en-US" sz="4000" b="1" dirty="0">
                <a:solidFill>
                  <a:srgbClr val="000000"/>
                </a:solidFill>
                <a:latin typeface="Gliker Bold" panose="020B0604020202020204" charset="0"/>
                <a:ea typeface="Gliker Bold"/>
                <a:cs typeface="Gliker Bold"/>
                <a:sym typeface="Gliker Bold"/>
              </a:rPr>
              <a:t>1. </a:t>
            </a:r>
            <a:r>
              <a:rPr lang="en-US" sz="4000" b="1" dirty="0" err="1">
                <a:solidFill>
                  <a:srgbClr val="000000"/>
                </a:solidFill>
                <a:latin typeface="Gliker Bold" panose="020B0604020202020204" charset="0"/>
                <a:ea typeface="Gliker Bold"/>
                <a:cs typeface="Gliker Bold"/>
                <a:sym typeface="Gliker Bold"/>
              </a:rPr>
              <a:t>S</a:t>
            </a:r>
            <a:r>
              <a:rPr lang="en-US" sz="4000" b="1" kern="100" dirty="0" err="1">
                <a:effectLst/>
                <a:latin typeface="Gliker Bold" panose="020B0604020202020204" charset="0"/>
                <a:ea typeface="Calibri" panose="020F0502020204030204" pitchFamily="34" charset="0"/>
                <a:cs typeface="Arial" panose="020B0604020202020204" pitchFamily="34" charset="0"/>
              </a:rPr>
              <a:t>harding</a:t>
            </a:r>
            <a:r>
              <a:rPr lang="en-US" sz="4000" b="1" kern="100" dirty="0">
                <a:effectLst/>
                <a:latin typeface="Gliker Bold" panose="020B0604020202020204" charset="0"/>
                <a:ea typeface="Calibri" panose="020F0502020204030204" pitchFamily="34" charset="0"/>
                <a:cs typeface="Arial" panose="020B0604020202020204" pitchFamily="34" charset="0"/>
              </a:rPr>
              <a:t> di PostgreSQL (</a:t>
            </a:r>
            <a:r>
              <a:rPr lang="en-US" sz="4000" b="1" kern="100" dirty="0" err="1">
                <a:effectLst/>
                <a:latin typeface="Gliker Bold" panose="020B0604020202020204" charset="0"/>
                <a:ea typeface="Calibri" panose="020F0502020204030204" pitchFamily="34" charset="0"/>
                <a:cs typeface="Arial" panose="020B0604020202020204" pitchFamily="34" charset="0"/>
              </a:rPr>
              <a:t>Menggunakan</a:t>
            </a:r>
            <a:r>
              <a:rPr lang="en-US" sz="4000" b="1" kern="100" dirty="0">
                <a:effectLst/>
                <a:latin typeface="Gliker Bold" panose="020B060402020202020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4000" b="1" kern="100" dirty="0" err="1">
                <a:effectLst/>
                <a:latin typeface="Gliker Bold" panose="020B0604020202020204" charset="0"/>
                <a:ea typeface="Calibri" panose="020F0502020204030204" pitchFamily="34" charset="0"/>
                <a:cs typeface="Arial" panose="020B0604020202020204" pitchFamily="34" charset="0"/>
              </a:rPr>
              <a:t>Partisi</a:t>
            </a:r>
            <a:r>
              <a:rPr lang="en-US" sz="4000" b="1" kern="100" dirty="0">
                <a:effectLst/>
                <a:latin typeface="Gliker Bold" panose="020B060402020202020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4000" b="1" kern="100" dirty="0" err="1">
                <a:effectLst/>
                <a:latin typeface="Gliker Bold" panose="020B0604020202020204" charset="0"/>
                <a:ea typeface="Calibri" panose="020F0502020204030204" pitchFamily="34" charset="0"/>
                <a:cs typeface="Arial" panose="020B0604020202020204" pitchFamily="34" charset="0"/>
              </a:rPr>
              <a:t>Bawaan</a:t>
            </a:r>
            <a:r>
              <a:rPr lang="en-US" sz="4000" b="1" kern="100" dirty="0">
                <a:effectLst/>
                <a:latin typeface="Gliker Bold" panose="020B060402020202020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en-US" sz="4000" kern="100" dirty="0">
              <a:effectLst/>
              <a:latin typeface="Gliker Bold" panose="020B060402020202020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>
              <a:lnSpc>
                <a:spcPts val="7209"/>
              </a:lnSpc>
            </a:pPr>
            <a:endParaRPr lang="en-US" sz="4000" b="1" dirty="0">
              <a:solidFill>
                <a:srgbClr val="000000"/>
              </a:solidFill>
              <a:latin typeface="Gliker Bold" panose="020B0604020202020204" charset="0"/>
              <a:ea typeface="Gliker Bold"/>
              <a:cs typeface="Gliker Bold"/>
              <a:sym typeface="Gliker Bold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4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052909" y="7046572"/>
            <a:ext cx="2908511" cy="3646852"/>
          </a:xfrm>
          <a:custGeom>
            <a:avLst/>
            <a:gdLst/>
            <a:ahLst/>
            <a:cxnLst/>
            <a:rect l="l" t="t" r="r" b="b"/>
            <a:pathLst>
              <a:path w="2908511" h="3180280">
                <a:moveTo>
                  <a:pt x="0" y="0"/>
                </a:moveTo>
                <a:lnTo>
                  <a:pt x="2908511" y="0"/>
                </a:lnTo>
                <a:lnTo>
                  <a:pt x="2908511" y="3180280"/>
                </a:lnTo>
                <a:lnTo>
                  <a:pt x="0" y="31802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460572" y="6329753"/>
            <a:ext cx="2776187" cy="4498046"/>
          </a:xfrm>
          <a:custGeom>
            <a:avLst/>
            <a:gdLst/>
            <a:ahLst/>
            <a:cxnLst/>
            <a:rect l="l" t="t" r="r" b="b"/>
            <a:pathLst>
              <a:path w="2776187" h="3922573">
                <a:moveTo>
                  <a:pt x="0" y="0"/>
                </a:moveTo>
                <a:lnTo>
                  <a:pt x="2776187" y="0"/>
                </a:lnTo>
                <a:lnTo>
                  <a:pt x="2776187" y="3922574"/>
                </a:lnTo>
                <a:lnTo>
                  <a:pt x="0" y="392257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5902486" y="8229289"/>
            <a:ext cx="1604679" cy="1549722"/>
          </a:xfrm>
          <a:custGeom>
            <a:avLst/>
            <a:gdLst/>
            <a:ahLst/>
            <a:cxnLst/>
            <a:rect l="l" t="t" r="r" b="b"/>
            <a:pathLst>
              <a:path w="1604679" h="1351453">
                <a:moveTo>
                  <a:pt x="0" y="0"/>
                </a:moveTo>
                <a:lnTo>
                  <a:pt x="1604679" y="0"/>
                </a:lnTo>
                <a:lnTo>
                  <a:pt x="1604679" y="1351454"/>
                </a:lnTo>
                <a:lnTo>
                  <a:pt x="0" y="135145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892133" y="8988064"/>
            <a:ext cx="846964" cy="900587"/>
          </a:xfrm>
          <a:custGeom>
            <a:avLst/>
            <a:gdLst/>
            <a:ahLst/>
            <a:cxnLst/>
            <a:rect l="l" t="t" r="r" b="b"/>
            <a:pathLst>
              <a:path w="846964" h="785367">
                <a:moveTo>
                  <a:pt x="0" y="0"/>
                </a:moveTo>
                <a:lnTo>
                  <a:pt x="846964" y="0"/>
                </a:lnTo>
                <a:lnTo>
                  <a:pt x="846964" y="785367"/>
                </a:lnTo>
                <a:lnTo>
                  <a:pt x="0" y="78536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-311982" y="2225505"/>
            <a:ext cx="1936252" cy="2010242"/>
          </a:xfrm>
          <a:custGeom>
            <a:avLst/>
            <a:gdLst/>
            <a:ahLst/>
            <a:cxnLst/>
            <a:rect l="l" t="t" r="r" b="b"/>
            <a:pathLst>
              <a:path w="1936252" h="1753055">
                <a:moveTo>
                  <a:pt x="0" y="0"/>
                </a:moveTo>
                <a:lnTo>
                  <a:pt x="1936252" y="0"/>
                </a:lnTo>
                <a:lnTo>
                  <a:pt x="1936252" y="1753055"/>
                </a:lnTo>
                <a:lnTo>
                  <a:pt x="0" y="175305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56671" y="-179587"/>
            <a:ext cx="1604679" cy="1549722"/>
          </a:xfrm>
          <a:custGeom>
            <a:avLst/>
            <a:gdLst/>
            <a:ahLst/>
            <a:cxnLst/>
            <a:rect l="l" t="t" r="r" b="b"/>
            <a:pathLst>
              <a:path w="1604679" h="1351453">
                <a:moveTo>
                  <a:pt x="0" y="0"/>
                </a:moveTo>
                <a:lnTo>
                  <a:pt x="1604679" y="0"/>
                </a:lnTo>
                <a:lnTo>
                  <a:pt x="1604679" y="1351453"/>
                </a:lnTo>
                <a:lnTo>
                  <a:pt x="0" y="135145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-495245" y="-1491004"/>
            <a:ext cx="2908511" cy="3646852"/>
          </a:xfrm>
          <a:custGeom>
            <a:avLst/>
            <a:gdLst/>
            <a:ahLst/>
            <a:cxnLst/>
            <a:rect l="l" t="t" r="r" b="b"/>
            <a:pathLst>
              <a:path w="2908511" h="3180280">
                <a:moveTo>
                  <a:pt x="0" y="0"/>
                </a:moveTo>
                <a:lnTo>
                  <a:pt x="2908511" y="0"/>
                </a:lnTo>
                <a:lnTo>
                  <a:pt x="2908511" y="3180280"/>
                </a:lnTo>
                <a:lnTo>
                  <a:pt x="0" y="31802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-396210" y="1556256"/>
            <a:ext cx="1604679" cy="1642705"/>
          </a:xfrm>
          <a:custGeom>
            <a:avLst/>
            <a:gdLst/>
            <a:ahLst/>
            <a:cxnLst/>
            <a:rect l="l" t="t" r="r" b="b"/>
            <a:pathLst>
              <a:path w="1604679" h="1432540">
                <a:moveTo>
                  <a:pt x="0" y="0"/>
                </a:moveTo>
                <a:lnTo>
                  <a:pt x="1604678" y="0"/>
                </a:lnTo>
                <a:lnTo>
                  <a:pt x="1604678" y="1432540"/>
                </a:lnTo>
                <a:lnTo>
                  <a:pt x="0" y="143254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8897310" y="9183752"/>
            <a:ext cx="846964" cy="900587"/>
          </a:xfrm>
          <a:custGeom>
            <a:avLst/>
            <a:gdLst/>
            <a:ahLst/>
            <a:cxnLst/>
            <a:rect l="l" t="t" r="r" b="b"/>
            <a:pathLst>
              <a:path w="846964" h="785367">
                <a:moveTo>
                  <a:pt x="0" y="0"/>
                </a:moveTo>
                <a:lnTo>
                  <a:pt x="846964" y="0"/>
                </a:lnTo>
                <a:lnTo>
                  <a:pt x="846964" y="785367"/>
                </a:lnTo>
                <a:lnTo>
                  <a:pt x="0" y="785367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7126945" y="6395742"/>
            <a:ext cx="2376653" cy="2295259"/>
          </a:xfrm>
          <a:custGeom>
            <a:avLst/>
            <a:gdLst/>
            <a:ahLst/>
            <a:cxnLst/>
            <a:rect l="l" t="t" r="r" b="b"/>
            <a:pathLst>
              <a:path w="2376653" h="2001607">
                <a:moveTo>
                  <a:pt x="0" y="0"/>
                </a:moveTo>
                <a:lnTo>
                  <a:pt x="2376654" y="0"/>
                </a:lnTo>
                <a:lnTo>
                  <a:pt x="2376654" y="2001607"/>
                </a:lnTo>
                <a:lnTo>
                  <a:pt x="0" y="2001607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3724266" y="8444237"/>
            <a:ext cx="3224208" cy="3300613"/>
          </a:xfrm>
          <a:custGeom>
            <a:avLst/>
            <a:gdLst/>
            <a:ahLst/>
            <a:cxnLst/>
            <a:rect l="l" t="t" r="r" b="b"/>
            <a:pathLst>
              <a:path w="3224208" h="2878338">
                <a:moveTo>
                  <a:pt x="0" y="0"/>
                </a:moveTo>
                <a:lnTo>
                  <a:pt x="3224207" y="0"/>
                </a:lnTo>
                <a:lnTo>
                  <a:pt x="3224207" y="2878338"/>
                </a:lnTo>
                <a:lnTo>
                  <a:pt x="0" y="2878338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 rot="-8464520">
            <a:off x="16014299" y="-941552"/>
            <a:ext cx="2855370" cy="3866763"/>
          </a:xfrm>
          <a:custGeom>
            <a:avLst/>
            <a:gdLst/>
            <a:ahLst/>
            <a:cxnLst/>
            <a:rect l="l" t="t" r="r" b="b"/>
            <a:pathLst>
              <a:path w="2855370" h="3372056">
                <a:moveTo>
                  <a:pt x="0" y="0"/>
                </a:moveTo>
                <a:lnTo>
                  <a:pt x="2855370" y="0"/>
                </a:lnTo>
                <a:lnTo>
                  <a:pt x="2855370" y="3372056"/>
                </a:lnTo>
                <a:lnTo>
                  <a:pt x="0" y="3372056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 rot="560151">
            <a:off x="865098" y="6702419"/>
            <a:ext cx="692524" cy="937820"/>
          </a:xfrm>
          <a:custGeom>
            <a:avLst/>
            <a:gdLst/>
            <a:ahLst/>
            <a:cxnLst/>
            <a:rect l="l" t="t" r="r" b="b"/>
            <a:pathLst>
              <a:path w="692524" h="817837">
                <a:moveTo>
                  <a:pt x="0" y="0"/>
                </a:moveTo>
                <a:lnTo>
                  <a:pt x="692523" y="0"/>
                </a:lnTo>
                <a:lnTo>
                  <a:pt x="692523" y="817837"/>
                </a:lnTo>
                <a:lnTo>
                  <a:pt x="0" y="817837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 rot="560151">
            <a:off x="4807258" y="8957231"/>
            <a:ext cx="1478013" cy="2001536"/>
          </a:xfrm>
          <a:custGeom>
            <a:avLst/>
            <a:gdLst/>
            <a:ahLst/>
            <a:cxnLst/>
            <a:rect l="l" t="t" r="r" b="b"/>
            <a:pathLst>
              <a:path w="1478013" h="1745463">
                <a:moveTo>
                  <a:pt x="0" y="0"/>
                </a:moveTo>
                <a:lnTo>
                  <a:pt x="1478013" y="0"/>
                </a:lnTo>
                <a:lnTo>
                  <a:pt x="1478013" y="1745463"/>
                </a:lnTo>
                <a:lnTo>
                  <a:pt x="0" y="1745463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15091064" y="-1930479"/>
            <a:ext cx="3224208" cy="3300613"/>
          </a:xfrm>
          <a:custGeom>
            <a:avLst/>
            <a:gdLst/>
            <a:ahLst/>
            <a:cxnLst/>
            <a:rect l="l" t="t" r="r" b="b"/>
            <a:pathLst>
              <a:path w="3224208" h="2878338">
                <a:moveTo>
                  <a:pt x="0" y="0"/>
                </a:moveTo>
                <a:lnTo>
                  <a:pt x="3224208" y="0"/>
                </a:lnTo>
                <a:lnTo>
                  <a:pt x="3224208" y="2878338"/>
                </a:lnTo>
                <a:lnTo>
                  <a:pt x="0" y="2878338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>
            <a:off x="17126945" y="1651201"/>
            <a:ext cx="846964" cy="900587"/>
          </a:xfrm>
          <a:custGeom>
            <a:avLst/>
            <a:gdLst/>
            <a:ahLst/>
            <a:cxnLst/>
            <a:rect l="l" t="t" r="r" b="b"/>
            <a:pathLst>
              <a:path w="846964" h="785367">
                <a:moveTo>
                  <a:pt x="0" y="0"/>
                </a:moveTo>
                <a:lnTo>
                  <a:pt x="846964" y="0"/>
                </a:lnTo>
                <a:lnTo>
                  <a:pt x="846964" y="785367"/>
                </a:lnTo>
                <a:lnTo>
                  <a:pt x="0" y="785367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 rot="560151">
            <a:off x="12302515" y="513445"/>
            <a:ext cx="879666" cy="1191250"/>
          </a:xfrm>
          <a:custGeom>
            <a:avLst/>
            <a:gdLst/>
            <a:ahLst/>
            <a:cxnLst/>
            <a:rect l="l" t="t" r="r" b="b"/>
            <a:pathLst>
              <a:path w="879666" h="1038843">
                <a:moveTo>
                  <a:pt x="0" y="0"/>
                </a:moveTo>
                <a:lnTo>
                  <a:pt x="879666" y="0"/>
                </a:lnTo>
                <a:lnTo>
                  <a:pt x="879666" y="1038843"/>
                </a:lnTo>
                <a:lnTo>
                  <a:pt x="0" y="1038843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>
            <a:off x="5109807" y="333187"/>
            <a:ext cx="831376" cy="851077"/>
          </a:xfrm>
          <a:custGeom>
            <a:avLst/>
            <a:gdLst/>
            <a:ahLst/>
            <a:cxnLst/>
            <a:rect l="l" t="t" r="r" b="b"/>
            <a:pathLst>
              <a:path w="831376" h="742192">
                <a:moveTo>
                  <a:pt x="0" y="0"/>
                </a:moveTo>
                <a:lnTo>
                  <a:pt x="831375" y="0"/>
                </a:lnTo>
                <a:lnTo>
                  <a:pt x="831375" y="742192"/>
                </a:lnTo>
                <a:lnTo>
                  <a:pt x="0" y="74219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grpSp>
        <p:nvGrpSpPr>
          <p:cNvPr id="25" name="Group 25"/>
          <p:cNvGrpSpPr/>
          <p:nvPr/>
        </p:nvGrpSpPr>
        <p:grpSpPr>
          <a:xfrm>
            <a:off x="2153987" y="3453711"/>
            <a:ext cx="6523304" cy="4821840"/>
            <a:chOff x="0" y="0"/>
            <a:chExt cx="1094007" cy="1107474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1094007" cy="1107474"/>
            </a:xfrm>
            <a:custGeom>
              <a:avLst/>
              <a:gdLst/>
              <a:ahLst/>
              <a:cxnLst/>
              <a:rect l="l" t="t" r="r" b="b"/>
              <a:pathLst>
                <a:path w="1094007" h="1107474">
                  <a:moveTo>
                    <a:pt x="22366" y="0"/>
                  </a:moveTo>
                  <a:lnTo>
                    <a:pt x="1071642" y="0"/>
                  </a:lnTo>
                  <a:cubicBezTo>
                    <a:pt x="1077573" y="0"/>
                    <a:pt x="1083262" y="2356"/>
                    <a:pt x="1087457" y="6551"/>
                  </a:cubicBezTo>
                  <a:cubicBezTo>
                    <a:pt x="1091651" y="10745"/>
                    <a:pt x="1094007" y="16434"/>
                    <a:pt x="1094007" y="22366"/>
                  </a:cubicBezTo>
                  <a:lnTo>
                    <a:pt x="1094007" y="1085109"/>
                  </a:lnTo>
                  <a:cubicBezTo>
                    <a:pt x="1094007" y="1097461"/>
                    <a:pt x="1083994" y="1107474"/>
                    <a:pt x="1071642" y="1107474"/>
                  </a:cubicBezTo>
                  <a:lnTo>
                    <a:pt x="22366" y="1107474"/>
                  </a:lnTo>
                  <a:cubicBezTo>
                    <a:pt x="16434" y="1107474"/>
                    <a:pt x="10745" y="1105118"/>
                    <a:pt x="6551" y="1100924"/>
                  </a:cubicBezTo>
                  <a:cubicBezTo>
                    <a:pt x="2356" y="1096729"/>
                    <a:pt x="0" y="1091040"/>
                    <a:pt x="0" y="1085109"/>
                  </a:cubicBezTo>
                  <a:lnTo>
                    <a:pt x="0" y="22366"/>
                  </a:lnTo>
                  <a:cubicBezTo>
                    <a:pt x="0" y="10013"/>
                    <a:pt x="10013" y="0"/>
                    <a:pt x="22366" y="0"/>
                  </a:cubicBezTo>
                  <a:close/>
                </a:path>
              </a:pathLst>
            </a:custGeom>
            <a:solidFill>
              <a:srgbClr val="FFFFFF"/>
            </a:solidFill>
            <a:ln w="9525" cap="sq">
              <a:solidFill>
                <a:srgbClr val="954614"/>
              </a:solidFill>
              <a:prstDash val="solid"/>
              <a:miter/>
            </a:ln>
          </p:spPr>
        </p:sp>
        <p:sp>
          <p:nvSpPr>
            <p:cNvPr id="27" name="TextBox 27"/>
            <p:cNvSpPr txBox="1"/>
            <p:nvPr/>
          </p:nvSpPr>
          <p:spPr>
            <a:xfrm>
              <a:off x="0" y="-47625"/>
              <a:ext cx="1094007" cy="115509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  <a:endParaRPr/>
            </a:p>
          </p:txBody>
        </p:sp>
      </p:grpSp>
      <p:sp>
        <p:nvSpPr>
          <p:cNvPr id="31" name="TextBox 31"/>
          <p:cNvSpPr txBox="1"/>
          <p:nvPr/>
        </p:nvSpPr>
        <p:spPr>
          <a:xfrm>
            <a:off x="2118283" y="3604268"/>
            <a:ext cx="5743809" cy="45207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914400">
              <a:lnSpc>
                <a:spcPct val="150000"/>
              </a:lnSpc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SQL</a:t>
            </a:r>
          </a:p>
          <a:p>
            <a:pPr marL="914400">
              <a:lnSpc>
                <a:spcPct val="150000"/>
              </a:lnSpc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CREATE TABLE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Pasien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(</a:t>
            </a:r>
          </a:p>
          <a:p>
            <a:pPr marL="914400">
              <a:lnSpc>
                <a:spcPct val="150000"/>
              </a:lnSpc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pasien_id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UUID PRIMARY KEY DEFAULT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gen_random_uuid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(),</a:t>
            </a:r>
          </a:p>
          <a:p>
            <a:pPr marL="914400">
              <a:lnSpc>
                <a:spcPct val="150000"/>
              </a:lnSpc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nama_lengkap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VARCHAR(255) NOT NULL,</a:t>
            </a:r>
          </a:p>
          <a:p>
            <a:pPr marL="914400">
              <a:lnSpc>
                <a:spcPct val="150000"/>
              </a:lnSpc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tanggal_lahir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DATE,</a:t>
            </a:r>
          </a:p>
          <a:p>
            <a:pPr marL="914400">
              <a:lnSpc>
                <a:spcPct val="150000"/>
              </a:lnSpc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jenis_kelamin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VARCHAR(10),</a:t>
            </a:r>
          </a:p>
          <a:p>
            <a:pPr marL="914400">
              <a:lnSpc>
                <a:spcPct val="150000"/>
              </a:lnSpc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alamat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TEXT,</a:t>
            </a:r>
          </a:p>
          <a:p>
            <a:pPr marL="914400">
              <a:lnSpc>
                <a:spcPct val="150000"/>
              </a:lnSpc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nomor_telepon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VARCHAR(20),</a:t>
            </a:r>
          </a:p>
          <a:p>
            <a:pPr marL="914400">
              <a:lnSpc>
                <a:spcPct val="150000"/>
              </a:lnSpc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email VARCHAR(255)</a:t>
            </a:r>
          </a:p>
          <a:p>
            <a:pPr marL="914400">
              <a:lnSpc>
                <a:spcPct val="150000"/>
              </a:lnSpc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) PARTITION BY RANGE (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tanggal_lahir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</a:p>
        </p:txBody>
      </p:sp>
      <p:grpSp>
        <p:nvGrpSpPr>
          <p:cNvPr id="33" name="Group 33"/>
          <p:cNvGrpSpPr/>
          <p:nvPr/>
        </p:nvGrpSpPr>
        <p:grpSpPr>
          <a:xfrm>
            <a:off x="9467394" y="3380510"/>
            <a:ext cx="7088776" cy="5470094"/>
            <a:chOff x="0" y="0"/>
            <a:chExt cx="1094007" cy="1107474"/>
          </a:xfrm>
        </p:grpSpPr>
        <p:sp>
          <p:nvSpPr>
            <p:cNvPr id="34" name="Freeform 34"/>
            <p:cNvSpPr/>
            <p:nvPr/>
          </p:nvSpPr>
          <p:spPr>
            <a:xfrm>
              <a:off x="0" y="0"/>
              <a:ext cx="1094007" cy="1107474"/>
            </a:xfrm>
            <a:custGeom>
              <a:avLst/>
              <a:gdLst/>
              <a:ahLst/>
              <a:cxnLst/>
              <a:rect l="l" t="t" r="r" b="b"/>
              <a:pathLst>
                <a:path w="1094007" h="1107474">
                  <a:moveTo>
                    <a:pt x="22366" y="0"/>
                  </a:moveTo>
                  <a:lnTo>
                    <a:pt x="1071642" y="0"/>
                  </a:lnTo>
                  <a:cubicBezTo>
                    <a:pt x="1077573" y="0"/>
                    <a:pt x="1083262" y="2356"/>
                    <a:pt x="1087457" y="6551"/>
                  </a:cubicBezTo>
                  <a:cubicBezTo>
                    <a:pt x="1091651" y="10745"/>
                    <a:pt x="1094007" y="16434"/>
                    <a:pt x="1094007" y="22366"/>
                  </a:cubicBezTo>
                  <a:lnTo>
                    <a:pt x="1094007" y="1085109"/>
                  </a:lnTo>
                  <a:cubicBezTo>
                    <a:pt x="1094007" y="1097461"/>
                    <a:pt x="1083994" y="1107474"/>
                    <a:pt x="1071642" y="1107474"/>
                  </a:cubicBezTo>
                  <a:lnTo>
                    <a:pt x="22366" y="1107474"/>
                  </a:lnTo>
                  <a:cubicBezTo>
                    <a:pt x="16434" y="1107474"/>
                    <a:pt x="10745" y="1105118"/>
                    <a:pt x="6551" y="1100924"/>
                  </a:cubicBezTo>
                  <a:cubicBezTo>
                    <a:pt x="2356" y="1096729"/>
                    <a:pt x="0" y="1091040"/>
                    <a:pt x="0" y="1085109"/>
                  </a:cubicBezTo>
                  <a:lnTo>
                    <a:pt x="0" y="22366"/>
                  </a:lnTo>
                  <a:cubicBezTo>
                    <a:pt x="0" y="10013"/>
                    <a:pt x="10013" y="0"/>
                    <a:pt x="22366" y="0"/>
                  </a:cubicBezTo>
                  <a:close/>
                </a:path>
              </a:pathLst>
            </a:custGeom>
            <a:solidFill>
              <a:srgbClr val="FFFFFF"/>
            </a:solidFill>
            <a:ln w="9525" cap="sq">
              <a:solidFill>
                <a:srgbClr val="954614"/>
              </a:solidFill>
              <a:prstDash val="solid"/>
              <a:miter/>
            </a:ln>
          </p:spPr>
        </p:sp>
        <p:sp>
          <p:nvSpPr>
            <p:cNvPr id="35" name="TextBox 35"/>
            <p:cNvSpPr txBox="1"/>
            <p:nvPr/>
          </p:nvSpPr>
          <p:spPr>
            <a:xfrm>
              <a:off x="0" y="-47625"/>
              <a:ext cx="1094007" cy="115509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  <a:endParaRPr/>
            </a:p>
          </p:txBody>
        </p:sp>
      </p:grpSp>
      <p:sp>
        <p:nvSpPr>
          <p:cNvPr id="39" name="TextBox 39"/>
          <p:cNvSpPr txBox="1"/>
          <p:nvPr/>
        </p:nvSpPr>
        <p:spPr>
          <a:xfrm>
            <a:off x="9144000" y="3543300"/>
            <a:ext cx="7580326" cy="493622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914400">
              <a:lnSpc>
                <a:spcPct val="150000"/>
              </a:lnSpc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SQL</a:t>
            </a:r>
          </a:p>
          <a:p>
            <a:pPr marL="914400">
              <a:lnSpc>
                <a:spcPct val="150000"/>
              </a:lnSpc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CREATE TABLE Pasien_Pre1980 PARTITION OF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Pasien</a:t>
            </a:r>
            <a:endParaRPr lang="en-US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50000"/>
              </a:lnSpc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   FOR VALUES FROM ('1900-01-01') TO ('1980-01-01');</a:t>
            </a:r>
          </a:p>
          <a:p>
            <a:pPr marL="914400">
              <a:lnSpc>
                <a:spcPct val="150000"/>
              </a:lnSpc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  <a:p>
            <a:pPr marL="914400">
              <a:lnSpc>
                <a:spcPct val="150000"/>
              </a:lnSpc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CREATE TABLE Pasien_1980s PARTITION OF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Pasien</a:t>
            </a:r>
            <a:endParaRPr lang="en-US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50000"/>
              </a:lnSpc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   FOR VALUES FROM ('1980-01-01') TO ('1990-01-01');</a:t>
            </a:r>
          </a:p>
          <a:p>
            <a:pPr marL="914400">
              <a:lnSpc>
                <a:spcPct val="150000"/>
              </a:lnSpc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  <a:p>
            <a:pPr marL="914400">
              <a:lnSpc>
                <a:spcPct val="150000"/>
              </a:lnSpc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CREATE TABLE Pasien_1990s PARTITION OF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Pasien</a:t>
            </a:r>
            <a:endParaRPr lang="en-US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50000"/>
              </a:lnSpc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   FOR VALUES FROM ('1990-01-01') TO ('2000-01-01');</a:t>
            </a:r>
          </a:p>
          <a:p>
            <a:pPr marL="914400">
              <a:lnSpc>
                <a:spcPct val="150000"/>
              </a:lnSpc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  <a:p>
            <a:pPr marL="914400">
              <a:lnSpc>
                <a:spcPct val="150000"/>
              </a:lnSpc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CREATE TABLE Pasien_Post2000 PARTITION OF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Pasien</a:t>
            </a:r>
            <a:endParaRPr lang="en-US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50000"/>
              </a:lnSpc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   FOR VALUES FROM ('2000-01-01') TO ('2050-01-01');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30AC673-D6ED-4BA3-8DF7-6697997DAB07}"/>
              </a:ext>
            </a:extLst>
          </p:cNvPr>
          <p:cNvSpPr/>
          <p:nvPr/>
        </p:nvSpPr>
        <p:spPr>
          <a:xfrm>
            <a:off x="3409929" y="2436542"/>
            <a:ext cx="4153809" cy="601037"/>
          </a:xfrm>
          <a:prstGeom prst="roundRect">
            <a:avLst/>
          </a:prstGeom>
          <a:solidFill>
            <a:srgbClr val="FFC8A7"/>
          </a:solidFill>
          <a:ln>
            <a:solidFill>
              <a:srgbClr val="FFC5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rtl="0">
              <a:lnSpc>
                <a:spcPct val="150000"/>
              </a:lnSpc>
            </a:pPr>
            <a:r>
              <a:rPr lang="en-US" kern="1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a). </a:t>
            </a:r>
            <a:r>
              <a:rPr lang="en-US" kern="100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Tabel</a:t>
            </a:r>
            <a:r>
              <a:rPr lang="en-US" kern="1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kern="100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Induk</a:t>
            </a:r>
            <a:endParaRPr lang="en-US" sz="1800" kern="1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FF685853-56F8-49F6-8293-34B9C38973DF}"/>
              </a:ext>
            </a:extLst>
          </p:cNvPr>
          <p:cNvSpPr/>
          <p:nvPr/>
        </p:nvSpPr>
        <p:spPr>
          <a:xfrm>
            <a:off x="9368148" y="2497744"/>
            <a:ext cx="4153809" cy="601037"/>
          </a:xfrm>
          <a:prstGeom prst="roundRect">
            <a:avLst/>
          </a:prstGeom>
          <a:solidFill>
            <a:srgbClr val="FFC8A7"/>
          </a:solidFill>
          <a:ln>
            <a:solidFill>
              <a:srgbClr val="FFC5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rtl="0">
              <a:lnSpc>
                <a:spcPct val="150000"/>
              </a:lnSpc>
            </a:pPr>
            <a:r>
              <a:rPr lang="en-US" b="1" kern="1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b). </a:t>
            </a:r>
            <a:r>
              <a:rPr lang="en-US" b="1" kern="100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Partisi</a:t>
            </a:r>
            <a:r>
              <a:rPr lang="en-US" b="1" kern="1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Anak</a:t>
            </a:r>
            <a:endParaRPr lang="en-US" sz="1800" kern="1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39">
            <a:extLst>
              <a:ext uri="{FF2B5EF4-FFF2-40B4-BE49-F238E27FC236}">
                <a16:creationId xmlns:a16="http://schemas.microsoft.com/office/drawing/2014/main" id="{D4D01BA4-70DE-41A3-A2D2-CD689CF09F7C}"/>
              </a:ext>
            </a:extLst>
          </p:cNvPr>
          <p:cNvSpPr txBox="1"/>
          <p:nvPr/>
        </p:nvSpPr>
        <p:spPr>
          <a:xfrm>
            <a:off x="8975953" y="8985697"/>
            <a:ext cx="7580326" cy="7812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914400">
              <a:lnSpc>
                <a:spcPct val="150000"/>
              </a:lnSpc>
            </a:pPr>
            <a:r>
              <a:rPr lang="en-US" sz="1800" i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Ini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adalah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contoh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sederhana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. Anda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bisa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menambahkan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lebih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banyak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partisi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atau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menggunakan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kriteria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lain.</a:t>
            </a:r>
            <a:endParaRPr lang="en-US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7268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4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025637" y="7494463"/>
            <a:ext cx="2908511" cy="3180280"/>
          </a:xfrm>
          <a:custGeom>
            <a:avLst/>
            <a:gdLst/>
            <a:ahLst/>
            <a:cxnLst/>
            <a:rect l="l" t="t" r="r" b="b"/>
            <a:pathLst>
              <a:path w="2908511" h="3180280">
                <a:moveTo>
                  <a:pt x="0" y="0"/>
                </a:moveTo>
                <a:lnTo>
                  <a:pt x="2908511" y="0"/>
                </a:lnTo>
                <a:lnTo>
                  <a:pt x="2908511" y="3180280"/>
                </a:lnTo>
                <a:lnTo>
                  <a:pt x="0" y="31802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339254" y="6752170"/>
            <a:ext cx="2776187" cy="3922573"/>
          </a:xfrm>
          <a:custGeom>
            <a:avLst/>
            <a:gdLst/>
            <a:ahLst/>
            <a:cxnLst/>
            <a:rect l="l" t="t" r="r" b="b"/>
            <a:pathLst>
              <a:path w="2776187" h="3922573">
                <a:moveTo>
                  <a:pt x="0" y="0"/>
                </a:moveTo>
                <a:lnTo>
                  <a:pt x="2776187" y="0"/>
                </a:lnTo>
                <a:lnTo>
                  <a:pt x="2776187" y="3922573"/>
                </a:lnTo>
                <a:lnTo>
                  <a:pt x="0" y="392257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5875214" y="8408876"/>
            <a:ext cx="1604679" cy="1351453"/>
          </a:xfrm>
          <a:custGeom>
            <a:avLst/>
            <a:gdLst/>
            <a:ahLst/>
            <a:cxnLst/>
            <a:rect l="l" t="t" r="r" b="b"/>
            <a:pathLst>
              <a:path w="1604679" h="1351453">
                <a:moveTo>
                  <a:pt x="0" y="0"/>
                </a:moveTo>
                <a:lnTo>
                  <a:pt x="1604679" y="0"/>
                </a:lnTo>
                <a:lnTo>
                  <a:pt x="1604679" y="1351454"/>
                </a:lnTo>
                <a:lnTo>
                  <a:pt x="0" y="135145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864861" y="9084603"/>
            <a:ext cx="846964" cy="785367"/>
          </a:xfrm>
          <a:custGeom>
            <a:avLst/>
            <a:gdLst/>
            <a:ahLst/>
            <a:cxnLst/>
            <a:rect l="l" t="t" r="r" b="b"/>
            <a:pathLst>
              <a:path w="846964" h="785367">
                <a:moveTo>
                  <a:pt x="0" y="0"/>
                </a:moveTo>
                <a:lnTo>
                  <a:pt x="846964" y="0"/>
                </a:lnTo>
                <a:lnTo>
                  <a:pt x="846964" y="785367"/>
                </a:lnTo>
                <a:lnTo>
                  <a:pt x="0" y="78536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-339254" y="2464010"/>
            <a:ext cx="1936252" cy="1753055"/>
          </a:xfrm>
          <a:custGeom>
            <a:avLst/>
            <a:gdLst/>
            <a:ahLst/>
            <a:cxnLst/>
            <a:rect l="l" t="t" r="r" b="b"/>
            <a:pathLst>
              <a:path w="1936252" h="1753055">
                <a:moveTo>
                  <a:pt x="0" y="0"/>
                </a:moveTo>
                <a:lnTo>
                  <a:pt x="1936252" y="0"/>
                </a:lnTo>
                <a:lnTo>
                  <a:pt x="1936252" y="1753055"/>
                </a:lnTo>
                <a:lnTo>
                  <a:pt x="0" y="175305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29399" y="0"/>
            <a:ext cx="1604679" cy="1351453"/>
          </a:xfrm>
          <a:custGeom>
            <a:avLst/>
            <a:gdLst/>
            <a:ahLst/>
            <a:cxnLst/>
            <a:rect l="l" t="t" r="r" b="b"/>
            <a:pathLst>
              <a:path w="1604679" h="1351453">
                <a:moveTo>
                  <a:pt x="0" y="0"/>
                </a:moveTo>
                <a:lnTo>
                  <a:pt x="1604679" y="0"/>
                </a:lnTo>
                <a:lnTo>
                  <a:pt x="1604679" y="1351453"/>
                </a:lnTo>
                <a:lnTo>
                  <a:pt x="0" y="135145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-522517" y="-1043113"/>
            <a:ext cx="2908511" cy="3180280"/>
          </a:xfrm>
          <a:custGeom>
            <a:avLst/>
            <a:gdLst/>
            <a:ahLst/>
            <a:cxnLst/>
            <a:rect l="l" t="t" r="r" b="b"/>
            <a:pathLst>
              <a:path w="2908511" h="3180280">
                <a:moveTo>
                  <a:pt x="0" y="0"/>
                </a:moveTo>
                <a:lnTo>
                  <a:pt x="2908511" y="0"/>
                </a:lnTo>
                <a:lnTo>
                  <a:pt x="2908511" y="3180280"/>
                </a:lnTo>
                <a:lnTo>
                  <a:pt x="0" y="31802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-423482" y="1747740"/>
            <a:ext cx="1604679" cy="1432540"/>
          </a:xfrm>
          <a:custGeom>
            <a:avLst/>
            <a:gdLst/>
            <a:ahLst/>
            <a:cxnLst/>
            <a:rect l="l" t="t" r="r" b="b"/>
            <a:pathLst>
              <a:path w="1604679" h="1432540">
                <a:moveTo>
                  <a:pt x="0" y="0"/>
                </a:moveTo>
                <a:lnTo>
                  <a:pt x="1604678" y="0"/>
                </a:lnTo>
                <a:lnTo>
                  <a:pt x="1604678" y="1432540"/>
                </a:lnTo>
                <a:lnTo>
                  <a:pt x="0" y="143254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7099673" y="6670713"/>
            <a:ext cx="2376653" cy="2001607"/>
          </a:xfrm>
          <a:custGeom>
            <a:avLst/>
            <a:gdLst/>
            <a:ahLst/>
            <a:cxnLst/>
            <a:rect l="l" t="t" r="r" b="b"/>
            <a:pathLst>
              <a:path w="2376653" h="2001607">
                <a:moveTo>
                  <a:pt x="0" y="0"/>
                </a:moveTo>
                <a:lnTo>
                  <a:pt x="2376654" y="0"/>
                </a:lnTo>
                <a:lnTo>
                  <a:pt x="2376654" y="2001607"/>
                </a:lnTo>
                <a:lnTo>
                  <a:pt x="0" y="2001607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3696994" y="8847831"/>
            <a:ext cx="3224208" cy="2878338"/>
          </a:xfrm>
          <a:custGeom>
            <a:avLst/>
            <a:gdLst/>
            <a:ahLst/>
            <a:cxnLst/>
            <a:rect l="l" t="t" r="r" b="b"/>
            <a:pathLst>
              <a:path w="3224208" h="2878338">
                <a:moveTo>
                  <a:pt x="0" y="0"/>
                </a:moveTo>
                <a:lnTo>
                  <a:pt x="3224207" y="0"/>
                </a:lnTo>
                <a:lnTo>
                  <a:pt x="3224207" y="2878338"/>
                </a:lnTo>
                <a:lnTo>
                  <a:pt x="0" y="2878338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 rot="-8464520">
            <a:off x="15831615" y="-520445"/>
            <a:ext cx="2855370" cy="3372056"/>
          </a:xfrm>
          <a:custGeom>
            <a:avLst/>
            <a:gdLst/>
            <a:ahLst/>
            <a:cxnLst/>
            <a:rect l="l" t="t" r="r" b="b"/>
            <a:pathLst>
              <a:path w="2855370" h="3372056">
                <a:moveTo>
                  <a:pt x="0" y="0"/>
                </a:moveTo>
                <a:lnTo>
                  <a:pt x="2855370" y="0"/>
                </a:lnTo>
                <a:lnTo>
                  <a:pt x="2855370" y="3372056"/>
                </a:lnTo>
                <a:lnTo>
                  <a:pt x="0" y="3372056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 rot="560151">
            <a:off x="828094" y="6802925"/>
            <a:ext cx="692524" cy="817837"/>
          </a:xfrm>
          <a:custGeom>
            <a:avLst/>
            <a:gdLst/>
            <a:ahLst/>
            <a:cxnLst/>
            <a:rect l="l" t="t" r="r" b="b"/>
            <a:pathLst>
              <a:path w="692524" h="817837">
                <a:moveTo>
                  <a:pt x="0" y="0"/>
                </a:moveTo>
                <a:lnTo>
                  <a:pt x="692523" y="0"/>
                </a:lnTo>
                <a:lnTo>
                  <a:pt x="692523" y="817837"/>
                </a:lnTo>
                <a:lnTo>
                  <a:pt x="0" y="817837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 rot="560151">
            <a:off x="4759216" y="9192926"/>
            <a:ext cx="1478013" cy="1745463"/>
          </a:xfrm>
          <a:custGeom>
            <a:avLst/>
            <a:gdLst/>
            <a:ahLst/>
            <a:cxnLst/>
            <a:rect l="l" t="t" r="r" b="b"/>
            <a:pathLst>
              <a:path w="1478013" h="1745463">
                <a:moveTo>
                  <a:pt x="0" y="0"/>
                </a:moveTo>
                <a:lnTo>
                  <a:pt x="1478013" y="0"/>
                </a:lnTo>
                <a:lnTo>
                  <a:pt x="1478013" y="1745463"/>
                </a:lnTo>
                <a:lnTo>
                  <a:pt x="0" y="1745463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15063792" y="-1526885"/>
            <a:ext cx="3224208" cy="2878338"/>
          </a:xfrm>
          <a:custGeom>
            <a:avLst/>
            <a:gdLst/>
            <a:ahLst/>
            <a:cxnLst/>
            <a:rect l="l" t="t" r="r" b="b"/>
            <a:pathLst>
              <a:path w="3224208" h="2878338">
                <a:moveTo>
                  <a:pt x="0" y="0"/>
                </a:moveTo>
                <a:lnTo>
                  <a:pt x="3224208" y="0"/>
                </a:lnTo>
                <a:lnTo>
                  <a:pt x="3224208" y="2878338"/>
                </a:lnTo>
                <a:lnTo>
                  <a:pt x="0" y="2878338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>
            <a:off x="17099673" y="1747740"/>
            <a:ext cx="846964" cy="785367"/>
          </a:xfrm>
          <a:custGeom>
            <a:avLst/>
            <a:gdLst/>
            <a:ahLst/>
            <a:cxnLst/>
            <a:rect l="l" t="t" r="r" b="b"/>
            <a:pathLst>
              <a:path w="846964" h="785367">
                <a:moveTo>
                  <a:pt x="0" y="0"/>
                </a:moveTo>
                <a:lnTo>
                  <a:pt x="846964" y="0"/>
                </a:lnTo>
                <a:lnTo>
                  <a:pt x="846964" y="785367"/>
                </a:lnTo>
                <a:lnTo>
                  <a:pt x="0" y="785367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a:blipFill>
        </p:spPr>
      </p:sp>
      <p:sp>
        <p:nvSpPr>
          <p:cNvPr id="18" name="TextBox 18"/>
          <p:cNvSpPr txBox="1"/>
          <p:nvPr/>
        </p:nvSpPr>
        <p:spPr>
          <a:xfrm>
            <a:off x="3171279" y="2285048"/>
            <a:ext cx="12215158" cy="54748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4995"/>
              </a:lnSpc>
            </a:pPr>
            <a:r>
              <a:rPr lang="en-US" sz="6000" b="1" dirty="0" err="1">
                <a:solidFill>
                  <a:srgbClr val="000000"/>
                </a:solidFill>
                <a:latin typeface="Gliker Bold"/>
                <a:ea typeface="Gliker Bold"/>
                <a:cs typeface="Gliker Bold"/>
                <a:sym typeface="Gliker Bold"/>
              </a:rPr>
              <a:t>Laporan</a:t>
            </a:r>
            <a:endParaRPr lang="en-US" sz="6000" b="1" dirty="0">
              <a:solidFill>
                <a:srgbClr val="000000"/>
              </a:solidFill>
              <a:latin typeface="Gliker Bold"/>
              <a:ea typeface="Gliker Bold"/>
              <a:cs typeface="Gliker Bold"/>
              <a:sym typeface="Gliker Bold"/>
            </a:endParaRPr>
          </a:p>
          <a:p>
            <a:pPr algn="ctr">
              <a:lnSpc>
                <a:spcPts val="14995"/>
              </a:lnSpc>
            </a:pPr>
            <a:r>
              <a:rPr lang="en-US" sz="6000" b="1" dirty="0" err="1">
                <a:solidFill>
                  <a:srgbClr val="000000"/>
                </a:solidFill>
                <a:latin typeface="Gliker Bold"/>
                <a:ea typeface="Gliker Bold"/>
                <a:cs typeface="Gliker Bold"/>
                <a:sym typeface="Gliker Bold"/>
              </a:rPr>
              <a:t>Sistem</a:t>
            </a:r>
            <a:r>
              <a:rPr lang="en-US" sz="6000" b="1" dirty="0">
                <a:solidFill>
                  <a:srgbClr val="000000"/>
                </a:solidFill>
                <a:latin typeface="Gliker Bold"/>
                <a:ea typeface="Gliker Bold"/>
                <a:cs typeface="Gliker Bold"/>
                <a:sym typeface="Gliker Bold"/>
              </a:rPr>
              <a:t> </a:t>
            </a:r>
            <a:r>
              <a:rPr lang="en-US" sz="6000" b="1" dirty="0" err="1">
                <a:solidFill>
                  <a:srgbClr val="000000"/>
                </a:solidFill>
                <a:latin typeface="Gliker Bold"/>
                <a:ea typeface="Gliker Bold"/>
                <a:cs typeface="Gliker Bold"/>
                <a:sym typeface="Gliker Bold"/>
              </a:rPr>
              <a:t>Manajemen</a:t>
            </a:r>
            <a:r>
              <a:rPr lang="en-US" sz="6000" b="1" dirty="0">
                <a:solidFill>
                  <a:srgbClr val="000000"/>
                </a:solidFill>
                <a:latin typeface="Gliker Bold"/>
                <a:ea typeface="Gliker Bold"/>
                <a:cs typeface="Gliker Bold"/>
                <a:sym typeface="Gliker Bold"/>
              </a:rPr>
              <a:t> </a:t>
            </a:r>
          </a:p>
          <a:p>
            <a:pPr algn="ctr">
              <a:lnSpc>
                <a:spcPts val="14995"/>
              </a:lnSpc>
            </a:pPr>
            <a:r>
              <a:rPr lang="en-US" sz="6000" b="1" dirty="0" err="1">
                <a:solidFill>
                  <a:srgbClr val="000000"/>
                </a:solidFill>
                <a:latin typeface="Gliker Bold"/>
                <a:ea typeface="Gliker Bold"/>
                <a:cs typeface="Gliker Bold"/>
                <a:sym typeface="Gliker Bold"/>
              </a:rPr>
              <a:t>Rumah</a:t>
            </a:r>
            <a:r>
              <a:rPr lang="en-US" sz="6000" b="1" dirty="0">
                <a:solidFill>
                  <a:srgbClr val="000000"/>
                </a:solidFill>
                <a:latin typeface="Gliker Bold"/>
                <a:ea typeface="Gliker Bold"/>
                <a:cs typeface="Gliker Bold"/>
                <a:sym typeface="Gliker Bold"/>
              </a:rPr>
              <a:t> </a:t>
            </a:r>
            <a:r>
              <a:rPr lang="en-US" sz="6000" b="1" dirty="0" err="1">
                <a:solidFill>
                  <a:srgbClr val="000000"/>
                </a:solidFill>
                <a:latin typeface="Gliker Bold"/>
                <a:ea typeface="Gliker Bold"/>
                <a:cs typeface="Gliker Bold"/>
                <a:sym typeface="Gliker Bold"/>
              </a:rPr>
              <a:t>Sakit</a:t>
            </a:r>
            <a:r>
              <a:rPr lang="en-US" sz="6000" b="1" dirty="0">
                <a:solidFill>
                  <a:srgbClr val="000000"/>
                </a:solidFill>
                <a:latin typeface="Gliker Bold"/>
                <a:ea typeface="Gliker Bold"/>
                <a:cs typeface="Gliker Bold"/>
                <a:sym typeface="Gliker Bold"/>
              </a:rPr>
              <a:t> </a:t>
            </a:r>
            <a:r>
              <a:rPr lang="en-US" sz="6000" b="1" dirty="0" err="1">
                <a:solidFill>
                  <a:srgbClr val="000000"/>
                </a:solidFill>
                <a:latin typeface="Gliker Bold"/>
                <a:ea typeface="Gliker Bold"/>
                <a:cs typeface="Gliker Bold"/>
                <a:sym typeface="Gliker Bold"/>
              </a:rPr>
              <a:t>Terdistribusi</a:t>
            </a:r>
            <a:r>
              <a:rPr lang="en-US" sz="6000" b="1" dirty="0">
                <a:solidFill>
                  <a:srgbClr val="000000"/>
                </a:solidFill>
                <a:latin typeface="Gliker Bold"/>
                <a:ea typeface="Gliker Bold"/>
                <a:cs typeface="Gliker Bold"/>
                <a:sym typeface="Gliker Bold"/>
              </a:rPr>
              <a:t> </a:t>
            </a:r>
          </a:p>
        </p:txBody>
      </p:sp>
      <p:sp>
        <p:nvSpPr>
          <p:cNvPr id="21" name="Freeform 21"/>
          <p:cNvSpPr/>
          <p:nvPr/>
        </p:nvSpPr>
        <p:spPr>
          <a:xfrm>
            <a:off x="2868567" y="5671664"/>
            <a:ext cx="831376" cy="742192"/>
          </a:xfrm>
          <a:custGeom>
            <a:avLst/>
            <a:gdLst/>
            <a:ahLst/>
            <a:cxnLst/>
            <a:rect l="l" t="t" r="r" b="b"/>
            <a:pathLst>
              <a:path w="831376" h="742192">
                <a:moveTo>
                  <a:pt x="0" y="0"/>
                </a:moveTo>
                <a:lnTo>
                  <a:pt x="831376" y="0"/>
                </a:lnTo>
                <a:lnTo>
                  <a:pt x="831376" y="742192"/>
                </a:lnTo>
                <a:lnTo>
                  <a:pt x="0" y="74219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6580376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4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025637" y="7494463"/>
            <a:ext cx="2908511" cy="3180280"/>
          </a:xfrm>
          <a:custGeom>
            <a:avLst/>
            <a:gdLst/>
            <a:ahLst/>
            <a:cxnLst/>
            <a:rect l="l" t="t" r="r" b="b"/>
            <a:pathLst>
              <a:path w="2908511" h="3180280">
                <a:moveTo>
                  <a:pt x="0" y="0"/>
                </a:moveTo>
                <a:lnTo>
                  <a:pt x="2908511" y="0"/>
                </a:lnTo>
                <a:lnTo>
                  <a:pt x="2908511" y="3180280"/>
                </a:lnTo>
                <a:lnTo>
                  <a:pt x="0" y="31802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487844" y="6886544"/>
            <a:ext cx="2776187" cy="3922573"/>
          </a:xfrm>
          <a:custGeom>
            <a:avLst/>
            <a:gdLst/>
            <a:ahLst/>
            <a:cxnLst/>
            <a:rect l="l" t="t" r="r" b="b"/>
            <a:pathLst>
              <a:path w="2776187" h="3922573">
                <a:moveTo>
                  <a:pt x="0" y="0"/>
                </a:moveTo>
                <a:lnTo>
                  <a:pt x="2776187" y="0"/>
                </a:lnTo>
                <a:lnTo>
                  <a:pt x="2776187" y="3922574"/>
                </a:lnTo>
                <a:lnTo>
                  <a:pt x="0" y="392257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5875214" y="8408876"/>
            <a:ext cx="1604679" cy="1351453"/>
          </a:xfrm>
          <a:custGeom>
            <a:avLst/>
            <a:gdLst/>
            <a:ahLst/>
            <a:cxnLst/>
            <a:rect l="l" t="t" r="r" b="b"/>
            <a:pathLst>
              <a:path w="1604679" h="1351453">
                <a:moveTo>
                  <a:pt x="0" y="0"/>
                </a:moveTo>
                <a:lnTo>
                  <a:pt x="1604679" y="0"/>
                </a:lnTo>
                <a:lnTo>
                  <a:pt x="1604679" y="1351454"/>
                </a:lnTo>
                <a:lnTo>
                  <a:pt x="0" y="135145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864861" y="9084603"/>
            <a:ext cx="846964" cy="785367"/>
          </a:xfrm>
          <a:custGeom>
            <a:avLst/>
            <a:gdLst/>
            <a:ahLst/>
            <a:cxnLst/>
            <a:rect l="l" t="t" r="r" b="b"/>
            <a:pathLst>
              <a:path w="846964" h="785367">
                <a:moveTo>
                  <a:pt x="0" y="0"/>
                </a:moveTo>
                <a:lnTo>
                  <a:pt x="846964" y="0"/>
                </a:lnTo>
                <a:lnTo>
                  <a:pt x="846964" y="785367"/>
                </a:lnTo>
                <a:lnTo>
                  <a:pt x="0" y="78536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-339254" y="2464010"/>
            <a:ext cx="1936252" cy="1753055"/>
          </a:xfrm>
          <a:custGeom>
            <a:avLst/>
            <a:gdLst/>
            <a:ahLst/>
            <a:cxnLst/>
            <a:rect l="l" t="t" r="r" b="b"/>
            <a:pathLst>
              <a:path w="1936252" h="1753055">
                <a:moveTo>
                  <a:pt x="0" y="0"/>
                </a:moveTo>
                <a:lnTo>
                  <a:pt x="1936252" y="0"/>
                </a:lnTo>
                <a:lnTo>
                  <a:pt x="1936252" y="1753055"/>
                </a:lnTo>
                <a:lnTo>
                  <a:pt x="0" y="175305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29399" y="0"/>
            <a:ext cx="1604679" cy="1351453"/>
          </a:xfrm>
          <a:custGeom>
            <a:avLst/>
            <a:gdLst/>
            <a:ahLst/>
            <a:cxnLst/>
            <a:rect l="l" t="t" r="r" b="b"/>
            <a:pathLst>
              <a:path w="1604679" h="1351453">
                <a:moveTo>
                  <a:pt x="0" y="0"/>
                </a:moveTo>
                <a:lnTo>
                  <a:pt x="1604679" y="0"/>
                </a:lnTo>
                <a:lnTo>
                  <a:pt x="1604679" y="1351453"/>
                </a:lnTo>
                <a:lnTo>
                  <a:pt x="0" y="135145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-522517" y="-1043113"/>
            <a:ext cx="2908511" cy="3180280"/>
          </a:xfrm>
          <a:custGeom>
            <a:avLst/>
            <a:gdLst/>
            <a:ahLst/>
            <a:cxnLst/>
            <a:rect l="l" t="t" r="r" b="b"/>
            <a:pathLst>
              <a:path w="2908511" h="3180280">
                <a:moveTo>
                  <a:pt x="0" y="0"/>
                </a:moveTo>
                <a:lnTo>
                  <a:pt x="2908511" y="0"/>
                </a:lnTo>
                <a:lnTo>
                  <a:pt x="2908511" y="3180280"/>
                </a:lnTo>
                <a:lnTo>
                  <a:pt x="0" y="31802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-423482" y="1747740"/>
            <a:ext cx="1604679" cy="1432540"/>
          </a:xfrm>
          <a:custGeom>
            <a:avLst/>
            <a:gdLst/>
            <a:ahLst/>
            <a:cxnLst/>
            <a:rect l="l" t="t" r="r" b="b"/>
            <a:pathLst>
              <a:path w="1604679" h="1432540">
                <a:moveTo>
                  <a:pt x="0" y="0"/>
                </a:moveTo>
                <a:lnTo>
                  <a:pt x="1604678" y="0"/>
                </a:lnTo>
                <a:lnTo>
                  <a:pt x="1604678" y="1432540"/>
                </a:lnTo>
                <a:lnTo>
                  <a:pt x="0" y="143254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8870038" y="9280291"/>
            <a:ext cx="846964" cy="785367"/>
          </a:xfrm>
          <a:custGeom>
            <a:avLst/>
            <a:gdLst/>
            <a:ahLst/>
            <a:cxnLst/>
            <a:rect l="l" t="t" r="r" b="b"/>
            <a:pathLst>
              <a:path w="846964" h="785367">
                <a:moveTo>
                  <a:pt x="0" y="0"/>
                </a:moveTo>
                <a:lnTo>
                  <a:pt x="846964" y="0"/>
                </a:lnTo>
                <a:lnTo>
                  <a:pt x="846964" y="785367"/>
                </a:lnTo>
                <a:lnTo>
                  <a:pt x="0" y="785367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7099673" y="6670713"/>
            <a:ext cx="2376653" cy="2001607"/>
          </a:xfrm>
          <a:custGeom>
            <a:avLst/>
            <a:gdLst/>
            <a:ahLst/>
            <a:cxnLst/>
            <a:rect l="l" t="t" r="r" b="b"/>
            <a:pathLst>
              <a:path w="2376653" h="2001607">
                <a:moveTo>
                  <a:pt x="0" y="0"/>
                </a:moveTo>
                <a:lnTo>
                  <a:pt x="2376654" y="0"/>
                </a:lnTo>
                <a:lnTo>
                  <a:pt x="2376654" y="2001607"/>
                </a:lnTo>
                <a:lnTo>
                  <a:pt x="0" y="2001607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3696994" y="8847831"/>
            <a:ext cx="3224208" cy="2878338"/>
          </a:xfrm>
          <a:custGeom>
            <a:avLst/>
            <a:gdLst/>
            <a:ahLst/>
            <a:cxnLst/>
            <a:rect l="l" t="t" r="r" b="b"/>
            <a:pathLst>
              <a:path w="3224208" h="2878338">
                <a:moveTo>
                  <a:pt x="0" y="0"/>
                </a:moveTo>
                <a:lnTo>
                  <a:pt x="3224207" y="0"/>
                </a:lnTo>
                <a:lnTo>
                  <a:pt x="3224207" y="2878338"/>
                </a:lnTo>
                <a:lnTo>
                  <a:pt x="0" y="2878338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 rot="-8464520">
            <a:off x="15831615" y="-520445"/>
            <a:ext cx="2855370" cy="3372056"/>
          </a:xfrm>
          <a:custGeom>
            <a:avLst/>
            <a:gdLst/>
            <a:ahLst/>
            <a:cxnLst/>
            <a:rect l="l" t="t" r="r" b="b"/>
            <a:pathLst>
              <a:path w="2855370" h="3372056">
                <a:moveTo>
                  <a:pt x="0" y="0"/>
                </a:moveTo>
                <a:lnTo>
                  <a:pt x="2855370" y="0"/>
                </a:lnTo>
                <a:lnTo>
                  <a:pt x="2855370" y="3372056"/>
                </a:lnTo>
                <a:lnTo>
                  <a:pt x="0" y="3372056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 rot="560151">
            <a:off x="828094" y="6802925"/>
            <a:ext cx="692524" cy="817837"/>
          </a:xfrm>
          <a:custGeom>
            <a:avLst/>
            <a:gdLst/>
            <a:ahLst/>
            <a:cxnLst/>
            <a:rect l="l" t="t" r="r" b="b"/>
            <a:pathLst>
              <a:path w="692524" h="817837">
                <a:moveTo>
                  <a:pt x="0" y="0"/>
                </a:moveTo>
                <a:lnTo>
                  <a:pt x="692523" y="0"/>
                </a:lnTo>
                <a:lnTo>
                  <a:pt x="692523" y="817837"/>
                </a:lnTo>
                <a:lnTo>
                  <a:pt x="0" y="817837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 rot="560151">
            <a:off x="4759216" y="9192926"/>
            <a:ext cx="1478013" cy="1745463"/>
          </a:xfrm>
          <a:custGeom>
            <a:avLst/>
            <a:gdLst/>
            <a:ahLst/>
            <a:cxnLst/>
            <a:rect l="l" t="t" r="r" b="b"/>
            <a:pathLst>
              <a:path w="1478013" h="1745463">
                <a:moveTo>
                  <a:pt x="0" y="0"/>
                </a:moveTo>
                <a:lnTo>
                  <a:pt x="1478013" y="0"/>
                </a:lnTo>
                <a:lnTo>
                  <a:pt x="1478013" y="1745463"/>
                </a:lnTo>
                <a:lnTo>
                  <a:pt x="0" y="1745463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15063792" y="-1526885"/>
            <a:ext cx="3224208" cy="2878338"/>
          </a:xfrm>
          <a:custGeom>
            <a:avLst/>
            <a:gdLst/>
            <a:ahLst/>
            <a:cxnLst/>
            <a:rect l="l" t="t" r="r" b="b"/>
            <a:pathLst>
              <a:path w="3224208" h="2878338">
                <a:moveTo>
                  <a:pt x="0" y="0"/>
                </a:moveTo>
                <a:lnTo>
                  <a:pt x="3224208" y="0"/>
                </a:lnTo>
                <a:lnTo>
                  <a:pt x="3224208" y="2878338"/>
                </a:lnTo>
                <a:lnTo>
                  <a:pt x="0" y="2878338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>
            <a:off x="17099673" y="1747740"/>
            <a:ext cx="846964" cy="785367"/>
          </a:xfrm>
          <a:custGeom>
            <a:avLst/>
            <a:gdLst/>
            <a:ahLst/>
            <a:cxnLst/>
            <a:rect l="l" t="t" r="r" b="b"/>
            <a:pathLst>
              <a:path w="846964" h="785367">
                <a:moveTo>
                  <a:pt x="0" y="0"/>
                </a:moveTo>
                <a:lnTo>
                  <a:pt x="846964" y="0"/>
                </a:lnTo>
                <a:lnTo>
                  <a:pt x="846964" y="785367"/>
                </a:lnTo>
                <a:lnTo>
                  <a:pt x="0" y="785367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 rot="560151">
            <a:off x="12262881" y="646161"/>
            <a:ext cx="879666" cy="1038843"/>
          </a:xfrm>
          <a:custGeom>
            <a:avLst/>
            <a:gdLst/>
            <a:ahLst/>
            <a:cxnLst/>
            <a:rect l="l" t="t" r="r" b="b"/>
            <a:pathLst>
              <a:path w="879666" h="1038843">
                <a:moveTo>
                  <a:pt x="0" y="0"/>
                </a:moveTo>
                <a:lnTo>
                  <a:pt x="879666" y="0"/>
                </a:lnTo>
                <a:lnTo>
                  <a:pt x="879666" y="1038843"/>
                </a:lnTo>
                <a:lnTo>
                  <a:pt x="0" y="1038843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>
            <a:off x="5082535" y="423391"/>
            <a:ext cx="831376" cy="742192"/>
          </a:xfrm>
          <a:custGeom>
            <a:avLst/>
            <a:gdLst/>
            <a:ahLst/>
            <a:cxnLst/>
            <a:rect l="l" t="t" r="r" b="b"/>
            <a:pathLst>
              <a:path w="831376" h="742192">
                <a:moveTo>
                  <a:pt x="0" y="0"/>
                </a:moveTo>
                <a:lnTo>
                  <a:pt x="831375" y="0"/>
                </a:lnTo>
                <a:lnTo>
                  <a:pt x="831375" y="742192"/>
                </a:lnTo>
                <a:lnTo>
                  <a:pt x="0" y="74219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20" name="TextBox 20"/>
          <p:cNvSpPr txBox="1"/>
          <p:nvPr/>
        </p:nvSpPr>
        <p:spPr>
          <a:xfrm>
            <a:off x="1778065" y="3813234"/>
            <a:ext cx="13311206" cy="55707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85800" algn="just"/>
            <a:r>
              <a:rPr lang="en-US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Kita </a:t>
            </a:r>
            <a:r>
              <a:rPr lang="en-US" sz="3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akan</a:t>
            </a:r>
            <a:r>
              <a:rPr lang="en-US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menyiapkan</a:t>
            </a:r>
            <a:r>
              <a:rPr lang="en-US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replikasi</a:t>
            </a:r>
            <a:r>
              <a:rPr lang="en-US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logis</a:t>
            </a:r>
            <a:r>
              <a:rPr lang="en-US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antara</a:t>
            </a:r>
            <a:r>
              <a:rPr lang="en-US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dua</a:t>
            </a:r>
            <a:r>
              <a:rPr lang="en-US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instance PostgreSQL. Satu </a:t>
            </a:r>
            <a:r>
              <a:rPr lang="en-US" sz="3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sebagai</a:t>
            </a:r>
            <a:r>
              <a:rPr lang="en-US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Publisher</a:t>
            </a:r>
            <a:r>
              <a:rPr lang="en-US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dan </a:t>
            </a:r>
            <a:r>
              <a:rPr lang="en-US" sz="3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satu</a:t>
            </a:r>
            <a:r>
              <a:rPr lang="en-US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sebagai</a:t>
            </a:r>
            <a:r>
              <a:rPr lang="en-US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Subscriber</a:t>
            </a:r>
            <a:r>
              <a:rPr lang="en-US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marL="685800" algn="just"/>
            <a:endParaRPr lang="en-US" sz="32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685800" algn="just">
              <a:lnSpc>
                <a:spcPct val="150000"/>
              </a:lnSpc>
            </a:pP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Langkah-</a:t>
            </a:r>
            <a:r>
              <a:rPr lang="en-US" sz="18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langkah</a:t>
            </a: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umum</a:t>
            </a: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(</a:t>
            </a:r>
            <a:r>
              <a:rPr lang="en-US" sz="18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akan</a:t>
            </a: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dijelaskan</a:t>
            </a: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lebih</a:t>
            </a: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detail di </a:t>
            </a:r>
            <a:r>
              <a:rPr lang="en-US" sz="18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bagian</a:t>
            </a: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implementasi</a:t>
            </a: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):</a:t>
            </a:r>
            <a:endParaRPr lang="en-US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143000" lvl="0" indent="-457200" algn="just">
              <a:lnSpc>
                <a:spcPct val="150000"/>
              </a:lnSpc>
              <a:buFont typeface="+mj-lt"/>
              <a:buAutoNum type="alphaLcPeriod"/>
            </a:pPr>
            <a:r>
              <a:rPr lang="en-US" sz="18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Konfigurasi</a:t>
            </a: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Publisher (Master):</a:t>
            </a:r>
            <a:endParaRPr lang="en-US" b="1" kern="100" dirty="0"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206500" lvl="0" indent="-1778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Aktifkan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wal_level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= logical di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postgresql.conf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marL="1206500" lvl="0" indent="-1778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Buat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publikasi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untuk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tabel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yang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ingin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direplikasi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(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misalnya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Pasien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).</a:t>
            </a:r>
          </a:p>
          <a:p>
            <a:pPr marL="1143000" lvl="0" indent="-457200" algn="just">
              <a:lnSpc>
                <a:spcPct val="150000"/>
              </a:lnSpc>
              <a:buFont typeface="+mj-lt"/>
              <a:buAutoNum type="alphaLcPeriod"/>
            </a:pPr>
            <a:r>
              <a:rPr lang="en-US" sz="18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Konfigurasi</a:t>
            </a: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Subscriber (</a:t>
            </a:r>
            <a:r>
              <a:rPr lang="en-US" sz="18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Replika</a:t>
            </a: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):</a:t>
            </a:r>
            <a:endParaRPr lang="en-US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320800" lvl="0" indent="-2921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Buat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database yang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sama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marL="1320800" lvl="0" indent="-2921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Buat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langganan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ke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publikasi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dari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Publisher.</a:t>
            </a:r>
          </a:p>
          <a:p>
            <a:pPr marL="1143000" lvl="0" indent="-457200" algn="just">
              <a:lnSpc>
                <a:spcPct val="150000"/>
              </a:lnSpc>
              <a:buFont typeface="+mj-lt"/>
              <a:buAutoNum type="alphaLcPeriod"/>
            </a:pPr>
            <a:r>
              <a:rPr lang="en-US" sz="18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Demonstrasi</a:t>
            </a: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  <a:endParaRPr lang="en-US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143000" indent="-457200"/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Perubahan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data pada Publisher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akan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secara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otomatis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direplikasi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ke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Subscriber</a:t>
            </a:r>
            <a:endParaRPr lang="en-US" sz="3200" kern="100" dirty="0"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685800" algn="just"/>
            <a:endParaRPr lang="en-US" sz="32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1">
            <a:extLst>
              <a:ext uri="{FF2B5EF4-FFF2-40B4-BE49-F238E27FC236}">
                <a16:creationId xmlns:a16="http://schemas.microsoft.com/office/drawing/2014/main" id="{AE7DC8DF-F14E-441F-AEC4-B80E3659BA5A}"/>
              </a:ext>
            </a:extLst>
          </p:cNvPr>
          <p:cNvSpPr txBox="1"/>
          <p:nvPr/>
        </p:nvSpPr>
        <p:spPr>
          <a:xfrm>
            <a:off x="2385994" y="1943509"/>
            <a:ext cx="9969359" cy="17391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209"/>
              </a:lnSpc>
            </a:pPr>
            <a:r>
              <a:rPr lang="en-US" sz="4000" b="1" dirty="0">
                <a:solidFill>
                  <a:srgbClr val="000000"/>
                </a:solidFill>
                <a:latin typeface="Gliker Bold" panose="020B0604020202020204" charset="0"/>
                <a:ea typeface="Gliker Bold"/>
                <a:cs typeface="Gliker Bold"/>
                <a:sym typeface="Gliker Bold"/>
              </a:rPr>
              <a:t>2. </a:t>
            </a:r>
            <a:r>
              <a:rPr lang="en-US" sz="4000" b="1" dirty="0" err="1">
                <a:solidFill>
                  <a:srgbClr val="000000"/>
                </a:solidFill>
                <a:latin typeface="Gliker Bold" panose="020B0604020202020204" charset="0"/>
                <a:ea typeface="Gliker Bold"/>
                <a:cs typeface="Gliker Bold"/>
                <a:sym typeface="Gliker Bold"/>
              </a:rPr>
              <a:t>Replikasi</a:t>
            </a:r>
            <a:r>
              <a:rPr lang="en-US" sz="4000" b="1" dirty="0">
                <a:solidFill>
                  <a:srgbClr val="000000"/>
                </a:solidFill>
                <a:latin typeface="Gliker Bold" panose="020B0604020202020204" charset="0"/>
                <a:ea typeface="Gliker Bold"/>
                <a:cs typeface="Gliker Bold"/>
                <a:sym typeface="Gliker Bold"/>
              </a:rPr>
              <a:t> di PostgreSQL (</a:t>
            </a:r>
            <a:r>
              <a:rPr lang="en-US" sz="4000" b="1" dirty="0" err="1">
                <a:solidFill>
                  <a:srgbClr val="000000"/>
                </a:solidFill>
                <a:latin typeface="Gliker Bold" panose="020B0604020202020204" charset="0"/>
                <a:ea typeface="Gliker Bold"/>
                <a:cs typeface="Gliker Bold"/>
                <a:sym typeface="Gliker Bold"/>
              </a:rPr>
              <a:t>Replikasi</a:t>
            </a:r>
            <a:r>
              <a:rPr lang="en-US" sz="4000" b="1" dirty="0">
                <a:solidFill>
                  <a:srgbClr val="000000"/>
                </a:solidFill>
                <a:latin typeface="Gliker Bold" panose="020B0604020202020204" charset="0"/>
                <a:ea typeface="Gliker Bold"/>
                <a:cs typeface="Gliker Bold"/>
                <a:sym typeface="Gliker Bold"/>
              </a:rPr>
              <a:t> </a:t>
            </a:r>
            <a:r>
              <a:rPr lang="en-US" sz="4000" b="1" dirty="0" err="1">
                <a:solidFill>
                  <a:srgbClr val="000000"/>
                </a:solidFill>
                <a:latin typeface="Gliker Bold" panose="020B0604020202020204" charset="0"/>
                <a:ea typeface="Gliker Bold"/>
                <a:cs typeface="Gliker Bold"/>
                <a:sym typeface="Gliker Bold"/>
              </a:rPr>
              <a:t>Logis</a:t>
            </a:r>
            <a:r>
              <a:rPr lang="en-US" sz="4000" b="1" dirty="0">
                <a:solidFill>
                  <a:srgbClr val="000000"/>
                </a:solidFill>
                <a:latin typeface="Gliker Bold" panose="020B0604020202020204" charset="0"/>
                <a:ea typeface="Gliker Bold"/>
                <a:cs typeface="Gliker Bold"/>
                <a:sym typeface="Gliker Bold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903267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4ED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E8D73FA-73EC-2FB3-2E4F-3AC709AD01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>
            <a:extLst>
              <a:ext uri="{FF2B5EF4-FFF2-40B4-BE49-F238E27FC236}">
                <a16:creationId xmlns:a16="http://schemas.microsoft.com/office/drawing/2014/main" id="{45BEC113-2DAA-A9C3-7E52-0C08C8259762}"/>
              </a:ext>
            </a:extLst>
          </p:cNvPr>
          <p:cNvSpPr/>
          <p:nvPr/>
        </p:nvSpPr>
        <p:spPr>
          <a:xfrm>
            <a:off x="-339254" y="2464010"/>
            <a:ext cx="1936252" cy="1753055"/>
          </a:xfrm>
          <a:custGeom>
            <a:avLst/>
            <a:gdLst/>
            <a:ahLst/>
            <a:cxnLst/>
            <a:rect l="l" t="t" r="r" b="b"/>
            <a:pathLst>
              <a:path w="1936252" h="1753055">
                <a:moveTo>
                  <a:pt x="0" y="0"/>
                </a:moveTo>
                <a:lnTo>
                  <a:pt x="1936252" y="0"/>
                </a:lnTo>
                <a:lnTo>
                  <a:pt x="1936252" y="1753055"/>
                </a:lnTo>
                <a:lnTo>
                  <a:pt x="0" y="17530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53C2D96D-D928-CD28-1374-8917F1C37230}"/>
              </a:ext>
            </a:extLst>
          </p:cNvPr>
          <p:cNvSpPr/>
          <p:nvPr/>
        </p:nvSpPr>
        <p:spPr>
          <a:xfrm>
            <a:off x="129399" y="0"/>
            <a:ext cx="1604679" cy="1351453"/>
          </a:xfrm>
          <a:custGeom>
            <a:avLst/>
            <a:gdLst/>
            <a:ahLst/>
            <a:cxnLst/>
            <a:rect l="l" t="t" r="r" b="b"/>
            <a:pathLst>
              <a:path w="1604679" h="1351453">
                <a:moveTo>
                  <a:pt x="0" y="0"/>
                </a:moveTo>
                <a:lnTo>
                  <a:pt x="1604679" y="0"/>
                </a:lnTo>
                <a:lnTo>
                  <a:pt x="1604679" y="1351453"/>
                </a:lnTo>
                <a:lnTo>
                  <a:pt x="0" y="13514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153198DB-3CBC-8CA8-5AAA-13D03CB22EFF}"/>
              </a:ext>
            </a:extLst>
          </p:cNvPr>
          <p:cNvSpPr/>
          <p:nvPr/>
        </p:nvSpPr>
        <p:spPr>
          <a:xfrm>
            <a:off x="-522517" y="-1043113"/>
            <a:ext cx="2908511" cy="3180280"/>
          </a:xfrm>
          <a:custGeom>
            <a:avLst/>
            <a:gdLst/>
            <a:ahLst/>
            <a:cxnLst/>
            <a:rect l="l" t="t" r="r" b="b"/>
            <a:pathLst>
              <a:path w="2908511" h="3180280">
                <a:moveTo>
                  <a:pt x="0" y="0"/>
                </a:moveTo>
                <a:lnTo>
                  <a:pt x="2908511" y="0"/>
                </a:lnTo>
                <a:lnTo>
                  <a:pt x="2908511" y="3180280"/>
                </a:lnTo>
                <a:lnTo>
                  <a:pt x="0" y="318028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1DD02506-8F73-244F-3C1C-E2EF61B91397}"/>
              </a:ext>
            </a:extLst>
          </p:cNvPr>
          <p:cNvSpPr/>
          <p:nvPr/>
        </p:nvSpPr>
        <p:spPr>
          <a:xfrm>
            <a:off x="-423482" y="1747740"/>
            <a:ext cx="1604679" cy="1432540"/>
          </a:xfrm>
          <a:custGeom>
            <a:avLst/>
            <a:gdLst/>
            <a:ahLst/>
            <a:cxnLst/>
            <a:rect l="l" t="t" r="r" b="b"/>
            <a:pathLst>
              <a:path w="1604679" h="1432540">
                <a:moveTo>
                  <a:pt x="0" y="0"/>
                </a:moveTo>
                <a:lnTo>
                  <a:pt x="1604678" y="0"/>
                </a:lnTo>
                <a:lnTo>
                  <a:pt x="1604678" y="1432540"/>
                </a:lnTo>
                <a:lnTo>
                  <a:pt x="0" y="143254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>
            <a:extLst>
              <a:ext uri="{FF2B5EF4-FFF2-40B4-BE49-F238E27FC236}">
                <a16:creationId xmlns:a16="http://schemas.microsoft.com/office/drawing/2014/main" id="{CDC8D277-CE42-D07B-64EC-47CC5BC87471}"/>
              </a:ext>
            </a:extLst>
          </p:cNvPr>
          <p:cNvSpPr/>
          <p:nvPr/>
        </p:nvSpPr>
        <p:spPr>
          <a:xfrm rot="-8464520">
            <a:off x="15831615" y="-520445"/>
            <a:ext cx="2855370" cy="3372056"/>
          </a:xfrm>
          <a:custGeom>
            <a:avLst/>
            <a:gdLst/>
            <a:ahLst/>
            <a:cxnLst/>
            <a:rect l="l" t="t" r="r" b="b"/>
            <a:pathLst>
              <a:path w="2855370" h="3372056">
                <a:moveTo>
                  <a:pt x="0" y="0"/>
                </a:moveTo>
                <a:lnTo>
                  <a:pt x="2855370" y="0"/>
                </a:lnTo>
                <a:lnTo>
                  <a:pt x="2855370" y="3372056"/>
                </a:lnTo>
                <a:lnTo>
                  <a:pt x="0" y="337205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>
            <a:extLst>
              <a:ext uri="{FF2B5EF4-FFF2-40B4-BE49-F238E27FC236}">
                <a16:creationId xmlns:a16="http://schemas.microsoft.com/office/drawing/2014/main" id="{FA9417E7-49C3-4A01-3DFE-C29C36399196}"/>
              </a:ext>
            </a:extLst>
          </p:cNvPr>
          <p:cNvSpPr/>
          <p:nvPr/>
        </p:nvSpPr>
        <p:spPr>
          <a:xfrm>
            <a:off x="15063792" y="-1526885"/>
            <a:ext cx="3224208" cy="2878338"/>
          </a:xfrm>
          <a:custGeom>
            <a:avLst/>
            <a:gdLst/>
            <a:ahLst/>
            <a:cxnLst/>
            <a:rect l="l" t="t" r="r" b="b"/>
            <a:pathLst>
              <a:path w="3224208" h="2878338">
                <a:moveTo>
                  <a:pt x="0" y="0"/>
                </a:moveTo>
                <a:lnTo>
                  <a:pt x="3224208" y="0"/>
                </a:lnTo>
                <a:lnTo>
                  <a:pt x="3224208" y="2878338"/>
                </a:lnTo>
                <a:lnTo>
                  <a:pt x="0" y="287833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>
            <a:extLst>
              <a:ext uri="{FF2B5EF4-FFF2-40B4-BE49-F238E27FC236}">
                <a16:creationId xmlns:a16="http://schemas.microsoft.com/office/drawing/2014/main" id="{F1B5E346-98F8-F88A-6828-B7730A40CDB3}"/>
              </a:ext>
            </a:extLst>
          </p:cNvPr>
          <p:cNvSpPr/>
          <p:nvPr/>
        </p:nvSpPr>
        <p:spPr>
          <a:xfrm>
            <a:off x="17099673" y="1747740"/>
            <a:ext cx="846964" cy="785367"/>
          </a:xfrm>
          <a:custGeom>
            <a:avLst/>
            <a:gdLst/>
            <a:ahLst/>
            <a:cxnLst/>
            <a:rect l="l" t="t" r="r" b="b"/>
            <a:pathLst>
              <a:path w="846964" h="785367">
                <a:moveTo>
                  <a:pt x="0" y="0"/>
                </a:moveTo>
                <a:lnTo>
                  <a:pt x="846964" y="0"/>
                </a:lnTo>
                <a:lnTo>
                  <a:pt x="846964" y="785367"/>
                </a:lnTo>
                <a:lnTo>
                  <a:pt x="0" y="785367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>
            <a:extLst>
              <a:ext uri="{FF2B5EF4-FFF2-40B4-BE49-F238E27FC236}">
                <a16:creationId xmlns:a16="http://schemas.microsoft.com/office/drawing/2014/main" id="{25DA73A2-96B6-9D23-2C9D-188EEB204FC1}"/>
              </a:ext>
            </a:extLst>
          </p:cNvPr>
          <p:cNvSpPr/>
          <p:nvPr/>
        </p:nvSpPr>
        <p:spPr>
          <a:xfrm rot="560151">
            <a:off x="12262881" y="646161"/>
            <a:ext cx="879666" cy="1038843"/>
          </a:xfrm>
          <a:custGeom>
            <a:avLst/>
            <a:gdLst/>
            <a:ahLst/>
            <a:cxnLst/>
            <a:rect l="l" t="t" r="r" b="b"/>
            <a:pathLst>
              <a:path w="879666" h="1038843">
                <a:moveTo>
                  <a:pt x="0" y="0"/>
                </a:moveTo>
                <a:lnTo>
                  <a:pt x="879666" y="0"/>
                </a:lnTo>
                <a:lnTo>
                  <a:pt x="879666" y="1038843"/>
                </a:lnTo>
                <a:lnTo>
                  <a:pt x="0" y="103884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>
            <a:extLst>
              <a:ext uri="{FF2B5EF4-FFF2-40B4-BE49-F238E27FC236}">
                <a16:creationId xmlns:a16="http://schemas.microsoft.com/office/drawing/2014/main" id="{CDFAB91E-81F4-A9FA-3A57-5C262BEB399A}"/>
              </a:ext>
            </a:extLst>
          </p:cNvPr>
          <p:cNvSpPr/>
          <p:nvPr/>
        </p:nvSpPr>
        <p:spPr>
          <a:xfrm>
            <a:off x="5082535" y="423391"/>
            <a:ext cx="831376" cy="742192"/>
          </a:xfrm>
          <a:custGeom>
            <a:avLst/>
            <a:gdLst/>
            <a:ahLst/>
            <a:cxnLst/>
            <a:rect l="l" t="t" r="r" b="b"/>
            <a:pathLst>
              <a:path w="831376" h="742192">
                <a:moveTo>
                  <a:pt x="0" y="0"/>
                </a:moveTo>
                <a:lnTo>
                  <a:pt x="831375" y="0"/>
                </a:lnTo>
                <a:lnTo>
                  <a:pt x="831375" y="742192"/>
                </a:lnTo>
                <a:lnTo>
                  <a:pt x="0" y="74219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20" name="TextBox 20">
            <a:extLst>
              <a:ext uri="{FF2B5EF4-FFF2-40B4-BE49-F238E27FC236}">
                <a16:creationId xmlns:a16="http://schemas.microsoft.com/office/drawing/2014/main" id="{F3467428-57EC-C967-829F-81E1336A4CE7}"/>
              </a:ext>
            </a:extLst>
          </p:cNvPr>
          <p:cNvSpPr txBox="1"/>
          <p:nvPr/>
        </p:nvSpPr>
        <p:spPr>
          <a:xfrm>
            <a:off x="1813946" y="3110356"/>
            <a:ext cx="13311206" cy="8617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85800" algn="just"/>
            <a:r>
              <a:rPr lang="en-ID" sz="2800" b="1" dirty="0" err="1">
                <a:latin typeface="Aharoni" panose="02010803020104030203" pitchFamily="2" charset="-79"/>
                <a:cs typeface="Aharoni" panose="02010803020104030203" pitchFamily="2" charset="-79"/>
              </a:rPr>
              <a:t>Skenario</a:t>
            </a:r>
            <a:r>
              <a:rPr lang="en-ID" sz="2800" b="1" dirty="0">
                <a:latin typeface="Aharoni" panose="02010803020104030203" pitchFamily="2" charset="-79"/>
                <a:cs typeface="Aharoni" panose="02010803020104030203" pitchFamily="2" charset="-79"/>
              </a:rPr>
              <a:t>:</a:t>
            </a:r>
            <a:r>
              <a:rPr lang="en-ID" sz="28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ID" sz="2800" dirty="0" err="1">
                <a:latin typeface="Aharoni" panose="02010803020104030203" pitchFamily="2" charset="-79"/>
                <a:cs typeface="Aharoni" panose="02010803020104030203" pitchFamily="2" charset="-79"/>
              </a:rPr>
              <a:t>Menampilkan</a:t>
            </a:r>
            <a:r>
              <a:rPr lang="en-ID" sz="2800" dirty="0">
                <a:latin typeface="Aharoni" panose="02010803020104030203" pitchFamily="2" charset="-79"/>
                <a:cs typeface="Aharoni" panose="02010803020104030203" pitchFamily="2" charset="-79"/>
              </a:rPr>
              <a:t> daftar </a:t>
            </a:r>
            <a:r>
              <a:rPr lang="en-ID" sz="2800" dirty="0" err="1">
                <a:latin typeface="Aharoni" panose="02010803020104030203" pitchFamily="2" charset="-79"/>
                <a:cs typeface="Aharoni" panose="02010803020104030203" pitchFamily="2" charset="-79"/>
              </a:rPr>
              <a:t>pasien</a:t>
            </a:r>
            <a:r>
              <a:rPr lang="en-ID" sz="2800" dirty="0">
                <a:latin typeface="Aharoni" panose="02010803020104030203" pitchFamily="2" charset="-79"/>
                <a:cs typeface="Aharoni" panose="02010803020104030203" pitchFamily="2" charset="-79"/>
              </a:rPr>
              <a:t> dan </a:t>
            </a:r>
            <a:r>
              <a:rPr lang="en-ID" sz="2800" dirty="0" err="1">
                <a:latin typeface="Aharoni" panose="02010803020104030203" pitchFamily="2" charset="-79"/>
                <a:cs typeface="Aharoni" panose="02010803020104030203" pitchFamily="2" charset="-79"/>
              </a:rPr>
              <a:t>rekam</a:t>
            </a:r>
            <a:r>
              <a:rPr lang="en-ID" sz="28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ID" sz="2800" dirty="0" err="1">
                <a:latin typeface="Aharoni" panose="02010803020104030203" pitchFamily="2" charset="-79"/>
                <a:cs typeface="Aharoni" panose="02010803020104030203" pitchFamily="2" charset="-79"/>
              </a:rPr>
              <a:t>medis</a:t>
            </a:r>
            <a:r>
              <a:rPr lang="en-ID" sz="28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ID" sz="2800" dirty="0" err="1">
                <a:latin typeface="Aharoni" panose="02010803020104030203" pitchFamily="2" charset="-79"/>
                <a:cs typeface="Aharoni" panose="02010803020104030203" pitchFamily="2" charset="-79"/>
              </a:rPr>
              <a:t>terakhir</a:t>
            </a:r>
            <a:r>
              <a:rPr lang="en-ID" sz="28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ID" sz="2800" dirty="0" err="1">
                <a:latin typeface="Aharoni" panose="02010803020104030203" pitchFamily="2" charset="-79"/>
                <a:cs typeface="Aharoni" panose="02010803020104030203" pitchFamily="2" charset="-79"/>
              </a:rPr>
              <a:t>mereka</a:t>
            </a:r>
            <a:r>
              <a:rPr lang="en-ID" sz="2800" dirty="0">
                <a:latin typeface="Aharoni" panose="02010803020104030203" pitchFamily="2" charset="-79"/>
                <a:cs typeface="Aharoni" panose="02010803020104030203" pitchFamily="2" charset="-79"/>
              </a:rPr>
              <a:t>, </a:t>
            </a:r>
            <a:r>
              <a:rPr lang="en-ID" sz="2800" dirty="0" err="1">
                <a:latin typeface="Aharoni" panose="02010803020104030203" pitchFamily="2" charset="-79"/>
                <a:cs typeface="Aharoni" panose="02010803020104030203" pitchFamily="2" charset="-79"/>
              </a:rPr>
              <a:t>serta</a:t>
            </a:r>
            <a:r>
              <a:rPr lang="en-ID" sz="2800" dirty="0">
                <a:latin typeface="Aharoni" panose="02010803020104030203" pitchFamily="2" charset="-79"/>
                <a:cs typeface="Aharoni" panose="02010803020104030203" pitchFamily="2" charset="-79"/>
              </a:rPr>
              <a:t> status </a:t>
            </a:r>
            <a:r>
              <a:rPr lang="en-ID" sz="2800" dirty="0" err="1">
                <a:latin typeface="Aharoni" panose="02010803020104030203" pitchFamily="2" charset="-79"/>
                <a:cs typeface="Aharoni" panose="02010803020104030203" pitchFamily="2" charset="-79"/>
              </a:rPr>
              <a:t>janji</a:t>
            </a:r>
            <a:r>
              <a:rPr lang="en-ID" sz="28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ID" sz="2800" dirty="0" err="1">
                <a:latin typeface="Aharoni" panose="02010803020104030203" pitchFamily="2" charset="-79"/>
                <a:cs typeface="Aharoni" panose="02010803020104030203" pitchFamily="2" charset="-79"/>
              </a:rPr>
              <a:t>temu</a:t>
            </a:r>
            <a:r>
              <a:rPr lang="en-ID" sz="28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ID" sz="2800" dirty="0" err="1">
                <a:latin typeface="Aharoni" panose="02010803020104030203" pitchFamily="2" charset="-79"/>
                <a:cs typeface="Aharoni" panose="02010803020104030203" pitchFamily="2" charset="-79"/>
              </a:rPr>
              <a:t>mereka</a:t>
            </a:r>
            <a:r>
              <a:rPr lang="en-ID" sz="2800" dirty="0">
                <a:latin typeface="Aharoni" panose="02010803020104030203" pitchFamily="2" charset="-79"/>
                <a:cs typeface="Aharoni" panose="02010803020104030203" pitchFamily="2" charset="-79"/>
              </a:rPr>
              <a:t> yang </a:t>
            </a:r>
            <a:r>
              <a:rPr lang="en-ID" sz="2800" dirty="0" err="1">
                <a:latin typeface="Aharoni" panose="02010803020104030203" pitchFamily="2" charset="-79"/>
                <a:cs typeface="Aharoni" panose="02010803020104030203" pitchFamily="2" charset="-79"/>
              </a:rPr>
              <a:t>akan</a:t>
            </a:r>
            <a:r>
              <a:rPr lang="en-ID" sz="28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ID" sz="2800" dirty="0" err="1">
                <a:latin typeface="Aharoni" panose="02010803020104030203" pitchFamily="2" charset="-79"/>
                <a:cs typeface="Aharoni" panose="02010803020104030203" pitchFamily="2" charset="-79"/>
              </a:rPr>
              <a:t>datang</a:t>
            </a:r>
            <a:r>
              <a:rPr lang="en-ID" sz="2800" dirty="0">
                <a:latin typeface="Aharoni" panose="02010803020104030203" pitchFamily="2" charset="-79"/>
                <a:cs typeface="Aharoni" panose="02010803020104030203" pitchFamily="2" charset="-79"/>
              </a:rPr>
              <a:t>.</a:t>
            </a:r>
          </a:p>
        </p:txBody>
      </p:sp>
      <p:sp>
        <p:nvSpPr>
          <p:cNvPr id="23" name="TextBox 21">
            <a:extLst>
              <a:ext uri="{FF2B5EF4-FFF2-40B4-BE49-F238E27FC236}">
                <a16:creationId xmlns:a16="http://schemas.microsoft.com/office/drawing/2014/main" id="{54AE9D28-4E28-D8CB-B762-F47C4D607FCF}"/>
              </a:ext>
            </a:extLst>
          </p:cNvPr>
          <p:cNvSpPr txBox="1"/>
          <p:nvPr/>
        </p:nvSpPr>
        <p:spPr>
          <a:xfrm>
            <a:off x="2385994" y="1943509"/>
            <a:ext cx="12287476" cy="8158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209"/>
              </a:lnSpc>
            </a:pPr>
            <a:r>
              <a:rPr lang="en-US" sz="4000" b="1" dirty="0">
                <a:solidFill>
                  <a:srgbClr val="000000"/>
                </a:solidFill>
                <a:latin typeface="Gliker Bold" panose="020B0604020202020204" charset="0"/>
                <a:ea typeface="Gliker Bold"/>
                <a:cs typeface="Gliker Bold"/>
                <a:sym typeface="Gliker Bold"/>
              </a:rPr>
              <a:t>G. Contoh </a:t>
            </a:r>
            <a:r>
              <a:rPr lang="en-US" sz="4000" b="1" dirty="0" err="1">
                <a:solidFill>
                  <a:srgbClr val="000000"/>
                </a:solidFill>
                <a:latin typeface="Gliker Bold" panose="020B0604020202020204" charset="0"/>
                <a:ea typeface="Gliker Bold"/>
                <a:cs typeface="Gliker Bold"/>
                <a:sym typeface="Gliker Bold"/>
              </a:rPr>
              <a:t>Kuerii</a:t>
            </a:r>
            <a:r>
              <a:rPr lang="en-US" sz="4000" b="1" dirty="0">
                <a:solidFill>
                  <a:srgbClr val="000000"/>
                </a:solidFill>
                <a:latin typeface="Gliker Bold" panose="020B0604020202020204" charset="0"/>
                <a:ea typeface="Gliker Bold"/>
                <a:cs typeface="Gliker Bold"/>
                <a:sym typeface="Gliker Bold"/>
              </a:rPr>
              <a:t> atau </a:t>
            </a:r>
            <a:r>
              <a:rPr lang="en-US" sz="4000" b="1" dirty="0" err="1">
                <a:solidFill>
                  <a:srgbClr val="000000"/>
                </a:solidFill>
                <a:latin typeface="Gliker Bold" panose="020B0604020202020204" charset="0"/>
                <a:ea typeface="Gliker Bold"/>
                <a:cs typeface="Gliker Bold"/>
                <a:sym typeface="Gliker Bold"/>
              </a:rPr>
              <a:t>Skenario</a:t>
            </a:r>
            <a:r>
              <a:rPr lang="en-US" sz="4000" b="1" dirty="0">
                <a:solidFill>
                  <a:srgbClr val="000000"/>
                </a:solidFill>
                <a:latin typeface="Gliker Bold" panose="020B0604020202020204" charset="0"/>
                <a:ea typeface="Gliker Bold"/>
                <a:cs typeface="Gliker Bold"/>
                <a:sym typeface="Gliker Bold"/>
              </a:rPr>
              <a:t> </a:t>
            </a:r>
            <a:r>
              <a:rPr lang="en-US" sz="4000" b="1" dirty="0" err="1">
                <a:solidFill>
                  <a:srgbClr val="000000"/>
                </a:solidFill>
                <a:latin typeface="Gliker Bold" panose="020B0604020202020204" charset="0"/>
                <a:ea typeface="Gliker Bold"/>
                <a:cs typeface="Gliker Bold"/>
                <a:sym typeface="Gliker Bold"/>
              </a:rPr>
              <a:t>Terdistribusi</a:t>
            </a:r>
            <a:endParaRPr lang="en-US" sz="4000" b="1" dirty="0">
              <a:solidFill>
                <a:srgbClr val="000000"/>
              </a:solidFill>
              <a:latin typeface="Gliker Bold" panose="020B0604020202020204" charset="0"/>
              <a:ea typeface="Gliker Bold"/>
              <a:cs typeface="Gliker Bold"/>
              <a:sym typeface="Gliker Bold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80AD894-81EB-2122-20DD-6B5B28C42309}"/>
              </a:ext>
            </a:extLst>
          </p:cNvPr>
          <p:cNvSpPr txBox="1"/>
          <p:nvPr/>
        </p:nvSpPr>
        <p:spPr>
          <a:xfrm>
            <a:off x="1864861" y="4315106"/>
            <a:ext cx="13311206" cy="9848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85800" algn="just"/>
            <a:r>
              <a:rPr lang="en-ID" sz="3200" b="1" dirty="0">
                <a:latin typeface="Aharoni" panose="02010803020104030203" pitchFamily="2" charset="-79"/>
                <a:cs typeface="Aharoni" panose="02010803020104030203" pitchFamily="2" charset="-79"/>
              </a:rPr>
              <a:t>Langkah-</a:t>
            </a:r>
            <a:r>
              <a:rPr lang="en-ID" sz="3200" b="1" dirty="0" err="1">
                <a:latin typeface="Aharoni" panose="02010803020104030203" pitchFamily="2" charset="-79"/>
                <a:cs typeface="Aharoni" panose="02010803020104030203" pitchFamily="2" charset="-79"/>
              </a:rPr>
              <a:t>langkah</a:t>
            </a:r>
            <a:endParaRPr lang="en-ID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685800" algn="just"/>
            <a:endParaRPr lang="en-US" sz="32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22" name="Group 25">
            <a:extLst>
              <a:ext uri="{FF2B5EF4-FFF2-40B4-BE49-F238E27FC236}">
                <a16:creationId xmlns:a16="http://schemas.microsoft.com/office/drawing/2014/main" id="{2F09C2BF-5C38-5B94-B81F-FAE90C10BFB7}"/>
              </a:ext>
            </a:extLst>
          </p:cNvPr>
          <p:cNvGrpSpPr/>
          <p:nvPr/>
        </p:nvGrpSpPr>
        <p:grpSpPr>
          <a:xfrm>
            <a:off x="914153" y="4895462"/>
            <a:ext cx="7928000" cy="5029195"/>
            <a:chOff x="0" y="-47625"/>
            <a:chExt cx="1329585" cy="1155099"/>
          </a:xfrm>
        </p:grpSpPr>
        <p:sp>
          <p:nvSpPr>
            <p:cNvPr id="24" name="Freeform 26">
              <a:extLst>
                <a:ext uri="{FF2B5EF4-FFF2-40B4-BE49-F238E27FC236}">
                  <a16:creationId xmlns:a16="http://schemas.microsoft.com/office/drawing/2014/main" id="{82494CF3-E139-F282-342F-05FCFFA7E3ED}"/>
                </a:ext>
              </a:extLst>
            </p:cNvPr>
            <p:cNvSpPr/>
            <p:nvPr/>
          </p:nvSpPr>
          <p:spPr>
            <a:xfrm>
              <a:off x="0" y="0"/>
              <a:ext cx="1329585" cy="1107474"/>
            </a:xfrm>
            <a:custGeom>
              <a:avLst/>
              <a:gdLst/>
              <a:ahLst/>
              <a:cxnLst/>
              <a:rect l="l" t="t" r="r" b="b"/>
              <a:pathLst>
                <a:path w="1094007" h="1107474">
                  <a:moveTo>
                    <a:pt x="22366" y="0"/>
                  </a:moveTo>
                  <a:lnTo>
                    <a:pt x="1071642" y="0"/>
                  </a:lnTo>
                  <a:cubicBezTo>
                    <a:pt x="1077573" y="0"/>
                    <a:pt x="1083262" y="2356"/>
                    <a:pt x="1087457" y="6551"/>
                  </a:cubicBezTo>
                  <a:cubicBezTo>
                    <a:pt x="1091651" y="10745"/>
                    <a:pt x="1094007" y="16434"/>
                    <a:pt x="1094007" y="22366"/>
                  </a:cubicBezTo>
                  <a:lnTo>
                    <a:pt x="1094007" y="1085109"/>
                  </a:lnTo>
                  <a:cubicBezTo>
                    <a:pt x="1094007" y="1097461"/>
                    <a:pt x="1083994" y="1107474"/>
                    <a:pt x="1071642" y="1107474"/>
                  </a:cubicBezTo>
                  <a:lnTo>
                    <a:pt x="22366" y="1107474"/>
                  </a:lnTo>
                  <a:cubicBezTo>
                    <a:pt x="16434" y="1107474"/>
                    <a:pt x="10745" y="1105118"/>
                    <a:pt x="6551" y="1100924"/>
                  </a:cubicBezTo>
                  <a:cubicBezTo>
                    <a:pt x="2356" y="1096729"/>
                    <a:pt x="0" y="1091040"/>
                    <a:pt x="0" y="1085109"/>
                  </a:cubicBezTo>
                  <a:lnTo>
                    <a:pt x="0" y="22366"/>
                  </a:lnTo>
                  <a:cubicBezTo>
                    <a:pt x="0" y="10013"/>
                    <a:pt x="10013" y="0"/>
                    <a:pt x="22366" y="0"/>
                  </a:cubicBezTo>
                  <a:close/>
                </a:path>
              </a:pathLst>
            </a:custGeom>
            <a:solidFill>
              <a:srgbClr val="FFFFFF"/>
            </a:solidFill>
            <a:ln w="9525" cap="sq">
              <a:solidFill>
                <a:srgbClr val="954614"/>
              </a:solidFill>
              <a:prstDash val="solid"/>
              <a:miter/>
            </a:ln>
          </p:spPr>
          <p:txBody>
            <a:bodyPr/>
            <a:lstStyle/>
            <a:p>
              <a:pPr lvl="0"/>
              <a:r>
                <a:rPr lang="en-ID" sz="4000" b="1" dirty="0"/>
                <a:t>1. PostgreSQL:</a:t>
              </a:r>
              <a:r>
                <a:rPr lang="en-ID" sz="4000" dirty="0"/>
                <a:t> Ambil </a:t>
              </a:r>
              <a:r>
                <a:rPr lang="en-ID" sz="4000" dirty="0" err="1"/>
                <a:t>informasi</a:t>
              </a:r>
              <a:r>
                <a:rPr lang="en-ID" sz="4000" dirty="0"/>
                <a:t> </a:t>
              </a:r>
              <a:r>
                <a:rPr lang="en-ID" sz="4000" dirty="0" err="1"/>
                <a:t>dasar</a:t>
              </a:r>
              <a:r>
                <a:rPr lang="en-ID" sz="4000" dirty="0"/>
                <a:t> </a:t>
              </a:r>
              <a:r>
                <a:rPr lang="en-ID" sz="4000" dirty="0" err="1"/>
                <a:t>pasien</a:t>
              </a:r>
              <a:r>
                <a:rPr lang="en-ID" sz="4000" dirty="0"/>
                <a:t> </a:t>
              </a:r>
              <a:r>
                <a:rPr lang="en-ID" sz="4000" dirty="0" err="1"/>
                <a:t>dari</a:t>
              </a:r>
              <a:r>
                <a:rPr lang="en-ID" sz="4000" dirty="0"/>
                <a:t> </a:t>
              </a:r>
              <a:r>
                <a:rPr lang="en-ID" sz="4000" dirty="0" err="1"/>
                <a:t>tabel</a:t>
              </a:r>
              <a:r>
                <a:rPr lang="en-ID" sz="4000" dirty="0"/>
                <a:t> </a:t>
              </a:r>
              <a:r>
                <a:rPr lang="en-ID" sz="4000" dirty="0" err="1"/>
                <a:t>Pasien</a:t>
              </a:r>
              <a:r>
                <a:rPr lang="en-ID" sz="4000" dirty="0"/>
                <a:t>.</a:t>
              </a:r>
            </a:p>
            <a:p>
              <a:r>
                <a:rPr lang="en-US" sz="4000" dirty="0"/>
                <a:t>SQL</a:t>
              </a:r>
              <a:endParaRPr lang="en-ID" sz="4000" dirty="0"/>
            </a:p>
            <a:p>
              <a:r>
                <a:rPr lang="en-US" sz="4000" dirty="0"/>
                <a:t>SELECT </a:t>
              </a:r>
              <a:r>
                <a:rPr lang="en-US" sz="4000" dirty="0" err="1"/>
                <a:t>pasien_id</a:t>
              </a:r>
              <a:r>
                <a:rPr lang="en-US" sz="4000" dirty="0"/>
                <a:t>, </a:t>
              </a:r>
              <a:r>
                <a:rPr lang="en-US" sz="4000" dirty="0" err="1"/>
                <a:t>nama_lengkap</a:t>
              </a:r>
              <a:r>
                <a:rPr lang="en-US" sz="4000" dirty="0"/>
                <a:t>, </a:t>
              </a:r>
              <a:r>
                <a:rPr lang="en-US" sz="4000" dirty="0" err="1"/>
                <a:t>tanggal_lahir</a:t>
              </a:r>
              <a:r>
                <a:rPr lang="en-US" sz="4000" dirty="0"/>
                <a:t> FROM </a:t>
              </a:r>
              <a:r>
                <a:rPr lang="en-US" sz="4000" dirty="0" err="1"/>
                <a:t>Pasien</a:t>
              </a:r>
              <a:r>
                <a:rPr lang="en-US" sz="4000" dirty="0"/>
                <a:t> WHERE </a:t>
              </a:r>
              <a:r>
                <a:rPr lang="en-US" sz="4000" dirty="0" err="1"/>
                <a:t>pasien_id</a:t>
              </a:r>
              <a:r>
                <a:rPr lang="en-US" sz="4000" dirty="0"/>
                <a:t> = '</a:t>
              </a:r>
              <a:r>
                <a:rPr lang="en-US" sz="4000" dirty="0" err="1"/>
                <a:t>suatu_pasien_id</a:t>
              </a:r>
              <a:r>
                <a:rPr lang="en-US" sz="4000" dirty="0"/>
                <a:t>';</a:t>
              </a:r>
              <a:endParaRPr lang="en-ID" sz="4000" dirty="0"/>
            </a:p>
            <a:p>
              <a:endParaRPr lang="en-ID" sz="2800" dirty="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25" name="TextBox 27">
              <a:extLst>
                <a:ext uri="{FF2B5EF4-FFF2-40B4-BE49-F238E27FC236}">
                  <a16:creationId xmlns:a16="http://schemas.microsoft.com/office/drawing/2014/main" id="{07ED4EED-162B-E9C5-BDF4-EAFE3C6ED4CF}"/>
                </a:ext>
              </a:extLst>
            </p:cNvPr>
            <p:cNvSpPr txBox="1"/>
            <p:nvPr/>
          </p:nvSpPr>
          <p:spPr>
            <a:xfrm>
              <a:off x="0" y="-47625"/>
              <a:ext cx="1094007" cy="115509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  <a:endParaRPr/>
            </a:p>
          </p:txBody>
        </p:sp>
      </p:grpSp>
      <p:grpSp>
        <p:nvGrpSpPr>
          <p:cNvPr id="27" name="Group 25">
            <a:extLst>
              <a:ext uri="{FF2B5EF4-FFF2-40B4-BE49-F238E27FC236}">
                <a16:creationId xmlns:a16="http://schemas.microsoft.com/office/drawing/2014/main" id="{77655065-1008-3056-A1E3-82E180B8BFED}"/>
              </a:ext>
            </a:extLst>
          </p:cNvPr>
          <p:cNvGrpSpPr/>
          <p:nvPr/>
        </p:nvGrpSpPr>
        <p:grpSpPr>
          <a:xfrm>
            <a:off x="9559987" y="4730954"/>
            <a:ext cx="7928000" cy="5193703"/>
            <a:chOff x="-6881" y="-85409"/>
            <a:chExt cx="1329585" cy="1192883"/>
          </a:xfrm>
        </p:grpSpPr>
        <p:sp>
          <p:nvSpPr>
            <p:cNvPr id="28" name="Freeform 26">
              <a:extLst>
                <a:ext uri="{FF2B5EF4-FFF2-40B4-BE49-F238E27FC236}">
                  <a16:creationId xmlns:a16="http://schemas.microsoft.com/office/drawing/2014/main" id="{3FFB5B67-1927-6BCC-D0F3-EB381115C3D9}"/>
                </a:ext>
              </a:extLst>
            </p:cNvPr>
            <p:cNvSpPr/>
            <p:nvPr/>
          </p:nvSpPr>
          <p:spPr>
            <a:xfrm>
              <a:off x="-6881" y="-85409"/>
              <a:ext cx="1329585" cy="1192883"/>
            </a:xfrm>
            <a:custGeom>
              <a:avLst/>
              <a:gdLst/>
              <a:ahLst/>
              <a:cxnLst/>
              <a:rect l="l" t="t" r="r" b="b"/>
              <a:pathLst>
                <a:path w="1094007" h="1107474">
                  <a:moveTo>
                    <a:pt x="22366" y="0"/>
                  </a:moveTo>
                  <a:lnTo>
                    <a:pt x="1071642" y="0"/>
                  </a:lnTo>
                  <a:cubicBezTo>
                    <a:pt x="1077573" y="0"/>
                    <a:pt x="1083262" y="2356"/>
                    <a:pt x="1087457" y="6551"/>
                  </a:cubicBezTo>
                  <a:cubicBezTo>
                    <a:pt x="1091651" y="10745"/>
                    <a:pt x="1094007" y="16434"/>
                    <a:pt x="1094007" y="22366"/>
                  </a:cubicBezTo>
                  <a:lnTo>
                    <a:pt x="1094007" y="1085109"/>
                  </a:lnTo>
                  <a:cubicBezTo>
                    <a:pt x="1094007" y="1097461"/>
                    <a:pt x="1083994" y="1107474"/>
                    <a:pt x="1071642" y="1107474"/>
                  </a:cubicBezTo>
                  <a:lnTo>
                    <a:pt x="22366" y="1107474"/>
                  </a:lnTo>
                  <a:cubicBezTo>
                    <a:pt x="16434" y="1107474"/>
                    <a:pt x="10745" y="1105118"/>
                    <a:pt x="6551" y="1100924"/>
                  </a:cubicBezTo>
                  <a:cubicBezTo>
                    <a:pt x="2356" y="1096729"/>
                    <a:pt x="0" y="1091040"/>
                    <a:pt x="0" y="1085109"/>
                  </a:cubicBezTo>
                  <a:lnTo>
                    <a:pt x="0" y="22366"/>
                  </a:lnTo>
                  <a:cubicBezTo>
                    <a:pt x="0" y="10013"/>
                    <a:pt x="10013" y="0"/>
                    <a:pt x="22366" y="0"/>
                  </a:cubicBezTo>
                  <a:close/>
                </a:path>
              </a:pathLst>
            </a:custGeom>
            <a:solidFill>
              <a:srgbClr val="FFFFFF"/>
            </a:solidFill>
            <a:ln w="9525" cap="sq">
              <a:solidFill>
                <a:srgbClr val="954614"/>
              </a:solidFill>
              <a:prstDash val="solid"/>
              <a:miter/>
            </a:ln>
          </p:spPr>
          <p:txBody>
            <a:bodyPr/>
            <a:lstStyle/>
            <a:p>
              <a:pPr lvl="0"/>
              <a:r>
                <a:rPr lang="en-US" sz="4000" b="1" dirty="0">
                  <a:latin typeface="Aharoni" panose="02010803020104030203" pitchFamily="2" charset="-79"/>
                  <a:cs typeface="Aharoni" panose="02010803020104030203" pitchFamily="2" charset="-79"/>
                </a:rPr>
                <a:t>2</a:t>
              </a:r>
              <a:r>
                <a:rPr lang="en-ID" sz="4000" b="1" dirty="0">
                  <a:latin typeface="Aharoni" panose="02010803020104030203" pitchFamily="2" charset="-79"/>
                  <a:cs typeface="Aharoni" panose="02010803020104030203" pitchFamily="2" charset="-79"/>
                </a:rPr>
                <a:t>. </a:t>
              </a:r>
              <a:r>
                <a:rPr lang="en-ID" sz="4000" b="1" dirty="0"/>
                <a:t>MongoDB: </a:t>
              </a:r>
              <a:r>
                <a:rPr lang="en-ID" sz="4000" dirty="0"/>
                <a:t>Ambil </a:t>
              </a:r>
              <a:r>
                <a:rPr lang="en-ID" sz="4000" dirty="0" err="1"/>
                <a:t>rekam</a:t>
              </a:r>
              <a:r>
                <a:rPr lang="en-ID" sz="4000" dirty="0"/>
                <a:t> </a:t>
              </a:r>
              <a:r>
                <a:rPr lang="en-ID" sz="4000" dirty="0" err="1"/>
                <a:t>medis</a:t>
              </a:r>
              <a:r>
                <a:rPr lang="en-ID" sz="4000" dirty="0"/>
                <a:t> </a:t>
              </a:r>
              <a:r>
                <a:rPr lang="en-ID" sz="4000" dirty="0" err="1"/>
                <a:t>terbaru</a:t>
              </a:r>
              <a:r>
                <a:rPr lang="en-ID" sz="4000" dirty="0"/>
                <a:t> </a:t>
              </a:r>
              <a:r>
                <a:rPr lang="en-ID" sz="4000" dirty="0" err="1"/>
                <a:t>untuk</a:t>
              </a:r>
              <a:r>
                <a:rPr lang="en-ID" sz="4000" dirty="0"/>
                <a:t> </a:t>
              </a:r>
              <a:r>
                <a:rPr lang="en-ID" sz="4000" dirty="0" err="1"/>
                <a:t>pasien_id</a:t>
              </a:r>
              <a:r>
                <a:rPr lang="en-ID" sz="4000" dirty="0"/>
                <a:t> </a:t>
              </a:r>
              <a:r>
                <a:rPr lang="en-ID" sz="4000" dirty="0" err="1"/>
                <a:t>tersebut</a:t>
              </a:r>
              <a:r>
                <a:rPr lang="en-ID" sz="4000" dirty="0"/>
                <a:t> </a:t>
              </a:r>
              <a:r>
                <a:rPr lang="en-ID" sz="4000" dirty="0" err="1"/>
                <a:t>dari</a:t>
              </a:r>
              <a:r>
                <a:rPr lang="en-ID" sz="4000" dirty="0"/>
                <a:t> </a:t>
              </a:r>
              <a:r>
                <a:rPr lang="en-ID" sz="4000" dirty="0" err="1"/>
                <a:t>koleksi</a:t>
              </a:r>
              <a:r>
                <a:rPr lang="en-ID" sz="4000" dirty="0"/>
                <a:t> </a:t>
              </a:r>
              <a:r>
                <a:rPr lang="en-ID" sz="4000" dirty="0" err="1"/>
                <a:t>Rekam</a:t>
              </a:r>
              <a:r>
                <a:rPr lang="en-ID" sz="4000" dirty="0"/>
                <a:t> </a:t>
              </a:r>
              <a:r>
                <a:rPr lang="en-ID" sz="4000" dirty="0" err="1"/>
                <a:t>Medis</a:t>
              </a:r>
              <a:r>
                <a:rPr lang="en-ID" sz="4000" dirty="0"/>
                <a:t>.</a:t>
              </a:r>
            </a:p>
            <a:p>
              <a:endParaRPr lang="en-US" sz="4000" dirty="0"/>
            </a:p>
            <a:p>
              <a:r>
                <a:rPr lang="en-US" sz="4000" dirty="0"/>
                <a:t>JavaScript</a:t>
              </a:r>
              <a:endParaRPr lang="en-ID" sz="4000" dirty="0"/>
            </a:p>
            <a:p>
              <a:r>
                <a:rPr lang="en-US" sz="4000" dirty="0" err="1"/>
                <a:t>db.RekamMedis.find</a:t>
              </a:r>
              <a:r>
                <a:rPr lang="en-US" sz="4000" dirty="0"/>
                <a:t>({"</a:t>
              </a:r>
              <a:r>
                <a:rPr lang="en-US" sz="4000" dirty="0" err="1"/>
                <a:t>pasien_id</a:t>
              </a:r>
              <a:r>
                <a:rPr lang="en-US" sz="4000" dirty="0"/>
                <a:t>": "</a:t>
              </a:r>
              <a:r>
                <a:rPr lang="en-US" sz="4000" dirty="0" err="1"/>
                <a:t>suatu_pasien_id</a:t>
              </a:r>
              <a:r>
                <a:rPr lang="en-US" sz="4000" dirty="0"/>
                <a:t>"}).sort({"</a:t>
              </a:r>
              <a:r>
                <a:rPr lang="en-US" sz="4000" dirty="0" err="1"/>
                <a:t>tanggal_rekam</a:t>
              </a:r>
              <a:r>
                <a:rPr lang="en-US" sz="4000" dirty="0"/>
                <a:t>": -1}).limit(1);</a:t>
              </a:r>
              <a:endParaRPr lang="en-ID" sz="4000" dirty="0"/>
            </a:p>
            <a:p>
              <a:pPr lvl="0"/>
              <a:endParaRPr lang="en-ID" sz="2800" dirty="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29" name="TextBox 27">
              <a:extLst>
                <a:ext uri="{FF2B5EF4-FFF2-40B4-BE49-F238E27FC236}">
                  <a16:creationId xmlns:a16="http://schemas.microsoft.com/office/drawing/2014/main" id="{114C8D83-FF83-3437-5442-397F96802221}"/>
                </a:ext>
              </a:extLst>
            </p:cNvPr>
            <p:cNvSpPr txBox="1"/>
            <p:nvPr/>
          </p:nvSpPr>
          <p:spPr>
            <a:xfrm>
              <a:off x="0" y="-47625"/>
              <a:ext cx="1094007" cy="115509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937708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4ED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C42BBF6-5228-24F3-A588-7554BCF9C2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>
            <a:extLst>
              <a:ext uri="{FF2B5EF4-FFF2-40B4-BE49-F238E27FC236}">
                <a16:creationId xmlns:a16="http://schemas.microsoft.com/office/drawing/2014/main" id="{8EE576D4-58A9-C658-DAC4-AF47D0DD3828}"/>
              </a:ext>
            </a:extLst>
          </p:cNvPr>
          <p:cNvSpPr/>
          <p:nvPr/>
        </p:nvSpPr>
        <p:spPr>
          <a:xfrm>
            <a:off x="-339254" y="2464010"/>
            <a:ext cx="1936252" cy="1753055"/>
          </a:xfrm>
          <a:custGeom>
            <a:avLst/>
            <a:gdLst/>
            <a:ahLst/>
            <a:cxnLst/>
            <a:rect l="l" t="t" r="r" b="b"/>
            <a:pathLst>
              <a:path w="1936252" h="1753055">
                <a:moveTo>
                  <a:pt x="0" y="0"/>
                </a:moveTo>
                <a:lnTo>
                  <a:pt x="1936252" y="0"/>
                </a:lnTo>
                <a:lnTo>
                  <a:pt x="1936252" y="1753055"/>
                </a:lnTo>
                <a:lnTo>
                  <a:pt x="0" y="17530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CB265C41-8AF1-FA71-8C46-F0248A9E98DD}"/>
              </a:ext>
            </a:extLst>
          </p:cNvPr>
          <p:cNvSpPr/>
          <p:nvPr/>
        </p:nvSpPr>
        <p:spPr>
          <a:xfrm>
            <a:off x="129399" y="0"/>
            <a:ext cx="1604679" cy="1351453"/>
          </a:xfrm>
          <a:custGeom>
            <a:avLst/>
            <a:gdLst/>
            <a:ahLst/>
            <a:cxnLst/>
            <a:rect l="l" t="t" r="r" b="b"/>
            <a:pathLst>
              <a:path w="1604679" h="1351453">
                <a:moveTo>
                  <a:pt x="0" y="0"/>
                </a:moveTo>
                <a:lnTo>
                  <a:pt x="1604679" y="0"/>
                </a:lnTo>
                <a:lnTo>
                  <a:pt x="1604679" y="1351453"/>
                </a:lnTo>
                <a:lnTo>
                  <a:pt x="0" y="13514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04355FE1-E6C1-A8E1-2717-96F441FE99FE}"/>
              </a:ext>
            </a:extLst>
          </p:cNvPr>
          <p:cNvSpPr/>
          <p:nvPr/>
        </p:nvSpPr>
        <p:spPr>
          <a:xfrm>
            <a:off x="-522517" y="-1043113"/>
            <a:ext cx="2908511" cy="3180280"/>
          </a:xfrm>
          <a:custGeom>
            <a:avLst/>
            <a:gdLst/>
            <a:ahLst/>
            <a:cxnLst/>
            <a:rect l="l" t="t" r="r" b="b"/>
            <a:pathLst>
              <a:path w="2908511" h="3180280">
                <a:moveTo>
                  <a:pt x="0" y="0"/>
                </a:moveTo>
                <a:lnTo>
                  <a:pt x="2908511" y="0"/>
                </a:lnTo>
                <a:lnTo>
                  <a:pt x="2908511" y="3180280"/>
                </a:lnTo>
                <a:lnTo>
                  <a:pt x="0" y="318028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90EC55E5-D483-0816-7118-B13F5025E06B}"/>
              </a:ext>
            </a:extLst>
          </p:cNvPr>
          <p:cNvSpPr/>
          <p:nvPr/>
        </p:nvSpPr>
        <p:spPr>
          <a:xfrm>
            <a:off x="-423482" y="1747740"/>
            <a:ext cx="1604679" cy="1432540"/>
          </a:xfrm>
          <a:custGeom>
            <a:avLst/>
            <a:gdLst/>
            <a:ahLst/>
            <a:cxnLst/>
            <a:rect l="l" t="t" r="r" b="b"/>
            <a:pathLst>
              <a:path w="1604679" h="1432540">
                <a:moveTo>
                  <a:pt x="0" y="0"/>
                </a:moveTo>
                <a:lnTo>
                  <a:pt x="1604678" y="0"/>
                </a:lnTo>
                <a:lnTo>
                  <a:pt x="1604678" y="1432540"/>
                </a:lnTo>
                <a:lnTo>
                  <a:pt x="0" y="143254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>
            <a:extLst>
              <a:ext uri="{FF2B5EF4-FFF2-40B4-BE49-F238E27FC236}">
                <a16:creationId xmlns:a16="http://schemas.microsoft.com/office/drawing/2014/main" id="{ED58C074-E3D7-EAD2-9FD3-8F4E8D7638B0}"/>
              </a:ext>
            </a:extLst>
          </p:cNvPr>
          <p:cNvSpPr/>
          <p:nvPr/>
        </p:nvSpPr>
        <p:spPr>
          <a:xfrm rot="-8464520">
            <a:off x="15831615" y="-520445"/>
            <a:ext cx="2855370" cy="3372056"/>
          </a:xfrm>
          <a:custGeom>
            <a:avLst/>
            <a:gdLst/>
            <a:ahLst/>
            <a:cxnLst/>
            <a:rect l="l" t="t" r="r" b="b"/>
            <a:pathLst>
              <a:path w="2855370" h="3372056">
                <a:moveTo>
                  <a:pt x="0" y="0"/>
                </a:moveTo>
                <a:lnTo>
                  <a:pt x="2855370" y="0"/>
                </a:lnTo>
                <a:lnTo>
                  <a:pt x="2855370" y="3372056"/>
                </a:lnTo>
                <a:lnTo>
                  <a:pt x="0" y="337205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>
            <a:extLst>
              <a:ext uri="{FF2B5EF4-FFF2-40B4-BE49-F238E27FC236}">
                <a16:creationId xmlns:a16="http://schemas.microsoft.com/office/drawing/2014/main" id="{4CA0581B-122C-FF1A-9FC3-83C658BEFE05}"/>
              </a:ext>
            </a:extLst>
          </p:cNvPr>
          <p:cNvSpPr/>
          <p:nvPr/>
        </p:nvSpPr>
        <p:spPr>
          <a:xfrm>
            <a:off x="15063792" y="-1526885"/>
            <a:ext cx="3224208" cy="2878338"/>
          </a:xfrm>
          <a:custGeom>
            <a:avLst/>
            <a:gdLst/>
            <a:ahLst/>
            <a:cxnLst/>
            <a:rect l="l" t="t" r="r" b="b"/>
            <a:pathLst>
              <a:path w="3224208" h="2878338">
                <a:moveTo>
                  <a:pt x="0" y="0"/>
                </a:moveTo>
                <a:lnTo>
                  <a:pt x="3224208" y="0"/>
                </a:lnTo>
                <a:lnTo>
                  <a:pt x="3224208" y="2878338"/>
                </a:lnTo>
                <a:lnTo>
                  <a:pt x="0" y="287833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>
            <a:extLst>
              <a:ext uri="{FF2B5EF4-FFF2-40B4-BE49-F238E27FC236}">
                <a16:creationId xmlns:a16="http://schemas.microsoft.com/office/drawing/2014/main" id="{770382DD-CB48-2D61-9AAE-8C952FD3B40A}"/>
              </a:ext>
            </a:extLst>
          </p:cNvPr>
          <p:cNvSpPr/>
          <p:nvPr/>
        </p:nvSpPr>
        <p:spPr>
          <a:xfrm>
            <a:off x="17099673" y="1747740"/>
            <a:ext cx="846964" cy="785367"/>
          </a:xfrm>
          <a:custGeom>
            <a:avLst/>
            <a:gdLst/>
            <a:ahLst/>
            <a:cxnLst/>
            <a:rect l="l" t="t" r="r" b="b"/>
            <a:pathLst>
              <a:path w="846964" h="785367">
                <a:moveTo>
                  <a:pt x="0" y="0"/>
                </a:moveTo>
                <a:lnTo>
                  <a:pt x="846964" y="0"/>
                </a:lnTo>
                <a:lnTo>
                  <a:pt x="846964" y="785367"/>
                </a:lnTo>
                <a:lnTo>
                  <a:pt x="0" y="785367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>
            <a:extLst>
              <a:ext uri="{FF2B5EF4-FFF2-40B4-BE49-F238E27FC236}">
                <a16:creationId xmlns:a16="http://schemas.microsoft.com/office/drawing/2014/main" id="{A13318CA-05DB-3838-E2B5-71814EA5D08B}"/>
              </a:ext>
            </a:extLst>
          </p:cNvPr>
          <p:cNvSpPr/>
          <p:nvPr/>
        </p:nvSpPr>
        <p:spPr>
          <a:xfrm rot="560151">
            <a:off x="12262881" y="646161"/>
            <a:ext cx="879666" cy="1038843"/>
          </a:xfrm>
          <a:custGeom>
            <a:avLst/>
            <a:gdLst/>
            <a:ahLst/>
            <a:cxnLst/>
            <a:rect l="l" t="t" r="r" b="b"/>
            <a:pathLst>
              <a:path w="879666" h="1038843">
                <a:moveTo>
                  <a:pt x="0" y="0"/>
                </a:moveTo>
                <a:lnTo>
                  <a:pt x="879666" y="0"/>
                </a:lnTo>
                <a:lnTo>
                  <a:pt x="879666" y="1038843"/>
                </a:lnTo>
                <a:lnTo>
                  <a:pt x="0" y="103884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>
            <a:extLst>
              <a:ext uri="{FF2B5EF4-FFF2-40B4-BE49-F238E27FC236}">
                <a16:creationId xmlns:a16="http://schemas.microsoft.com/office/drawing/2014/main" id="{B0B6FA4F-2AFF-38BF-1E00-60A8A9CDDEC6}"/>
              </a:ext>
            </a:extLst>
          </p:cNvPr>
          <p:cNvSpPr/>
          <p:nvPr/>
        </p:nvSpPr>
        <p:spPr>
          <a:xfrm>
            <a:off x="5082535" y="423391"/>
            <a:ext cx="831376" cy="742192"/>
          </a:xfrm>
          <a:custGeom>
            <a:avLst/>
            <a:gdLst/>
            <a:ahLst/>
            <a:cxnLst/>
            <a:rect l="l" t="t" r="r" b="b"/>
            <a:pathLst>
              <a:path w="831376" h="742192">
                <a:moveTo>
                  <a:pt x="0" y="0"/>
                </a:moveTo>
                <a:lnTo>
                  <a:pt x="831375" y="0"/>
                </a:lnTo>
                <a:lnTo>
                  <a:pt x="831375" y="742192"/>
                </a:lnTo>
                <a:lnTo>
                  <a:pt x="0" y="74219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EC0CAF8-51F7-B6BB-4B57-D7C21C4683DE}"/>
              </a:ext>
            </a:extLst>
          </p:cNvPr>
          <p:cNvSpPr txBox="1"/>
          <p:nvPr/>
        </p:nvSpPr>
        <p:spPr>
          <a:xfrm>
            <a:off x="1778065" y="1809232"/>
            <a:ext cx="13311206" cy="9848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85800" algn="just"/>
            <a:r>
              <a:rPr lang="en-ID" sz="3200" b="1" dirty="0">
                <a:latin typeface="Aharoni" panose="02010803020104030203" pitchFamily="2" charset="-79"/>
                <a:cs typeface="Aharoni" panose="02010803020104030203" pitchFamily="2" charset="-79"/>
              </a:rPr>
              <a:t>Langkah-</a:t>
            </a:r>
            <a:r>
              <a:rPr lang="en-ID" sz="3200" b="1" dirty="0" err="1">
                <a:latin typeface="Aharoni" panose="02010803020104030203" pitchFamily="2" charset="-79"/>
                <a:cs typeface="Aharoni" panose="02010803020104030203" pitchFamily="2" charset="-79"/>
              </a:rPr>
              <a:t>langkah</a:t>
            </a:r>
            <a:endParaRPr lang="en-ID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685800" algn="just"/>
            <a:endParaRPr lang="en-US" sz="32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22" name="Group 25">
            <a:extLst>
              <a:ext uri="{FF2B5EF4-FFF2-40B4-BE49-F238E27FC236}">
                <a16:creationId xmlns:a16="http://schemas.microsoft.com/office/drawing/2014/main" id="{1BF474C1-B64C-E18C-63AB-3F81F5170530}"/>
              </a:ext>
            </a:extLst>
          </p:cNvPr>
          <p:cNvGrpSpPr/>
          <p:nvPr/>
        </p:nvGrpSpPr>
        <p:grpSpPr>
          <a:xfrm>
            <a:off x="925876" y="3823929"/>
            <a:ext cx="7928000" cy="6389112"/>
            <a:chOff x="0" y="-47625"/>
            <a:chExt cx="1329585" cy="1467443"/>
          </a:xfrm>
        </p:grpSpPr>
        <p:sp>
          <p:nvSpPr>
            <p:cNvPr id="24" name="Freeform 26">
              <a:extLst>
                <a:ext uri="{FF2B5EF4-FFF2-40B4-BE49-F238E27FC236}">
                  <a16:creationId xmlns:a16="http://schemas.microsoft.com/office/drawing/2014/main" id="{E43F477D-33E4-AAD5-95EB-D537C0612BDE}"/>
                </a:ext>
              </a:extLst>
            </p:cNvPr>
            <p:cNvSpPr/>
            <p:nvPr/>
          </p:nvSpPr>
          <p:spPr>
            <a:xfrm>
              <a:off x="0" y="0"/>
              <a:ext cx="1329585" cy="1419818"/>
            </a:xfrm>
            <a:custGeom>
              <a:avLst/>
              <a:gdLst/>
              <a:ahLst/>
              <a:cxnLst/>
              <a:rect l="l" t="t" r="r" b="b"/>
              <a:pathLst>
                <a:path w="1094007" h="1107474">
                  <a:moveTo>
                    <a:pt x="22366" y="0"/>
                  </a:moveTo>
                  <a:lnTo>
                    <a:pt x="1071642" y="0"/>
                  </a:lnTo>
                  <a:cubicBezTo>
                    <a:pt x="1077573" y="0"/>
                    <a:pt x="1083262" y="2356"/>
                    <a:pt x="1087457" y="6551"/>
                  </a:cubicBezTo>
                  <a:cubicBezTo>
                    <a:pt x="1091651" y="10745"/>
                    <a:pt x="1094007" y="16434"/>
                    <a:pt x="1094007" y="22366"/>
                  </a:cubicBezTo>
                  <a:lnTo>
                    <a:pt x="1094007" y="1085109"/>
                  </a:lnTo>
                  <a:cubicBezTo>
                    <a:pt x="1094007" y="1097461"/>
                    <a:pt x="1083994" y="1107474"/>
                    <a:pt x="1071642" y="1107474"/>
                  </a:cubicBezTo>
                  <a:lnTo>
                    <a:pt x="22366" y="1107474"/>
                  </a:lnTo>
                  <a:cubicBezTo>
                    <a:pt x="16434" y="1107474"/>
                    <a:pt x="10745" y="1105118"/>
                    <a:pt x="6551" y="1100924"/>
                  </a:cubicBezTo>
                  <a:cubicBezTo>
                    <a:pt x="2356" y="1096729"/>
                    <a:pt x="0" y="1091040"/>
                    <a:pt x="0" y="1085109"/>
                  </a:cubicBezTo>
                  <a:lnTo>
                    <a:pt x="0" y="22366"/>
                  </a:lnTo>
                  <a:cubicBezTo>
                    <a:pt x="0" y="10013"/>
                    <a:pt x="10013" y="0"/>
                    <a:pt x="22366" y="0"/>
                  </a:cubicBezTo>
                  <a:close/>
                </a:path>
              </a:pathLst>
            </a:custGeom>
            <a:solidFill>
              <a:srgbClr val="FFFFFF"/>
            </a:solidFill>
            <a:ln w="9525" cap="sq">
              <a:solidFill>
                <a:srgbClr val="954614"/>
              </a:solidFill>
              <a:prstDash val="solid"/>
              <a:miter/>
            </a:ln>
          </p:spPr>
          <p:txBody>
            <a:bodyPr/>
            <a:lstStyle/>
            <a:p>
              <a:r>
                <a:rPr lang="en-US" sz="4000" b="1" dirty="0">
                  <a:latin typeface="Aharoni" panose="02010803020104030203" pitchFamily="2" charset="-79"/>
                  <a:cs typeface="Aharoni" panose="02010803020104030203" pitchFamily="2" charset="-79"/>
                </a:rPr>
                <a:t>3</a:t>
              </a:r>
              <a:r>
                <a:rPr lang="en-ID" sz="4000" b="1" dirty="0">
                  <a:latin typeface="Aharoni" panose="02010803020104030203" pitchFamily="2" charset="-79"/>
                  <a:cs typeface="Aharoni" panose="02010803020104030203" pitchFamily="2" charset="-79"/>
                </a:rPr>
                <a:t>. </a:t>
              </a:r>
              <a:r>
                <a:rPr lang="en-ID" sz="3600" b="1" dirty="0"/>
                <a:t>Redis:</a:t>
              </a:r>
              <a:r>
                <a:rPr lang="en-ID" sz="3600" dirty="0"/>
                <a:t> Ambil status </a:t>
              </a:r>
              <a:r>
                <a:rPr lang="en-ID" sz="3600" dirty="0" err="1"/>
                <a:t>janji</a:t>
              </a:r>
              <a:r>
                <a:rPr lang="en-ID" sz="3600" dirty="0"/>
                <a:t> </a:t>
              </a:r>
              <a:r>
                <a:rPr lang="en-ID" sz="3600" dirty="0" err="1"/>
                <a:t>temu</a:t>
              </a:r>
              <a:r>
                <a:rPr lang="en-ID" sz="3600" dirty="0"/>
                <a:t> </a:t>
              </a:r>
              <a:r>
                <a:rPr lang="en-ID" sz="3600" dirty="0" err="1"/>
                <a:t>pasien</a:t>
              </a:r>
              <a:r>
                <a:rPr lang="en-ID" sz="3600" dirty="0"/>
                <a:t> (</a:t>
              </a:r>
              <a:r>
                <a:rPr lang="en-ID" sz="3600" dirty="0" err="1"/>
                <a:t>jika</a:t>
              </a:r>
              <a:r>
                <a:rPr lang="en-ID" sz="3600" dirty="0"/>
                <a:t> </a:t>
              </a:r>
              <a:r>
                <a:rPr lang="en-ID" sz="3600" dirty="0" err="1"/>
                <a:t>ada</a:t>
              </a:r>
              <a:r>
                <a:rPr lang="en-ID" sz="3600" dirty="0"/>
                <a:t> yang </a:t>
              </a:r>
              <a:r>
                <a:rPr lang="en-ID" sz="3600" dirty="0" err="1"/>
                <a:t>aktif</a:t>
              </a:r>
              <a:r>
                <a:rPr lang="en-ID" sz="3600" dirty="0"/>
                <a:t>/</a:t>
              </a:r>
              <a:r>
                <a:rPr lang="en-ID" sz="3600" dirty="0" err="1"/>
                <a:t>mendatang</a:t>
              </a:r>
              <a:r>
                <a:rPr lang="en-ID" sz="3600" dirty="0"/>
                <a:t>) </a:t>
              </a:r>
              <a:r>
                <a:rPr lang="en-ID" sz="3600" dirty="0" err="1"/>
                <a:t>dari</a:t>
              </a:r>
              <a:r>
                <a:rPr lang="en-ID" sz="3600" dirty="0"/>
                <a:t> cache Redis. </a:t>
              </a:r>
              <a:endParaRPr lang="en-ID" sz="3200" dirty="0">
                <a:latin typeface="Aharoni" panose="02010803020104030203" pitchFamily="2" charset="-79"/>
                <a:cs typeface="Aharoni" panose="02010803020104030203" pitchFamily="2" charset="-79"/>
              </a:endParaRPr>
            </a:p>
            <a:p>
              <a:endParaRPr lang="en-ID" sz="3600" dirty="0"/>
            </a:p>
            <a:p>
              <a:r>
                <a:rPr lang="en-ID" sz="3600" dirty="0"/>
                <a:t>Python</a:t>
              </a:r>
            </a:p>
            <a:p>
              <a:r>
                <a:rPr lang="en-ID" sz="3600" dirty="0"/>
                <a:t># </a:t>
              </a:r>
              <a:r>
                <a:rPr lang="en-ID" sz="3600" dirty="0" err="1"/>
                <a:t>Contoh</a:t>
              </a:r>
              <a:r>
                <a:rPr lang="en-ID" sz="3600" dirty="0"/>
                <a:t> di Python, </a:t>
              </a:r>
              <a:r>
                <a:rPr lang="en-ID" sz="3600" dirty="0" err="1"/>
                <a:t>mendapatkan</a:t>
              </a:r>
              <a:r>
                <a:rPr lang="en-ID" sz="3600" dirty="0"/>
                <a:t> </a:t>
              </a:r>
              <a:r>
                <a:rPr lang="en-ID" sz="3600" dirty="0" err="1"/>
                <a:t>dari</a:t>
              </a:r>
              <a:r>
                <a:rPr lang="en-ID" sz="3600" dirty="0"/>
                <a:t> Redis</a:t>
              </a:r>
            </a:p>
            <a:p>
              <a:r>
                <a:rPr lang="en-US" sz="3600" dirty="0" err="1"/>
                <a:t>redis_client.get</a:t>
              </a:r>
              <a:r>
                <a:rPr lang="en-US" sz="3600" dirty="0"/>
                <a:t>(</a:t>
              </a:r>
              <a:r>
                <a:rPr lang="en-US" sz="3600" dirty="0" err="1"/>
                <a:t>f"appointment:status</a:t>
              </a:r>
              <a:r>
                <a:rPr lang="en-US" sz="3600" dirty="0"/>
                <a:t>:{</a:t>
              </a:r>
              <a:r>
                <a:rPr lang="en-US" sz="3600" dirty="0" err="1"/>
                <a:t>janji_temu_id_dari_PostgreSQL</a:t>
              </a:r>
              <a:r>
                <a:rPr lang="en-US" sz="3600" dirty="0"/>
                <a:t>}")</a:t>
              </a:r>
              <a:endParaRPr lang="en-ID" sz="3600" dirty="0"/>
            </a:p>
            <a:p>
              <a:pPr lvl="0"/>
              <a:endParaRPr lang="en-ID" sz="3200" dirty="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25" name="TextBox 27">
              <a:extLst>
                <a:ext uri="{FF2B5EF4-FFF2-40B4-BE49-F238E27FC236}">
                  <a16:creationId xmlns:a16="http://schemas.microsoft.com/office/drawing/2014/main" id="{61458A7A-DA57-516F-D3A0-E1834A70BF8E}"/>
                </a:ext>
              </a:extLst>
            </p:cNvPr>
            <p:cNvSpPr txBox="1"/>
            <p:nvPr/>
          </p:nvSpPr>
          <p:spPr>
            <a:xfrm>
              <a:off x="0" y="-47625"/>
              <a:ext cx="1094007" cy="115509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  <a:endParaRPr/>
            </a:p>
          </p:txBody>
        </p:sp>
      </p:grpSp>
      <p:grpSp>
        <p:nvGrpSpPr>
          <p:cNvPr id="27" name="Group 25">
            <a:extLst>
              <a:ext uri="{FF2B5EF4-FFF2-40B4-BE49-F238E27FC236}">
                <a16:creationId xmlns:a16="http://schemas.microsoft.com/office/drawing/2014/main" id="{0B3B4ED1-98AE-2C82-B93E-7121E8B33573}"/>
              </a:ext>
            </a:extLst>
          </p:cNvPr>
          <p:cNvGrpSpPr/>
          <p:nvPr/>
        </p:nvGrpSpPr>
        <p:grpSpPr>
          <a:xfrm>
            <a:off x="9559987" y="4017928"/>
            <a:ext cx="7928000" cy="5906729"/>
            <a:chOff x="-6881" y="-85409"/>
            <a:chExt cx="1329585" cy="1192883"/>
          </a:xfrm>
        </p:grpSpPr>
        <p:sp>
          <p:nvSpPr>
            <p:cNvPr id="28" name="Freeform 26">
              <a:extLst>
                <a:ext uri="{FF2B5EF4-FFF2-40B4-BE49-F238E27FC236}">
                  <a16:creationId xmlns:a16="http://schemas.microsoft.com/office/drawing/2014/main" id="{8AB32A77-587B-701E-1F1C-43DF2DDCDFE6}"/>
                </a:ext>
              </a:extLst>
            </p:cNvPr>
            <p:cNvSpPr/>
            <p:nvPr/>
          </p:nvSpPr>
          <p:spPr>
            <a:xfrm>
              <a:off x="-6881" y="-85409"/>
              <a:ext cx="1329585" cy="1192883"/>
            </a:xfrm>
            <a:custGeom>
              <a:avLst/>
              <a:gdLst/>
              <a:ahLst/>
              <a:cxnLst/>
              <a:rect l="l" t="t" r="r" b="b"/>
              <a:pathLst>
                <a:path w="1094007" h="1107474">
                  <a:moveTo>
                    <a:pt x="22366" y="0"/>
                  </a:moveTo>
                  <a:lnTo>
                    <a:pt x="1071642" y="0"/>
                  </a:lnTo>
                  <a:cubicBezTo>
                    <a:pt x="1077573" y="0"/>
                    <a:pt x="1083262" y="2356"/>
                    <a:pt x="1087457" y="6551"/>
                  </a:cubicBezTo>
                  <a:cubicBezTo>
                    <a:pt x="1091651" y="10745"/>
                    <a:pt x="1094007" y="16434"/>
                    <a:pt x="1094007" y="22366"/>
                  </a:cubicBezTo>
                  <a:lnTo>
                    <a:pt x="1094007" y="1085109"/>
                  </a:lnTo>
                  <a:cubicBezTo>
                    <a:pt x="1094007" y="1097461"/>
                    <a:pt x="1083994" y="1107474"/>
                    <a:pt x="1071642" y="1107474"/>
                  </a:cubicBezTo>
                  <a:lnTo>
                    <a:pt x="22366" y="1107474"/>
                  </a:lnTo>
                  <a:cubicBezTo>
                    <a:pt x="16434" y="1107474"/>
                    <a:pt x="10745" y="1105118"/>
                    <a:pt x="6551" y="1100924"/>
                  </a:cubicBezTo>
                  <a:cubicBezTo>
                    <a:pt x="2356" y="1096729"/>
                    <a:pt x="0" y="1091040"/>
                    <a:pt x="0" y="1085109"/>
                  </a:cubicBezTo>
                  <a:lnTo>
                    <a:pt x="0" y="22366"/>
                  </a:lnTo>
                  <a:cubicBezTo>
                    <a:pt x="0" y="10013"/>
                    <a:pt x="10013" y="0"/>
                    <a:pt x="22366" y="0"/>
                  </a:cubicBezTo>
                  <a:close/>
                </a:path>
              </a:pathLst>
            </a:custGeom>
            <a:solidFill>
              <a:srgbClr val="FFFFFF"/>
            </a:solidFill>
            <a:ln w="9525" cap="sq">
              <a:solidFill>
                <a:srgbClr val="954614"/>
              </a:solidFill>
              <a:prstDash val="solid"/>
              <a:miter/>
            </a:ln>
          </p:spPr>
          <p:txBody>
            <a:bodyPr/>
            <a:lstStyle/>
            <a:p>
              <a:pPr lvl="0"/>
              <a:r>
                <a:rPr lang="en-US" sz="4000" b="1" dirty="0">
                  <a:latin typeface="Aharoni" panose="02010803020104030203" pitchFamily="2" charset="-79"/>
                  <a:cs typeface="Aharoni" panose="02010803020104030203" pitchFamily="2" charset="-79"/>
                </a:rPr>
                <a:t>4. </a:t>
              </a:r>
              <a:r>
                <a:rPr lang="en-ID" sz="3600" b="1" dirty="0"/>
                <a:t>FDW (Foreign Data Wrapper) di </a:t>
              </a:r>
              <a:r>
                <a:rPr lang="en-ID" sz="3600" b="1" dirty="0" err="1"/>
                <a:t>PostgreSQ</a:t>
              </a:r>
              <a:endParaRPr lang="en-US" sz="6600" dirty="0"/>
            </a:p>
            <a:p>
              <a:pPr lvl="0"/>
              <a:endParaRPr lang="en-ID" sz="4000" dirty="0">
                <a:latin typeface="Aharoni" panose="02010803020104030203" pitchFamily="2" charset="-79"/>
                <a:cs typeface="Aharoni" panose="02010803020104030203" pitchFamily="2" charset="-79"/>
              </a:endParaRPr>
            </a:p>
            <a:p>
              <a:r>
                <a:rPr lang="en-ID" sz="3600" b="1" dirty="0" err="1"/>
                <a:t>Contoh</a:t>
              </a:r>
              <a:r>
                <a:rPr lang="en-ID" sz="3600" b="1" dirty="0"/>
                <a:t> </a:t>
              </a:r>
              <a:r>
                <a:rPr lang="en-ID" sz="3600" b="1" dirty="0" err="1"/>
                <a:t>Kueri</a:t>
              </a:r>
              <a:r>
                <a:rPr lang="en-ID" sz="3600" b="1" dirty="0"/>
                <a:t> </a:t>
              </a:r>
              <a:r>
                <a:rPr lang="en-ID" sz="3600" b="1" dirty="0" err="1"/>
                <a:t>Gabungan</a:t>
              </a:r>
              <a:r>
                <a:rPr lang="en-ID" sz="3600" b="1" dirty="0"/>
                <a:t> (</a:t>
              </a:r>
              <a:r>
                <a:rPr lang="en-ID" sz="3600" b="1" dirty="0" err="1"/>
                <a:t>Menggunakan</a:t>
              </a:r>
              <a:r>
                <a:rPr lang="en-ID" sz="3600" b="1" dirty="0"/>
                <a:t> Python/</a:t>
              </a:r>
              <a:r>
                <a:rPr lang="en-ID" sz="3600" b="1" dirty="0" err="1"/>
                <a:t>FastAPI</a:t>
              </a:r>
              <a:r>
                <a:rPr lang="en-ID" sz="3600" b="1" dirty="0"/>
                <a:t>):</a:t>
              </a:r>
              <a:endParaRPr lang="en-ID" sz="3600" dirty="0"/>
            </a:p>
            <a:p>
              <a:r>
                <a:rPr lang="en-ID" sz="3600" dirty="0" err="1"/>
                <a:t>Aplikasi</a:t>
              </a:r>
              <a:r>
                <a:rPr lang="en-ID" sz="3600" dirty="0"/>
                <a:t> Python </a:t>
              </a:r>
              <a:r>
                <a:rPr lang="en-ID" sz="3600" dirty="0" err="1"/>
                <a:t>akan</a:t>
              </a:r>
              <a:r>
                <a:rPr lang="en-ID" sz="3600" dirty="0"/>
                <a:t> </a:t>
              </a:r>
              <a:r>
                <a:rPr lang="en-ID" sz="3600" dirty="0" err="1"/>
                <a:t>berfungsi</a:t>
              </a:r>
              <a:r>
                <a:rPr lang="en-ID" sz="3600" dirty="0"/>
                <a:t> </a:t>
              </a:r>
              <a:r>
                <a:rPr lang="en-ID" sz="3600" dirty="0" err="1"/>
                <a:t>sebagai</a:t>
              </a:r>
              <a:r>
                <a:rPr lang="en-ID" sz="3600" dirty="0"/>
                <a:t> </a:t>
              </a:r>
              <a:r>
                <a:rPr lang="en-ID" sz="3600" dirty="0" err="1"/>
                <a:t>orkestrator</a:t>
              </a:r>
              <a:r>
                <a:rPr lang="en-ID" sz="3600" dirty="0"/>
                <a:t>, </a:t>
              </a:r>
              <a:r>
                <a:rPr lang="en-ID" sz="3600" dirty="0" err="1"/>
                <a:t>mengambil</a:t>
              </a:r>
              <a:r>
                <a:rPr lang="en-ID" sz="3600" dirty="0"/>
                <a:t> data </a:t>
              </a:r>
              <a:r>
                <a:rPr lang="en-ID" sz="3600" dirty="0" err="1"/>
                <a:t>dari</a:t>
              </a:r>
              <a:endParaRPr lang="en-ID" sz="3600" dirty="0"/>
            </a:p>
            <a:p>
              <a:r>
                <a:rPr lang="en-ID" sz="3600" dirty="0" err="1"/>
                <a:t>berbagai</a:t>
              </a:r>
              <a:r>
                <a:rPr lang="en-ID" sz="3600" dirty="0"/>
                <a:t> basis data dan </a:t>
              </a:r>
              <a:r>
                <a:rPr lang="en-ID" sz="3600" dirty="0" err="1"/>
                <a:t>menggabungkannya</a:t>
              </a:r>
              <a:r>
                <a:rPr lang="en-ID" sz="3600" dirty="0"/>
                <a:t> </a:t>
              </a:r>
              <a:r>
                <a:rPr lang="en-ID" sz="3600" dirty="0" err="1"/>
                <a:t>sebelum</a:t>
              </a:r>
              <a:r>
                <a:rPr lang="en-ID" sz="3600" dirty="0"/>
                <a:t> </a:t>
              </a:r>
              <a:r>
                <a:rPr lang="en-ID" sz="3600" dirty="0" err="1"/>
                <a:t>mengirimkannya</a:t>
              </a:r>
              <a:r>
                <a:rPr lang="en-ID" sz="3600" dirty="0"/>
                <a:t> </a:t>
              </a:r>
              <a:r>
                <a:rPr lang="en-ID" sz="3600" dirty="0" err="1"/>
                <a:t>ke</a:t>
              </a:r>
              <a:r>
                <a:rPr lang="en-ID" sz="3600" dirty="0"/>
                <a:t> </a:t>
              </a:r>
              <a:r>
                <a:rPr lang="en-ID" sz="3600" dirty="0" err="1"/>
                <a:t>klien</a:t>
              </a:r>
              <a:r>
                <a:rPr lang="en-ID" sz="3600" dirty="0"/>
                <a:t>.</a:t>
              </a:r>
            </a:p>
            <a:p>
              <a:pPr lvl="0"/>
              <a:endParaRPr lang="en-ID" sz="2800" dirty="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29" name="TextBox 27">
              <a:extLst>
                <a:ext uri="{FF2B5EF4-FFF2-40B4-BE49-F238E27FC236}">
                  <a16:creationId xmlns:a16="http://schemas.microsoft.com/office/drawing/2014/main" id="{AD62F317-CEBF-3E89-A196-6A3270173310}"/>
                </a:ext>
              </a:extLst>
            </p:cNvPr>
            <p:cNvSpPr txBox="1"/>
            <p:nvPr/>
          </p:nvSpPr>
          <p:spPr>
            <a:xfrm>
              <a:off x="0" y="-47625"/>
              <a:ext cx="1094007" cy="115509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5176869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4ED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042D331-E04C-9A0A-B6A7-8743D593E5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>
            <a:extLst>
              <a:ext uri="{FF2B5EF4-FFF2-40B4-BE49-F238E27FC236}">
                <a16:creationId xmlns:a16="http://schemas.microsoft.com/office/drawing/2014/main" id="{7811CACE-62EE-7622-243E-5BEC431D4D25}"/>
              </a:ext>
            </a:extLst>
          </p:cNvPr>
          <p:cNvSpPr/>
          <p:nvPr/>
        </p:nvSpPr>
        <p:spPr>
          <a:xfrm>
            <a:off x="-339254" y="2464010"/>
            <a:ext cx="1936252" cy="1753055"/>
          </a:xfrm>
          <a:custGeom>
            <a:avLst/>
            <a:gdLst/>
            <a:ahLst/>
            <a:cxnLst/>
            <a:rect l="l" t="t" r="r" b="b"/>
            <a:pathLst>
              <a:path w="1936252" h="1753055">
                <a:moveTo>
                  <a:pt x="0" y="0"/>
                </a:moveTo>
                <a:lnTo>
                  <a:pt x="1936252" y="0"/>
                </a:lnTo>
                <a:lnTo>
                  <a:pt x="1936252" y="1753055"/>
                </a:lnTo>
                <a:lnTo>
                  <a:pt x="0" y="17530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9EFA82D3-E4B2-75FB-66E5-1AFDA3BEBCCF}"/>
              </a:ext>
            </a:extLst>
          </p:cNvPr>
          <p:cNvSpPr/>
          <p:nvPr/>
        </p:nvSpPr>
        <p:spPr>
          <a:xfrm>
            <a:off x="129399" y="0"/>
            <a:ext cx="1604679" cy="1351453"/>
          </a:xfrm>
          <a:custGeom>
            <a:avLst/>
            <a:gdLst/>
            <a:ahLst/>
            <a:cxnLst/>
            <a:rect l="l" t="t" r="r" b="b"/>
            <a:pathLst>
              <a:path w="1604679" h="1351453">
                <a:moveTo>
                  <a:pt x="0" y="0"/>
                </a:moveTo>
                <a:lnTo>
                  <a:pt x="1604679" y="0"/>
                </a:lnTo>
                <a:lnTo>
                  <a:pt x="1604679" y="1351453"/>
                </a:lnTo>
                <a:lnTo>
                  <a:pt x="0" y="13514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A1EDB19D-1428-EA58-89F3-13C63AD55623}"/>
              </a:ext>
            </a:extLst>
          </p:cNvPr>
          <p:cNvSpPr/>
          <p:nvPr/>
        </p:nvSpPr>
        <p:spPr>
          <a:xfrm>
            <a:off x="-522517" y="-1043113"/>
            <a:ext cx="2908511" cy="3180280"/>
          </a:xfrm>
          <a:custGeom>
            <a:avLst/>
            <a:gdLst/>
            <a:ahLst/>
            <a:cxnLst/>
            <a:rect l="l" t="t" r="r" b="b"/>
            <a:pathLst>
              <a:path w="2908511" h="3180280">
                <a:moveTo>
                  <a:pt x="0" y="0"/>
                </a:moveTo>
                <a:lnTo>
                  <a:pt x="2908511" y="0"/>
                </a:lnTo>
                <a:lnTo>
                  <a:pt x="2908511" y="3180280"/>
                </a:lnTo>
                <a:lnTo>
                  <a:pt x="0" y="318028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543E08FB-67C3-E291-29D6-E30A65CADB63}"/>
              </a:ext>
            </a:extLst>
          </p:cNvPr>
          <p:cNvSpPr/>
          <p:nvPr/>
        </p:nvSpPr>
        <p:spPr>
          <a:xfrm>
            <a:off x="-423482" y="1747740"/>
            <a:ext cx="1604679" cy="1432540"/>
          </a:xfrm>
          <a:custGeom>
            <a:avLst/>
            <a:gdLst/>
            <a:ahLst/>
            <a:cxnLst/>
            <a:rect l="l" t="t" r="r" b="b"/>
            <a:pathLst>
              <a:path w="1604679" h="1432540">
                <a:moveTo>
                  <a:pt x="0" y="0"/>
                </a:moveTo>
                <a:lnTo>
                  <a:pt x="1604678" y="0"/>
                </a:lnTo>
                <a:lnTo>
                  <a:pt x="1604678" y="1432540"/>
                </a:lnTo>
                <a:lnTo>
                  <a:pt x="0" y="143254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>
            <a:extLst>
              <a:ext uri="{FF2B5EF4-FFF2-40B4-BE49-F238E27FC236}">
                <a16:creationId xmlns:a16="http://schemas.microsoft.com/office/drawing/2014/main" id="{01B18597-9DB7-3FAA-54A7-0179BC13F295}"/>
              </a:ext>
            </a:extLst>
          </p:cNvPr>
          <p:cNvSpPr/>
          <p:nvPr/>
        </p:nvSpPr>
        <p:spPr>
          <a:xfrm rot="-8464520">
            <a:off x="15831615" y="-520445"/>
            <a:ext cx="2855370" cy="3372056"/>
          </a:xfrm>
          <a:custGeom>
            <a:avLst/>
            <a:gdLst/>
            <a:ahLst/>
            <a:cxnLst/>
            <a:rect l="l" t="t" r="r" b="b"/>
            <a:pathLst>
              <a:path w="2855370" h="3372056">
                <a:moveTo>
                  <a:pt x="0" y="0"/>
                </a:moveTo>
                <a:lnTo>
                  <a:pt x="2855370" y="0"/>
                </a:lnTo>
                <a:lnTo>
                  <a:pt x="2855370" y="3372056"/>
                </a:lnTo>
                <a:lnTo>
                  <a:pt x="0" y="337205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>
            <a:extLst>
              <a:ext uri="{FF2B5EF4-FFF2-40B4-BE49-F238E27FC236}">
                <a16:creationId xmlns:a16="http://schemas.microsoft.com/office/drawing/2014/main" id="{6769FAD1-7A33-73BB-C0D3-BD1CDC4983C9}"/>
              </a:ext>
            </a:extLst>
          </p:cNvPr>
          <p:cNvSpPr/>
          <p:nvPr/>
        </p:nvSpPr>
        <p:spPr>
          <a:xfrm>
            <a:off x="15063792" y="-1526885"/>
            <a:ext cx="3224208" cy="2878338"/>
          </a:xfrm>
          <a:custGeom>
            <a:avLst/>
            <a:gdLst/>
            <a:ahLst/>
            <a:cxnLst/>
            <a:rect l="l" t="t" r="r" b="b"/>
            <a:pathLst>
              <a:path w="3224208" h="2878338">
                <a:moveTo>
                  <a:pt x="0" y="0"/>
                </a:moveTo>
                <a:lnTo>
                  <a:pt x="3224208" y="0"/>
                </a:lnTo>
                <a:lnTo>
                  <a:pt x="3224208" y="2878338"/>
                </a:lnTo>
                <a:lnTo>
                  <a:pt x="0" y="287833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>
            <a:extLst>
              <a:ext uri="{FF2B5EF4-FFF2-40B4-BE49-F238E27FC236}">
                <a16:creationId xmlns:a16="http://schemas.microsoft.com/office/drawing/2014/main" id="{C329C3EC-0710-581A-1045-8419BE791D10}"/>
              </a:ext>
            </a:extLst>
          </p:cNvPr>
          <p:cNvSpPr/>
          <p:nvPr/>
        </p:nvSpPr>
        <p:spPr>
          <a:xfrm>
            <a:off x="17099673" y="1747740"/>
            <a:ext cx="846964" cy="785367"/>
          </a:xfrm>
          <a:custGeom>
            <a:avLst/>
            <a:gdLst/>
            <a:ahLst/>
            <a:cxnLst/>
            <a:rect l="l" t="t" r="r" b="b"/>
            <a:pathLst>
              <a:path w="846964" h="785367">
                <a:moveTo>
                  <a:pt x="0" y="0"/>
                </a:moveTo>
                <a:lnTo>
                  <a:pt x="846964" y="0"/>
                </a:lnTo>
                <a:lnTo>
                  <a:pt x="846964" y="785367"/>
                </a:lnTo>
                <a:lnTo>
                  <a:pt x="0" y="785367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>
            <a:extLst>
              <a:ext uri="{FF2B5EF4-FFF2-40B4-BE49-F238E27FC236}">
                <a16:creationId xmlns:a16="http://schemas.microsoft.com/office/drawing/2014/main" id="{1B0BBACB-F17A-9B47-D2D7-AB9A60AAF18F}"/>
              </a:ext>
            </a:extLst>
          </p:cNvPr>
          <p:cNvSpPr/>
          <p:nvPr/>
        </p:nvSpPr>
        <p:spPr>
          <a:xfrm rot="560151">
            <a:off x="12262881" y="646161"/>
            <a:ext cx="879666" cy="1038843"/>
          </a:xfrm>
          <a:custGeom>
            <a:avLst/>
            <a:gdLst/>
            <a:ahLst/>
            <a:cxnLst/>
            <a:rect l="l" t="t" r="r" b="b"/>
            <a:pathLst>
              <a:path w="879666" h="1038843">
                <a:moveTo>
                  <a:pt x="0" y="0"/>
                </a:moveTo>
                <a:lnTo>
                  <a:pt x="879666" y="0"/>
                </a:lnTo>
                <a:lnTo>
                  <a:pt x="879666" y="1038843"/>
                </a:lnTo>
                <a:lnTo>
                  <a:pt x="0" y="103884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>
            <a:extLst>
              <a:ext uri="{FF2B5EF4-FFF2-40B4-BE49-F238E27FC236}">
                <a16:creationId xmlns:a16="http://schemas.microsoft.com/office/drawing/2014/main" id="{82F66813-7FDD-ED74-2F6C-0FEE92BBB9E3}"/>
              </a:ext>
            </a:extLst>
          </p:cNvPr>
          <p:cNvSpPr/>
          <p:nvPr/>
        </p:nvSpPr>
        <p:spPr>
          <a:xfrm>
            <a:off x="5082535" y="423391"/>
            <a:ext cx="831376" cy="742192"/>
          </a:xfrm>
          <a:custGeom>
            <a:avLst/>
            <a:gdLst/>
            <a:ahLst/>
            <a:cxnLst/>
            <a:rect l="l" t="t" r="r" b="b"/>
            <a:pathLst>
              <a:path w="831376" h="742192">
                <a:moveTo>
                  <a:pt x="0" y="0"/>
                </a:moveTo>
                <a:lnTo>
                  <a:pt x="831375" y="0"/>
                </a:lnTo>
                <a:lnTo>
                  <a:pt x="831375" y="742192"/>
                </a:lnTo>
                <a:lnTo>
                  <a:pt x="0" y="74219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B1345F5-1F4F-7A42-4FF0-5AC23772BAEE}"/>
              </a:ext>
            </a:extLst>
          </p:cNvPr>
          <p:cNvSpPr txBox="1"/>
          <p:nvPr/>
        </p:nvSpPr>
        <p:spPr>
          <a:xfrm>
            <a:off x="1778065" y="1809232"/>
            <a:ext cx="13311206" cy="9848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85800" algn="just"/>
            <a:r>
              <a:rPr lang="en-ID" sz="3200" b="1" dirty="0">
                <a:latin typeface="Aharoni" panose="02010803020104030203" pitchFamily="2" charset="-79"/>
                <a:cs typeface="Aharoni" panose="02010803020104030203" pitchFamily="2" charset="-79"/>
              </a:rPr>
              <a:t>Langkah-</a:t>
            </a:r>
            <a:r>
              <a:rPr lang="en-ID" sz="3200" b="1" dirty="0" err="1">
                <a:latin typeface="Aharoni" panose="02010803020104030203" pitchFamily="2" charset="-79"/>
                <a:cs typeface="Aharoni" panose="02010803020104030203" pitchFamily="2" charset="-79"/>
              </a:rPr>
              <a:t>langkah</a:t>
            </a:r>
            <a:endParaRPr lang="en-ID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685800" algn="just"/>
            <a:endParaRPr lang="en-US" sz="32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22" name="Group 25">
            <a:extLst>
              <a:ext uri="{FF2B5EF4-FFF2-40B4-BE49-F238E27FC236}">
                <a16:creationId xmlns:a16="http://schemas.microsoft.com/office/drawing/2014/main" id="{D8CCF5D6-2FC9-EDDA-FE24-A40DBBDE3F34}"/>
              </a:ext>
            </a:extLst>
          </p:cNvPr>
          <p:cNvGrpSpPr/>
          <p:nvPr/>
        </p:nvGrpSpPr>
        <p:grpSpPr>
          <a:xfrm>
            <a:off x="925876" y="2671367"/>
            <a:ext cx="16173793" cy="7615634"/>
            <a:chOff x="0" y="-312344"/>
            <a:chExt cx="1681331" cy="1749149"/>
          </a:xfrm>
        </p:grpSpPr>
        <p:sp>
          <p:nvSpPr>
            <p:cNvPr id="24" name="Freeform 26">
              <a:extLst>
                <a:ext uri="{FF2B5EF4-FFF2-40B4-BE49-F238E27FC236}">
                  <a16:creationId xmlns:a16="http://schemas.microsoft.com/office/drawing/2014/main" id="{D7188B70-3FC1-F64C-9ADD-F12C6CBD6552}"/>
                </a:ext>
              </a:extLst>
            </p:cNvPr>
            <p:cNvSpPr/>
            <p:nvPr/>
          </p:nvSpPr>
          <p:spPr>
            <a:xfrm>
              <a:off x="32407" y="-312344"/>
              <a:ext cx="1648924" cy="1749149"/>
            </a:xfrm>
            <a:custGeom>
              <a:avLst/>
              <a:gdLst/>
              <a:ahLst/>
              <a:cxnLst/>
              <a:rect l="l" t="t" r="r" b="b"/>
              <a:pathLst>
                <a:path w="1094007" h="1107474">
                  <a:moveTo>
                    <a:pt x="22366" y="0"/>
                  </a:moveTo>
                  <a:lnTo>
                    <a:pt x="1071642" y="0"/>
                  </a:lnTo>
                  <a:cubicBezTo>
                    <a:pt x="1077573" y="0"/>
                    <a:pt x="1083262" y="2356"/>
                    <a:pt x="1087457" y="6551"/>
                  </a:cubicBezTo>
                  <a:cubicBezTo>
                    <a:pt x="1091651" y="10745"/>
                    <a:pt x="1094007" y="16434"/>
                    <a:pt x="1094007" y="22366"/>
                  </a:cubicBezTo>
                  <a:lnTo>
                    <a:pt x="1094007" y="1085109"/>
                  </a:lnTo>
                  <a:cubicBezTo>
                    <a:pt x="1094007" y="1097461"/>
                    <a:pt x="1083994" y="1107474"/>
                    <a:pt x="1071642" y="1107474"/>
                  </a:cubicBezTo>
                  <a:lnTo>
                    <a:pt x="22366" y="1107474"/>
                  </a:lnTo>
                  <a:cubicBezTo>
                    <a:pt x="16434" y="1107474"/>
                    <a:pt x="10745" y="1105118"/>
                    <a:pt x="6551" y="1100924"/>
                  </a:cubicBezTo>
                  <a:cubicBezTo>
                    <a:pt x="2356" y="1096729"/>
                    <a:pt x="0" y="1091040"/>
                    <a:pt x="0" y="1085109"/>
                  </a:cubicBezTo>
                  <a:lnTo>
                    <a:pt x="0" y="22366"/>
                  </a:lnTo>
                  <a:cubicBezTo>
                    <a:pt x="0" y="10013"/>
                    <a:pt x="10013" y="0"/>
                    <a:pt x="22366" y="0"/>
                  </a:cubicBezTo>
                  <a:close/>
                </a:path>
              </a:pathLst>
            </a:custGeom>
            <a:solidFill>
              <a:srgbClr val="FFFFFF"/>
            </a:solidFill>
            <a:ln w="9525" cap="sq">
              <a:solidFill>
                <a:srgbClr val="954614"/>
              </a:solidFill>
              <a:prstDash val="solid"/>
              <a:miter/>
            </a:ln>
          </p:spPr>
          <p:txBody>
            <a:bodyPr/>
            <a:lstStyle/>
            <a:p>
              <a:r>
                <a:rPr lang="en-ID" sz="3200" dirty="0"/>
                <a:t>Python</a:t>
              </a:r>
            </a:p>
            <a:p>
              <a:r>
                <a:rPr lang="en-ID" sz="3200" dirty="0"/>
                <a:t># </a:t>
              </a:r>
              <a:r>
                <a:rPr lang="en-ID" sz="3200" dirty="0" err="1"/>
                <a:t>Contoh</a:t>
              </a:r>
              <a:r>
                <a:rPr lang="en-ID" sz="3200" dirty="0"/>
                <a:t> pseudocode </a:t>
              </a:r>
              <a:r>
                <a:rPr lang="en-ID" sz="3200" dirty="0" err="1"/>
                <a:t>dalam</a:t>
              </a:r>
              <a:r>
                <a:rPr lang="en-ID" sz="3200" dirty="0"/>
                <a:t> </a:t>
              </a:r>
              <a:r>
                <a:rPr lang="en-ID" sz="3200" dirty="0" err="1"/>
                <a:t>FastAPI</a:t>
              </a:r>
              <a:endParaRPr lang="en-ID" sz="3200" dirty="0"/>
            </a:p>
            <a:p>
              <a:r>
                <a:rPr lang="en-US" sz="3200" dirty="0"/>
                <a:t>from </a:t>
              </a:r>
              <a:r>
                <a:rPr lang="en-US" sz="3200" dirty="0" err="1"/>
                <a:t>fastapi</a:t>
              </a:r>
              <a:r>
                <a:rPr lang="en-US" sz="3200" dirty="0"/>
                <a:t> import </a:t>
              </a:r>
              <a:r>
                <a:rPr lang="en-US" sz="3200" dirty="0" err="1"/>
                <a:t>FastAPI</a:t>
              </a:r>
              <a:endParaRPr lang="en-ID" sz="3200" dirty="0"/>
            </a:p>
            <a:p>
              <a:r>
                <a:rPr lang="en-US" sz="3200" dirty="0"/>
                <a:t>from </a:t>
              </a:r>
              <a:r>
                <a:rPr lang="en-US" sz="3200" dirty="0" err="1"/>
                <a:t>sqlalchemy</a:t>
              </a:r>
              <a:r>
                <a:rPr lang="en-US" sz="3200" dirty="0"/>
                <a:t> import </a:t>
              </a:r>
              <a:r>
                <a:rPr lang="en-US" sz="3200" dirty="0" err="1"/>
                <a:t>create_engine</a:t>
              </a:r>
              <a:r>
                <a:rPr lang="en-US" sz="3200" dirty="0"/>
                <a:t>, text # Untuk PostgreSQL</a:t>
              </a:r>
              <a:endParaRPr lang="en-ID" sz="3200" dirty="0"/>
            </a:p>
            <a:p>
              <a:r>
                <a:rPr lang="en-US" sz="3200" dirty="0"/>
                <a:t>from </a:t>
              </a:r>
              <a:r>
                <a:rPr lang="en-US" sz="3200" dirty="0" err="1"/>
                <a:t>pymongo</a:t>
              </a:r>
              <a:r>
                <a:rPr lang="en-US" sz="3200" dirty="0"/>
                <a:t> import </a:t>
              </a:r>
              <a:r>
                <a:rPr lang="en-US" sz="3200" dirty="0" err="1"/>
                <a:t>MongoClient</a:t>
              </a:r>
              <a:r>
                <a:rPr lang="en-US" sz="3200" dirty="0"/>
                <a:t> # Untuk MongoDB</a:t>
              </a:r>
              <a:endParaRPr lang="en-ID" sz="3200" dirty="0"/>
            </a:p>
            <a:p>
              <a:r>
                <a:rPr lang="en-US" sz="3200" dirty="0"/>
                <a:t>import </a:t>
              </a:r>
              <a:r>
                <a:rPr lang="en-US" sz="3200" dirty="0" err="1"/>
                <a:t>redis</a:t>
              </a:r>
              <a:r>
                <a:rPr lang="en-US" sz="3200" dirty="0"/>
                <a:t> # Untuk Redis</a:t>
              </a:r>
              <a:endParaRPr lang="en-ID" sz="3200" dirty="0"/>
            </a:p>
            <a:p>
              <a:r>
                <a:rPr lang="en-US" sz="3200" dirty="0"/>
                <a:t>from </a:t>
              </a:r>
              <a:r>
                <a:rPr lang="en-US" sz="3200" dirty="0" err="1"/>
                <a:t>cassandra.cluster</a:t>
              </a:r>
              <a:r>
                <a:rPr lang="en-US" sz="3200" dirty="0"/>
                <a:t> import Cluster # Untuk Cassandra</a:t>
              </a:r>
              <a:endParaRPr lang="en-ID" sz="3200" dirty="0"/>
            </a:p>
            <a:p>
              <a:r>
                <a:rPr lang="en-US" sz="3200" dirty="0"/>
                <a:t> </a:t>
              </a:r>
              <a:endParaRPr lang="en-ID" sz="3200" dirty="0"/>
            </a:p>
            <a:p>
              <a:r>
                <a:rPr lang="en-ID" sz="3200" dirty="0"/>
                <a:t>app = </a:t>
              </a:r>
              <a:r>
                <a:rPr lang="en-ID" sz="3200" dirty="0" err="1"/>
                <a:t>FastAPI</a:t>
              </a:r>
              <a:r>
                <a:rPr lang="en-ID" sz="3200" dirty="0"/>
                <a:t>()</a:t>
              </a:r>
            </a:p>
            <a:p>
              <a:r>
                <a:rPr lang="en-ID" sz="3200" dirty="0"/>
                <a:t># </a:t>
              </a:r>
              <a:r>
                <a:rPr lang="en-ID" sz="3200" dirty="0" err="1"/>
                <a:t>Inisialisasi</a:t>
              </a:r>
              <a:r>
                <a:rPr lang="en-ID" sz="3200" dirty="0"/>
                <a:t> </a:t>
              </a:r>
              <a:r>
                <a:rPr lang="en-ID" sz="3200" dirty="0" err="1"/>
                <a:t>koneksi</a:t>
              </a:r>
              <a:r>
                <a:rPr lang="en-ID" sz="3200" dirty="0"/>
                <a:t> DB (</a:t>
              </a:r>
              <a:r>
                <a:rPr lang="en-ID" sz="3200" dirty="0" err="1"/>
                <a:t>akan</a:t>
              </a:r>
              <a:r>
                <a:rPr lang="en-ID" sz="3200" dirty="0"/>
                <a:t> </a:t>
              </a:r>
              <a:r>
                <a:rPr lang="en-ID" sz="3200" dirty="0" err="1"/>
                <a:t>diatur</a:t>
              </a:r>
              <a:r>
                <a:rPr lang="en-ID" sz="3200" dirty="0"/>
                <a:t> di docker-compose)</a:t>
              </a:r>
            </a:p>
            <a:p>
              <a:r>
                <a:rPr lang="en-US" sz="3200" dirty="0" err="1"/>
                <a:t>pg_engine</a:t>
              </a:r>
              <a:r>
                <a:rPr lang="en-US" sz="3200" dirty="0"/>
                <a:t> = </a:t>
              </a:r>
              <a:r>
                <a:rPr lang="en-US" sz="3200" dirty="0" err="1"/>
                <a:t>create_engine</a:t>
              </a:r>
              <a:r>
                <a:rPr lang="en-US" sz="3200" dirty="0"/>
                <a:t>("</a:t>
              </a:r>
              <a:r>
                <a:rPr lang="en-US" sz="3200" dirty="0" err="1"/>
                <a:t>postgresql</a:t>
              </a:r>
              <a:r>
                <a:rPr lang="en-US" sz="3200" dirty="0"/>
                <a:t>://user:password@pg_master:5432/</a:t>
              </a:r>
              <a:r>
                <a:rPr lang="en-US" sz="3200" dirty="0" err="1"/>
                <a:t>hospital_db</a:t>
              </a:r>
              <a:r>
                <a:rPr lang="en-US" sz="3200" dirty="0"/>
                <a:t>")</a:t>
              </a:r>
              <a:endParaRPr lang="en-ID" sz="3200" dirty="0"/>
            </a:p>
            <a:p>
              <a:r>
                <a:rPr lang="en-US" sz="3200" dirty="0" err="1"/>
                <a:t>mongo_client</a:t>
              </a:r>
              <a:r>
                <a:rPr lang="en-US" sz="3200" dirty="0"/>
                <a:t> = </a:t>
              </a:r>
              <a:r>
                <a:rPr lang="en-US" sz="3200" dirty="0" err="1"/>
                <a:t>MongoClient</a:t>
              </a:r>
              <a:r>
                <a:rPr lang="en-US" sz="3200" dirty="0"/>
                <a:t>("</a:t>
              </a:r>
              <a:r>
                <a:rPr lang="en-US" sz="3200" dirty="0" err="1"/>
                <a:t>mongodb</a:t>
              </a:r>
              <a:r>
                <a:rPr lang="en-US" sz="3200" dirty="0"/>
                <a:t>://mongodb:27017/")</a:t>
              </a:r>
              <a:endParaRPr lang="en-ID" sz="3200" dirty="0"/>
            </a:p>
            <a:p>
              <a:r>
                <a:rPr lang="en-ID" sz="3200" dirty="0" err="1"/>
                <a:t>redis_client</a:t>
              </a:r>
              <a:r>
                <a:rPr lang="en-ID" sz="3200" dirty="0"/>
                <a:t> = </a:t>
              </a:r>
              <a:r>
                <a:rPr lang="en-ID" sz="3200" dirty="0" err="1"/>
                <a:t>redis.Redis</a:t>
              </a:r>
              <a:r>
                <a:rPr lang="en-ID" sz="3200" dirty="0"/>
                <a:t>(host="</a:t>
              </a:r>
              <a:r>
                <a:rPr lang="en-ID" sz="3200" dirty="0" err="1"/>
                <a:t>redis</a:t>
              </a:r>
              <a:r>
                <a:rPr lang="en-ID" sz="3200" dirty="0"/>
                <a:t>", port=6379)</a:t>
              </a:r>
            </a:p>
            <a:p>
              <a:r>
                <a:rPr lang="en-ID" sz="3200" dirty="0" err="1"/>
                <a:t>cassandra_cluster</a:t>
              </a:r>
              <a:r>
                <a:rPr lang="en-ID" sz="3200" dirty="0"/>
                <a:t> = Cluster(['</a:t>
              </a:r>
              <a:r>
                <a:rPr lang="en-ID" sz="3200" dirty="0" err="1"/>
                <a:t>cassandra</a:t>
              </a:r>
              <a:r>
                <a:rPr lang="en-ID" sz="3200" dirty="0"/>
                <a:t>']) # Jika </a:t>
              </a:r>
              <a:r>
                <a:rPr lang="en-ID" sz="3200" dirty="0" err="1"/>
                <a:t>ada</a:t>
              </a:r>
              <a:r>
                <a:rPr lang="en-ID" sz="3200" dirty="0"/>
                <a:t> </a:t>
              </a:r>
              <a:r>
                <a:rPr lang="en-ID" sz="3200" dirty="0" err="1"/>
                <a:t>beberapa</a:t>
              </a:r>
              <a:r>
                <a:rPr lang="en-ID" sz="3200" dirty="0"/>
                <a:t> node, </a:t>
              </a:r>
              <a:r>
                <a:rPr lang="en-ID" sz="3200" dirty="0" err="1"/>
                <a:t>sesuaikan</a:t>
              </a:r>
              <a:endParaRPr lang="en-ID" sz="3200" dirty="0"/>
            </a:p>
            <a:p>
              <a:pPr lvl="0"/>
              <a:endParaRPr lang="en-ID" sz="4800" dirty="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25" name="TextBox 27">
              <a:extLst>
                <a:ext uri="{FF2B5EF4-FFF2-40B4-BE49-F238E27FC236}">
                  <a16:creationId xmlns:a16="http://schemas.microsoft.com/office/drawing/2014/main" id="{A77F1ED7-9208-102B-B20B-DD8C9F3C9FE8}"/>
                </a:ext>
              </a:extLst>
            </p:cNvPr>
            <p:cNvSpPr txBox="1"/>
            <p:nvPr/>
          </p:nvSpPr>
          <p:spPr>
            <a:xfrm>
              <a:off x="0" y="-47625"/>
              <a:ext cx="1094007" cy="115509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2398858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4ED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79779CB-BFC8-F33B-66BC-DD578AD0DA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>
            <a:extLst>
              <a:ext uri="{FF2B5EF4-FFF2-40B4-BE49-F238E27FC236}">
                <a16:creationId xmlns:a16="http://schemas.microsoft.com/office/drawing/2014/main" id="{71E8A00B-426C-4688-5BBE-F7DE8327B9D1}"/>
              </a:ext>
            </a:extLst>
          </p:cNvPr>
          <p:cNvSpPr/>
          <p:nvPr/>
        </p:nvSpPr>
        <p:spPr>
          <a:xfrm>
            <a:off x="-339254" y="2464010"/>
            <a:ext cx="1936252" cy="1753055"/>
          </a:xfrm>
          <a:custGeom>
            <a:avLst/>
            <a:gdLst/>
            <a:ahLst/>
            <a:cxnLst/>
            <a:rect l="l" t="t" r="r" b="b"/>
            <a:pathLst>
              <a:path w="1936252" h="1753055">
                <a:moveTo>
                  <a:pt x="0" y="0"/>
                </a:moveTo>
                <a:lnTo>
                  <a:pt x="1936252" y="0"/>
                </a:lnTo>
                <a:lnTo>
                  <a:pt x="1936252" y="1753055"/>
                </a:lnTo>
                <a:lnTo>
                  <a:pt x="0" y="17530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7B16F63A-47C9-4917-2815-51E6D2C9E32E}"/>
              </a:ext>
            </a:extLst>
          </p:cNvPr>
          <p:cNvSpPr/>
          <p:nvPr/>
        </p:nvSpPr>
        <p:spPr>
          <a:xfrm>
            <a:off x="129399" y="0"/>
            <a:ext cx="1604679" cy="1351453"/>
          </a:xfrm>
          <a:custGeom>
            <a:avLst/>
            <a:gdLst/>
            <a:ahLst/>
            <a:cxnLst/>
            <a:rect l="l" t="t" r="r" b="b"/>
            <a:pathLst>
              <a:path w="1604679" h="1351453">
                <a:moveTo>
                  <a:pt x="0" y="0"/>
                </a:moveTo>
                <a:lnTo>
                  <a:pt x="1604679" y="0"/>
                </a:lnTo>
                <a:lnTo>
                  <a:pt x="1604679" y="1351453"/>
                </a:lnTo>
                <a:lnTo>
                  <a:pt x="0" y="13514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EB4DB8FA-112B-37E5-A7E2-15732AF950ED}"/>
              </a:ext>
            </a:extLst>
          </p:cNvPr>
          <p:cNvSpPr/>
          <p:nvPr/>
        </p:nvSpPr>
        <p:spPr>
          <a:xfrm>
            <a:off x="-522517" y="-1043113"/>
            <a:ext cx="2908511" cy="3180280"/>
          </a:xfrm>
          <a:custGeom>
            <a:avLst/>
            <a:gdLst/>
            <a:ahLst/>
            <a:cxnLst/>
            <a:rect l="l" t="t" r="r" b="b"/>
            <a:pathLst>
              <a:path w="2908511" h="3180280">
                <a:moveTo>
                  <a:pt x="0" y="0"/>
                </a:moveTo>
                <a:lnTo>
                  <a:pt x="2908511" y="0"/>
                </a:lnTo>
                <a:lnTo>
                  <a:pt x="2908511" y="3180280"/>
                </a:lnTo>
                <a:lnTo>
                  <a:pt x="0" y="318028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0F72A9B8-EB40-79DD-47DD-84C93C7CF2C7}"/>
              </a:ext>
            </a:extLst>
          </p:cNvPr>
          <p:cNvSpPr/>
          <p:nvPr/>
        </p:nvSpPr>
        <p:spPr>
          <a:xfrm>
            <a:off x="-423482" y="1747740"/>
            <a:ext cx="1604679" cy="1432540"/>
          </a:xfrm>
          <a:custGeom>
            <a:avLst/>
            <a:gdLst/>
            <a:ahLst/>
            <a:cxnLst/>
            <a:rect l="l" t="t" r="r" b="b"/>
            <a:pathLst>
              <a:path w="1604679" h="1432540">
                <a:moveTo>
                  <a:pt x="0" y="0"/>
                </a:moveTo>
                <a:lnTo>
                  <a:pt x="1604678" y="0"/>
                </a:lnTo>
                <a:lnTo>
                  <a:pt x="1604678" y="1432540"/>
                </a:lnTo>
                <a:lnTo>
                  <a:pt x="0" y="143254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>
            <a:extLst>
              <a:ext uri="{FF2B5EF4-FFF2-40B4-BE49-F238E27FC236}">
                <a16:creationId xmlns:a16="http://schemas.microsoft.com/office/drawing/2014/main" id="{3CCB85B7-F02C-BEBF-DF19-C2866E5154B1}"/>
              </a:ext>
            </a:extLst>
          </p:cNvPr>
          <p:cNvSpPr/>
          <p:nvPr/>
        </p:nvSpPr>
        <p:spPr>
          <a:xfrm rot="-8464520">
            <a:off x="15831615" y="-520445"/>
            <a:ext cx="2855370" cy="3372056"/>
          </a:xfrm>
          <a:custGeom>
            <a:avLst/>
            <a:gdLst/>
            <a:ahLst/>
            <a:cxnLst/>
            <a:rect l="l" t="t" r="r" b="b"/>
            <a:pathLst>
              <a:path w="2855370" h="3372056">
                <a:moveTo>
                  <a:pt x="0" y="0"/>
                </a:moveTo>
                <a:lnTo>
                  <a:pt x="2855370" y="0"/>
                </a:lnTo>
                <a:lnTo>
                  <a:pt x="2855370" y="3372056"/>
                </a:lnTo>
                <a:lnTo>
                  <a:pt x="0" y="337205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>
            <a:extLst>
              <a:ext uri="{FF2B5EF4-FFF2-40B4-BE49-F238E27FC236}">
                <a16:creationId xmlns:a16="http://schemas.microsoft.com/office/drawing/2014/main" id="{CF4EA5DA-D1AE-26C7-54E0-25365558C27F}"/>
              </a:ext>
            </a:extLst>
          </p:cNvPr>
          <p:cNvSpPr/>
          <p:nvPr/>
        </p:nvSpPr>
        <p:spPr>
          <a:xfrm>
            <a:off x="15063792" y="-1526885"/>
            <a:ext cx="3224208" cy="2878338"/>
          </a:xfrm>
          <a:custGeom>
            <a:avLst/>
            <a:gdLst/>
            <a:ahLst/>
            <a:cxnLst/>
            <a:rect l="l" t="t" r="r" b="b"/>
            <a:pathLst>
              <a:path w="3224208" h="2878338">
                <a:moveTo>
                  <a:pt x="0" y="0"/>
                </a:moveTo>
                <a:lnTo>
                  <a:pt x="3224208" y="0"/>
                </a:lnTo>
                <a:lnTo>
                  <a:pt x="3224208" y="2878338"/>
                </a:lnTo>
                <a:lnTo>
                  <a:pt x="0" y="287833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>
            <a:extLst>
              <a:ext uri="{FF2B5EF4-FFF2-40B4-BE49-F238E27FC236}">
                <a16:creationId xmlns:a16="http://schemas.microsoft.com/office/drawing/2014/main" id="{8E1DCDC4-D78F-44A7-1EDB-5BC1C8FE8739}"/>
              </a:ext>
            </a:extLst>
          </p:cNvPr>
          <p:cNvSpPr/>
          <p:nvPr/>
        </p:nvSpPr>
        <p:spPr>
          <a:xfrm>
            <a:off x="17099673" y="1747740"/>
            <a:ext cx="846964" cy="785367"/>
          </a:xfrm>
          <a:custGeom>
            <a:avLst/>
            <a:gdLst/>
            <a:ahLst/>
            <a:cxnLst/>
            <a:rect l="l" t="t" r="r" b="b"/>
            <a:pathLst>
              <a:path w="846964" h="785367">
                <a:moveTo>
                  <a:pt x="0" y="0"/>
                </a:moveTo>
                <a:lnTo>
                  <a:pt x="846964" y="0"/>
                </a:lnTo>
                <a:lnTo>
                  <a:pt x="846964" y="785367"/>
                </a:lnTo>
                <a:lnTo>
                  <a:pt x="0" y="785367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>
            <a:extLst>
              <a:ext uri="{FF2B5EF4-FFF2-40B4-BE49-F238E27FC236}">
                <a16:creationId xmlns:a16="http://schemas.microsoft.com/office/drawing/2014/main" id="{51E3EF43-A397-8425-B697-DAA9E6A63EDA}"/>
              </a:ext>
            </a:extLst>
          </p:cNvPr>
          <p:cNvSpPr/>
          <p:nvPr/>
        </p:nvSpPr>
        <p:spPr>
          <a:xfrm rot="560151">
            <a:off x="12262881" y="646161"/>
            <a:ext cx="879666" cy="1038843"/>
          </a:xfrm>
          <a:custGeom>
            <a:avLst/>
            <a:gdLst/>
            <a:ahLst/>
            <a:cxnLst/>
            <a:rect l="l" t="t" r="r" b="b"/>
            <a:pathLst>
              <a:path w="879666" h="1038843">
                <a:moveTo>
                  <a:pt x="0" y="0"/>
                </a:moveTo>
                <a:lnTo>
                  <a:pt x="879666" y="0"/>
                </a:lnTo>
                <a:lnTo>
                  <a:pt x="879666" y="1038843"/>
                </a:lnTo>
                <a:lnTo>
                  <a:pt x="0" y="103884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>
            <a:extLst>
              <a:ext uri="{FF2B5EF4-FFF2-40B4-BE49-F238E27FC236}">
                <a16:creationId xmlns:a16="http://schemas.microsoft.com/office/drawing/2014/main" id="{04D9744D-7B66-68C8-2E85-B86805F33C37}"/>
              </a:ext>
            </a:extLst>
          </p:cNvPr>
          <p:cNvSpPr/>
          <p:nvPr/>
        </p:nvSpPr>
        <p:spPr>
          <a:xfrm>
            <a:off x="5082535" y="423391"/>
            <a:ext cx="831376" cy="742192"/>
          </a:xfrm>
          <a:custGeom>
            <a:avLst/>
            <a:gdLst/>
            <a:ahLst/>
            <a:cxnLst/>
            <a:rect l="l" t="t" r="r" b="b"/>
            <a:pathLst>
              <a:path w="831376" h="742192">
                <a:moveTo>
                  <a:pt x="0" y="0"/>
                </a:moveTo>
                <a:lnTo>
                  <a:pt x="831375" y="0"/>
                </a:lnTo>
                <a:lnTo>
                  <a:pt x="831375" y="742192"/>
                </a:lnTo>
                <a:lnTo>
                  <a:pt x="0" y="74219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7620DC5-58DF-B8C7-E68C-6260015A5EC3}"/>
              </a:ext>
            </a:extLst>
          </p:cNvPr>
          <p:cNvSpPr txBox="1"/>
          <p:nvPr/>
        </p:nvSpPr>
        <p:spPr>
          <a:xfrm>
            <a:off x="1778065" y="1809232"/>
            <a:ext cx="13311206" cy="9848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85800" algn="just"/>
            <a:r>
              <a:rPr lang="en-ID" sz="3200" b="1" dirty="0">
                <a:latin typeface="Aharoni" panose="02010803020104030203" pitchFamily="2" charset="-79"/>
                <a:cs typeface="Aharoni" panose="02010803020104030203" pitchFamily="2" charset="-79"/>
              </a:rPr>
              <a:t>Langkah-</a:t>
            </a:r>
            <a:r>
              <a:rPr lang="en-ID" sz="3200" b="1" dirty="0" err="1">
                <a:latin typeface="Aharoni" panose="02010803020104030203" pitchFamily="2" charset="-79"/>
                <a:cs typeface="Aharoni" panose="02010803020104030203" pitchFamily="2" charset="-79"/>
              </a:rPr>
              <a:t>langkah</a:t>
            </a:r>
            <a:endParaRPr lang="en-ID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685800" algn="just"/>
            <a:endParaRPr lang="en-US" sz="32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22" name="Group 25">
            <a:extLst>
              <a:ext uri="{FF2B5EF4-FFF2-40B4-BE49-F238E27FC236}">
                <a16:creationId xmlns:a16="http://schemas.microsoft.com/office/drawing/2014/main" id="{66B13F1A-6EA6-DA31-4358-D6D5C0B974A3}"/>
              </a:ext>
            </a:extLst>
          </p:cNvPr>
          <p:cNvGrpSpPr/>
          <p:nvPr/>
        </p:nvGrpSpPr>
        <p:grpSpPr>
          <a:xfrm>
            <a:off x="925876" y="2671367"/>
            <a:ext cx="16173793" cy="7615634"/>
            <a:chOff x="0" y="-312344"/>
            <a:chExt cx="1681331" cy="1749149"/>
          </a:xfrm>
        </p:grpSpPr>
        <p:sp>
          <p:nvSpPr>
            <p:cNvPr id="24" name="Freeform 26">
              <a:extLst>
                <a:ext uri="{FF2B5EF4-FFF2-40B4-BE49-F238E27FC236}">
                  <a16:creationId xmlns:a16="http://schemas.microsoft.com/office/drawing/2014/main" id="{E3826517-FDB6-AE31-7177-84DD35AC2B1C}"/>
                </a:ext>
              </a:extLst>
            </p:cNvPr>
            <p:cNvSpPr/>
            <p:nvPr/>
          </p:nvSpPr>
          <p:spPr>
            <a:xfrm>
              <a:off x="32407" y="-312344"/>
              <a:ext cx="1648924" cy="1749149"/>
            </a:xfrm>
            <a:custGeom>
              <a:avLst/>
              <a:gdLst/>
              <a:ahLst/>
              <a:cxnLst/>
              <a:rect l="l" t="t" r="r" b="b"/>
              <a:pathLst>
                <a:path w="1094007" h="1107474">
                  <a:moveTo>
                    <a:pt x="22366" y="0"/>
                  </a:moveTo>
                  <a:lnTo>
                    <a:pt x="1071642" y="0"/>
                  </a:lnTo>
                  <a:cubicBezTo>
                    <a:pt x="1077573" y="0"/>
                    <a:pt x="1083262" y="2356"/>
                    <a:pt x="1087457" y="6551"/>
                  </a:cubicBezTo>
                  <a:cubicBezTo>
                    <a:pt x="1091651" y="10745"/>
                    <a:pt x="1094007" y="16434"/>
                    <a:pt x="1094007" y="22366"/>
                  </a:cubicBezTo>
                  <a:lnTo>
                    <a:pt x="1094007" y="1085109"/>
                  </a:lnTo>
                  <a:cubicBezTo>
                    <a:pt x="1094007" y="1097461"/>
                    <a:pt x="1083994" y="1107474"/>
                    <a:pt x="1071642" y="1107474"/>
                  </a:cubicBezTo>
                  <a:lnTo>
                    <a:pt x="22366" y="1107474"/>
                  </a:lnTo>
                  <a:cubicBezTo>
                    <a:pt x="16434" y="1107474"/>
                    <a:pt x="10745" y="1105118"/>
                    <a:pt x="6551" y="1100924"/>
                  </a:cubicBezTo>
                  <a:cubicBezTo>
                    <a:pt x="2356" y="1096729"/>
                    <a:pt x="0" y="1091040"/>
                    <a:pt x="0" y="1085109"/>
                  </a:cubicBezTo>
                  <a:lnTo>
                    <a:pt x="0" y="22366"/>
                  </a:lnTo>
                  <a:cubicBezTo>
                    <a:pt x="0" y="10013"/>
                    <a:pt x="10013" y="0"/>
                    <a:pt x="22366" y="0"/>
                  </a:cubicBezTo>
                  <a:close/>
                </a:path>
              </a:pathLst>
            </a:custGeom>
            <a:solidFill>
              <a:srgbClr val="FFFFFF"/>
            </a:solidFill>
            <a:ln w="9525" cap="sq">
              <a:solidFill>
                <a:srgbClr val="954614"/>
              </a:solidFill>
              <a:prstDash val="solid"/>
              <a:miter/>
            </a:ln>
          </p:spPr>
          <p:txBody>
            <a:bodyPr/>
            <a:lstStyle/>
            <a:p>
              <a:r>
                <a:rPr lang="en-ID" sz="3200" dirty="0" err="1"/>
                <a:t>app.get</a:t>
              </a:r>
              <a:r>
                <a:rPr lang="en-ID" sz="3200" dirty="0"/>
                <a:t>("/</a:t>
              </a:r>
              <a:r>
                <a:rPr lang="en-ID" sz="3200" dirty="0" err="1"/>
                <a:t>pasien</a:t>
              </a:r>
              <a:r>
                <a:rPr lang="en-ID" sz="3200" dirty="0"/>
                <a:t>/{</a:t>
              </a:r>
              <a:r>
                <a:rPr lang="en-ID" sz="3200" dirty="0" err="1"/>
                <a:t>pasien_id</a:t>
              </a:r>
              <a:r>
                <a:rPr lang="en-ID" sz="3200" dirty="0"/>
                <a:t>}/detail")</a:t>
              </a:r>
            </a:p>
            <a:p>
              <a:r>
                <a:rPr lang="en-ID" sz="3200" dirty="0"/>
                <a:t>async def </a:t>
              </a:r>
              <a:r>
                <a:rPr lang="en-ID" sz="3200" dirty="0" err="1"/>
                <a:t>get_pasien_detail</a:t>
              </a:r>
              <a:r>
                <a:rPr lang="en-ID" sz="3200" dirty="0"/>
                <a:t>(</a:t>
              </a:r>
              <a:r>
                <a:rPr lang="en-ID" sz="3200" dirty="0" err="1"/>
                <a:t>pasien_id</a:t>
              </a:r>
              <a:r>
                <a:rPr lang="en-ID" sz="3200" dirty="0"/>
                <a:t>: str):</a:t>
              </a:r>
            </a:p>
            <a:p>
              <a:r>
                <a:rPr lang="en-ID" sz="3200" dirty="0"/>
                <a:t>    </a:t>
              </a:r>
              <a:r>
                <a:rPr lang="en-ID" sz="3200" dirty="0" err="1"/>
                <a:t>pasien_info</a:t>
              </a:r>
              <a:r>
                <a:rPr lang="en-ID" sz="3200" dirty="0"/>
                <a:t> = {}</a:t>
              </a:r>
            </a:p>
            <a:p>
              <a:r>
                <a:rPr lang="en-ID" sz="3200" dirty="0"/>
                <a:t>    </a:t>
              </a:r>
              <a:r>
                <a:rPr lang="en-ID" sz="3200" dirty="0" err="1"/>
                <a:t>rekam_medis_terakhir</a:t>
              </a:r>
              <a:r>
                <a:rPr lang="en-ID" sz="3200" dirty="0"/>
                <a:t> = {}</a:t>
              </a:r>
            </a:p>
            <a:p>
              <a:r>
                <a:rPr lang="en-ID" sz="3200" dirty="0"/>
                <a:t>    </a:t>
              </a:r>
              <a:r>
                <a:rPr lang="en-ID" sz="3200" dirty="0" err="1"/>
                <a:t>status_janji_temu</a:t>
              </a:r>
              <a:r>
                <a:rPr lang="en-ID" sz="3200" dirty="0"/>
                <a:t> = "Tidak </a:t>
              </a:r>
              <a:r>
                <a:rPr lang="en-ID" sz="3200" dirty="0" err="1"/>
                <a:t>ada</a:t>
              </a:r>
              <a:r>
                <a:rPr lang="en-ID" sz="3200" dirty="0"/>
                <a:t> </a:t>
              </a:r>
              <a:r>
                <a:rPr lang="en-ID" sz="3200" dirty="0" err="1"/>
                <a:t>janji</a:t>
              </a:r>
              <a:r>
                <a:rPr lang="en-ID" sz="3200" dirty="0"/>
                <a:t> </a:t>
              </a:r>
              <a:r>
                <a:rPr lang="en-ID" sz="3200" dirty="0" err="1"/>
                <a:t>temu</a:t>
              </a:r>
              <a:r>
                <a:rPr lang="en-ID" sz="3200" dirty="0"/>
                <a:t> </a:t>
              </a:r>
              <a:r>
                <a:rPr lang="en-ID" sz="3200" dirty="0" err="1"/>
                <a:t>mendatang</a:t>
              </a:r>
              <a:r>
                <a:rPr lang="en-ID" sz="3200" dirty="0"/>
                <a:t>"</a:t>
              </a:r>
            </a:p>
            <a:p>
              <a:r>
                <a:rPr lang="en-ID" sz="3200" dirty="0"/>
                <a:t>    </a:t>
              </a:r>
              <a:r>
                <a:rPr lang="en-US" sz="3200" dirty="0" err="1"/>
                <a:t>log_aktivitas</a:t>
              </a:r>
              <a:r>
                <a:rPr lang="en-US" sz="3200" dirty="0"/>
                <a:t> = []</a:t>
              </a:r>
              <a:endParaRPr lang="en-ID" sz="3200" dirty="0"/>
            </a:p>
            <a:p>
              <a:r>
                <a:rPr lang="en-US" sz="3200" dirty="0"/>
                <a:t># 1. Ambil </a:t>
              </a:r>
              <a:r>
                <a:rPr lang="en-US" sz="3200" dirty="0" err="1"/>
                <a:t>dari</a:t>
              </a:r>
              <a:r>
                <a:rPr lang="en-US" sz="3200" dirty="0"/>
                <a:t> PostgreSQL</a:t>
              </a:r>
              <a:endParaRPr lang="en-ID" sz="3200" dirty="0"/>
            </a:p>
            <a:p>
              <a:r>
                <a:rPr lang="en-US" sz="3200" dirty="0"/>
                <a:t>    with </a:t>
              </a:r>
              <a:r>
                <a:rPr lang="en-US" sz="3200" dirty="0" err="1"/>
                <a:t>pg_engine.connect</a:t>
              </a:r>
              <a:r>
                <a:rPr lang="en-US" sz="3200" dirty="0"/>
                <a:t>() as connection:</a:t>
              </a:r>
              <a:endParaRPr lang="en-ID" sz="3200" dirty="0"/>
            </a:p>
            <a:p>
              <a:r>
                <a:rPr lang="en-US" sz="3200" dirty="0"/>
                <a:t>        result = </a:t>
              </a:r>
              <a:r>
                <a:rPr lang="en-US" sz="3200" dirty="0" err="1"/>
                <a:t>connection.execute</a:t>
              </a:r>
              <a:r>
                <a:rPr lang="en-US" sz="3200" dirty="0"/>
                <a:t>(</a:t>
              </a:r>
              <a:endParaRPr lang="en-ID" sz="3200" dirty="0"/>
            </a:p>
            <a:p>
              <a:r>
                <a:rPr lang="en-US" sz="3200" dirty="0"/>
                <a:t>            text(</a:t>
              </a:r>
              <a:r>
                <a:rPr lang="en-US" sz="3200" dirty="0" err="1"/>
                <a:t>f"SELECT</a:t>
              </a:r>
              <a:r>
                <a:rPr lang="en-US" sz="3200" dirty="0"/>
                <a:t> </a:t>
              </a:r>
              <a:r>
                <a:rPr lang="en-US" sz="3200" dirty="0" err="1"/>
                <a:t>pasien_id</a:t>
              </a:r>
              <a:r>
                <a:rPr lang="en-US" sz="3200" dirty="0"/>
                <a:t>, </a:t>
              </a:r>
              <a:r>
                <a:rPr lang="en-US" sz="3200" dirty="0" err="1"/>
                <a:t>nama_lengkap</a:t>
              </a:r>
              <a:r>
                <a:rPr lang="en-US" sz="3200" dirty="0"/>
                <a:t>, </a:t>
              </a:r>
              <a:r>
                <a:rPr lang="en-US" sz="3200" dirty="0" err="1"/>
                <a:t>tanggal_lahir</a:t>
              </a:r>
              <a:r>
                <a:rPr lang="en-US" sz="3200" dirty="0"/>
                <a:t> FROM </a:t>
              </a:r>
              <a:r>
                <a:rPr lang="en-US" sz="3200" dirty="0" err="1"/>
                <a:t>Pasien</a:t>
              </a:r>
              <a:r>
                <a:rPr lang="en-US" sz="3200" dirty="0"/>
                <a:t> WHERE </a:t>
              </a:r>
              <a:r>
                <a:rPr lang="en-US" sz="3200" dirty="0" err="1"/>
                <a:t>pasien_id</a:t>
              </a:r>
              <a:r>
                <a:rPr lang="en-US" sz="3200" dirty="0"/>
                <a:t> = '{</a:t>
              </a:r>
              <a:r>
                <a:rPr lang="en-US" sz="3200" dirty="0" err="1"/>
                <a:t>pasien_id</a:t>
              </a:r>
              <a:r>
                <a:rPr lang="en-US" sz="3200" dirty="0"/>
                <a:t>}'")</a:t>
              </a:r>
              <a:endParaRPr lang="en-ID" sz="3200" dirty="0"/>
            </a:p>
            <a:p>
              <a:r>
                <a:rPr lang="en-US" sz="3200" dirty="0"/>
                <a:t>        ).</a:t>
              </a:r>
              <a:r>
                <a:rPr lang="en-US" sz="3200" dirty="0" err="1"/>
                <a:t>fetchone</a:t>
              </a:r>
              <a:r>
                <a:rPr lang="en-US" sz="3200" dirty="0"/>
                <a:t>()</a:t>
              </a:r>
              <a:endParaRPr lang="en-ID" sz="3200" dirty="0"/>
            </a:p>
            <a:p>
              <a:r>
                <a:rPr lang="en-US" sz="3200" dirty="0"/>
                <a:t>        if result:</a:t>
              </a:r>
              <a:endParaRPr lang="en-ID" sz="3200" dirty="0"/>
            </a:p>
            <a:p>
              <a:r>
                <a:rPr lang="en-US" sz="3200" dirty="0"/>
                <a:t>            </a:t>
              </a:r>
              <a:r>
                <a:rPr lang="en-US" sz="3200" dirty="0" err="1"/>
                <a:t>pasien_info</a:t>
              </a:r>
              <a:r>
                <a:rPr lang="en-US" sz="3200" dirty="0"/>
                <a:t> = </a:t>
              </a:r>
              <a:r>
                <a:rPr lang="en-US" sz="3200" dirty="0" err="1"/>
                <a:t>dict</a:t>
              </a:r>
              <a:r>
                <a:rPr lang="en-US" sz="3200" dirty="0"/>
                <a:t>(result)</a:t>
              </a:r>
              <a:endParaRPr lang="en-ID" sz="3200" dirty="0"/>
            </a:p>
            <a:p>
              <a:pPr lvl="0"/>
              <a:endParaRPr lang="en-ID" sz="7200" dirty="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25" name="TextBox 27">
              <a:extLst>
                <a:ext uri="{FF2B5EF4-FFF2-40B4-BE49-F238E27FC236}">
                  <a16:creationId xmlns:a16="http://schemas.microsoft.com/office/drawing/2014/main" id="{0F488E06-D5C3-CFFA-2901-70BAE1A0505F}"/>
                </a:ext>
              </a:extLst>
            </p:cNvPr>
            <p:cNvSpPr txBox="1"/>
            <p:nvPr/>
          </p:nvSpPr>
          <p:spPr>
            <a:xfrm>
              <a:off x="0" y="-47625"/>
              <a:ext cx="1094007" cy="115509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3867528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4ED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F42D19A-4D72-F58E-49DE-CFE624AC65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3">
            <a:extLst>
              <a:ext uri="{FF2B5EF4-FFF2-40B4-BE49-F238E27FC236}">
                <a16:creationId xmlns:a16="http://schemas.microsoft.com/office/drawing/2014/main" id="{CA076848-4E54-7158-59F1-950B43197892}"/>
              </a:ext>
            </a:extLst>
          </p:cNvPr>
          <p:cNvSpPr/>
          <p:nvPr/>
        </p:nvSpPr>
        <p:spPr>
          <a:xfrm rot="-8464520">
            <a:off x="15831615" y="-520445"/>
            <a:ext cx="2855370" cy="3372056"/>
          </a:xfrm>
          <a:custGeom>
            <a:avLst/>
            <a:gdLst/>
            <a:ahLst/>
            <a:cxnLst/>
            <a:rect l="l" t="t" r="r" b="b"/>
            <a:pathLst>
              <a:path w="2855370" h="3372056">
                <a:moveTo>
                  <a:pt x="0" y="0"/>
                </a:moveTo>
                <a:lnTo>
                  <a:pt x="2855370" y="0"/>
                </a:lnTo>
                <a:lnTo>
                  <a:pt x="2855370" y="3372056"/>
                </a:lnTo>
                <a:lnTo>
                  <a:pt x="0" y="33720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>
            <a:extLst>
              <a:ext uri="{FF2B5EF4-FFF2-40B4-BE49-F238E27FC236}">
                <a16:creationId xmlns:a16="http://schemas.microsoft.com/office/drawing/2014/main" id="{55E42668-E942-F22D-453A-638B8BA7D1CF}"/>
              </a:ext>
            </a:extLst>
          </p:cNvPr>
          <p:cNvSpPr/>
          <p:nvPr/>
        </p:nvSpPr>
        <p:spPr>
          <a:xfrm>
            <a:off x="15063792" y="-1526885"/>
            <a:ext cx="3224208" cy="2878338"/>
          </a:xfrm>
          <a:custGeom>
            <a:avLst/>
            <a:gdLst/>
            <a:ahLst/>
            <a:cxnLst/>
            <a:rect l="l" t="t" r="r" b="b"/>
            <a:pathLst>
              <a:path w="3224208" h="2878338">
                <a:moveTo>
                  <a:pt x="0" y="0"/>
                </a:moveTo>
                <a:lnTo>
                  <a:pt x="3224208" y="0"/>
                </a:lnTo>
                <a:lnTo>
                  <a:pt x="3224208" y="2878338"/>
                </a:lnTo>
                <a:lnTo>
                  <a:pt x="0" y="287833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>
            <a:extLst>
              <a:ext uri="{FF2B5EF4-FFF2-40B4-BE49-F238E27FC236}">
                <a16:creationId xmlns:a16="http://schemas.microsoft.com/office/drawing/2014/main" id="{FDE31F07-C129-238C-10EE-3A845AE04707}"/>
              </a:ext>
            </a:extLst>
          </p:cNvPr>
          <p:cNvSpPr/>
          <p:nvPr/>
        </p:nvSpPr>
        <p:spPr>
          <a:xfrm>
            <a:off x="17099673" y="1747740"/>
            <a:ext cx="846964" cy="785367"/>
          </a:xfrm>
          <a:custGeom>
            <a:avLst/>
            <a:gdLst/>
            <a:ahLst/>
            <a:cxnLst/>
            <a:rect l="l" t="t" r="r" b="b"/>
            <a:pathLst>
              <a:path w="846964" h="785367">
                <a:moveTo>
                  <a:pt x="0" y="0"/>
                </a:moveTo>
                <a:lnTo>
                  <a:pt x="846964" y="0"/>
                </a:lnTo>
                <a:lnTo>
                  <a:pt x="846964" y="785367"/>
                </a:lnTo>
                <a:lnTo>
                  <a:pt x="0" y="78536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>
            <a:extLst>
              <a:ext uri="{FF2B5EF4-FFF2-40B4-BE49-F238E27FC236}">
                <a16:creationId xmlns:a16="http://schemas.microsoft.com/office/drawing/2014/main" id="{8F7981AE-5E4A-7424-8119-BD41FC0D108D}"/>
              </a:ext>
            </a:extLst>
          </p:cNvPr>
          <p:cNvSpPr/>
          <p:nvPr/>
        </p:nvSpPr>
        <p:spPr>
          <a:xfrm rot="560151">
            <a:off x="12262881" y="646161"/>
            <a:ext cx="879666" cy="1038843"/>
          </a:xfrm>
          <a:custGeom>
            <a:avLst/>
            <a:gdLst/>
            <a:ahLst/>
            <a:cxnLst/>
            <a:rect l="l" t="t" r="r" b="b"/>
            <a:pathLst>
              <a:path w="879666" h="1038843">
                <a:moveTo>
                  <a:pt x="0" y="0"/>
                </a:moveTo>
                <a:lnTo>
                  <a:pt x="879666" y="0"/>
                </a:lnTo>
                <a:lnTo>
                  <a:pt x="879666" y="1038843"/>
                </a:lnTo>
                <a:lnTo>
                  <a:pt x="0" y="10388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>
            <a:extLst>
              <a:ext uri="{FF2B5EF4-FFF2-40B4-BE49-F238E27FC236}">
                <a16:creationId xmlns:a16="http://schemas.microsoft.com/office/drawing/2014/main" id="{43559916-AF4A-3F44-C9D2-37827F409E33}"/>
              </a:ext>
            </a:extLst>
          </p:cNvPr>
          <p:cNvSpPr/>
          <p:nvPr/>
        </p:nvSpPr>
        <p:spPr>
          <a:xfrm>
            <a:off x="5082535" y="423391"/>
            <a:ext cx="831376" cy="742192"/>
          </a:xfrm>
          <a:custGeom>
            <a:avLst/>
            <a:gdLst/>
            <a:ahLst/>
            <a:cxnLst/>
            <a:rect l="l" t="t" r="r" b="b"/>
            <a:pathLst>
              <a:path w="831376" h="742192">
                <a:moveTo>
                  <a:pt x="0" y="0"/>
                </a:moveTo>
                <a:lnTo>
                  <a:pt x="831375" y="0"/>
                </a:lnTo>
                <a:lnTo>
                  <a:pt x="831375" y="742192"/>
                </a:lnTo>
                <a:lnTo>
                  <a:pt x="0" y="7421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B3EEB22-62CA-8AB7-5528-62042B9DD92A}"/>
              </a:ext>
            </a:extLst>
          </p:cNvPr>
          <p:cNvSpPr txBox="1"/>
          <p:nvPr/>
        </p:nvSpPr>
        <p:spPr>
          <a:xfrm>
            <a:off x="203866" y="897636"/>
            <a:ext cx="13311206" cy="11079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85800" algn="just"/>
            <a:r>
              <a:rPr lang="en-ID" sz="4000" b="1" dirty="0">
                <a:latin typeface="Aharoni" panose="02010803020104030203" pitchFamily="2" charset="-79"/>
                <a:cs typeface="Aharoni" panose="02010803020104030203" pitchFamily="2" charset="-79"/>
              </a:rPr>
              <a:t>Langkah-</a:t>
            </a:r>
            <a:r>
              <a:rPr lang="en-ID" sz="4000" b="1" dirty="0" err="1">
                <a:latin typeface="Aharoni" panose="02010803020104030203" pitchFamily="2" charset="-79"/>
                <a:cs typeface="Aharoni" panose="02010803020104030203" pitchFamily="2" charset="-79"/>
              </a:rPr>
              <a:t>langkah</a:t>
            </a:r>
            <a:endParaRPr lang="en-ID" sz="40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685800" algn="just"/>
            <a:endParaRPr lang="en-US" sz="32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22" name="Group 25">
            <a:extLst>
              <a:ext uri="{FF2B5EF4-FFF2-40B4-BE49-F238E27FC236}">
                <a16:creationId xmlns:a16="http://schemas.microsoft.com/office/drawing/2014/main" id="{B89A4F02-D2F8-7071-3385-78C10876B0B5}"/>
              </a:ext>
            </a:extLst>
          </p:cNvPr>
          <p:cNvGrpSpPr/>
          <p:nvPr/>
        </p:nvGrpSpPr>
        <p:grpSpPr>
          <a:xfrm>
            <a:off x="813846" y="1777936"/>
            <a:ext cx="16788354" cy="8509065"/>
            <a:chOff x="-11646" y="-517546"/>
            <a:chExt cx="1648924" cy="1954351"/>
          </a:xfrm>
        </p:grpSpPr>
        <p:sp>
          <p:nvSpPr>
            <p:cNvPr id="24" name="Freeform 26">
              <a:extLst>
                <a:ext uri="{FF2B5EF4-FFF2-40B4-BE49-F238E27FC236}">
                  <a16:creationId xmlns:a16="http://schemas.microsoft.com/office/drawing/2014/main" id="{9FABE2B3-9CB9-D15E-D3C0-73987C00E6F6}"/>
                </a:ext>
              </a:extLst>
            </p:cNvPr>
            <p:cNvSpPr/>
            <p:nvPr/>
          </p:nvSpPr>
          <p:spPr>
            <a:xfrm>
              <a:off x="-11646" y="-517546"/>
              <a:ext cx="1648924" cy="1954351"/>
            </a:xfrm>
            <a:custGeom>
              <a:avLst/>
              <a:gdLst/>
              <a:ahLst/>
              <a:cxnLst/>
              <a:rect l="l" t="t" r="r" b="b"/>
              <a:pathLst>
                <a:path w="1094007" h="1107474">
                  <a:moveTo>
                    <a:pt x="22366" y="0"/>
                  </a:moveTo>
                  <a:lnTo>
                    <a:pt x="1071642" y="0"/>
                  </a:lnTo>
                  <a:cubicBezTo>
                    <a:pt x="1077573" y="0"/>
                    <a:pt x="1083262" y="2356"/>
                    <a:pt x="1087457" y="6551"/>
                  </a:cubicBezTo>
                  <a:cubicBezTo>
                    <a:pt x="1091651" y="10745"/>
                    <a:pt x="1094007" y="16434"/>
                    <a:pt x="1094007" y="22366"/>
                  </a:cubicBezTo>
                  <a:lnTo>
                    <a:pt x="1094007" y="1085109"/>
                  </a:lnTo>
                  <a:cubicBezTo>
                    <a:pt x="1094007" y="1097461"/>
                    <a:pt x="1083994" y="1107474"/>
                    <a:pt x="1071642" y="1107474"/>
                  </a:cubicBezTo>
                  <a:lnTo>
                    <a:pt x="22366" y="1107474"/>
                  </a:lnTo>
                  <a:cubicBezTo>
                    <a:pt x="16434" y="1107474"/>
                    <a:pt x="10745" y="1105118"/>
                    <a:pt x="6551" y="1100924"/>
                  </a:cubicBezTo>
                  <a:cubicBezTo>
                    <a:pt x="2356" y="1096729"/>
                    <a:pt x="0" y="1091040"/>
                    <a:pt x="0" y="1085109"/>
                  </a:cubicBezTo>
                  <a:lnTo>
                    <a:pt x="0" y="22366"/>
                  </a:lnTo>
                  <a:cubicBezTo>
                    <a:pt x="0" y="10013"/>
                    <a:pt x="10013" y="0"/>
                    <a:pt x="22366" y="0"/>
                  </a:cubicBezTo>
                  <a:close/>
                </a:path>
              </a:pathLst>
            </a:custGeom>
            <a:solidFill>
              <a:srgbClr val="FFFFFF"/>
            </a:solidFill>
            <a:ln w="9525" cap="sq">
              <a:solidFill>
                <a:srgbClr val="954614"/>
              </a:solidFill>
              <a:prstDash val="solid"/>
              <a:miter/>
            </a:ln>
          </p:spPr>
          <p:txBody>
            <a:bodyPr/>
            <a:lstStyle/>
            <a:p>
              <a:r>
                <a:rPr lang="en-US" sz="3200" dirty="0"/>
                <a:t> # 2. Ambil </a:t>
              </a:r>
              <a:r>
                <a:rPr lang="en-US" sz="3200" dirty="0" err="1"/>
                <a:t>dari</a:t>
              </a:r>
              <a:r>
                <a:rPr lang="en-US" sz="3200" dirty="0"/>
                <a:t> MongoDB</a:t>
              </a:r>
              <a:endParaRPr lang="en-ID" sz="3200" dirty="0"/>
            </a:p>
            <a:p>
              <a:r>
                <a:rPr lang="en-US" sz="3200" dirty="0"/>
                <a:t>    </a:t>
              </a:r>
              <a:r>
                <a:rPr lang="en-US" sz="3200" dirty="0" err="1"/>
                <a:t>db_mongo</a:t>
              </a:r>
              <a:r>
                <a:rPr lang="en-US" sz="3200" dirty="0"/>
                <a:t> = </a:t>
              </a:r>
              <a:r>
                <a:rPr lang="en-US" sz="3200" dirty="0" err="1"/>
                <a:t>mongo_client</a:t>
              </a:r>
              <a:r>
                <a:rPr lang="en-US" sz="3200" dirty="0"/>
                <a:t>["</a:t>
              </a:r>
              <a:r>
                <a:rPr lang="en-US" sz="3200" dirty="0" err="1"/>
                <a:t>hospital_db_mongo</a:t>
              </a:r>
              <a:r>
                <a:rPr lang="en-US" sz="3200" dirty="0"/>
                <a:t>"]</a:t>
              </a:r>
              <a:endParaRPr lang="en-ID" sz="3200" dirty="0"/>
            </a:p>
            <a:p>
              <a:r>
                <a:rPr lang="en-US" sz="3200" dirty="0"/>
                <a:t>    </a:t>
              </a:r>
              <a:r>
                <a:rPr lang="en-US" sz="3200" dirty="0" err="1"/>
                <a:t>rekam_medis</a:t>
              </a:r>
              <a:r>
                <a:rPr lang="en-US" sz="3200" dirty="0"/>
                <a:t> = </a:t>
              </a:r>
              <a:r>
                <a:rPr lang="en-US" sz="3200" dirty="0" err="1"/>
                <a:t>db_mongo</a:t>
              </a:r>
              <a:r>
                <a:rPr lang="en-US" sz="3200" dirty="0"/>
                <a:t>["</a:t>
              </a:r>
              <a:r>
                <a:rPr lang="en-US" sz="3200" dirty="0" err="1"/>
                <a:t>RekamMedis</a:t>
              </a:r>
              <a:r>
                <a:rPr lang="en-US" sz="3200" dirty="0"/>
                <a:t>"].</a:t>
              </a:r>
              <a:r>
                <a:rPr lang="en-US" sz="3200" dirty="0" err="1"/>
                <a:t>find_one</a:t>
              </a:r>
              <a:r>
                <a:rPr lang="en-US" sz="3200" dirty="0"/>
                <a:t>(</a:t>
              </a:r>
              <a:endParaRPr lang="en-ID" sz="3200" dirty="0"/>
            </a:p>
            <a:p>
              <a:r>
                <a:rPr lang="en-US" sz="3200" dirty="0"/>
                <a:t>        </a:t>
              </a:r>
              <a:r>
                <a:rPr lang="en-ID" sz="3200" dirty="0"/>
                <a:t>{"</a:t>
              </a:r>
              <a:r>
                <a:rPr lang="en-ID" sz="3200" dirty="0" err="1"/>
                <a:t>pasien_id</a:t>
              </a:r>
              <a:r>
                <a:rPr lang="en-ID" sz="3200" dirty="0"/>
                <a:t>": </a:t>
              </a:r>
              <a:r>
                <a:rPr lang="en-ID" sz="3200" dirty="0" err="1"/>
                <a:t>pasien_id</a:t>
              </a:r>
              <a:r>
                <a:rPr lang="en-ID" sz="3200" dirty="0"/>
                <a:t>},</a:t>
              </a:r>
            </a:p>
            <a:p>
              <a:r>
                <a:rPr lang="en-ID" sz="3200" dirty="0"/>
                <a:t>        sort=[("</a:t>
              </a:r>
              <a:r>
                <a:rPr lang="en-ID" sz="3200" dirty="0" err="1"/>
                <a:t>tanggal_rekam</a:t>
              </a:r>
              <a:r>
                <a:rPr lang="en-ID" sz="3200" dirty="0"/>
                <a:t>", -1)]</a:t>
              </a:r>
            </a:p>
            <a:p>
              <a:r>
                <a:rPr lang="en-ID" sz="3200" dirty="0"/>
                <a:t>    )</a:t>
              </a:r>
            </a:p>
            <a:p>
              <a:r>
                <a:rPr lang="en-ID" sz="3200" dirty="0"/>
                <a:t>    if </a:t>
              </a:r>
              <a:r>
                <a:rPr lang="en-ID" sz="3200" dirty="0" err="1"/>
                <a:t>rekam_medis</a:t>
              </a:r>
              <a:r>
                <a:rPr lang="en-ID" sz="3200" dirty="0"/>
                <a:t>:</a:t>
              </a:r>
            </a:p>
            <a:p>
              <a:r>
                <a:rPr lang="en-ID" sz="3200" dirty="0"/>
                <a:t>        </a:t>
              </a:r>
              <a:r>
                <a:rPr lang="en-ID" sz="3200" dirty="0" err="1"/>
                <a:t>rekam_medis_terakhir</a:t>
              </a:r>
              <a:r>
                <a:rPr lang="en-ID" sz="3200" dirty="0"/>
                <a:t> = </a:t>
              </a:r>
              <a:r>
                <a:rPr lang="en-ID" sz="3200" dirty="0" err="1"/>
                <a:t>rekam_medis</a:t>
              </a:r>
              <a:endParaRPr lang="en-ID" sz="3200" dirty="0"/>
            </a:p>
            <a:p>
              <a:r>
                <a:rPr lang="en-ID" sz="3200" dirty="0"/>
                <a:t> # 3. Ambil </a:t>
              </a:r>
              <a:r>
                <a:rPr lang="en-ID" sz="3200" dirty="0" err="1"/>
                <a:t>dari</a:t>
              </a:r>
              <a:r>
                <a:rPr lang="en-ID" sz="3200" dirty="0"/>
                <a:t> Redis (</a:t>
              </a:r>
              <a:r>
                <a:rPr lang="en-ID" sz="3200" dirty="0" err="1"/>
                <a:t>contoh</a:t>
              </a:r>
              <a:r>
                <a:rPr lang="en-ID" sz="3200" dirty="0"/>
                <a:t>: </a:t>
              </a:r>
              <a:r>
                <a:rPr lang="en-ID" sz="3200" dirty="0" err="1"/>
                <a:t>untuk</a:t>
              </a:r>
              <a:r>
                <a:rPr lang="en-ID" sz="3200" dirty="0"/>
                <a:t> status </a:t>
              </a:r>
              <a:r>
                <a:rPr lang="en-ID" sz="3200" dirty="0" err="1"/>
                <a:t>janji</a:t>
              </a:r>
              <a:r>
                <a:rPr lang="en-ID" sz="3200" dirty="0"/>
                <a:t> </a:t>
              </a:r>
              <a:r>
                <a:rPr lang="en-ID" sz="3200" dirty="0" err="1"/>
                <a:t>temu</a:t>
              </a:r>
              <a:r>
                <a:rPr lang="en-ID" sz="3200" dirty="0"/>
                <a:t> </a:t>
              </a:r>
              <a:r>
                <a:rPr lang="en-ID" sz="3200" dirty="0" err="1"/>
                <a:t>cepat</a:t>
              </a:r>
              <a:r>
                <a:rPr lang="en-ID" sz="3200" dirty="0"/>
                <a:t>)</a:t>
              </a:r>
            </a:p>
            <a:p>
              <a:r>
                <a:rPr lang="en-ID" sz="3200" dirty="0"/>
                <a:t>    # </a:t>
              </a:r>
              <a:r>
                <a:rPr lang="en-ID" sz="3200" dirty="0" err="1"/>
                <a:t>Asumsi</a:t>
              </a:r>
              <a:r>
                <a:rPr lang="en-ID" sz="3200" dirty="0"/>
                <a:t> </a:t>
              </a:r>
              <a:r>
                <a:rPr lang="en-ID" sz="3200" dirty="0" err="1"/>
                <a:t>kita</a:t>
              </a:r>
              <a:r>
                <a:rPr lang="en-ID" sz="3200" dirty="0"/>
                <a:t> punya </a:t>
              </a:r>
              <a:r>
                <a:rPr lang="en-ID" sz="3200" dirty="0" err="1"/>
                <a:t>janji_temu_id</a:t>
              </a:r>
              <a:r>
                <a:rPr lang="en-ID" sz="3200" dirty="0"/>
                <a:t> yang </a:t>
              </a:r>
              <a:r>
                <a:rPr lang="en-ID" sz="3200" dirty="0" err="1"/>
                <a:t>terkait</a:t>
              </a:r>
              <a:r>
                <a:rPr lang="en-ID" sz="3200" dirty="0"/>
                <a:t> </a:t>
              </a:r>
              <a:r>
                <a:rPr lang="en-ID" sz="3200" dirty="0" err="1"/>
                <a:t>dengan</a:t>
              </a:r>
              <a:r>
                <a:rPr lang="en-ID" sz="3200" dirty="0"/>
                <a:t> </a:t>
              </a:r>
              <a:r>
                <a:rPr lang="en-ID" sz="3200" dirty="0" err="1"/>
                <a:t>pasien</a:t>
              </a:r>
              <a:r>
                <a:rPr lang="en-ID" sz="3200" dirty="0"/>
                <a:t> </a:t>
              </a:r>
              <a:r>
                <a:rPr lang="en-ID" sz="3200" dirty="0" err="1"/>
                <a:t>dari</a:t>
              </a:r>
              <a:r>
                <a:rPr lang="en-ID" sz="3200" dirty="0"/>
                <a:t> PG</a:t>
              </a:r>
            </a:p>
            <a:p>
              <a:r>
                <a:rPr lang="en-ID" sz="3200" dirty="0"/>
                <a:t>    # Ini </a:t>
              </a:r>
              <a:r>
                <a:rPr lang="en-ID" sz="3200" dirty="0" err="1"/>
                <a:t>perlu</a:t>
              </a:r>
              <a:r>
                <a:rPr lang="en-ID" sz="3200" dirty="0"/>
                <a:t> </a:t>
              </a:r>
              <a:r>
                <a:rPr lang="en-ID" sz="3200" dirty="0" err="1"/>
                <a:t>penyesuaian</a:t>
              </a:r>
              <a:r>
                <a:rPr lang="en-ID" sz="3200" dirty="0"/>
                <a:t> </a:t>
              </a:r>
              <a:r>
                <a:rPr lang="en-ID" sz="3200" dirty="0" err="1"/>
                <a:t>tergantung</a:t>
              </a:r>
              <a:r>
                <a:rPr lang="en-ID" sz="3200" dirty="0"/>
                <a:t> </a:t>
              </a:r>
              <a:r>
                <a:rPr lang="en-ID" sz="3200" dirty="0" err="1"/>
                <a:t>bagaimana</a:t>
              </a:r>
              <a:r>
                <a:rPr lang="en-ID" sz="3200" dirty="0"/>
                <a:t> Anda </a:t>
              </a:r>
              <a:r>
                <a:rPr lang="en-ID" sz="3200" dirty="0" err="1"/>
                <a:t>menyimpan</a:t>
              </a:r>
              <a:r>
                <a:rPr lang="en-ID" sz="3200" dirty="0"/>
                <a:t> </a:t>
              </a:r>
              <a:r>
                <a:rPr lang="en-ID" sz="3200" dirty="0" err="1"/>
                <a:t>janji_temu</a:t>
              </a:r>
              <a:r>
                <a:rPr lang="en-ID" sz="3200" dirty="0"/>
                <a:t> di PG</a:t>
              </a:r>
            </a:p>
            <a:p>
              <a:r>
                <a:rPr lang="en-ID" sz="3200" dirty="0"/>
                <a:t>    # </a:t>
              </a:r>
              <a:r>
                <a:rPr lang="en-ID" sz="3200" dirty="0" err="1"/>
                <a:t>Misalnya</a:t>
              </a:r>
              <a:r>
                <a:rPr lang="en-ID" sz="3200" dirty="0"/>
                <a:t>, </a:t>
              </a:r>
              <a:r>
                <a:rPr lang="en-ID" sz="3200" dirty="0" err="1"/>
                <a:t>jika</a:t>
              </a:r>
              <a:r>
                <a:rPr lang="en-ID" sz="3200" dirty="0"/>
                <a:t> </a:t>
              </a:r>
              <a:r>
                <a:rPr lang="en-ID" sz="3200" dirty="0" err="1"/>
                <a:t>kita</a:t>
              </a:r>
              <a:r>
                <a:rPr lang="en-ID" sz="3200" dirty="0"/>
                <a:t> </a:t>
              </a:r>
              <a:r>
                <a:rPr lang="en-ID" sz="3200" dirty="0" err="1"/>
                <a:t>tahu</a:t>
              </a:r>
              <a:r>
                <a:rPr lang="en-ID" sz="3200" dirty="0"/>
                <a:t> </a:t>
              </a:r>
              <a:r>
                <a:rPr lang="en-ID" sz="3200" dirty="0" err="1"/>
                <a:t>janji_temu_id</a:t>
              </a:r>
              <a:r>
                <a:rPr lang="en-ID" sz="3200" dirty="0"/>
                <a:t>, </a:t>
              </a:r>
              <a:r>
                <a:rPr lang="en-ID" sz="3200" dirty="0" err="1"/>
                <a:t>kita</a:t>
              </a:r>
              <a:r>
                <a:rPr lang="en-ID" sz="3200" dirty="0"/>
                <a:t> </a:t>
              </a:r>
              <a:r>
                <a:rPr lang="en-ID" sz="3200" dirty="0" err="1"/>
                <a:t>bisa</a:t>
              </a:r>
              <a:r>
                <a:rPr lang="en-ID" sz="3200" dirty="0"/>
                <a:t> </a:t>
              </a:r>
              <a:r>
                <a:rPr lang="en-ID" sz="3200" dirty="0" err="1"/>
                <a:t>cek</a:t>
              </a:r>
              <a:r>
                <a:rPr lang="en-ID" sz="3200" dirty="0"/>
                <a:t> di Redis</a:t>
              </a:r>
            </a:p>
            <a:p>
              <a:r>
                <a:rPr lang="en-ID" sz="3200" dirty="0"/>
                <a:t>    # </a:t>
              </a:r>
              <a:r>
                <a:rPr lang="en-ID" sz="3200" dirty="0" err="1"/>
                <a:t>Untuk</a:t>
              </a:r>
              <a:r>
                <a:rPr lang="en-ID" sz="3200" dirty="0"/>
                <a:t> demo, </a:t>
              </a:r>
              <a:r>
                <a:rPr lang="en-ID" sz="3200" dirty="0" err="1"/>
                <a:t>asumsikan</a:t>
              </a:r>
              <a:r>
                <a:rPr lang="en-ID" sz="3200" dirty="0"/>
                <a:t> </a:t>
              </a:r>
              <a:r>
                <a:rPr lang="en-ID" sz="3200" dirty="0" err="1"/>
                <a:t>kita</a:t>
              </a:r>
              <a:r>
                <a:rPr lang="en-ID" sz="3200" dirty="0"/>
                <a:t> punya </a:t>
              </a:r>
              <a:r>
                <a:rPr lang="en-ID" sz="3200" dirty="0" err="1"/>
                <a:t>janji_temu_id</a:t>
              </a:r>
              <a:r>
                <a:rPr lang="en-ID" sz="3200" dirty="0"/>
                <a:t> </a:t>
              </a:r>
              <a:r>
                <a:rPr lang="en-ID" sz="3200" dirty="0" err="1"/>
                <a:t>dari</a:t>
              </a:r>
              <a:r>
                <a:rPr lang="en-ID" sz="3200" dirty="0"/>
                <a:t> PG, </a:t>
              </a:r>
              <a:r>
                <a:rPr lang="en-ID" sz="3200" dirty="0" err="1"/>
                <a:t>lalu</a:t>
              </a:r>
              <a:r>
                <a:rPr lang="en-ID" sz="3200" dirty="0"/>
                <a:t> </a:t>
              </a:r>
              <a:r>
                <a:rPr lang="en-ID" sz="3200" dirty="0" err="1"/>
                <a:t>cek</a:t>
              </a:r>
              <a:r>
                <a:rPr lang="en-ID" sz="3200" dirty="0"/>
                <a:t> Redis</a:t>
              </a:r>
            </a:p>
            <a:p>
              <a:r>
                <a:rPr lang="en-ID" sz="3200" dirty="0"/>
                <a:t>    # </a:t>
              </a:r>
              <a:r>
                <a:rPr lang="en-ID" sz="3200" dirty="0" err="1"/>
                <a:t>Simplifikasi</a:t>
              </a:r>
              <a:r>
                <a:rPr lang="en-ID" sz="3200" dirty="0"/>
                <a:t>: </a:t>
              </a:r>
              <a:r>
                <a:rPr lang="en-ID" sz="3200" dirty="0" err="1"/>
                <a:t>langsung</a:t>
              </a:r>
              <a:r>
                <a:rPr lang="en-ID" sz="3200" dirty="0"/>
                <a:t> </a:t>
              </a:r>
              <a:r>
                <a:rPr lang="en-ID" sz="3200" dirty="0" err="1"/>
                <a:t>cek</a:t>
              </a:r>
              <a:r>
                <a:rPr lang="en-ID" sz="3200" dirty="0"/>
                <a:t> status </a:t>
              </a:r>
              <a:r>
                <a:rPr lang="en-ID" sz="3200" dirty="0" err="1"/>
                <a:t>umum</a:t>
              </a:r>
              <a:r>
                <a:rPr lang="en-ID" sz="3200" dirty="0"/>
                <a:t> </a:t>
              </a:r>
              <a:r>
                <a:rPr lang="en-ID" sz="3200" dirty="0" err="1"/>
                <a:t>pasien</a:t>
              </a:r>
              <a:endParaRPr lang="en-ID" sz="3200" dirty="0"/>
            </a:p>
            <a:p>
              <a:r>
                <a:rPr lang="en-ID" sz="3200" dirty="0"/>
                <a:t>    </a:t>
              </a:r>
              <a:r>
                <a:rPr lang="en-ID" sz="3200" dirty="0" err="1"/>
                <a:t>redis_status</a:t>
              </a:r>
              <a:r>
                <a:rPr lang="en-ID" sz="3200" dirty="0"/>
                <a:t> = </a:t>
              </a:r>
              <a:r>
                <a:rPr lang="en-ID" sz="3200" dirty="0" err="1"/>
                <a:t>redis_client.get</a:t>
              </a:r>
              <a:r>
                <a:rPr lang="en-ID" sz="3200" dirty="0"/>
                <a:t>(</a:t>
              </a:r>
              <a:r>
                <a:rPr lang="en-ID" sz="3200" dirty="0" err="1"/>
                <a:t>f"patient_status</a:t>
              </a:r>
              <a:r>
                <a:rPr lang="en-ID" sz="3200" dirty="0"/>
                <a:t>:{</a:t>
              </a:r>
              <a:r>
                <a:rPr lang="en-ID" sz="3200" dirty="0" err="1"/>
                <a:t>pasien_id</a:t>
              </a:r>
              <a:r>
                <a:rPr lang="en-ID" sz="3200" dirty="0"/>
                <a:t>}")</a:t>
              </a:r>
            </a:p>
            <a:p>
              <a:r>
                <a:rPr lang="en-ID" sz="3200" dirty="0"/>
                <a:t>    if </a:t>
              </a:r>
              <a:r>
                <a:rPr lang="en-ID" sz="3200" dirty="0" err="1"/>
                <a:t>redis_status</a:t>
              </a:r>
              <a:r>
                <a:rPr lang="en-ID" sz="3200" dirty="0"/>
                <a:t>:</a:t>
              </a:r>
            </a:p>
            <a:p>
              <a:r>
                <a:rPr lang="en-ID" sz="3200" dirty="0"/>
                <a:t>        </a:t>
              </a:r>
              <a:r>
                <a:rPr lang="en-ID" sz="3200" dirty="0" err="1"/>
                <a:t>status_janji_temu</a:t>
              </a:r>
              <a:r>
                <a:rPr lang="en-ID" sz="3200" dirty="0"/>
                <a:t> = </a:t>
              </a:r>
              <a:r>
                <a:rPr lang="en-ID" sz="3200" dirty="0" err="1"/>
                <a:t>redis_status.decode</a:t>
              </a:r>
              <a:r>
                <a:rPr lang="en-ID" sz="3200" dirty="0"/>
                <a:t>('utf-8')</a:t>
              </a:r>
              <a:endParaRPr lang="en-ID" sz="3200" b="1" dirty="0"/>
            </a:p>
            <a:p>
              <a:endParaRPr lang="en-ID" sz="3200" dirty="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25" name="TextBox 27">
              <a:extLst>
                <a:ext uri="{FF2B5EF4-FFF2-40B4-BE49-F238E27FC236}">
                  <a16:creationId xmlns:a16="http://schemas.microsoft.com/office/drawing/2014/main" id="{222CC1FA-ED30-D77D-F3B2-CD05C095C5A7}"/>
                </a:ext>
              </a:extLst>
            </p:cNvPr>
            <p:cNvSpPr txBox="1"/>
            <p:nvPr/>
          </p:nvSpPr>
          <p:spPr>
            <a:xfrm>
              <a:off x="0" y="-47625"/>
              <a:ext cx="1094007" cy="115509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6655352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4ED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7AE140E-37DE-9143-4C33-C11852CD2E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3">
            <a:extLst>
              <a:ext uri="{FF2B5EF4-FFF2-40B4-BE49-F238E27FC236}">
                <a16:creationId xmlns:a16="http://schemas.microsoft.com/office/drawing/2014/main" id="{3D580E26-F6A1-0E6C-2098-2E9A6959CFC6}"/>
              </a:ext>
            </a:extLst>
          </p:cNvPr>
          <p:cNvSpPr/>
          <p:nvPr/>
        </p:nvSpPr>
        <p:spPr>
          <a:xfrm rot="-8464520">
            <a:off x="15831615" y="-520445"/>
            <a:ext cx="2855370" cy="3372056"/>
          </a:xfrm>
          <a:custGeom>
            <a:avLst/>
            <a:gdLst/>
            <a:ahLst/>
            <a:cxnLst/>
            <a:rect l="l" t="t" r="r" b="b"/>
            <a:pathLst>
              <a:path w="2855370" h="3372056">
                <a:moveTo>
                  <a:pt x="0" y="0"/>
                </a:moveTo>
                <a:lnTo>
                  <a:pt x="2855370" y="0"/>
                </a:lnTo>
                <a:lnTo>
                  <a:pt x="2855370" y="3372056"/>
                </a:lnTo>
                <a:lnTo>
                  <a:pt x="0" y="33720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>
            <a:extLst>
              <a:ext uri="{FF2B5EF4-FFF2-40B4-BE49-F238E27FC236}">
                <a16:creationId xmlns:a16="http://schemas.microsoft.com/office/drawing/2014/main" id="{A328BE20-1454-C4BB-CC57-57FEF99EB8D1}"/>
              </a:ext>
            </a:extLst>
          </p:cNvPr>
          <p:cNvSpPr/>
          <p:nvPr/>
        </p:nvSpPr>
        <p:spPr>
          <a:xfrm>
            <a:off x="15063792" y="-1526885"/>
            <a:ext cx="3224208" cy="2878338"/>
          </a:xfrm>
          <a:custGeom>
            <a:avLst/>
            <a:gdLst/>
            <a:ahLst/>
            <a:cxnLst/>
            <a:rect l="l" t="t" r="r" b="b"/>
            <a:pathLst>
              <a:path w="3224208" h="2878338">
                <a:moveTo>
                  <a:pt x="0" y="0"/>
                </a:moveTo>
                <a:lnTo>
                  <a:pt x="3224208" y="0"/>
                </a:lnTo>
                <a:lnTo>
                  <a:pt x="3224208" y="2878338"/>
                </a:lnTo>
                <a:lnTo>
                  <a:pt x="0" y="287833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>
            <a:extLst>
              <a:ext uri="{FF2B5EF4-FFF2-40B4-BE49-F238E27FC236}">
                <a16:creationId xmlns:a16="http://schemas.microsoft.com/office/drawing/2014/main" id="{C6818A59-8257-531C-CBE4-06E32E66948E}"/>
              </a:ext>
            </a:extLst>
          </p:cNvPr>
          <p:cNvSpPr/>
          <p:nvPr/>
        </p:nvSpPr>
        <p:spPr>
          <a:xfrm>
            <a:off x="17099673" y="1747740"/>
            <a:ext cx="846964" cy="785367"/>
          </a:xfrm>
          <a:custGeom>
            <a:avLst/>
            <a:gdLst/>
            <a:ahLst/>
            <a:cxnLst/>
            <a:rect l="l" t="t" r="r" b="b"/>
            <a:pathLst>
              <a:path w="846964" h="785367">
                <a:moveTo>
                  <a:pt x="0" y="0"/>
                </a:moveTo>
                <a:lnTo>
                  <a:pt x="846964" y="0"/>
                </a:lnTo>
                <a:lnTo>
                  <a:pt x="846964" y="785367"/>
                </a:lnTo>
                <a:lnTo>
                  <a:pt x="0" y="78536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>
            <a:extLst>
              <a:ext uri="{FF2B5EF4-FFF2-40B4-BE49-F238E27FC236}">
                <a16:creationId xmlns:a16="http://schemas.microsoft.com/office/drawing/2014/main" id="{86754A95-5C3E-2E4C-5311-2FE64C5A5CF0}"/>
              </a:ext>
            </a:extLst>
          </p:cNvPr>
          <p:cNvSpPr/>
          <p:nvPr/>
        </p:nvSpPr>
        <p:spPr>
          <a:xfrm rot="560151">
            <a:off x="12262881" y="646161"/>
            <a:ext cx="879666" cy="1038843"/>
          </a:xfrm>
          <a:custGeom>
            <a:avLst/>
            <a:gdLst/>
            <a:ahLst/>
            <a:cxnLst/>
            <a:rect l="l" t="t" r="r" b="b"/>
            <a:pathLst>
              <a:path w="879666" h="1038843">
                <a:moveTo>
                  <a:pt x="0" y="0"/>
                </a:moveTo>
                <a:lnTo>
                  <a:pt x="879666" y="0"/>
                </a:lnTo>
                <a:lnTo>
                  <a:pt x="879666" y="1038843"/>
                </a:lnTo>
                <a:lnTo>
                  <a:pt x="0" y="10388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>
            <a:extLst>
              <a:ext uri="{FF2B5EF4-FFF2-40B4-BE49-F238E27FC236}">
                <a16:creationId xmlns:a16="http://schemas.microsoft.com/office/drawing/2014/main" id="{1D006972-A820-4895-B793-863E06C30D16}"/>
              </a:ext>
            </a:extLst>
          </p:cNvPr>
          <p:cNvSpPr/>
          <p:nvPr/>
        </p:nvSpPr>
        <p:spPr>
          <a:xfrm>
            <a:off x="5082535" y="423391"/>
            <a:ext cx="831376" cy="742192"/>
          </a:xfrm>
          <a:custGeom>
            <a:avLst/>
            <a:gdLst/>
            <a:ahLst/>
            <a:cxnLst/>
            <a:rect l="l" t="t" r="r" b="b"/>
            <a:pathLst>
              <a:path w="831376" h="742192">
                <a:moveTo>
                  <a:pt x="0" y="0"/>
                </a:moveTo>
                <a:lnTo>
                  <a:pt x="831375" y="0"/>
                </a:lnTo>
                <a:lnTo>
                  <a:pt x="831375" y="742192"/>
                </a:lnTo>
                <a:lnTo>
                  <a:pt x="0" y="7421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7FAC0CF-C6A6-12E0-95CB-8EC62AE22143}"/>
              </a:ext>
            </a:extLst>
          </p:cNvPr>
          <p:cNvSpPr txBox="1"/>
          <p:nvPr/>
        </p:nvSpPr>
        <p:spPr>
          <a:xfrm>
            <a:off x="203866" y="897636"/>
            <a:ext cx="13311206" cy="11079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85800" algn="just"/>
            <a:r>
              <a:rPr lang="en-ID" sz="4000" b="1" dirty="0">
                <a:latin typeface="Aharoni" panose="02010803020104030203" pitchFamily="2" charset="-79"/>
                <a:cs typeface="Aharoni" panose="02010803020104030203" pitchFamily="2" charset="-79"/>
              </a:rPr>
              <a:t>Langkah-</a:t>
            </a:r>
            <a:r>
              <a:rPr lang="en-ID" sz="4000" b="1" dirty="0" err="1">
                <a:latin typeface="Aharoni" panose="02010803020104030203" pitchFamily="2" charset="-79"/>
                <a:cs typeface="Aharoni" panose="02010803020104030203" pitchFamily="2" charset="-79"/>
              </a:rPr>
              <a:t>langkah</a:t>
            </a:r>
            <a:endParaRPr lang="en-ID" sz="40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685800" algn="just"/>
            <a:endParaRPr lang="en-US" sz="32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22" name="Group 25">
            <a:extLst>
              <a:ext uri="{FF2B5EF4-FFF2-40B4-BE49-F238E27FC236}">
                <a16:creationId xmlns:a16="http://schemas.microsoft.com/office/drawing/2014/main" id="{E4B9775E-41D6-ED2B-AE3B-EEDD3802A679}"/>
              </a:ext>
            </a:extLst>
          </p:cNvPr>
          <p:cNvGrpSpPr/>
          <p:nvPr/>
        </p:nvGrpSpPr>
        <p:grpSpPr>
          <a:xfrm>
            <a:off x="813846" y="1777936"/>
            <a:ext cx="16788354" cy="8509065"/>
            <a:chOff x="-11646" y="-517546"/>
            <a:chExt cx="1648924" cy="1954351"/>
          </a:xfrm>
        </p:grpSpPr>
        <p:sp>
          <p:nvSpPr>
            <p:cNvPr id="24" name="Freeform 26">
              <a:extLst>
                <a:ext uri="{FF2B5EF4-FFF2-40B4-BE49-F238E27FC236}">
                  <a16:creationId xmlns:a16="http://schemas.microsoft.com/office/drawing/2014/main" id="{AE555167-E42A-700E-722E-9C29784BCBBC}"/>
                </a:ext>
              </a:extLst>
            </p:cNvPr>
            <p:cNvSpPr/>
            <p:nvPr/>
          </p:nvSpPr>
          <p:spPr>
            <a:xfrm>
              <a:off x="-11646" y="-517546"/>
              <a:ext cx="1648924" cy="1954351"/>
            </a:xfrm>
            <a:custGeom>
              <a:avLst/>
              <a:gdLst/>
              <a:ahLst/>
              <a:cxnLst/>
              <a:rect l="l" t="t" r="r" b="b"/>
              <a:pathLst>
                <a:path w="1094007" h="1107474">
                  <a:moveTo>
                    <a:pt x="22366" y="0"/>
                  </a:moveTo>
                  <a:lnTo>
                    <a:pt x="1071642" y="0"/>
                  </a:lnTo>
                  <a:cubicBezTo>
                    <a:pt x="1077573" y="0"/>
                    <a:pt x="1083262" y="2356"/>
                    <a:pt x="1087457" y="6551"/>
                  </a:cubicBezTo>
                  <a:cubicBezTo>
                    <a:pt x="1091651" y="10745"/>
                    <a:pt x="1094007" y="16434"/>
                    <a:pt x="1094007" y="22366"/>
                  </a:cubicBezTo>
                  <a:lnTo>
                    <a:pt x="1094007" y="1085109"/>
                  </a:lnTo>
                  <a:cubicBezTo>
                    <a:pt x="1094007" y="1097461"/>
                    <a:pt x="1083994" y="1107474"/>
                    <a:pt x="1071642" y="1107474"/>
                  </a:cubicBezTo>
                  <a:lnTo>
                    <a:pt x="22366" y="1107474"/>
                  </a:lnTo>
                  <a:cubicBezTo>
                    <a:pt x="16434" y="1107474"/>
                    <a:pt x="10745" y="1105118"/>
                    <a:pt x="6551" y="1100924"/>
                  </a:cubicBezTo>
                  <a:cubicBezTo>
                    <a:pt x="2356" y="1096729"/>
                    <a:pt x="0" y="1091040"/>
                    <a:pt x="0" y="1085109"/>
                  </a:cubicBezTo>
                  <a:lnTo>
                    <a:pt x="0" y="22366"/>
                  </a:lnTo>
                  <a:cubicBezTo>
                    <a:pt x="0" y="10013"/>
                    <a:pt x="10013" y="0"/>
                    <a:pt x="22366" y="0"/>
                  </a:cubicBezTo>
                  <a:close/>
                </a:path>
              </a:pathLst>
            </a:custGeom>
            <a:solidFill>
              <a:srgbClr val="FFFFFF"/>
            </a:solidFill>
            <a:ln w="9525" cap="sq">
              <a:solidFill>
                <a:srgbClr val="954614"/>
              </a:solidFill>
              <a:prstDash val="solid"/>
              <a:miter/>
            </a:ln>
          </p:spPr>
          <p:txBody>
            <a:bodyPr/>
            <a:lstStyle/>
            <a:p>
              <a:r>
                <a:rPr lang="en-US" sz="5400" dirty="0"/>
                <a:t> </a:t>
              </a:r>
              <a:r>
                <a:rPr lang="en-ID" sz="3600" dirty="0"/>
                <a:t># 4. Ambil </a:t>
              </a:r>
              <a:r>
                <a:rPr lang="en-ID" sz="3600" dirty="0" err="1"/>
                <a:t>dari</a:t>
              </a:r>
              <a:r>
                <a:rPr lang="en-ID" sz="3600" dirty="0"/>
                <a:t> Cassandra (</a:t>
              </a:r>
              <a:r>
                <a:rPr lang="en-ID" sz="3600" dirty="0" err="1"/>
                <a:t>menggunakan</a:t>
              </a:r>
              <a:r>
                <a:rPr lang="en-ID" sz="3600" dirty="0"/>
                <a:t> FDW </a:t>
              </a:r>
              <a:r>
                <a:rPr lang="en-ID" sz="3600" dirty="0" err="1"/>
                <a:t>atau</a:t>
              </a:r>
              <a:r>
                <a:rPr lang="en-ID" sz="3600" dirty="0"/>
                <a:t> </a:t>
              </a:r>
              <a:r>
                <a:rPr lang="en-ID" sz="3600" dirty="0" err="1"/>
                <a:t>koneksi</a:t>
              </a:r>
              <a:r>
                <a:rPr lang="en-ID" sz="3600" dirty="0"/>
                <a:t> </a:t>
              </a:r>
              <a:r>
                <a:rPr lang="en-ID" sz="3600" dirty="0" err="1"/>
                <a:t>langsung</a:t>
              </a:r>
              <a:r>
                <a:rPr lang="en-ID" sz="3600" dirty="0"/>
                <a:t> </a:t>
              </a:r>
              <a:r>
                <a:rPr lang="en-ID" sz="3600" dirty="0" err="1"/>
                <a:t>dari</a:t>
              </a:r>
              <a:r>
                <a:rPr lang="en-ID" sz="3600" dirty="0"/>
                <a:t> </a:t>
              </a:r>
              <a:r>
                <a:rPr lang="en-ID" sz="3600" dirty="0" err="1"/>
                <a:t>aplikasi</a:t>
              </a:r>
              <a:r>
                <a:rPr lang="en-ID" sz="3600" dirty="0"/>
                <a:t>)</a:t>
              </a:r>
            </a:p>
            <a:p>
              <a:r>
                <a:rPr lang="en-ID" sz="3600" dirty="0"/>
                <a:t>    # Jika </a:t>
              </a:r>
              <a:r>
                <a:rPr lang="en-ID" sz="3600" dirty="0" err="1"/>
                <a:t>menggunakan</a:t>
              </a:r>
              <a:r>
                <a:rPr lang="en-ID" sz="3600" dirty="0"/>
                <a:t> FDW, </a:t>
              </a:r>
              <a:r>
                <a:rPr lang="en-ID" sz="3600" dirty="0" err="1"/>
                <a:t>ini</a:t>
              </a:r>
              <a:r>
                <a:rPr lang="en-ID" sz="3600" dirty="0"/>
                <a:t> </a:t>
              </a:r>
              <a:r>
                <a:rPr lang="en-ID" sz="3600" dirty="0" err="1"/>
                <a:t>bisa</a:t>
              </a:r>
              <a:r>
                <a:rPr lang="en-ID" sz="3600" dirty="0"/>
                <a:t> </a:t>
              </a:r>
              <a:r>
                <a:rPr lang="en-ID" sz="3600" dirty="0" err="1"/>
                <a:t>jadi</a:t>
              </a:r>
              <a:r>
                <a:rPr lang="en-ID" sz="3600" dirty="0"/>
                <a:t> </a:t>
              </a:r>
              <a:r>
                <a:rPr lang="en-ID" sz="3600" dirty="0" err="1"/>
                <a:t>bagian</a:t>
              </a:r>
              <a:r>
                <a:rPr lang="en-ID" sz="3600" dirty="0"/>
                <a:t> </a:t>
              </a:r>
              <a:r>
                <a:rPr lang="en-ID" sz="3600" dirty="0" err="1"/>
                <a:t>dari</a:t>
              </a:r>
              <a:r>
                <a:rPr lang="en-ID" sz="3600" dirty="0"/>
                <a:t> </a:t>
              </a:r>
              <a:r>
                <a:rPr lang="en-ID" sz="3600" dirty="0" err="1"/>
                <a:t>kueri</a:t>
              </a:r>
              <a:r>
                <a:rPr lang="en-ID" sz="3600" dirty="0"/>
                <a:t> PostgreSQL</a:t>
              </a:r>
            </a:p>
            <a:p>
              <a:r>
                <a:rPr lang="en-ID" sz="3600" dirty="0"/>
                <a:t>    # Jika </a:t>
              </a:r>
              <a:r>
                <a:rPr lang="en-ID" sz="3600" dirty="0" err="1"/>
                <a:t>koneksi</a:t>
              </a:r>
              <a:r>
                <a:rPr lang="en-ID" sz="3600" dirty="0"/>
                <a:t> </a:t>
              </a:r>
              <a:r>
                <a:rPr lang="en-ID" sz="3600" dirty="0" err="1"/>
                <a:t>langsung</a:t>
              </a:r>
              <a:r>
                <a:rPr lang="en-ID" sz="3600" dirty="0"/>
                <a:t> </a:t>
              </a:r>
              <a:r>
                <a:rPr lang="en-ID" sz="3600" dirty="0" err="1"/>
                <a:t>dari</a:t>
              </a:r>
              <a:r>
                <a:rPr lang="en-ID" sz="3600" dirty="0"/>
                <a:t> </a:t>
              </a:r>
              <a:r>
                <a:rPr lang="en-ID" sz="3600" dirty="0" err="1"/>
                <a:t>aplikasi</a:t>
              </a:r>
              <a:r>
                <a:rPr lang="en-ID" sz="3600" dirty="0"/>
                <a:t>:</a:t>
              </a:r>
            </a:p>
            <a:p>
              <a:r>
                <a:rPr lang="en-ID" sz="3600" dirty="0"/>
                <a:t>    </a:t>
              </a:r>
              <a:r>
                <a:rPr lang="en-US" sz="3600" dirty="0" err="1"/>
                <a:t>session_cassandra</a:t>
              </a:r>
              <a:r>
                <a:rPr lang="en-US" sz="3600" dirty="0"/>
                <a:t> = </a:t>
              </a:r>
              <a:r>
                <a:rPr lang="en-US" sz="3600" dirty="0" err="1"/>
                <a:t>cassandra_cluster.connect</a:t>
              </a:r>
              <a:r>
                <a:rPr lang="en-US" sz="3600" dirty="0"/>
                <a:t>('</a:t>
              </a:r>
              <a:r>
                <a:rPr lang="en-US" sz="3600" dirty="0" err="1"/>
                <a:t>hospital_keyspace</a:t>
              </a:r>
              <a:r>
                <a:rPr lang="en-US" sz="3600" dirty="0"/>
                <a:t>')</a:t>
              </a:r>
              <a:endParaRPr lang="en-ID" sz="3600" dirty="0"/>
            </a:p>
            <a:p>
              <a:r>
                <a:rPr lang="en-US" sz="3600" dirty="0"/>
                <a:t>    rows = </a:t>
              </a:r>
              <a:r>
                <a:rPr lang="en-US" sz="3600" dirty="0" err="1"/>
                <a:t>session_cassandra.execute</a:t>
              </a:r>
              <a:r>
                <a:rPr lang="en-US" sz="3600" dirty="0"/>
                <a:t>(</a:t>
              </a:r>
              <a:r>
                <a:rPr lang="en-US" sz="3600" dirty="0" err="1"/>
                <a:t>f"SELECT</a:t>
              </a:r>
              <a:r>
                <a:rPr lang="en-US" sz="3600" dirty="0"/>
                <a:t> * FROM </a:t>
              </a:r>
              <a:r>
                <a:rPr lang="en-US" sz="3600" dirty="0" err="1"/>
                <a:t>patient_activity_log</a:t>
              </a:r>
              <a:r>
                <a:rPr lang="en-US" sz="3600" dirty="0"/>
                <a:t> WHERE </a:t>
              </a:r>
              <a:r>
                <a:rPr lang="en-US" sz="3600" dirty="0" err="1"/>
                <a:t>pasien_id</a:t>
              </a:r>
              <a:r>
                <a:rPr lang="en-US" sz="3600" dirty="0"/>
                <a:t> = {</a:t>
              </a:r>
              <a:r>
                <a:rPr lang="en-US" sz="3600" dirty="0" err="1"/>
                <a:t>pasien_id</a:t>
              </a:r>
              <a:r>
                <a:rPr lang="en-US" sz="3600" dirty="0"/>
                <a:t>}")</a:t>
              </a:r>
              <a:endParaRPr lang="en-ID" sz="3600" dirty="0"/>
            </a:p>
            <a:p>
              <a:r>
                <a:rPr lang="en-US" sz="3600" dirty="0"/>
                <a:t>    for row in rows:</a:t>
              </a:r>
              <a:endParaRPr lang="en-ID" sz="3600" dirty="0"/>
            </a:p>
            <a:p>
              <a:r>
                <a:rPr lang="en-US" sz="3600" dirty="0"/>
                <a:t>        </a:t>
              </a:r>
              <a:r>
                <a:rPr lang="en-US" sz="3600" dirty="0" err="1"/>
                <a:t>log_aktivitas.append</a:t>
              </a:r>
              <a:r>
                <a:rPr lang="en-US" sz="3600" dirty="0"/>
                <a:t>(</a:t>
              </a:r>
              <a:r>
                <a:rPr lang="en-US" sz="3600" dirty="0" err="1"/>
                <a:t>dict</a:t>
              </a:r>
              <a:r>
                <a:rPr lang="en-US" sz="3600" dirty="0"/>
                <a:t>(row))</a:t>
              </a:r>
              <a:endParaRPr lang="en-ID" sz="3600" dirty="0"/>
            </a:p>
            <a:p>
              <a:r>
                <a:rPr lang="en-US" sz="3600" dirty="0"/>
                <a:t> </a:t>
              </a:r>
              <a:endParaRPr lang="en-ID" sz="3600" dirty="0"/>
            </a:p>
            <a:p>
              <a:r>
                <a:rPr lang="en-US" sz="3600" dirty="0"/>
                <a:t>    return {</a:t>
              </a:r>
              <a:endParaRPr lang="en-ID" sz="3600" dirty="0"/>
            </a:p>
            <a:p>
              <a:r>
                <a:rPr lang="en-US" sz="3600" dirty="0"/>
                <a:t>        </a:t>
              </a:r>
              <a:r>
                <a:rPr lang="en-ID" sz="3600" dirty="0"/>
                <a:t>"</a:t>
              </a:r>
              <a:r>
                <a:rPr lang="en-ID" sz="3600" dirty="0" err="1"/>
                <a:t>pasien_info</a:t>
              </a:r>
              <a:r>
                <a:rPr lang="en-ID" sz="3600" dirty="0"/>
                <a:t>": </a:t>
              </a:r>
              <a:r>
                <a:rPr lang="en-ID" sz="3600" dirty="0" err="1"/>
                <a:t>pasien_info</a:t>
              </a:r>
              <a:r>
                <a:rPr lang="en-ID" sz="3600" dirty="0"/>
                <a:t>,</a:t>
              </a:r>
            </a:p>
            <a:p>
              <a:r>
                <a:rPr lang="en-ID" sz="3600" dirty="0"/>
                <a:t>        "</a:t>
              </a:r>
              <a:r>
                <a:rPr lang="en-ID" sz="3600" dirty="0" err="1"/>
                <a:t>rekam_medis_terakhir</a:t>
              </a:r>
              <a:r>
                <a:rPr lang="en-ID" sz="3600" dirty="0"/>
                <a:t>": </a:t>
              </a:r>
              <a:r>
                <a:rPr lang="en-ID" sz="3600" dirty="0" err="1"/>
                <a:t>rekam_medis_terakhir</a:t>
              </a:r>
              <a:r>
                <a:rPr lang="en-ID" sz="3600" dirty="0"/>
                <a:t>,</a:t>
              </a:r>
            </a:p>
            <a:p>
              <a:r>
                <a:rPr lang="en-ID" sz="3600" dirty="0"/>
                <a:t>        "</a:t>
              </a:r>
              <a:r>
                <a:rPr lang="en-ID" sz="3600" dirty="0" err="1"/>
                <a:t>status_janji_temu</a:t>
              </a:r>
              <a:r>
                <a:rPr lang="en-ID" sz="3600" dirty="0"/>
                <a:t>": </a:t>
              </a:r>
              <a:r>
                <a:rPr lang="en-ID" sz="3600" dirty="0" err="1"/>
                <a:t>status_janji_temu</a:t>
              </a:r>
              <a:r>
                <a:rPr lang="en-ID" sz="3600" dirty="0"/>
                <a:t>,</a:t>
              </a:r>
            </a:p>
            <a:p>
              <a:r>
                <a:rPr lang="en-ID" sz="3600" dirty="0"/>
                <a:t>        </a:t>
              </a:r>
              <a:r>
                <a:rPr lang="en-US" sz="3600" dirty="0"/>
                <a:t>"</a:t>
              </a:r>
              <a:r>
                <a:rPr lang="en-US" sz="3600" dirty="0" err="1"/>
                <a:t>log_aktivitas</a:t>
              </a:r>
              <a:r>
                <a:rPr lang="en-US" sz="3600" dirty="0"/>
                <a:t>": </a:t>
              </a:r>
              <a:r>
                <a:rPr lang="en-US" sz="3600" dirty="0" err="1"/>
                <a:t>log_aktivitas</a:t>
              </a:r>
              <a:endParaRPr lang="en-ID" sz="3600" dirty="0"/>
            </a:p>
            <a:p>
              <a:r>
                <a:rPr lang="en-US" sz="3600" dirty="0"/>
                <a:t>    }</a:t>
              </a:r>
              <a:endParaRPr lang="en-ID" sz="3600" dirty="0"/>
            </a:p>
            <a:p>
              <a:endParaRPr lang="en-ID" sz="5400" dirty="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25" name="TextBox 27">
              <a:extLst>
                <a:ext uri="{FF2B5EF4-FFF2-40B4-BE49-F238E27FC236}">
                  <a16:creationId xmlns:a16="http://schemas.microsoft.com/office/drawing/2014/main" id="{AB5A28D8-38C9-F843-C476-2782A7199E46}"/>
                </a:ext>
              </a:extLst>
            </p:cNvPr>
            <p:cNvSpPr txBox="1"/>
            <p:nvPr/>
          </p:nvSpPr>
          <p:spPr>
            <a:xfrm>
              <a:off x="0" y="-47625"/>
              <a:ext cx="1094007" cy="115509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3950247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4ED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632A824-02D2-4C0C-749F-E496337A04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6104E003-F922-5D66-8351-5B405ECF4B36}"/>
              </a:ext>
            </a:extLst>
          </p:cNvPr>
          <p:cNvSpPr/>
          <p:nvPr/>
        </p:nvSpPr>
        <p:spPr>
          <a:xfrm>
            <a:off x="16025637" y="7494463"/>
            <a:ext cx="2908511" cy="3180280"/>
          </a:xfrm>
          <a:custGeom>
            <a:avLst/>
            <a:gdLst/>
            <a:ahLst/>
            <a:cxnLst/>
            <a:rect l="l" t="t" r="r" b="b"/>
            <a:pathLst>
              <a:path w="2908511" h="3180280">
                <a:moveTo>
                  <a:pt x="0" y="0"/>
                </a:moveTo>
                <a:lnTo>
                  <a:pt x="2908511" y="0"/>
                </a:lnTo>
                <a:lnTo>
                  <a:pt x="2908511" y="3180280"/>
                </a:lnTo>
                <a:lnTo>
                  <a:pt x="0" y="31802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A0FB7BF7-9D6C-01C1-70C1-FBB070D2BFE7}"/>
              </a:ext>
            </a:extLst>
          </p:cNvPr>
          <p:cNvSpPr/>
          <p:nvPr/>
        </p:nvSpPr>
        <p:spPr>
          <a:xfrm>
            <a:off x="15875214" y="8408876"/>
            <a:ext cx="1604679" cy="1351453"/>
          </a:xfrm>
          <a:custGeom>
            <a:avLst/>
            <a:gdLst/>
            <a:ahLst/>
            <a:cxnLst/>
            <a:rect l="l" t="t" r="r" b="b"/>
            <a:pathLst>
              <a:path w="1604679" h="1351453">
                <a:moveTo>
                  <a:pt x="0" y="0"/>
                </a:moveTo>
                <a:lnTo>
                  <a:pt x="1604679" y="0"/>
                </a:lnTo>
                <a:lnTo>
                  <a:pt x="1604679" y="1351454"/>
                </a:lnTo>
                <a:lnTo>
                  <a:pt x="0" y="135145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DC4E7711-8AFE-2307-AB1D-AD3D7EAFB607}"/>
              </a:ext>
            </a:extLst>
          </p:cNvPr>
          <p:cNvSpPr/>
          <p:nvPr/>
        </p:nvSpPr>
        <p:spPr>
          <a:xfrm>
            <a:off x="-339254" y="2464010"/>
            <a:ext cx="1936252" cy="1753055"/>
          </a:xfrm>
          <a:custGeom>
            <a:avLst/>
            <a:gdLst/>
            <a:ahLst/>
            <a:cxnLst/>
            <a:rect l="l" t="t" r="r" b="b"/>
            <a:pathLst>
              <a:path w="1936252" h="1753055">
                <a:moveTo>
                  <a:pt x="0" y="0"/>
                </a:moveTo>
                <a:lnTo>
                  <a:pt x="1936252" y="0"/>
                </a:lnTo>
                <a:lnTo>
                  <a:pt x="1936252" y="1753055"/>
                </a:lnTo>
                <a:lnTo>
                  <a:pt x="0" y="175305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4211F381-8C8B-57C2-5000-16C366CBEF06}"/>
              </a:ext>
            </a:extLst>
          </p:cNvPr>
          <p:cNvSpPr/>
          <p:nvPr/>
        </p:nvSpPr>
        <p:spPr>
          <a:xfrm>
            <a:off x="129399" y="0"/>
            <a:ext cx="1604679" cy="1351453"/>
          </a:xfrm>
          <a:custGeom>
            <a:avLst/>
            <a:gdLst/>
            <a:ahLst/>
            <a:cxnLst/>
            <a:rect l="l" t="t" r="r" b="b"/>
            <a:pathLst>
              <a:path w="1604679" h="1351453">
                <a:moveTo>
                  <a:pt x="0" y="0"/>
                </a:moveTo>
                <a:lnTo>
                  <a:pt x="1604679" y="0"/>
                </a:lnTo>
                <a:lnTo>
                  <a:pt x="1604679" y="1351453"/>
                </a:lnTo>
                <a:lnTo>
                  <a:pt x="0" y="13514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5BEF0E8F-AE8C-BE33-5FD0-54B642ABEE7B}"/>
              </a:ext>
            </a:extLst>
          </p:cNvPr>
          <p:cNvSpPr/>
          <p:nvPr/>
        </p:nvSpPr>
        <p:spPr>
          <a:xfrm>
            <a:off x="-522517" y="-1043113"/>
            <a:ext cx="2908511" cy="3180280"/>
          </a:xfrm>
          <a:custGeom>
            <a:avLst/>
            <a:gdLst/>
            <a:ahLst/>
            <a:cxnLst/>
            <a:rect l="l" t="t" r="r" b="b"/>
            <a:pathLst>
              <a:path w="2908511" h="3180280">
                <a:moveTo>
                  <a:pt x="0" y="0"/>
                </a:moveTo>
                <a:lnTo>
                  <a:pt x="2908511" y="0"/>
                </a:lnTo>
                <a:lnTo>
                  <a:pt x="2908511" y="3180280"/>
                </a:lnTo>
                <a:lnTo>
                  <a:pt x="0" y="31802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94F8C68E-1D42-FD4C-2A5F-DFC2D7DBDAD9}"/>
              </a:ext>
            </a:extLst>
          </p:cNvPr>
          <p:cNvSpPr/>
          <p:nvPr/>
        </p:nvSpPr>
        <p:spPr>
          <a:xfrm>
            <a:off x="-423482" y="1747740"/>
            <a:ext cx="1604679" cy="1432540"/>
          </a:xfrm>
          <a:custGeom>
            <a:avLst/>
            <a:gdLst/>
            <a:ahLst/>
            <a:cxnLst/>
            <a:rect l="l" t="t" r="r" b="b"/>
            <a:pathLst>
              <a:path w="1604679" h="1432540">
                <a:moveTo>
                  <a:pt x="0" y="0"/>
                </a:moveTo>
                <a:lnTo>
                  <a:pt x="1604678" y="0"/>
                </a:lnTo>
                <a:lnTo>
                  <a:pt x="1604678" y="1432540"/>
                </a:lnTo>
                <a:lnTo>
                  <a:pt x="0" y="143254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16105C47-5C0A-CC24-5960-067D0ED78D49}"/>
              </a:ext>
            </a:extLst>
          </p:cNvPr>
          <p:cNvSpPr/>
          <p:nvPr/>
        </p:nvSpPr>
        <p:spPr>
          <a:xfrm>
            <a:off x="8870038" y="9280291"/>
            <a:ext cx="846964" cy="785367"/>
          </a:xfrm>
          <a:custGeom>
            <a:avLst/>
            <a:gdLst/>
            <a:ahLst/>
            <a:cxnLst/>
            <a:rect l="l" t="t" r="r" b="b"/>
            <a:pathLst>
              <a:path w="846964" h="785367">
                <a:moveTo>
                  <a:pt x="0" y="0"/>
                </a:moveTo>
                <a:lnTo>
                  <a:pt x="846964" y="0"/>
                </a:lnTo>
                <a:lnTo>
                  <a:pt x="846964" y="785367"/>
                </a:lnTo>
                <a:lnTo>
                  <a:pt x="0" y="785367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DCDA26C5-4E77-807E-7875-E6F55B1027E1}"/>
              </a:ext>
            </a:extLst>
          </p:cNvPr>
          <p:cNvSpPr/>
          <p:nvPr/>
        </p:nvSpPr>
        <p:spPr>
          <a:xfrm>
            <a:off x="17099673" y="6670713"/>
            <a:ext cx="2376653" cy="2001607"/>
          </a:xfrm>
          <a:custGeom>
            <a:avLst/>
            <a:gdLst/>
            <a:ahLst/>
            <a:cxnLst/>
            <a:rect l="l" t="t" r="r" b="b"/>
            <a:pathLst>
              <a:path w="2376653" h="2001607">
                <a:moveTo>
                  <a:pt x="0" y="0"/>
                </a:moveTo>
                <a:lnTo>
                  <a:pt x="2376654" y="0"/>
                </a:lnTo>
                <a:lnTo>
                  <a:pt x="2376654" y="2001607"/>
                </a:lnTo>
                <a:lnTo>
                  <a:pt x="0" y="2001607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>
            <a:extLst>
              <a:ext uri="{FF2B5EF4-FFF2-40B4-BE49-F238E27FC236}">
                <a16:creationId xmlns:a16="http://schemas.microsoft.com/office/drawing/2014/main" id="{FF3CFEA1-1B3E-71BF-D2ED-EAF18E34E74B}"/>
              </a:ext>
            </a:extLst>
          </p:cNvPr>
          <p:cNvSpPr/>
          <p:nvPr/>
        </p:nvSpPr>
        <p:spPr>
          <a:xfrm rot="-8464520">
            <a:off x="15831615" y="-520445"/>
            <a:ext cx="2855370" cy="3372056"/>
          </a:xfrm>
          <a:custGeom>
            <a:avLst/>
            <a:gdLst/>
            <a:ahLst/>
            <a:cxnLst/>
            <a:rect l="l" t="t" r="r" b="b"/>
            <a:pathLst>
              <a:path w="2855370" h="3372056">
                <a:moveTo>
                  <a:pt x="0" y="0"/>
                </a:moveTo>
                <a:lnTo>
                  <a:pt x="2855370" y="0"/>
                </a:lnTo>
                <a:lnTo>
                  <a:pt x="2855370" y="3372056"/>
                </a:lnTo>
                <a:lnTo>
                  <a:pt x="0" y="3372056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>
            <a:extLst>
              <a:ext uri="{FF2B5EF4-FFF2-40B4-BE49-F238E27FC236}">
                <a16:creationId xmlns:a16="http://schemas.microsoft.com/office/drawing/2014/main" id="{2E5CC298-F771-6F5A-F63D-EB5A5FF1311B}"/>
              </a:ext>
            </a:extLst>
          </p:cNvPr>
          <p:cNvSpPr/>
          <p:nvPr/>
        </p:nvSpPr>
        <p:spPr>
          <a:xfrm rot="560151">
            <a:off x="4759216" y="9192926"/>
            <a:ext cx="1478013" cy="1745463"/>
          </a:xfrm>
          <a:custGeom>
            <a:avLst/>
            <a:gdLst/>
            <a:ahLst/>
            <a:cxnLst/>
            <a:rect l="l" t="t" r="r" b="b"/>
            <a:pathLst>
              <a:path w="1478013" h="1745463">
                <a:moveTo>
                  <a:pt x="0" y="0"/>
                </a:moveTo>
                <a:lnTo>
                  <a:pt x="1478013" y="0"/>
                </a:lnTo>
                <a:lnTo>
                  <a:pt x="1478013" y="1745463"/>
                </a:lnTo>
                <a:lnTo>
                  <a:pt x="0" y="1745463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>
            <a:extLst>
              <a:ext uri="{FF2B5EF4-FFF2-40B4-BE49-F238E27FC236}">
                <a16:creationId xmlns:a16="http://schemas.microsoft.com/office/drawing/2014/main" id="{DE748CAC-5A84-8D29-530C-C881B7158BCD}"/>
              </a:ext>
            </a:extLst>
          </p:cNvPr>
          <p:cNvSpPr/>
          <p:nvPr/>
        </p:nvSpPr>
        <p:spPr>
          <a:xfrm>
            <a:off x="15063792" y="-1526885"/>
            <a:ext cx="3224208" cy="2878338"/>
          </a:xfrm>
          <a:custGeom>
            <a:avLst/>
            <a:gdLst/>
            <a:ahLst/>
            <a:cxnLst/>
            <a:rect l="l" t="t" r="r" b="b"/>
            <a:pathLst>
              <a:path w="3224208" h="2878338">
                <a:moveTo>
                  <a:pt x="0" y="0"/>
                </a:moveTo>
                <a:lnTo>
                  <a:pt x="3224208" y="0"/>
                </a:lnTo>
                <a:lnTo>
                  <a:pt x="3224208" y="2878338"/>
                </a:lnTo>
                <a:lnTo>
                  <a:pt x="0" y="287833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>
            <a:extLst>
              <a:ext uri="{FF2B5EF4-FFF2-40B4-BE49-F238E27FC236}">
                <a16:creationId xmlns:a16="http://schemas.microsoft.com/office/drawing/2014/main" id="{46608B1E-2523-F6DE-F287-FD5EEF41FE53}"/>
              </a:ext>
            </a:extLst>
          </p:cNvPr>
          <p:cNvSpPr/>
          <p:nvPr/>
        </p:nvSpPr>
        <p:spPr>
          <a:xfrm>
            <a:off x="17099673" y="1747740"/>
            <a:ext cx="846964" cy="785367"/>
          </a:xfrm>
          <a:custGeom>
            <a:avLst/>
            <a:gdLst/>
            <a:ahLst/>
            <a:cxnLst/>
            <a:rect l="l" t="t" r="r" b="b"/>
            <a:pathLst>
              <a:path w="846964" h="785367">
                <a:moveTo>
                  <a:pt x="0" y="0"/>
                </a:moveTo>
                <a:lnTo>
                  <a:pt x="846964" y="0"/>
                </a:lnTo>
                <a:lnTo>
                  <a:pt x="846964" y="785367"/>
                </a:lnTo>
                <a:lnTo>
                  <a:pt x="0" y="785367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>
            <a:extLst>
              <a:ext uri="{FF2B5EF4-FFF2-40B4-BE49-F238E27FC236}">
                <a16:creationId xmlns:a16="http://schemas.microsoft.com/office/drawing/2014/main" id="{D39C8779-ED57-A688-842D-1ED547F48320}"/>
              </a:ext>
            </a:extLst>
          </p:cNvPr>
          <p:cNvSpPr/>
          <p:nvPr/>
        </p:nvSpPr>
        <p:spPr>
          <a:xfrm rot="560151">
            <a:off x="12262881" y="646161"/>
            <a:ext cx="879666" cy="1038843"/>
          </a:xfrm>
          <a:custGeom>
            <a:avLst/>
            <a:gdLst/>
            <a:ahLst/>
            <a:cxnLst/>
            <a:rect l="l" t="t" r="r" b="b"/>
            <a:pathLst>
              <a:path w="879666" h="1038843">
                <a:moveTo>
                  <a:pt x="0" y="0"/>
                </a:moveTo>
                <a:lnTo>
                  <a:pt x="879666" y="0"/>
                </a:lnTo>
                <a:lnTo>
                  <a:pt x="879666" y="1038843"/>
                </a:lnTo>
                <a:lnTo>
                  <a:pt x="0" y="1038843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>
            <a:extLst>
              <a:ext uri="{FF2B5EF4-FFF2-40B4-BE49-F238E27FC236}">
                <a16:creationId xmlns:a16="http://schemas.microsoft.com/office/drawing/2014/main" id="{7F21FD32-F5D3-1408-CBC1-87619099DE73}"/>
              </a:ext>
            </a:extLst>
          </p:cNvPr>
          <p:cNvSpPr/>
          <p:nvPr/>
        </p:nvSpPr>
        <p:spPr>
          <a:xfrm>
            <a:off x="5082535" y="423391"/>
            <a:ext cx="831376" cy="742192"/>
          </a:xfrm>
          <a:custGeom>
            <a:avLst/>
            <a:gdLst/>
            <a:ahLst/>
            <a:cxnLst/>
            <a:rect l="l" t="t" r="r" b="b"/>
            <a:pathLst>
              <a:path w="831376" h="742192">
                <a:moveTo>
                  <a:pt x="0" y="0"/>
                </a:moveTo>
                <a:lnTo>
                  <a:pt x="831375" y="0"/>
                </a:lnTo>
                <a:lnTo>
                  <a:pt x="831375" y="742192"/>
                </a:lnTo>
                <a:lnTo>
                  <a:pt x="0" y="74219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20" name="TextBox 20">
            <a:extLst>
              <a:ext uri="{FF2B5EF4-FFF2-40B4-BE49-F238E27FC236}">
                <a16:creationId xmlns:a16="http://schemas.microsoft.com/office/drawing/2014/main" id="{4DDCF1ED-5E3F-B8C6-A00A-0803403610D4}"/>
              </a:ext>
            </a:extLst>
          </p:cNvPr>
          <p:cNvSpPr txBox="1"/>
          <p:nvPr/>
        </p:nvSpPr>
        <p:spPr>
          <a:xfrm>
            <a:off x="1622635" y="2358183"/>
            <a:ext cx="13994346" cy="78790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200150" indent="-514350" algn="just">
              <a:buFont typeface="+mj-lt"/>
              <a:buAutoNum type="arabicPeriod"/>
            </a:pPr>
            <a:r>
              <a:rPr lang="en-US" sz="3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Tantangan</a:t>
            </a:r>
            <a:endParaRPr lang="en-US" sz="30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00150" indent="66675" algn="just">
              <a:buFont typeface="+mj-lt"/>
              <a:buAutoNum type="alphaLcPeriod"/>
            </a:pPr>
            <a:r>
              <a:rPr lang="en-US" sz="3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Komplesitas</a:t>
            </a:r>
            <a:r>
              <a:rPr lang="en-US" sz="3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Konfigurasi</a:t>
            </a:r>
            <a:endParaRPr lang="en-US" sz="30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00150" indent="66675" algn="just">
              <a:buFont typeface="+mj-lt"/>
              <a:buAutoNum type="alphaLcPeriod"/>
            </a:pPr>
            <a:r>
              <a:rPr lang="en-US" sz="3000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Konsistensi</a:t>
            </a:r>
            <a:r>
              <a:rPr lang="en-US" sz="30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data</a:t>
            </a:r>
          </a:p>
          <a:p>
            <a:pPr marL="1200150" indent="66675" algn="just">
              <a:buFont typeface="+mj-lt"/>
              <a:buAutoNum type="alphaLcPeriod"/>
            </a:pPr>
            <a:r>
              <a:rPr lang="en-US" sz="3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Debugging </a:t>
            </a:r>
            <a:r>
              <a:rPr lang="en-US" sz="3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Terdistribusi</a:t>
            </a:r>
            <a:endParaRPr lang="en-US" sz="30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00150" indent="66675" algn="just">
              <a:buFont typeface="+mj-lt"/>
              <a:buAutoNum type="alphaLcPeriod"/>
            </a:pPr>
            <a:r>
              <a:rPr lang="en-US" sz="3000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Manajemen</a:t>
            </a:r>
            <a:r>
              <a:rPr lang="en-US" sz="30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Skema</a:t>
            </a:r>
          </a:p>
          <a:p>
            <a:pPr marL="1200150" indent="66675" algn="just">
              <a:buFont typeface="+mj-lt"/>
              <a:buAutoNum type="alphaLcPeriod"/>
            </a:pPr>
            <a:r>
              <a:rPr lang="en-US" sz="3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Kurva </a:t>
            </a:r>
            <a:r>
              <a:rPr lang="en-US" sz="3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Pembelajaran</a:t>
            </a:r>
            <a:endParaRPr lang="en-US" sz="30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7762" indent="-514350" algn="just">
              <a:buAutoNum type="arabicPeriod" startAt="2"/>
            </a:pPr>
            <a:r>
              <a:rPr lang="en-US" sz="3000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Pembelajaran</a:t>
            </a:r>
            <a:endParaRPr lang="en-US" sz="3000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6175" indent="14288" algn="just">
              <a:buFont typeface="+mj-lt"/>
              <a:buAutoNum type="alphaLcPeriod"/>
            </a:pPr>
            <a:r>
              <a:rPr lang="en-US" sz="3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Pentingnya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memilih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basis data yang tepat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jenis data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tertentu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(polyglot persistence).</a:t>
            </a:r>
            <a:endParaRPr lang="en-ID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6175" indent="14288" algn="just">
              <a:buFont typeface="+mj-lt"/>
              <a:buAutoNum type="alphaLcPeriod"/>
            </a:pPr>
            <a:r>
              <a:rPr lang="en-US" sz="3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docker-compose sangat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membantu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dalam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orkestrasi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lingkungan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pengembangan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terdistribusi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D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6175" indent="14288" algn="just">
              <a:buFont typeface="+mj-lt"/>
              <a:buAutoNum type="alphaLcPeriod"/>
            </a:pPr>
            <a:r>
              <a:rPr lang="en-US" sz="3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Desain API yang jelas dan modular sangat penting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mikroservis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D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6175" indent="14288" algn="just">
              <a:buFont typeface="+mj-lt"/>
              <a:buAutoNum type="alphaLcPeriod"/>
            </a:pPr>
            <a:r>
              <a:rPr lang="en-US" sz="3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Replikasi</a:t>
            </a:r>
            <a:r>
              <a:rPr lang="en-ID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meningkatkan</a:t>
            </a:r>
            <a:r>
              <a:rPr lang="en-ID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ketersediaan</a:t>
            </a:r>
            <a:r>
              <a:rPr lang="en-ID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sementara</a:t>
            </a:r>
            <a:r>
              <a:rPr lang="en-ID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sharding </a:t>
            </a:r>
            <a:r>
              <a:rPr lang="en-ID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meningkatkan</a:t>
            </a:r>
            <a:r>
              <a:rPr lang="en-ID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skalabilitas</a:t>
            </a:r>
            <a:r>
              <a:rPr lang="en-ID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146175" indent="14288" algn="just">
              <a:buFont typeface="+mj-lt"/>
              <a:buAutoNum type="alphaLcPeriod"/>
            </a:pPr>
            <a:r>
              <a:rPr lang="en-US" sz="3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FDW </a:t>
            </a:r>
            <a:r>
              <a:rPr lang="en-ID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memungkinkan</a:t>
            </a:r>
            <a:r>
              <a:rPr lang="en-ID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federasi</a:t>
            </a:r>
            <a:r>
              <a:rPr lang="en-ID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yang </a:t>
            </a:r>
            <a:r>
              <a:rPr lang="en-ID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kuat</a:t>
            </a:r>
            <a:r>
              <a:rPr lang="en-ID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menyederhanakan</a:t>
            </a:r>
            <a:r>
              <a:rPr lang="en-ID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kueri</a:t>
            </a:r>
            <a:r>
              <a:rPr lang="en-ID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lintas</a:t>
            </a:r>
            <a:r>
              <a:rPr lang="en-ID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basis data</a:t>
            </a: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146175" indent="14288" algn="just">
              <a:buFont typeface="+mj-lt"/>
              <a:buAutoNum type="alphaLcPeriod"/>
            </a:pPr>
            <a:endParaRPr lang="en-US" sz="32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1">
            <a:extLst>
              <a:ext uri="{FF2B5EF4-FFF2-40B4-BE49-F238E27FC236}">
                <a16:creationId xmlns:a16="http://schemas.microsoft.com/office/drawing/2014/main" id="{6EE08979-B9FC-B335-C08A-CF1AFB32D3E5}"/>
              </a:ext>
            </a:extLst>
          </p:cNvPr>
          <p:cNvSpPr txBox="1"/>
          <p:nvPr/>
        </p:nvSpPr>
        <p:spPr>
          <a:xfrm>
            <a:off x="2385994" y="1347920"/>
            <a:ext cx="13311206" cy="8158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209"/>
              </a:lnSpc>
            </a:pPr>
            <a:r>
              <a:rPr lang="en-US" sz="4000" b="1" dirty="0">
                <a:solidFill>
                  <a:srgbClr val="000000"/>
                </a:solidFill>
                <a:latin typeface="Gliker Bold" panose="020B0604020202020204" charset="0"/>
                <a:ea typeface="Gliker Bold"/>
                <a:cs typeface="Gliker Bold"/>
                <a:sym typeface="Gliker Bold"/>
              </a:rPr>
              <a:t>H. </a:t>
            </a:r>
            <a:r>
              <a:rPr lang="en-US" sz="4000" b="1" dirty="0" err="1">
                <a:solidFill>
                  <a:srgbClr val="000000"/>
                </a:solidFill>
                <a:latin typeface="Gliker Bold" panose="020B0604020202020204" charset="0"/>
                <a:ea typeface="Gliker Bold"/>
                <a:cs typeface="Gliker Bold"/>
                <a:sym typeface="Gliker Bold"/>
              </a:rPr>
              <a:t>Tantangan</a:t>
            </a:r>
            <a:r>
              <a:rPr lang="en-US" sz="4000" b="1" dirty="0">
                <a:solidFill>
                  <a:srgbClr val="000000"/>
                </a:solidFill>
                <a:latin typeface="Gliker Bold" panose="020B0604020202020204" charset="0"/>
                <a:ea typeface="Gliker Bold"/>
                <a:cs typeface="Gliker Bold"/>
                <a:sym typeface="Gliker Bold"/>
              </a:rPr>
              <a:t> &amp; </a:t>
            </a:r>
            <a:r>
              <a:rPr lang="en-US" sz="4000" b="1" dirty="0" err="1">
                <a:solidFill>
                  <a:srgbClr val="000000"/>
                </a:solidFill>
                <a:latin typeface="Gliker Bold" panose="020B0604020202020204" charset="0"/>
                <a:ea typeface="Gliker Bold"/>
                <a:cs typeface="Gliker Bold"/>
                <a:sym typeface="Gliker Bold"/>
              </a:rPr>
              <a:t>Pembelajaran</a:t>
            </a:r>
            <a:r>
              <a:rPr lang="en-US" sz="4000" b="1" dirty="0">
                <a:solidFill>
                  <a:srgbClr val="000000"/>
                </a:solidFill>
                <a:latin typeface="Gliker Bold" panose="020B0604020202020204" charset="0"/>
                <a:ea typeface="Gliker Bold"/>
                <a:cs typeface="Gliker Bold"/>
                <a:sym typeface="Gliker Bold"/>
              </a:rPr>
              <a:t>  yang </a:t>
            </a:r>
            <a:r>
              <a:rPr lang="en-US" sz="4000" b="1" dirty="0" err="1">
                <a:solidFill>
                  <a:srgbClr val="000000"/>
                </a:solidFill>
                <a:latin typeface="Gliker Bold" panose="020B0604020202020204" charset="0"/>
                <a:ea typeface="Gliker Bold"/>
                <a:cs typeface="Gliker Bold"/>
                <a:sym typeface="Gliker Bold"/>
              </a:rPr>
              <a:t>didapat</a:t>
            </a:r>
            <a:endParaRPr lang="en-US" sz="4000" b="1" dirty="0">
              <a:solidFill>
                <a:srgbClr val="000000"/>
              </a:solidFill>
              <a:latin typeface="Gliker Bold" panose="020B0604020202020204" charset="0"/>
              <a:ea typeface="Gliker Bold"/>
              <a:cs typeface="Gliker Bold"/>
              <a:sym typeface="Gliker Bold"/>
            </a:endParaRPr>
          </a:p>
        </p:txBody>
      </p:sp>
    </p:spTree>
    <p:extLst>
      <p:ext uri="{BB962C8B-B14F-4D97-AF65-F5344CB8AC3E}">
        <p14:creationId xmlns:p14="http://schemas.microsoft.com/office/powerpoint/2010/main" val="40911874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4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025637" y="7494463"/>
            <a:ext cx="2908511" cy="3180280"/>
          </a:xfrm>
          <a:custGeom>
            <a:avLst/>
            <a:gdLst/>
            <a:ahLst/>
            <a:cxnLst/>
            <a:rect l="l" t="t" r="r" b="b"/>
            <a:pathLst>
              <a:path w="2908511" h="3180280">
                <a:moveTo>
                  <a:pt x="0" y="0"/>
                </a:moveTo>
                <a:lnTo>
                  <a:pt x="2908511" y="0"/>
                </a:lnTo>
                <a:lnTo>
                  <a:pt x="2908511" y="3180280"/>
                </a:lnTo>
                <a:lnTo>
                  <a:pt x="0" y="31802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487844" y="6886544"/>
            <a:ext cx="2776187" cy="3922573"/>
          </a:xfrm>
          <a:custGeom>
            <a:avLst/>
            <a:gdLst/>
            <a:ahLst/>
            <a:cxnLst/>
            <a:rect l="l" t="t" r="r" b="b"/>
            <a:pathLst>
              <a:path w="2776187" h="3922573">
                <a:moveTo>
                  <a:pt x="0" y="0"/>
                </a:moveTo>
                <a:lnTo>
                  <a:pt x="2776187" y="0"/>
                </a:lnTo>
                <a:lnTo>
                  <a:pt x="2776187" y="3922574"/>
                </a:lnTo>
                <a:lnTo>
                  <a:pt x="0" y="392257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5875214" y="8408876"/>
            <a:ext cx="1604679" cy="1351453"/>
          </a:xfrm>
          <a:custGeom>
            <a:avLst/>
            <a:gdLst/>
            <a:ahLst/>
            <a:cxnLst/>
            <a:rect l="l" t="t" r="r" b="b"/>
            <a:pathLst>
              <a:path w="1604679" h="1351453">
                <a:moveTo>
                  <a:pt x="0" y="0"/>
                </a:moveTo>
                <a:lnTo>
                  <a:pt x="1604679" y="0"/>
                </a:lnTo>
                <a:lnTo>
                  <a:pt x="1604679" y="1351454"/>
                </a:lnTo>
                <a:lnTo>
                  <a:pt x="0" y="135145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864861" y="9084603"/>
            <a:ext cx="846964" cy="785367"/>
          </a:xfrm>
          <a:custGeom>
            <a:avLst/>
            <a:gdLst/>
            <a:ahLst/>
            <a:cxnLst/>
            <a:rect l="l" t="t" r="r" b="b"/>
            <a:pathLst>
              <a:path w="846964" h="785367">
                <a:moveTo>
                  <a:pt x="0" y="0"/>
                </a:moveTo>
                <a:lnTo>
                  <a:pt x="846964" y="0"/>
                </a:lnTo>
                <a:lnTo>
                  <a:pt x="846964" y="785367"/>
                </a:lnTo>
                <a:lnTo>
                  <a:pt x="0" y="78536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-339254" y="2464010"/>
            <a:ext cx="1936252" cy="1753055"/>
          </a:xfrm>
          <a:custGeom>
            <a:avLst/>
            <a:gdLst/>
            <a:ahLst/>
            <a:cxnLst/>
            <a:rect l="l" t="t" r="r" b="b"/>
            <a:pathLst>
              <a:path w="1936252" h="1753055">
                <a:moveTo>
                  <a:pt x="0" y="0"/>
                </a:moveTo>
                <a:lnTo>
                  <a:pt x="1936252" y="0"/>
                </a:lnTo>
                <a:lnTo>
                  <a:pt x="1936252" y="1753055"/>
                </a:lnTo>
                <a:lnTo>
                  <a:pt x="0" y="175305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29399" y="0"/>
            <a:ext cx="1604679" cy="1351453"/>
          </a:xfrm>
          <a:custGeom>
            <a:avLst/>
            <a:gdLst/>
            <a:ahLst/>
            <a:cxnLst/>
            <a:rect l="l" t="t" r="r" b="b"/>
            <a:pathLst>
              <a:path w="1604679" h="1351453">
                <a:moveTo>
                  <a:pt x="0" y="0"/>
                </a:moveTo>
                <a:lnTo>
                  <a:pt x="1604679" y="0"/>
                </a:lnTo>
                <a:lnTo>
                  <a:pt x="1604679" y="1351453"/>
                </a:lnTo>
                <a:lnTo>
                  <a:pt x="0" y="135145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-522517" y="-1043113"/>
            <a:ext cx="2908511" cy="3180280"/>
          </a:xfrm>
          <a:custGeom>
            <a:avLst/>
            <a:gdLst/>
            <a:ahLst/>
            <a:cxnLst/>
            <a:rect l="l" t="t" r="r" b="b"/>
            <a:pathLst>
              <a:path w="2908511" h="3180280">
                <a:moveTo>
                  <a:pt x="0" y="0"/>
                </a:moveTo>
                <a:lnTo>
                  <a:pt x="2908511" y="0"/>
                </a:lnTo>
                <a:lnTo>
                  <a:pt x="2908511" y="3180280"/>
                </a:lnTo>
                <a:lnTo>
                  <a:pt x="0" y="31802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-423482" y="1747740"/>
            <a:ext cx="1604679" cy="1432540"/>
          </a:xfrm>
          <a:custGeom>
            <a:avLst/>
            <a:gdLst/>
            <a:ahLst/>
            <a:cxnLst/>
            <a:rect l="l" t="t" r="r" b="b"/>
            <a:pathLst>
              <a:path w="1604679" h="1432540">
                <a:moveTo>
                  <a:pt x="0" y="0"/>
                </a:moveTo>
                <a:lnTo>
                  <a:pt x="1604678" y="0"/>
                </a:lnTo>
                <a:lnTo>
                  <a:pt x="1604678" y="1432540"/>
                </a:lnTo>
                <a:lnTo>
                  <a:pt x="0" y="143254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8870038" y="9280291"/>
            <a:ext cx="846964" cy="785367"/>
          </a:xfrm>
          <a:custGeom>
            <a:avLst/>
            <a:gdLst/>
            <a:ahLst/>
            <a:cxnLst/>
            <a:rect l="l" t="t" r="r" b="b"/>
            <a:pathLst>
              <a:path w="846964" h="785367">
                <a:moveTo>
                  <a:pt x="0" y="0"/>
                </a:moveTo>
                <a:lnTo>
                  <a:pt x="846964" y="0"/>
                </a:lnTo>
                <a:lnTo>
                  <a:pt x="846964" y="785367"/>
                </a:lnTo>
                <a:lnTo>
                  <a:pt x="0" y="785367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7099673" y="6670713"/>
            <a:ext cx="2376653" cy="2001607"/>
          </a:xfrm>
          <a:custGeom>
            <a:avLst/>
            <a:gdLst/>
            <a:ahLst/>
            <a:cxnLst/>
            <a:rect l="l" t="t" r="r" b="b"/>
            <a:pathLst>
              <a:path w="2376653" h="2001607">
                <a:moveTo>
                  <a:pt x="0" y="0"/>
                </a:moveTo>
                <a:lnTo>
                  <a:pt x="2376654" y="0"/>
                </a:lnTo>
                <a:lnTo>
                  <a:pt x="2376654" y="2001607"/>
                </a:lnTo>
                <a:lnTo>
                  <a:pt x="0" y="2001607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3696994" y="8847831"/>
            <a:ext cx="3224208" cy="2878338"/>
          </a:xfrm>
          <a:custGeom>
            <a:avLst/>
            <a:gdLst/>
            <a:ahLst/>
            <a:cxnLst/>
            <a:rect l="l" t="t" r="r" b="b"/>
            <a:pathLst>
              <a:path w="3224208" h="2878338">
                <a:moveTo>
                  <a:pt x="0" y="0"/>
                </a:moveTo>
                <a:lnTo>
                  <a:pt x="3224207" y="0"/>
                </a:lnTo>
                <a:lnTo>
                  <a:pt x="3224207" y="2878338"/>
                </a:lnTo>
                <a:lnTo>
                  <a:pt x="0" y="2878338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 rot="-8464520">
            <a:off x="15831615" y="-520445"/>
            <a:ext cx="2855370" cy="3372056"/>
          </a:xfrm>
          <a:custGeom>
            <a:avLst/>
            <a:gdLst/>
            <a:ahLst/>
            <a:cxnLst/>
            <a:rect l="l" t="t" r="r" b="b"/>
            <a:pathLst>
              <a:path w="2855370" h="3372056">
                <a:moveTo>
                  <a:pt x="0" y="0"/>
                </a:moveTo>
                <a:lnTo>
                  <a:pt x="2855370" y="0"/>
                </a:lnTo>
                <a:lnTo>
                  <a:pt x="2855370" y="3372056"/>
                </a:lnTo>
                <a:lnTo>
                  <a:pt x="0" y="3372056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 rot="560151">
            <a:off x="828094" y="6802925"/>
            <a:ext cx="692524" cy="817837"/>
          </a:xfrm>
          <a:custGeom>
            <a:avLst/>
            <a:gdLst/>
            <a:ahLst/>
            <a:cxnLst/>
            <a:rect l="l" t="t" r="r" b="b"/>
            <a:pathLst>
              <a:path w="692524" h="817837">
                <a:moveTo>
                  <a:pt x="0" y="0"/>
                </a:moveTo>
                <a:lnTo>
                  <a:pt x="692523" y="0"/>
                </a:lnTo>
                <a:lnTo>
                  <a:pt x="692523" y="817837"/>
                </a:lnTo>
                <a:lnTo>
                  <a:pt x="0" y="817837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 rot="560151">
            <a:off x="4759216" y="9192926"/>
            <a:ext cx="1478013" cy="1745463"/>
          </a:xfrm>
          <a:custGeom>
            <a:avLst/>
            <a:gdLst/>
            <a:ahLst/>
            <a:cxnLst/>
            <a:rect l="l" t="t" r="r" b="b"/>
            <a:pathLst>
              <a:path w="1478013" h="1745463">
                <a:moveTo>
                  <a:pt x="0" y="0"/>
                </a:moveTo>
                <a:lnTo>
                  <a:pt x="1478013" y="0"/>
                </a:lnTo>
                <a:lnTo>
                  <a:pt x="1478013" y="1745463"/>
                </a:lnTo>
                <a:lnTo>
                  <a:pt x="0" y="1745463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15063792" y="-1526885"/>
            <a:ext cx="3224208" cy="2878338"/>
          </a:xfrm>
          <a:custGeom>
            <a:avLst/>
            <a:gdLst/>
            <a:ahLst/>
            <a:cxnLst/>
            <a:rect l="l" t="t" r="r" b="b"/>
            <a:pathLst>
              <a:path w="3224208" h="2878338">
                <a:moveTo>
                  <a:pt x="0" y="0"/>
                </a:moveTo>
                <a:lnTo>
                  <a:pt x="3224208" y="0"/>
                </a:lnTo>
                <a:lnTo>
                  <a:pt x="3224208" y="2878338"/>
                </a:lnTo>
                <a:lnTo>
                  <a:pt x="0" y="2878338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>
            <a:off x="17099673" y="1747740"/>
            <a:ext cx="846964" cy="785367"/>
          </a:xfrm>
          <a:custGeom>
            <a:avLst/>
            <a:gdLst/>
            <a:ahLst/>
            <a:cxnLst/>
            <a:rect l="l" t="t" r="r" b="b"/>
            <a:pathLst>
              <a:path w="846964" h="785367">
                <a:moveTo>
                  <a:pt x="0" y="0"/>
                </a:moveTo>
                <a:lnTo>
                  <a:pt x="846964" y="0"/>
                </a:lnTo>
                <a:lnTo>
                  <a:pt x="846964" y="785367"/>
                </a:lnTo>
                <a:lnTo>
                  <a:pt x="0" y="785367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 rot="560151">
            <a:off x="12262881" y="646161"/>
            <a:ext cx="879666" cy="1038843"/>
          </a:xfrm>
          <a:custGeom>
            <a:avLst/>
            <a:gdLst/>
            <a:ahLst/>
            <a:cxnLst/>
            <a:rect l="l" t="t" r="r" b="b"/>
            <a:pathLst>
              <a:path w="879666" h="1038843">
                <a:moveTo>
                  <a:pt x="0" y="0"/>
                </a:moveTo>
                <a:lnTo>
                  <a:pt x="879666" y="0"/>
                </a:lnTo>
                <a:lnTo>
                  <a:pt x="879666" y="1038843"/>
                </a:lnTo>
                <a:lnTo>
                  <a:pt x="0" y="1038843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>
            <a:off x="5082535" y="423391"/>
            <a:ext cx="831376" cy="742192"/>
          </a:xfrm>
          <a:custGeom>
            <a:avLst/>
            <a:gdLst/>
            <a:ahLst/>
            <a:cxnLst/>
            <a:rect l="l" t="t" r="r" b="b"/>
            <a:pathLst>
              <a:path w="831376" h="742192">
                <a:moveTo>
                  <a:pt x="0" y="0"/>
                </a:moveTo>
                <a:lnTo>
                  <a:pt x="831375" y="0"/>
                </a:lnTo>
                <a:lnTo>
                  <a:pt x="831375" y="742192"/>
                </a:lnTo>
                <a:lnTo>
                  <a:pt x="0" y="74219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20" name="TextBox 20"/>
          <p:cNvSpPr txBox="1"/>
          <p:nvPr/>
        </p:nvSpPr>
        <p:spPr>
          <a:xfrm>
            <a:off x="2934298" y="3275808"/>
            <a:ext cx="12419405" cy="55399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/>
            <a:r>
              <a:rPr lang="en-ID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Perancangan</a:t>
            </a:r>
            <a:r>
              <a:rPr lang="en-ID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implementasi</a:t>
            </a:r>
            <a:r>
              <a:rPr lang="en-ID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ID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Manajemen</a:t>
            </a:r>
            <a:r>
              <a:rPr lang="en-ID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Rumah Sakit </a:t>
            </a:r>
            <a:r>
              <a:rPr lang="en-ID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arsitektur</a:t>
            </a:r>
            <a:r>
              <a:rPr lang="en-ID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terdistribusi</a:t>
            </a:r>
            <a:r>
              <a:rPr lang="en-ID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ID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PostgreSQL, MongoDB, Redis, Neo4j, dan Cassandra </a:t>
            </a:r>
            <a:r>
              <a:rPr lang="en-ID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menunjukkan</a:t>
            </a:r>
            <a:r>
              <a:rPr lang="en-ID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pendekatan</a:t>
            </a:r>
            <a:r>
              <a:rPr lang="en-ID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modern </a:t>
            </a:r>
            <a:r>
              <a:rPr lang="en-ID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menangani</a:t>
            </a:r>
            <a:r>
              <a:rPr lang="en-ID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ID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skala</a:t>
            </a:r>
            <a:r>
              <a:rPr lang="en-ID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besar</a:t>
            </a:r>
            <a:r>
              <a:rPr lang="en-ID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kompleks</a:t>
            </a:r>
            <a:r>
              <a:rPr lang="en-ID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D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memanfaatkan</a:t>
            </a:r>
            <a:r>
              <a:rPr lang="en-ID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kekuatan</a:t>
            </a:r>
            <a:r>
              <a:rPr lang="en-ID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masing-masing basis data, </a:t>
            </a:r>
            <a:r>
              <a:rPr lang="en-ID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ID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ID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mencapai</a:t>
            </a:r>
            <a:r>
              <a:rPr lang="en-ID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skalabilitas</a:t>
            </a:r>
            <a:r>
              <a:rPr lang="en-ID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ketersediaan</a:t>
            </a:r>
            <a:r>
              <a:rPr lang="en-ID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dan </a:t>
            </a:r>
            <a:r>
              <a:rPr lang="en-ID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fleksibilitas</a:t>
            </a:r>
            <a:r>
              <a:rPr lang="en-ID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tinggi</a:t>
            </a:r>
            <a:r>
              <a:rPr lang="en-ID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D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Meskipun</a:t>
            </a:r>
            <a:r>
              <a:rPr lang="en-ID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terdapat</a:t>
            </a:r>
            <a:r>
              <a:rPr lang="en-ID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tantangan</a:t>
            </a:r>
            <a:r>
              <a:rPr lang="en-ID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konfigurasi</a:t>
            </a:r>
            <a:r>
              <a:rPr lang="en-ID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manajemen</a:t>
            </a:r>
            <a:r>
              <a:rPr lang="en-ID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pembelajaran</a:t>
            </a:r>
            <a:r>
              <a:rPr lang="en-ID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didapat</a:t>
            </a:r>
            <a:r>
              <a:rPr lang="en-ID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sangat </a:t>
            </a:r>
            <a:r>
              <a:rPr lang="en-ID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berharga</a:t>
            </a:r>
            <a:r>
              <a:rPr lang="en-ID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membangun</a:t>
            </a:r>
            <a:r>
              <a:rPr lang="en-ID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ID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tangguh</a:t>
            </a:r>
            <a:r>
              <a:rPr lang="en-ID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efisien</a:t>
            </a:r>
            <a:r>
              <a:rPr lang="en-ID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ctr"/>
            <a:r>
              <a:rPr lang="en-ID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D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4990070" y="2114642"/>
            <a:ext cx="8307861" cy="9512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09"/>
              </a:lnSpc>
            </a:pPr>
            <a:r>
              <a:rPr lang="en-US" sz="6999" b="1">
                <a:solidFill>
                  <a:srgbClr val="000000"/>
                </a:solidFill>
                <a:latin typeface="Gliker Bold"/>
                <a:ea typeface="Gliker Bold"/>
                <a:cs typeface="Gliker Bold"/>
                <a:sym typeface="Gliker Bold"/>
              </a:rPr>
              <a:t>Kesimpulan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4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025637" y="7494463"/>
            <a:ext cx="2908511" cy="3180280"/>
          </a:xfrm>
          <a:custGeom>
            <a:avLst/>
            <a:gdLst/>
            <a:ahLst/>
            <a:cxnLst/>
            <a:rect l="l" t="t" r="r" b="b"/>
            <a:pathLst>
              <a:path w="2908511" h="3180280">
                <a:moveTo>
                  <a:pt x="0" y="0"/>
                </a:moveTo>
                <a:lnTo>
                  <a:pt x="2908511" y="0"/>
                </a:lnTo>
                <a:lnTo>
                  <a:pt x="2908511" y="3180280"/>
                </a:lnTo>
                <a:lnTo>
                  <a:pt x="0" y="31802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487844" y="6886544"/>
            <a:ext cx="2776187" cy="3922573"/>
          </a:xfrm>
          <a:custGeom>
            <a:avLst/>
            <a:gdLst/>
            <a:ahLst/>
            <a:cxnLst/>
            <a:rect l="l" t="t" r="r" b="b"/>
            <a:pathLst>
              <a:path w="2776187" h="3922573">
                <a:moveTo>
                  <a:pt x="0" y="0"/>
                </a:moveTo>
                <a:lnTo>
                  <a:pt x="2776187" y="0"/>
                </a:lnTo>
                <a:lnTo>
                  <a:pt x="2776187" y="3922574"/>
                </a:lnTo>
                <a:lnTo>
                  <a:pt x="0" y="392257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5875214" y="8408876"/>
            <a:ext cx="1604679" cy="1351453"/>
          </a:xfrm>
          <a:custGeom>
            <a:avLst/>
            <a:gdLst/>
            <a:ahLst/>
            <a:cxnLst/>
            <a:rect l="l" t="t" r="r" b="b"/>
            <a:pathLst>
              <a:path w="1604679" h="1351453">
                <a:moveTo>
                  <a:pt x="0" y="0"/>
                </a:moveTo>
                <a:lnTo>
                  <a:pt x="1604679" y="0"/>
                </a:lnTo>
                <a:lnTo>
                  <a:pt x="1604679" y="1351454"/>
                </a:lnTo>
                <a:lnTo>
                  <a:pt x="0" y="135145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864861" y="9084603"/>
            <a:ext cx="846964" cy="785367"/>
          </a:xfrm>
          <a:custGeom>
            <a:avLst/>
            <a:gdLst/>
            <a:ahLst/>
            <a:cxnLst/>
            <a:rect l="l" t="t" r="r" b="b"/>
            <a:pathLst>
              <a:path w="846964" h="785367">
                <a:moveTo>
                  <a:pt x="0" y="0"/>
                </a:moveTo>
                <a:lnTo>
                  <a:pt x="846964" y="0"/>
                </a:lnTo>
                <a:lnTo>
                  <a:pt x="846964" y="785367"/>
                </a:lnTo>
                <a:lnTo>
                  <a:pt x="0" y="78536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-339254" y="2464010"/>
            <a:ext cx="1936252" cy="1753055"/>
          </a:xfrm>
          <a:custGeom>
            <a:avLst/>
            <a:gdLst/>
            <a:ahLst/>
            <a:cxnLst/>
            <a:rect l="l" t="t" r="r" b="b"/>
            <a:pathLst>
              <a:path w="1936252" h="1753055">
                <a:moveTo>
                  <a:pt x="0" y="0"/>
                </a:moveTo>
                <a:lnTo>
                  <a:pt x="1936252" y="0"/>
                </a:lnTo>
                <a:lnTo>
                  <a:pt x="1936252" y="1753055"/>
                </a:lnTo>
                <a:lnTo>
                  <a:pt x="0" y="175305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29399" y="0"/>
            <a:ext cx="1604679" cy="1351453"/>
          </a:xfrm>
          <a:custGeom>
            <a:avLst/>
            <a:gdLst/>
            <a:ahLst/>
            <a:cxnLst/>
            <a:rect l="l" t="t" r="r" b="b"/>
            <a:pathLst>
              <a:path w="1604679" h="1351453">
                <a:moveTo>
                  <a:pt x="0" y="0"/>
                </a:moveTo>
                <a:lnTo>
                  <a:pt x="1604679" y="0"/>
                </a:lnTo>
                <a:lnTo>
                  <a:pt x="1604679" y="1351453"/>
                </a:lnTo>
                <a:lnTo>
                  <a:pt x="0" y="135145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-522517" y="-1043113"/>
            <a:ext cx="2908511" cy="3180280"/>
          </a:xfrm>
          <a:custGeom>
            <a:avLst/>
            <a:gdLst/>
            <a:ahLst/>
            <a:cxnLst/>
            <a:rect l="l" t="t" r="r" b="b"/>
            <a:pathLst>
              <a:path w="2908511" h="3180280">
                <a:moveTo>
                  <a:pt x="0" y="0"/>
                </a:moveTo>
                <a:lnTo>
                  <a:pt x="2908511" y="0"/>
                </a:lnTo>
                <a:lnTo>
                  <a:pt x="2908511" y="3180280"/>
                </a:lnTo>
                <a:lnTo>
                  <a:pt x="0" y="31802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-423482" y="1747740"/>
            <a:ext cx="1604679" cy="1432540"/>
          </a:xfrm>
          <a:custGeom>
            <a:avLst/>
            <a:gdLst/>
            <a:ahLst/>
            <a:cxnLst/>
            <a:rect l="l" t="t" r="r" b="b"/>
            <a:pathLst>
              <a:path w="1604679" h="1432540">
                <a:moveTo>
                  <a:pt x="0" y="0"/>
                </a:moveTo>
                <a:lnTo>
                  <a:pt x="1604678" y="0"/>
                </a:lnTo>
                <a:lnTo>
                  <a:pt x="1604678" y="1432540"/>
                </a:lnTo>
                <a:lnTo>
                  <a:pt x="0" y="143254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8870038" y="9280291"/>
            <a:ext cx="846964" cy="785367"/>
          </a:xfrm>
          <a:custGeom>
            <a:avLst/>
            <a:gdLst/>
            <a:ahLst/>
            <a:cxnLst/>
            <a:rect l="l" t="t" r="r" b="b"/>
            <a:pathLst>
              <a:path w="846964" h="785367">
                <a:moveTo>
                  <a:pt x="0" y="0"/>
                </a:moveTo>
                <a:lnTo>
                  <a:pt x="846964" y="0"/>
                </a:lnTo>
                <a:lnTo>
                  <a:pt x="846964" y="785367"/>
                </a:lnTo>
                <a:lnTo>
                  <a:pt x="0" y="785367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7099673" y="6670713"/>
            <a:ext cx="2376653" cy="2001607"/>
          </a:xfrm>
          <a:custGeom>
            <a:avLst/>
            <a:gdLst/>
            <a:ahLst/>
            <a:cxnLst/>
            <a:rect l="l" t="t" r="r" b="b"/>
            <a:pathLst>
              <a:path w="2376653" h="2001607">
                <a:moveTo>
                  <a:pt x="0" y="0"/>
                </a:moveTo>
                <a:lnTo>
                  <a:pt x="2376654" y="0"/>
                </a:lnTo>
                <a:lnTo>
                  <a:pt x="2376654" y="2001607"/>
                </a:lnTo>
                <a:lnTo>
                  <a:pt x="0" y="2001607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3696994" y="8847831"/>
            <a:ext cx="3224208" cy="2878338"/>
          </a:xfrm>
          <a:custGeom>
            <a:avLst/>
            <a:gdLst/>
            <a:ahLst/>
            <a:cxnLst/>
            <a:rect l="l" t="t" r="r" b="b"/>
            <a:pathLst>
              <a:path w="3224208" h="2878338">
                <a:moveTo>
                  <a:pt x="0" y="0"/>
                </a:moveTo>
                <a:lnTo>
                  <a:pt x="3224207" y="0"/>
                </a:lnTo>
                <a:lnTo>
                  <a:pt x="3224207" y="2878338"/>
                </a:lnTo>
                <a:lnTo>
                  <a:pt x="0" y="2878338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 rot="-8464520">
            <a:off x="15831615" y="-520445"/>
            <a:ext cx="2855370" cy="3372056"/>
          </a:xfrm>
          <a:custGeom>
            <a:avLst/>
            <a:gdLst/>
            <a:ahLst/>
            <a:cxnLst/>
            <a:rect l="l" t="t" r="r" b="b"/>
            <a:pathLst>
              <a:path w="2855370" h="3372056">
                <a:moveTo>
                  <a:pt x="0" y="0"/>
                </a:moveTo>
                <a:lnTo>
                  <a:pt x="2855370" y="0"/>
                </a:lnTo>
                <a:lnTo>
                  <a:pt x="2855370" y="3372056"/>
                </a:lnTo>
                <a:lnTo>
                  <a:pt x="0" y="3372056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 rot="560151">
            <a:off x="828094" y="6802925"/>
            <a:ext cx="692524" cy="817837"/>
          </a:xfrm>
          <a:custGeom>
            <a:avLst/>
            <a:gdLst/>
            <a:ahLst/>
            <a:cxnLst/>
            <a:rect l="l" t="t" r="r" b="b"/>
            <a:pathLst>
              <a:path w="692524" h="817837">
                <a:moveTo>
                  <a:pt x="0" y="0"/>
                </a:moveTo>
                <a:lnTo>
                  <a:pt x="692523" y="0"/>
                </a:lnTo>
                <a:lnTo>
                  <a:pt x="692523" y="817837"/>
                </a:lnTo>
                <a:lnTo>
                  <a:pt x="0" y="817837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 rot="560151">
            <a:off x="4759216" y="9192926"/>
            <a:ext cx="1478013" cy="1745463"/>
          </a:xfrm>
          <a:custGeom>
            <a:avLst/>
            <a:gdLst/>
            <a:ahLst/>
            <a:cxnLst/>
            <a:rect l="l" t="t" r="r" b="b"/>
            <a:pathLst>
              <a:path w="1478013" h="1745463">
                <a:moveTo>
                  <a:pt x="0" y="0"/>
                </a:moveTo>
                <a:lnTo>
                  <a:pt x="1478013" y="0"/>
                </a:lnTo>
                <a:lnTo>
                  <a:pt x="1478013" y="1745463"/>
                </a:lnTo>
                <a:lnTo>
                  <a:pt x="0" y="1745463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15063792" y="-1526885"/>
            <a:ext cx="3224208" cy="2878338"/>
          </a:xfrm>
          <a:custGeom>
            <a:avLst/>
            <a:gdLst/>
            <a:ahLst/>
            <a:cxnLst/>
            <a:rect l="l" t="t" r="r" b="b"/>
            <a:pathLst>
              <a:path w="3224208" h="2878338">
                <a:moveTo>
                  <a:pt x="0" y="0"/>
                </a:moveTo>
                <a:lnTo>
                  <a:pt x="3224208" y="0"/>
                </a:lnTo>
                <a:lnTo>
                  <a:pt x="3224208" y="2878338"/>
                </a:lnTo>
                <a:lnTo>
                  <a:pt x="0" y="2878338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>
            <a:off x="17099673" y="1747740"/>
            <a:ext cx="846964" cy="785367"/>
          </a:xfrm>
          <a:custGeom>
            <a:avLst/>
            <a:gdLst/>
            <a:ahLst/>
            <a:cxnLst/>
            <a:rect l="l" t="t" r="r" b="b"/>
            <a:pathLst>
              <a:path w="846964" h="785367">
                <a:moveTo>
                  <a:pt x="0" y="0"/>
                </a:moveTo>
                <a:lnTo>
                  <a:pt x="846964" y="0"/>
                </a:lnTo>
                <a:lnTo>
                  <a:pt x="846964" y="785367"/>
                </a:lnTo>
                <a:lnTo>
                  <a:pt x="0" y="785367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 rot="560151">
            <a:off x="12262881" y="646161"/>
            <a:ext cx="879666" cy="1038843"/>
          </a:xfrm>
          <a:custGeom>
            <a:avLst/>
            <a:gdLst/>
            <a:ahLst/>
            <a:cxnLst/>
            <a:rect l="l" t="t" r="r" b="b"/>
            <a:pathLst>
              <a:path w="879666" h="1038843">
                <a:moveTo>
                  <a:pt x="0" y="0"/>
                </a:moveTo>
                <a:lnTo>
                  <a:pt x="879666" y="0"/>
                </a:lnTo>
                <a:lnTo>
                  <a:pt x="879666" y="1038843"/>
                </a:lnTo>
                <a:lnTo>
                  <a:pt x="0" y="1038843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>
            <a:off x="5082535" y="423391"/>
            <a:ext cx="831376" cy="742192"/>
          </a:xfrm>
          <a:custGeom>
            <a:avLst/>
            <a:gdLst/>
            <a:ahLst/>
            <a:cxnLst/>
            <a:rect l="l" t="t" r="r" b="b"/>
            <a:pathLst>
              <a:path w="831376" h="742192">
                <a:moveTo>
                  <a:pt x="0" y="0"/>
                </a:moveTo>
                <a:lnTo>
                  <a:pt x="831375" y="0"/>
                </a:lnTo>
                <a:lnTo>
                  <a:pt x="831375" y="742192"/>
                </a:lnTo>
                <a:lnTo>
                  <a:pt x="0" y="74219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29" name="TextBox 29"/>
          <p:cNvSpPr txBox="1"/>
          <p:nvPr/>
        </p:nvSpPr>
        <p:spPr>
          <a:xfrm>
            <a:off x="3083817" y="8181079"/>
            <a:ext cx="12419405" cy="3894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75"/>
              </a:lnSpc>
            </a:pPr>
            <a:r>
              <a:rPr lang="en-US" sz="2339" dirty="0" err="1">
                <a:solidFill>
                  <a:srgbClr val="000000"/>
                </a:solidFill>
                <a:latin typeface="210 오로라"/>
                <a:ea typeface="210 오로라"/>
                <a:cs typeface="210 오로라"/>
                <a:sym typeface="210 오로라"/>
              </a:rPr>
              <a:t>Struktur</a:t>
            </a:r>
            <a:r>
              <a:rPr lang="en-US" sz="2339" dirty="0">
                <a:solidFill>
                  <a:srgbClr val="000000"/>
                </a:solidFill>
                <a:latin typeface="210 오로라"/>
                <a:ea typeface="210 오로라"/>
                <a:cs typeface="210 오로라"/>
                <a:sym typeface="210 오로라"/>
              </a:rPr>
              <a:t> Folder/File dan </a:t>
            </a:r>
            <a:r>
              <a:rPr lang="en-US" sz="2339" dirty="0" err="1">
                <a:solidFill>
                  <a:srgbClr val="000000"/>
                </a:solidFill>
                <a:latin typeface="210 오로라"/>
                <a:ea typeface="210 오로라"/>
                <a:cs typeface="210 오로라"/>
                <a:sym typeface="210 오로라"/>
              </a:rPr>
              <a:t>saat</a:t>
            </a:r>
            <a:r>
              <a:rPr lang="en-US" sz="2339" dirty="0">
                <a:solidFill>
                  <a:srgbClr val="000000"/>
                </a:solidFill>
                <a:latin typeface="210 오로라"/>
                <a:ea typeface="210 오로라"/>
                <a:cs typeface="210 오로라"/>
                <a:sym typeface="210 오로라"/>
              </a:rPr>
              <a:t> build </a:t>
            </a:r>
            <a:r>
              <a:rPr lang="en-US" sz="2339" dirty="0" err="1">
                <a:solidFill>
                  <a:srgbClr val="000000"/>
                </a:solidFill>
                <a:latin typeface="210 오로라"/>
                <a:ea typeface="210 오로라"/>
                <a:cs typeface="210 오로라"/>
                <a:sym typeface="210 오로라"/>
              </a:rPr>
              <a:t>berhasil</a:t>
            </a:r>
            <a:endParaRPr lang="en-US" sz="2339" dirty="0">
              <a:solidFill>
                <a:srgbClr val="000000"/>
              </a:solidFill>
              <a:latin typeface="210 오로라"/>
              <a:ea typeface="210 오로라"/>
              <a:cs typeface="210 오로라"/>
              <a:sym typeface="210 오로라"/>
            </a:endParaRPr>
          </a:p>
        </p:txBody>
      </p:sp>
      <p:sp>
        <p:nvSpPr>
          <p:cNvPr id="30" name="TextBox 30"/>
          <p:cNvSpPr txBox="1"/>
          <p:nvPr/>
        </p:nvSpPr>
        <p:spPr>
          <a:xfrm>
            <a:off x="4990069" y="318872"/>
            <a:ext cx="8307861" cy="9512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09"/>
              </a:lnSpc>
            </a:pPr>
            <a:r>
              <a:rPr lang="en-US" sz="6999" b="1" dirty="0" err="1">
                <a:solidFill>
                  <a:srgbClr val="000000"/>
                </a:solidFill>
                <a:latin typeface="Gliker Bold"/>
                <a:ea typeface="Gliker Bold"/>
                <a:cs typeface="Gliker Bold"/>
                <a:sym typeface="Gliker Bold"/>
              </a:rPr>
              <a:t>Dokumentasi</a:t>
            </a:r>
            <a:endParaRPr lang="en-US" sz="6999" b="1" dirty="0">
              <a:solidFill>
                <a:srgbClr val="000000"/>
              </a:solidFill>
              <a:latin typeface="Gliker Bold"/>
              <a:ea typeface="Gliker Bold"/>
              <a:cs typeface="Gliker Bold"/>
              <a:sym typeface="Gliker Bold"/>
            </a:endParaRPr>
          </a:p>
        </p:txBody>
      </p:sp>
      <p:pic>
        <p:nvPicPr>
          <p:cNvPr id="21" name="Picture 20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6D4DBF2-F5F7-7258-92EA-3CC79338C180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579" y="1532920"/>
            <a:ext cx="12469965" cy="639216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4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025637" y="7494463"/>
            <a:ext cx="2908511" cy="3180280"/>
          </a:xfrm>
          <a:custGeom>
            <a:avLst/>
            <a:gdLst/>
            <a:ahLst/>
            <a:cxnLst/>
            <a:rect l="l" t="t" r="r" b="b"/>
            <a:pathLst>
              <a:path w="2908511" h="3180280">
                <a:moveTo>
                  <a:pt x="0" y="0"/>
                </a:moveTo>
                <a:lnTo>
                  <a:pt x="2908511" y="0"/>
                </a:lnTo>
                <a:lnTo>
                  <a:pt x="2908511" y="3180280"/>
                </a:lnTo>
                <a:lnTo>
                  <a:pt x="0" y="31802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339254" y="6752170"/>
            <a:ext cx="2776187" cy="3922573"/>
          </a:xfrm>
          <a:custGeom>
            <a:avLst/>
            <a:gdLst/>
            <a:ahLst/>
            <a:cxnLst/>
            <a:rect l="l" t="t" r="r" b="b"/>
            <a:pathLst>
              <a:path w="2776187" h="3922573">
                <a:moveTo>
                  <a:pt x="0" y="0"/>
                </a:moveTo>
                <a:lnTo>
                  <a:pt x="2776187" y="0"/>
                </a:lnTo>
                <a:lnTo>
                  <a:pt x="2776187" y="3922573"/>
                </a:lnTo>
                <a:lnTo>
                  <a:pt x="0" y="392257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5875214" y="8408876"/>
            <a:ext cx="1604679" cy="1351453"/>
          </a:xfrm>
          <a:custGeom>
            <a:avLst/>
            <a:gdLst/>
            <a:ahLst/>
            <a:cxnLst/>
            <a:rect l="l" t="t" r="r" b="b"/>
            <a:pathLst>
              <a:path w="1604679" h="1351453">
                <a:moveTo>
                  <a:pt x="0" y="0"/>
                </a:moveTo>
                <a:lnTo>
                  <a:pt x="1604679" y="0"/>
                </a:lnTo>
                <a:lnTo>
                  <a:pt x="1604679" y="1351454"/>
                </a:lnTo>
                <a:lnTo>
                  <a:pt x="0" y="135145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864861" y="9084603"/>
            <a:ext cx="846964" cy="785367"/>
          </a:xfrm>
          <a:custGeom>
            <a:avLst/>
            <a:gdLst/>
            <a:ahLst/>
            <a:cxnLst/>
            <a:rect l="l" t="t" r="r" b="b"/>
            <a:pathLst>
              <a:path w="846964" h="785367">
                <a:moveTo>
                  <a:pt x="0" y="0"/>
                </a:moveTo>
                <a:lnTo>
                  <a:pt x="846964" y="0"/>
                </a:lnTo>
                <a:lnTo>
                  <a:pt x="846964" y="785367"/>
                </a:lnTo>
                <a:lnTo>
                  <a:pt x="0" y="78536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-339254" y="2464010"/>
            <a:ext cx="1936252" cy="1753055"/>
          </a:xfrm>
          <a:custGeom>
            <a:avLst/>
            <a:gdLst/>
            <a:ahLst/>
            <a:cxnLst/>
            <a:rect l="l" t="t" r="r" b="b"/>
            <a:pathLst>
              <a:path w="1936252" h="1753055">
                <a:moveTo>
                  <a:pt x="0" y="0"/>
                </a:moveTo>
                <a:lnTo>
                  <a:pt x="1936252" y="0"/>
                </a:lnTo>
                <a:lnTo>
                  <a:pt x="1936252" y="1753055"/>
                </a:lnTo>
                <a:lnTo>
                  <a:pt x="0" y="175305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29399" y="0"/>
            <a:ext cx="1604679" cy="1351453"/>
          </a:xfrm>
          <a:custGeom>
            <a:avLst/>
            <a:gdLst/>
            <a:ahLst/>
            <a:cxnLst/>
            <a:rect l="l" t="t" r="r" b="b"/>
            <a:pathLst>
              <a:path w="1604679" h="1351453">
                <a:moveTo>
                  <a:pt x="0" y="0"/>
                </a:moveTo>
                <a:lnTo>
                  <a:pt x="1604679" y="0"/>
                </a:lnTo>
                <a:lnTo>
                  <a:pt x="1604679" y="1351453"/>
                </a:lnTo>
                <a:lnTo>
                  <a:pt x="0" y="135145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-522517" y="-1043113"/>
            <a:ext cx="2908511" cy="3180280"/>
          </a:xfrm>
          <a:custGeom>
            <a:avLst/>
            <a:gdLst/>
            <a:ahLst/>
            <a:cxnLst/>
            <a:rect l="l" t="t" r="r" b="b"/>
            <a:pathLst>
              <a:path w="2908511" h="3180280">
                <a:moveTo>
                  <a:pt x="0" y="0"/>
                </a:moveTo>
                <a:lnTo>
                  <a:pt x="2908511" y="0"/>
                </a:lnTo>
                <a:lnTo>
                  <a:pt x="2908511" y="3180280"/>
                </a:lnTo>
                <a:lnTo>
                  <a:pt x="0" y="31802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-423482" y="1747740"/>
            <a:ext cx="1604679" cy="1432540"/>
          </a:xfrm>
          <a:custGeom>
            <a:avLst/>
            <a:gdLst/>
            <a:ahLst/>
            <a:cxnLst/>
            <a:rect l="l" t="t" r="r" b="b"/>
            <a:pathLst>
              <a:path w="1604679" h="1432540">
                <a:moveTo>
                  <a:pt x="0" y="0"/>
                </a:moveTo>
                <a:lnTo>
                  <a:pt x="1604678" y="0"/>
                </a:lnTo>
                <a:lnTo>
                  <a:pt x="1604678" y="1432540"/>
                </a:lnTo>
                <a:lnTo>
                  <a:pt x="0" y="143254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8870038" y="9280291"/>
            <a:ext cx="846964" cy="785367"/>
          </a:xfrm>
          <a:custGeom>
            <a:avLst/>
            <a:gdLst/>
            <a:ahLst/>
            <a:cxnLst/>
            <a:rect l="l" t="t" r="r" b="b"/>
            <a:pathLst>
              <a:path w="846964" h="785367">
                <a:moveTo>
                  <a:pt x="0" y="0"/>
                </a:moveTo>
                <a:lnTo>
                  <a:pt x="846964" y="0"/>
                </a:lnTo>
                <a:lnTo>
                  <a:pt x="846964" y="785367"/>
                </a:lnTo>
                <a:lnTo>
                  <a:pt x="0" y="785367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7099673" y="6670713"/>
            <a:ext cx="2376653" cy="2001607"/>
          </a:xfrm>
          <a:custGeom>
            <a:avLst/>
            <a:gdLst/>
            <a:ahLst/>
            <a:cxnLst/>
            <a:rect l="l" t="t" r="r" b="b"/>
            <a:pathLst>
              <a:path w="2376653" h="2001607">
                <a:moveTo>
                  <a:pt x="0" y="0"/>
                </a:moveTo>
                <a:lnTo>
                  <a:pt x="2376654" y="0"/>
                </a:lnTo>
                <a:lnTo>
                  <a:pt x="2376654" y="2001607"/>
                </a:lnTo>
                <a:lnTo>
                  <a:pt x="0" y="2001607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3696994" y="8847831"/>
            <a:ext cx="3224208" cy="2878338"/>
          </a:xfrm>
          <a:custGeom>
            <a:avLst/>
            <a:gdLst/>
            <a:ahLst/>
            <a:cxnLst/>
            <a:rect l="l" t="t" r="r" b="b"/>
            <a:pathLst>
              <a:path w="3224208" h="2878338">
                <a:moveTo>
                  <a:pt x="0" y="0"/>
                </a:moveTo>
                <a:lnTo>
                  <a:pt x="3224207" y="0"/>
                </a:lnTo>
                <a:lnTo>
                  <a:pt x="3224207" y="2878338"/>
                </a:lnTo>
                <a:lnTo>
                  <a:pt x="0" y="2878338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 rot="-8464520">
            <a:off x="15831615" y="-520445"/>
            <a:ext cx="2855370" cy="3372056"/>
          </a:xfrm>
          <a:custGeom>
            <a:avLst/>
            <a:gdLst/>
            <a:ahLst/>
            <a:cxnLst/>
            <a:rect l="l" t="t" r="r" b="b"/>
            <a:pathLst>
              <a:path w="2855370" h="3372056">
                <a:moveTo>
                  <a:pt x="0" y="0"/>
                </a:moveTo>
                <a:lnTo>
                  <a:pt x="2855370" y="0"/>
                </a:lnTo>
                <a:lnTo>
                  <a:pt x="2855370" y="3372056"/>
                </a:lnTo>
                <a:lnTo>
                  <a:pt x="0" y="3372056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 rot="560151">
            <a:off x="828094" y="6802925"/>
            <a:ext cx="692524" cy="817837"/>
          </a:xfrm>
          <a:custGeom>
            <a:avLst/>
            <a:gdLst/>
            <a:ahLst/>
            <a:cxnLst/>
            <a:rect l="l" t="t" r="r" b="b"/>
            <a:pathLst>
              <a:path w="692524" h="817837">
                <a:moveTo>
                  <a:pt x="0" y="0"/>
                </a:moveTo>
                <a:lnTo>
                  <a:pt x="692523" y="0"/>
                </a:lnTo>
                <a:lnTo>
                  <a:pt x="692523" y="817837"/>
                </a:lnTo>
                <a:lnTo>
                  <a:pt x="0" y="817837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 rot="560151">
            <a:off x="4759216" y="9192926"/>
            <a:ext cx="1478013" cy="1745463"/>
          </a:xfrm>
          <a:custGeom>
            <a:avLst/>
            <a:gdLst/>
            <a:ahLst/>
            <a:cxnLst/>
            <a:rect l="l" t="t" r="r" b="b"/>
            <a:pathLst>
              <a:path w="1478013" h="1745463">
                <a:moveTo>
                  <a:pt x="0" y="0"/>
                </a:moveTo>
                <a:lnTo>
                  <a:pt x="1478013" y="0"/>
                </a:lnTo>
                <a:lnTo>
                  <a:pt x="1478013" y="1745463"/>
                </a:lnTo>
                <a:lnTo>
                  <a:pt x="0" y="1745463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15063792" y="-1526885"/>
            <a:ext cx="3224208" cy="2878338"/>
          </a:xfrm>
          <a:custGeom>
            <a:avLst/>
            <a:gdLst/>
            <a:ahLst/>
            <a:cxnLst/>
            <a:rect l="l" t="t" r="r" b="b"/>
            <a:pathLst>
              <a:path w="3224208" h="2878338">
                <a:moveTo>
                  <a:pt x="0" y="0"/>
                </a:moveTo>
                <a:lnTo>
                  <a:pt x="3224208" y="0"/>
                </a:lnTo>
                <a:lnTo>
                  <a:pt x="3224208" y="2878338"/>
                </a:lnTo>
                <a:lnTo>
                  <a:pt x="0" y="2878338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>
            <a:off x="17099673" y="1747740"/>
            <a:ext cx="846964" cy="785367"/>
          </a:xfrm>
          <a:custGeom>
            <a:avLst/>
            <a:gdLst/>
            <a:ahLst/>
            <a:cxnLst/>
            <a:rect l="l" t="t" r="r" b="b"/>
            <a:pathLst>
              <a:path w="846964" h="785367">
                <a:moveTo>
                  <a:pt x="0" y="0"/>
                </a:moveTo>
                <a:lnTo>
                  <a:pt x="846964" y="0"/>
                </a:lnTo>
                <a:lnTo>
                  <a:pt x="846964" y="785367"/>
                </a:lnTo>
                <a:lnTo>
                  <a:pt x="0" y="785367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 rot="560151">
            <a:off x="12262881" y="646161"/>
            <a:ext cx="879666" cy="1038843"/>
          </a:xfrm>
          <a:custGeom>
            <a:avLst/>
            <a:gdLst/>
            <a:ahLst/>
            <a:cxnLst/>
            <a:rect l="l" t="t" r="r" b="b"/>
            <a:pathLst>
              <a:path w="879666" h="1038843">
                <a:moveTo>
                  <a:pt x="0" y="0"/>
                </a:moveTo>
                <a:lnTo>
                  <a:pt x="879666" y="0"/>
                </a:lnTo>
                <a:lnTo>
                  <a:pt x="879666" y="1038843"/>
                </a:lnTo>
                <a:lnTo>
                  <a:pt x="0" y="1038843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>
            <a:off x="5082535" y="423391"/>
            <a:ext cx="831376" cy="742192"/>
          </a:xfrm>
          <a:custGeom>
            <a:avLst/>
            <a:gdLst/>
            <a:ahLst/>
            <a:cxnLst/>
            <a:rect l="l" t="t" r="r" b="b"/>
            <a:pathLst>
              <a:path w="831376" h="742192">
                <a:moveTo>
                  <a:pt x="0" y="0"/>
                </a:moveTo>
                <a:lnTo>
                  <a:pt x="831375" y="0"/>
                </a:lnTo>
                <a:lnTo>
                  <a:pt x="831375" y="742192"/>
                </a:lnTo>
                <a:lnTo>
                  <a:pt x="0" y="74219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23" name="TextBox 23"/>
          <p:cNvSpPr txBox="1"/>
          <p:nvPr/>
        </p:nvSpPr>
        <p:spPr>
          <a:xfrm>
            <a:off x="2855395" y="4192270"/>
            <a:ext cx="5451794" cy="9512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09"/>
              </a:lnSpc>
            </a:pPr>
            <a:r>
              <a:rPr lang="en-US" sz="6999" b="1">
                <a:solidFill>
                  <a:srgbClr val="000000"/>
                </a:solidFill>
                <a:latin typeface="Gliker Bold"/>
                <a:ea typeface="Gliker Bold"/>
                <a:cs typeface="Gliker Bold"/>
                <a:sym typeface="Gliker Bold"/>
              </a:rPr>
              <a:t>Daftar Isi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9293519" y="1827605"/>
            <a:ext cx="5892183" cy="703295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56235" lvl="1" algn="just">
              <a:lnSpc>
                <a:spcPts val="4620"/>
              </a:lnSpc>
            </a:pPr>
            <a:r>
              <a:rPr lang="en-US" sz="3300" dirty="0">
                <a:solidFill>
                  <a:srgbClr val="000000"/>
                </a:solidFill>
                <a:latin typeface="210 오로라"/>
                <a:ea typeface="210 오로라"/>
                <a:cs typeface="210 오로라"/>
                <a:sym typeface="210 오로라"/>
              </a:rPr>
              <a:t>A. </a:t>
            </a:r>
            <a:r>
              <a:rPr lang="en-US" sz="3300" dirty="0" err="1">
                <a:solidFill>
                  <a:srgbClr val="000000"/>
                </a:solidFill>
                <a:latin typeface="210 오로라"/>
                <a:ea typeface="210 오로라"/>
                <a:cs typeface="210 오로라"/>
                <a:sym typeface="210 오로라"/>
              </a:rPr>
              <a:t>Pendahuluan</a:t>
            </a:r>
            <a:endParaRPr lang="en-US" sz="3300" dirty="0">
              <a:solidFill>
                <a:srgbClr val="000000"/>
              </a:solidFill>
              <a:latin typeface="210 오로라"/>
              <a:ea typeface="210 오로라"/>
              <a:cs typeface="210 오로라"/>
              <a:sym typeface="210 오로라"/>
            </a:endParaRPr>
          </a:p>
          <a:p>
            <a:pPr marL="356235" lvl="1" algn="just">
              <a:lnSpc>
                <a:spcPts val="4620"/>
              </a:lnSpc>
            </a:pPr>
            <a:r>
              <a:rPr lang="en-US" sz="3300" dirty="0">
                <a:solidFill>
                  <a:srgbClr val="000000"/>
                </a:solidFill>
                <a:latin typeface="210 오로라"/>
                <a:ea typeface="210 오로라"/>
                <a:cs typeface="210 오로라"/>
                <a:sym typeface="210 오로라"/>
              </a:rPr>
              <a:t>B. </a:t>
            </a:r>
            <a:r>
              <a:rPr lang="en-US" sz="3300" dirty="0" err="1">
                <a:solidFill>
                  <a:srgbClr val="000000"/>
                </a:solidFill>
                <a:latin typeface="210 오로라"/>
                <a:ea typeface="210 오로라"/>
                <a:cs typeface="210 오로라"/>
                <a:sym typeface="210 오로라"/>
              </a:rPr>
              <a:t>Gambaran</a:t>
            </a:r>
            <a:r>
              <a:rPr lang="en-US" sz="3300" dirty="0">
                <a:solidFill>
                  <a:srgbClr val="000000"/>
                </a:solidFill>
                <a:latin typeface="210 오로라"/>
                <a:ea typeface="210 오로라"/>
                <a:cs typeface="210 오로라"/>
                <a:sym typeface="210 오로라"/>
              </a:rPr>
              <a:t> </a:t>
            </a:r>
            <a:r>
              <a:rPr lang="en-US" sz="3300" dirty="0" err="1">
                <a:solidFill>
                  <a:srgbClr val="000000"/>
                </a:solidFill>
                <a:latin typeface="210 오로라"/>
                <a:ea typeface="210 오로라"/>
                <a:cs typeface="210 오로라"/>
                <a:sym typeface="210 오로라"/>
              </a:rPr>
              <a:t>kasus</a:t>
            </a:r>
            <a:r>
              <a:rPr lang="en-US" sz="3300" dirty="0">
                <a:solidFill>
                  <a:srgbClr val="000000"/>
                </a:solidFill>
                <a:latin typeface="210 오로라"/>
                <a:ea typeface="210 오로라"/>
                <a:cs typeface="210 오로라"/>
                <a:sym typeface="210 오로라"/>
              </a:rPr>
              <a:t> </a:t>
            </a:r>
            <a:r>
              <a:rPr lang="en-US" sz="3300" dirty="0" err="1">
                <a:solidFill>
                  <a:srgbClr val="000000"/>
                </a:solidFill>
                <a:latin typeface="210 오로라"/>
                <a:ea typeface="210 오로라"/>
                <a:cs typeface="210 오로라"/>
                <a:sym typeface="210 오로라"/>
              </a:rPr>
              <a:t>pengguna</a:t>
            </a:r>
            <a:endParaRPr lang="en-US" sz="3300" dirty="0">
              <a:solidFill>
                <a:srgbClr val="000000"/>
              </a:solidFill>
              <a:latin typeface="210 오로라"/>
              <a:ea typeface="210 오로라"/>
              <a:cs typeface="210 오로라"/>
              <a:sym typeface="210 오로라"/>
            </a:endParaRPr>
          </a:p>
          <a:p>
            <a:pPr marL="356235" lvl="1" algn="just">
              <a:lnSpc>
                <a:spcPts val="4620"/>
              </a:lnSpc>
            </a:pPr>
            <a:r>
              <a:rPr lang="en-US" sz="3300" dirty="0">
                <a:solidFill>
                  <a:srgbClr val="000000"/>
                </a:solidFill>
                <a:latin typeface="210 오로라"/>
                <a:ea typeface="210 오로라"/>
                <a:cs typeface="210 오로라"/>
                <a:sym typeface="210 오로라"/>
              </a:rPr>
              <a:t>C. </a:t>
            </a:r>
            <a:r>
              <a:rPr lang="en-US" sz="3300" dirty="0" err="1">
                <a:solidFill>
                  <a:srgbClr val="000000"/>
                </a:solidFill>
                <a:latin typeface="210 오로라"/>
                <a:ea typeface="210 오로라"/>
                <a:cs typeface="210 오로라"/>
                <a:sym typeface="210 오로라"/>
              </a:rPr>
              <a:t>Arsitektur</a:t>
            </a:r>
            <a:r>
              <a:rPr lang="en-US" sz="3300" dirty="0">
                <a:solidFill>
                  <a:srgbClr val="000000"/>
                </a:solidFill>
                <a:latin typeface="210 오로라"/>
                <a:ea typeface="210 오로라"/>
                <a:cs typeface="210 오로라"/>
                <a:sym typeface="210 오로라"/>
              </a:rPr>
              <a:t> </a:t>
            </a:r>
            <a:r>
              <a:rPr lang="en-US" sz="3300" dirty="0" err="1">
                <a:solidFill>
                  <a:srgbClr val="000000"/>
                </a:solidFill>
                <a:latin typeface="210 오로라"/>
                <a:ea typeface="210 오로라"/>
                <a:cs typeface="210 오로라"/>
                <a:sym typeface="210 오로라"/>
              </a:rPr>
              <a:t>Sistem</a:t>
            </a:r>
            <a:endParaRPr lang="en-US" sz="3300" dirty="0">
              <a:solidFill>
                <a:srgbClr val="000000"/>
              </a:solidFill>
              <a:latin typeface="210 오로라"/>
              <a:ea typeface="210 오로라"/>
              <a:cs typeface="210 오로라"/>
              <a:sym typeface="210 오로라"/>
            </a:endParaRPr>
          </a:p>
          <a:p>
            <a:pPr marL="356235" lvl="1" algn="just">
              <a:lnSpc>
                <a:spcPts val="4620"/>
              </a:lnSpc>
            </a:pPr>
            <a:r>
              <a:rPr lang="en-US" sz="3300" dirty="0">
                <a:solidFill>
                  <a:srgbClr val="000000"/>
                </a:solidFill>
                <a:latin typeface="210 오로라"/>
                <a:ea typeface="210 오로라"/>
                <a:cs typeface="210 오로라"/>
                <a:sym typeface="210 오로라"/>
              </a:rPr>
              <a:t>D. </a:t>
            </a:r>
            <a:r>
              <a:rPr lang="en-US" sz="3300" dirty="0" err="1">
                <a:solidFill>
                  <a:srgbClr val="000000"/>
                </a:solidFill>
                <a:latin typeface="210 오로라"/>
                <a:ea typeface="210 오로라"/>
                <a:cs typeface="210 오로라"/>
                <a:sym typeface="210 오로라"/>
              </a:rPr>
              <a:t>Tumpukan</a:t>
            </a:r>
            <a:r>
              <a:rPr lang="en-US" sz="3300" dirty="0">
                <a:solidFill>
                  <a:srgbClr val="000000"/>
                </a:solidFill>
                <a:latin typeface="210 오로라"/>
                <a:ea typeface="210 오로라"/>
                <a:cs typeface="210 오로라"/>
                <a:sym typeface="210 오로라"/>
              </a:rPr>
              <a:t> </a:t>
            </a:r>
            <a:r>
              <a:rPr lang="en-US" sz="3300" dirty="0" err="1">
                <a:solidFill>
                  <a:srgbClr val="000000"/>
                </a:solidFill>
                <a:latin typeface="210 오로라"/>
                <a:ea typeface="210 오로라"/>
                <a:cs typeface="210 오로라"/>
                <a:sym typeface="210 오로라"/>
              </a:rPr>
              <a:t>teknologi</a:t>
            </a:r>
            <a:r>
              <a:rPr lang="en-US" sz="3300" dirty="0">
                <a:solidFill>
                  <a:srgbClr val="000000"/>
                </a:solidFill>
                <a:latin typeface="210 오로라"/>
                <a:ea typeface="210 오로라"/>
                <a:cs typeface="210 오로라"/>
                <a:sym typeface="210 오로라"/>
              </a:rPr>
              <a:t> &amp; </a:t>
            </a:r>
            <a:r>
              <a:rPr lang="en-US" sz="3300" dirty="0" err="1">
                <a:solidFill>
                  <a:srgbClr val="000000"/>
                </a:solidFill>
                <a:latin typeface="210 오로라"/>
                <a:ea typeface="210 오로라"/>
                <a:cs typeface="210 오로라"/>
                <a:sym typeface="210 오로라"/>
              </a:rPr>
              <a:t>Alasan</a:t>
            </a:r>
            <a:r>
              <a:rPr lang="en-US" sz="3300" dirty="0">
                <a:solidFill>
                  <a:srgbClr val="000000"/>
                </a:solidFill>
                <a:latin typeface="210 오로라"/>
                <a:ea typeface="210 오로라"/>
                <a:cs typeface="210 오로라"/>
                <a:sym typeface="210 오로라"/>
              </a:rPr>
              <a:t> </a:t>
            </a:r>
            <a:r>
              <a:rPr lang="en-US" sz="3300" dirty="0" err="1">
                <a:solidFill>
                  <a:srgbClr val="000000"/>
                </a:solidFill>
                <a:latin typeface="210 오로라"/>
                <a:ea typeface="210 오로라"/>
                <a:cs typeface="210 오로라"/>
                <a:sym typeface="210 오로라"/>
              </a:rPr>
              <a:t>Pemilihan</a:t>
            </a:r>
            <a:endParaRPr lang="en-US" sz="3300" dirty="0">
              <a:solidFill>
                <a:srgbClr val="000000"/>
              </a:solidFill>
              <a:latin typeface="210 오로라"/>
              <a:ea typeface="210 오로라"/>
              <a:cs typeface="210 오로라"/>
              <a:sym typeface="210 오로라"/>
            </a:endParaRPr>
          </a:p>
          <a:p>
            <a:pPr marL="356235" lvl="1" algn="just">
              <a:lnSpc>
                <a:spcPts val="4620"/>
              </a:lnSpc>
            </a:pPr>
            <a:r>
              <a:rPr lang="en-US" sz="3300" dirty="0">
                <a:solidFill>
                  <a:srgbClr val="000000"/>
                </a:solidFill>
                <a:latin typeface="210 오로라"/>
                <a:ea typeface="210 오로라"/>
                <a:cs typeface="210 오로라"/>
                <a:sym typeface="210 오로라"/>
              </a:rPr>
              <a:t>E. </a:t>
            </a:r>
            <a:r>
              <a:rPr lang="en-US" sz="3300" dirty="0" err="1">
                <a:solidFill>
                  <a:srgbClr val="000000"/>
                </a:solidFill>
                <a:latin typeface="210 오로라"/>
                <a:ea typeface="210 오로라"/>
                <a:cs typeface="210 오로라"/>
                <a:sym typeface="210 오로라"/>
              </a:rPr>
              <a:t>Desain</a:t>
            </a:r>
            <a:r>
              <a:rPr lang="en-US" sz="3300" dirty="0">
                <a:solidFill>
                  <a:srgbClr val="000000"/>
                </a:solidFill>
                <a:latin typeface="210 오로라"/>
                <a:ea typeface="210 오로라"/>
                <a:cs typeface="210 오로라"/>
                <a:sym typeface="210 오로라"/>
              </a:rPr>
              <a:t> </a:t>
            </a:r>
            <a:r>
              <a:rPr lang="en-US" sz="3300" dirty="0" err="1">
                <a:solidFill>
                  <a:srgbClr val="000000"/>
                </a:solidFill>
                <a:latin typeface="210 오로라"/>
                <a:ea typeface="210 오로라"/>
                <a:cs typeface="210 오로라"/>
                <a:sym typeface="210 오로라"/>
              </a:rPr>
              <a:t>Skema</a:t>
            </a:r>
            <a:r>
              <a:rPr lang="en-US" sz="3300" dirty="0">
                <a:solidFill>
                  <a:srgbClr val="000000"/>
                </a:solidFill>
                <a:latin typeface="210 오로라"/>
                <a:ea typeface="210 오로라"/>
                <a:cs typeface="210 오로라"/>
                <a:sym typeface="210 오로라"/>
              </a:rPr>
              <a:t> Basis Data</a:t>
            </a:r>
          </a:p>
          <a:p>
            <a:pPr marL="356235" lvl="1" algn="just">
              <a:lnSpc>
                <a:spcPts val="4620"/>
              </a:lnSpc>
            </a:pPr>
            <a:r>
              <a:rPr lang="en-US" sz="3300" dirty="0">
                <a:solidFill>
                  <a:srgbClr val="000000"/>
                </a:solidFill>
                <a:latin typeface="210 오로라"/>
                <a:ea typeface="210 오로라"/>
                <a:cs typeface="210 오로라"/>
                <a:sym typeface="210 오로라"/>
              </a:rPr>
              <a:t>F. </a:t>
            </a:r>
            <a:r>
              <a:rPr lang="en-US" sz="3300" dirty="0" err="1">
                <a:solidFill>
                  <a:srgbClr val="000000"/>
                </a:solidFill>
                <a:latin typeface="210 오로라"/>
                <a:ea typeface="210 오로라"/>
                <a:cs typeface="210 오로라"/>
                <a:sym typeface="210 오로라"/>
              </a:rPr>
              <a:t>Strategi</a:t>
            </a:r>
            <a:r>
              <a:rPr lang="en-US" sz="3300" dirty="0">
                <a:solidFill>
                  <a:srgbClr val="000000"/>
                </a:solidFill>
                <a:latin typeface="210 오로라"/>
                <a:ea typeface="210 오로라"/>
                <a:cs typeface="210 오로라"/>
                <a:sym typeface="210 오로라"/>
              </a:rPr>
              <a:t> </a:t>
            </a:r>
            <a:r>
              <a:rPr lang="en-US" sz="3300" dirty="0" err="1">
                <a:solidFill>
                  <a:srgbClr val="000000"/>
                </a:solidFill>
                <a:latin typeface="210 오로라"/>
                <a:ea typeface="210 오로라"/>
                <a:cs typeface="210 오로라"/>
                <a:sym typeface="210 오로라"/>
              </a:rPr>
              <a:t>Sharding</a:t>
            </a:r>
            <a:r>
              <a:rPr lang="en-US" sz="3300" dirty="0">
                <a:solidFill>
                  <a:srgbClr val="000000"/>
                </a:solidFill>
                <a:latin typeface="210 오로라"/>
                <a:ea typeface="210 오로라"/>
                <a:cs typeface="210 오로라"/>
                <a:sym typeface="210 오로라"/>
              </a:rPr>
              <a:t> &amp; </a:t>
            </a:r>
            <a:r>
              <a:rPr lang="en-US" sz="3300" dirty="0" err="1">
                <a:solidFill>
                  <a:srgbClr val="000000"/>
                </a:solidFill>
                <a:latin typeface="210 오로라"/>
                <a:ea typeface="210 오로라"/>
                <a:cs typeface="210 오로라"/>
                <a:sym typeface="210 오로라"/>
              </a:rPr>
              <a:t>Replikasi</a:t>
            </a:r>
            <a:endParaRPr lang="en-US" sz="3300" dirty="0">
              <a:solidFill>
                <a:srgbClr val="000000"/>
              </a:solidFill>
              <a:latin typeface="210 오로라"/>
              <a:ea typeface="210 오로라"/>
              <a:cs typeface="210 오로라"/>
              <a:sym typeface="210 오로라"/>
            </a:endParaRPr>
          </a:p>
          <a:p>
            <a:pPr marL="356235" lvl="1" algn="just">
              <a:lnSpc>
                <a:spcPts val="4620"/>
              </a:lnSpc>
            </a:pPr>
            <a:r>
              <a:rPr lang="en-US" sz="3300" dirty="0">
                <a:solidFill>
                  <a:srgbClr val="000000"/>
                </a:solidFill>
                <a:latin typeface="210 오로라"/>
                <a:ea typeface="210 오로라"/>
                <a:cs typeface="210 오로라"/>
                <a:sym typeface="210 오로라"/>
              </a:rPr>
              <a:t>G. </a:t>
            </a:r>
            <a:r>
              <a:rPr lang="en-US" sz="3300" dirty="0" err="1">
                <a:solidFill>
                  <a:srgbClr val="000000"/>
                </a:solidFill>
                <a:latin typeface="210 오로라"/>
                <a:ea typeface="210 오로라"/>
                <a:cs typeface="210 오로라"/>
                <a:sym typeface="210 오로라"/>
              </a:rPr>
              <a:t>Contoh</a:t>
            </a:r>
            <a:r>
              <a:rPr lang="en-US" sz="3300" dirty="0">
                <a:solidFill>
                  <a:srgbClr val="000000"/>
                </a:solidFill>
                <a:latin typeface="210 오로라"/>
                <a:ea typeface="210 오로라"/>
                <a:cs typeface="210 오로라"/>
                <a:sym typeface="210 오로라"/>
              </a:rPr>
              <a:t> </a:t>
            </a:r>
            <a:r>
              <a:rPr lang="en-US" sz="3300" dirty="0" err="1">
                <a:solidFill>
                  <a:srgbClr val="000000"/>
                </a:solidFill>
                <a:latin typeface="210 오로라"/>
                <a:ea typeface="210 오로라"/>
                <a:cs typeface="210 오로라"/>
                <a:sym typeface="210 오로라"/>
              </a:rPr>
              <a:t>kueri</a:t>
            </a:r>
            <a:r>
              <a:rPr lang="en-US" sz="3300" dirty="0">
                <a:solidFill>
                  <a:srgbClr val="000000"/>
                </a:solidFill>
                <a:latin typeface="210 오로라"/>
                <a:ea typeface="210 오로라"/>
                <a:cs typeface="210 오로라"/>
                <a:sym typeface="210 오로라"/>
              </a:rPr>
              <a:t> &amp; </a:t>
            </a:r>
            <a:r>
              <a:rPr lang="en-US" sz="3300" dirty="0" err="1">
                <a:solidFill>
                  <a:srgbClr val="000000"/>
                </a:solidFill>
                <a:latin typeface="210 오로라"/>
                <a:ea typeface="210 오로라"/>
                <a:cs typeface="210 오로라"/>
                <a:sym typeface="210 오로라"/>
              </a:rPr>
              <a:t>atau</a:t>
            </a:r>
            <a:r>
              <a:rPr lang="en-US" sz="3300" dirty="0">
                <a:solidFill>
                  <a:srgbClr val="000000"/>
                </a:solidFill>
                <a:latin typeface="210 오로라"/>
                <a:ea typeface="210 오로라"/>
                <a:cs typeface="210 오로라"/>
                <a:sym typeface="210 오로라"/>
              </a:rPr>
              <a:t> scenario </a:t>
            </a:r>
            <a:r>
              <a:rPr lang="en-US" sz="3300" dirty="0" err="1">
                <a:solidFill>
                  <a:srgbClr val="000000"/>
                </a:solidFill>
                <a:latin typeface="210 오로라"/>
                <a:ea typeface="210 오로라"/>
                <a:cs typeface="210 오로라"/>
                <a:sym typeface="210 오로라"/>
              </a:rPr>
              <a:t>terdistribusi</a:t>
            </a:r>
            <a:endParaRPr lang="en-US" sz="3300" dirty="0">
              <a:solidFill>
                <a:srgbClr val="000000"/>
              </a:solidFill>
              <a:latin typeface="210 오로라"/>
              <a:ea typeface="210 오로라"/>
              <a:cs typeface="210 오로라"/>
              <a:sym typeface="210 오로라"/>
            </a:endParaRPr>
          </a:p>
          <a:p>
            <a:pPr marL="356235" lvl="1" algn="just">
              <a:lnSpc>
                <a:spcPts val="4620"/>
              </a:lnSpc>
            </a:pPr>
            <a:r>
              <a:rPr lang="en-US" sz="3300" dirty="0">
                <a:solidFill>
                  <a:srgbClr val="000000"/>
                </a:solidFill>
                <a:latin typeface="210 오로라"/>
                <a:ea typeface="210 오로라"/>
                <a:cs typeface="210 오로라"/>
                <a:sym typeface="210 오로라"/>
              </a:rPr>
              <a:t>H. </a:t>
            </a:r>
            <a:r>
              <a:rPr lang="en-US" sz="3300" dirty="0" err="1">
                <a:solidFill>
                  <a:srgbClr val="000000"/>
                </a:solidFill>
                <a:latin typeface="210 오로라"/>
                <a:ea typeface="210 오로라"/>
                <a:cs typeface="210 오로라"/>
                <a:sym typeface="210 오로라"/>
              </a:rPr>
              <a:t>Tantangan</a:t>
            </a:r>
            <a:r>
              <a:rPr lang="en-US" sz="3300" dirty="0">
                <a:solidFill>
                  <a:srgbClr val="000000"/>
                </a:solidFill>
                <a:latin typeface="210 오로라"/>
                <a:ea typeface="210 오로라"/>
                <a:cs typeface="210 오로라"/>
                <a:sym typeface="210 오로라"/>
              </a:rPr>
              <a:t> dan </a:t>
            </a:r>
            <a:r>
              <a:rPr lang="en-US" sz="3300" dirty="0" err="1">
                <a:solidFill>
                  <a:srgbClr val="000000"/>
                </a:solidFill>
                <a:latin typeface="210 오로라"/>
                <a:ea typeface="210 오로라"/>
                <a:cs typeface="210 오로라"/>
                <a:sym typeface="210 오로라"/>
              </a:rPr>
              <a:t>pembelajaran</a:t>
            </a:r>
            <a:r>
              <a:rPr lang="en-US" sz="3300" dirty="0">
                <a:solidFill>
                  <a:srgbClr val="000000"/>
                </a:solidFill>
                <a:latin typeface="210 오로라"/>
                <a:ea typeface="210 오로라"/>
                <a:cs typeface="210 오로라"/>
                <a:sym typeface="210 오로라"/>
              </a:rPr>
              <a:t> yang </a:t>
            </a:r>
            <a:r>
              <a:rPr lang="en-US" sz="3300" dirty="0" err="1">
                <a:solidFill>
                  <a:srgbClr val="000000"/>
                </a:solidFill>
                <a:latin typeface="210 오로라"/>
                <a:ea typeface="210 오로라"/>
                <a:cs typeface="210 오로라"/>
                <a:sym typeface="210 오로라"/>
              </a:rPr>
              <a:t>didapat</a:t>
            </a:r>
            <a:endParaRPr lang="en-US" sz="3300" dirty="0">
              <a:solidFill>
                <a:srgbClr val="000000"/>
              </a:solidFill>
              <a:latin typeface="210 오로라"/>
              <a:ea typeface="210 오로라"/>
              <a:cs typeface="210 오로라"/>
              <a:sym typeface="210 오로라"/>
            </a:endParaRPr>
          </a:p>
          <a:p>
            <a:pPr marL="356235" lvl="1" algn="just">
              <a:lnSpc>
                <a:spcPts val="4620"/>
              </a:lnSpc>
            </a:pPr>
            <a:r>
              <a:rPr lang="en-US" sz="3300" dirty="0">
                <a:solidFill>
                  <a:srgbClr val="000000"/>
                </a:solidFill>
                <a:latin typeface="210 오로라"/>
                <a:ea typeface="210 오로라"/>
                <a:cs typeface="210 오로라"/>
                <a:sym typeface="210 오로라"/>
              </a:rPr>
              <a:t>I. Kesimpulan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4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025637" y="7494463"/>
            <a:ext cx="2908511" cy="3180280"/>
          </a:xfrm>
          <a:custGeom>
            <a:avLst/>
            <a:gdLst/>
            <a:ahLst/>
            <a:cxnLst/>
            <a:rect l="l" t="t" r="r" b="b"/>
            <a:pathLst>
              <a:path w="2908511" h="3180280">
                <a:moveTo>
                  <a:pt x="0" y="0"/>
                </a:moveTo>
                <a:lnTo>
                  <a:pt x="2908511" y="0"/>
                </a:lnTo>
                <a:lnTo>
                  <a:pt x="2908511" y="3180280"/>
                </a:lnTo>
                <a:lnTo>
                  <a:pt x="0" y="31802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487844" y="6886544"/>
            <a:ext cx="2776187" cy="3922573"/>
          </a:xfrm>
          <a:custGeom>
            <a:avLst/>
            <a:gdLst/>
            <a:ahLst/>
            <a:cxnLst/>
            <a:rect l="l" t="t" r="r" b="b"/>
            <a:pathLst>
              <a:path w="2776187" h="3922573">
                <a:moveTo>
                  <a:pt x="0" y="0"/>
                </a:moveTo>
                <a:lnTo>
                  <a:pt x="2776187" y="0"/>
                </a:lnTo>
                <a:lnTo>
                  <a:pt x="2776187" y="3922574"/>
                </a:lnTo>
                <a:lnTo>
                  <a:pt x="0" y="392257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5875214" y="8408876"/>
            <a:ext cx="1604679" cy="1351453"/>
          </a:xfrm>
          <a:custGeom>
            <a:avLst/>
            <a:gdLst/>
            <a:ahLst/>
            <a:cxnLst/>
            <a:rect l="l" t="t" r="r" b="b"/>
            <a:pathLst>
              <a:path w="1604679" h="1351453">
                <a:moveTo>
                  <a:pt x="0" y="0"/>
                </a:moveTo>
                <a:lnTo>
                  <a:pt x="1604679" y="0"/>
                </a:lnTo>
                <a:lnTo>
                  <a:pt x="1604679" y="1351454"/>
                </a:lnTo>
                <a:lnTo>
                  <a:pt x="0" y="135145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864861" y="9084603"/>
            <a:ext cx="846964" cy="785367"/>
          </a:xfrm>
          <a:custGeom>
            <a:avLst/>
            <a:gdLst/>
            <a:ahLst/>
            <a:cxnLst/>
            <a:rect l="l" t="t" r="r" b="b"/>
            <a:pathLst>
              <a:path w="846964" h="785367">
                <a:moveTo>
                  <a:pt x="0" y="0"/>
                </a:moveTo>
                <a:lnTo>
                  <a:pt x="846964" y="0"/>
                </a:lnTo>
                <a:lnTo>
                  <a:pt x="846964" y="785367"/>
                </a:lnTo>
                <a:lnTo>
                  <a:pt x="0" y="78536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-339254" y="2464010"/>
            <a:ext cx="1936252" cy="1753055"/>
          </a:xfrm>
          <a:custGeom>
            <a:avLst/>
            <a:gdLst/>
            <a:ahLst/>
            <a:cxnLst/>
            <a:rect l="l" t="t" r="r" b="b"/>
            <a:pathLst>
              <a:path w="1936252" h="1753055">
                <a:moveTo>
                  <a:pt x="0" y="0"/>
                </a:moveTo>
                <a:lnTo>
                  <a:pt x="1936252" y="0"/>
                </a:lnTo>
                <a:lnTo>
                  <a:pt x="1936252" y="1753055"/>
                </a:lnTo>
                <a:lnTo>
                  <a:pt x="0" y="175305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29399" y="0"/>
            <a:ext cx="1604679" cy="1351453"/>
          </a:xfrm>
          <a:custGeom>
            <a:avLst/>
            <a:gdLst/>
            <a:ahLst/>
            <a:cxnLst/>
            <a:rect l="l" t="t" r="r" b="b"/>
            <a:pathLst>
              <a:path w="1604679" h="1351453">
                <a:moveTo>
                  <a:pt x="0" y="0"/>
                </a:moveTo>
                <a:lnTo>
                  <a:pt x="1604679" y="0"/>
                </a:lnTo>
                <a:lnTo>
                  <a:pt x="1604679" y="1351453"/>
                </a:lnTo>
                <a:lnTo>
                  <a:pt x="0" y="135145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-522517" y="-1043113"/>
            <a:ext cx="2908511" cy="3180280"/>
          </a:xfrm>
          <a:custGeom>
            <a:avLst/>
            <a:gdLst/>
            <a:ahLst/>
            <a:cxnLst/>
            <a:rect l="l" t="t" r="r" b="b"/>
            <a:pathLst>
              <a:path w="2908511" h="3180280">
                <a:moveTo>
                  <a:pt x="0" y="0"/>
                </a:moveTo>
                <a:lnTo>
                  <a:pt x="2908511" y="0"/>
                </a:lnTo>
                <a:lnTo>
                  <a:pt x="2908511" y="3180280"/>
                </a:lnTo>
                <a:lnTo>
                  <a:pt x="0" y="31802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-423482" y="1747740"/>
            <a:ext cx="1604679" cy="1432540"/>
          </a:xfrm>
          <a:custGeom>
            <a:avLst/>
            <a:gdLst/>
            <a:ahLst/>
            <a:cxnLst/>
            <a:rect l="l" t="t" r="r" b="b"/>
            <a:pathLst>
              <a:path w="1604679" h="1432540">
                <a:moveTo>
                  <a:pt x="0" y="0"/>
                </a:moveTo>
                <a:lnTo>
                  <a:pt x="1604678" y="0"/>
                </a:lnTo>
                <a:lnTo>
                  <a:pt x="1604678" y="1432540"/>
                </a:lnTo>
                <a:lnTo>
                  <a:pt x="0" y="143254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8870038" y="9280291"/>
            <a:ext cx="846964" cy="785367"/>
          </a:xfrm>
          <a:custGeom>
            <a:avLst/>
            <a:gdLst/>
            <a:ahLst/>
            <a:cxnLst/>
            <a:rect l="l" t="t" r="r" b="b"/>
            <a:pathLst>
              <a:path w="846964" h="785367">
                <a:moveTo>
                  <a:pt x="0" y="0"/>
                </a:moveTo>
                <a:lnTo>
                  <a:pt x="846964" y="0"/>
                </a:lnTo>
                <a:lnTo>
                  <a:pt x="846964" y="785367"/>
                </a:lnTo>
                <a:lnTo>
                  <a:pt x="0" y="785367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7099673" y="6670713"/>
            <a:ext cx="2376653" cy="2001607"/>
          </a:xfrm>
          <a:custGeom>
            <a:avLst/>
            <a:gdLst/>
            <a:ahLst/>
            <a:cxnLst/>
            <a:rect l="l" t="t" r="r" b="b"/>
            <a:pathLst>
              <a:path w="2376653" h="2001607">
                <a:moveTo>
                  <a:pt x="0" y="0"/>
                </a:moveTo>
                <a:lnTo>
                  <a:pt x="2376654" y="0"/>
                </a:lnTo>
                <a:lnTo>
                  <a:pt x="2376654" y="2001607"/>
                </a:lnTo>
                <a:lnTo>
                  <a:pt x="0" y="2001607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3696994" y="8847831"/>
            <a:ext cx="3224208" cy="2878338"/>
          </a:xfrm>
          <a:custGeom>
            <a:avLst/>
            <a:gdLst/>
            <a:ahLst/>
            <a:cxnLst/>
            <a:rect l="l" t="t" r="r" b="b"/>
            <a:pathLst>
              <a:path w="3224208" h="2878338">
                <a:moveTo>
                  <a:pt x="0" y="0"/>
                </a:moveTo>
                <a:lnTo>
                  <a:pt x="3224207" y="0"/>
                </a:lnTo>
                <a:lnTo>
                  <a:pt x="3224207" y="2878338"/>
                </a:lnTo>
                <a:lnTo>
                  <a:pt x="0" y="2878338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 rot="-8464520">
            <a:off x="15831615" y="-520445"/>
            <a:ext cx="2855370" cy="3372056"/>
          </a:xfrm>
          <a:custGeom>
            <a:avLst/>
            <a:gdLst/>
            <a:ahLst/>
            <a:cxnLst/>
            <a:rect l="l" t="t" r="r" b="b"/>
            <a:pathLst>
              <a:path w="2855370" h="3372056">
                <a:moveTo>
                  <a:pt x="0" y="0"/>
                </a:moveTo>
                <a:lnTo>
                  <a:pt x="2855370" y="0"/>
                </a:lnTo>
                <a:lnTo>
                  <a:pt x="2855370" y="3372056"/>
                </a:lnTo>
                <a:lnTo>
                  <a:pt x="0" y="3372056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 rot="560151">
            <a:off x="828094" y="6802925"/>
            <a:ext cx="692524" cy="817837"/>
          </a:xfrm>
          <a:custGeom>
            <a:avLst/>
            <a:gdLst/>
            <a:ahLst/>
            <a:cxnLst/>
            <a:rect l="l" t="t" r="r" b="b"/>
            <a:pathLst>
              <a:path w="692524" h="817837">
                <a:moveTo>
                  <a:pt x="0" y="0"/>
                </a:moveTo>
                <a:lnTo>
                  <a:pt x="692523" y="0"/>
                </a:lnTo>
                <a:lnTo>
                  <a:pt x="692523" y="817837"/>
                </a:lnTo>
                <a:lnTo>
                  <a:pt x="0" y="817837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 rot="560151">
            <a:off x="4759216" y="9192926"/>
            <a:ext cx="1478013" cy="1745463"/>
          </a:xfrm>
          <a:custGeom>
            <a:avLst/>
            <a:gdLst/>
            <a:ahLst/>
            <a:cxnLst/>
            <a:rect l="l" t="t" r="r" b="b"/>
            <a:pathLst>
              <a:path w="1478013" h="1745463">
                <a:moveTo>
                  <a:pt x="0" y="0"/>
                </a:moveTo>
                <a:lnTo>
                  <a:pt x="1478013" y="0"/>
                </a:lnTo>
                <a:lnTo>
                  <a:pt x="1478013" y="1745463"/>
                </a:lnTo>
                <a:lnTo>
                  <a:pt x="0" y="1745463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15063792" y="-1526885"/>
            <a:ext cx="3224208" cy="2878338"/>
          </a:xfrm>
          <a:custGeom>
            <a:avLst/>
            <a:gdLst/>
            <a:ahLst/>
            <a:cxnLst/>
            <a:rect l="l" t="t" r="r" b="b"/>
            <a:pathLst>
              <a:path w="3224208" h="2878338">
                <a:moveTo>
                  <a:pt x="0" y="0"/>
                </a:moveTo>
                <a:lnTo>
                  <a:pt x="3224208" y="0"/>
                </a:lnTo>
                <a:lnTo>
                  <a:pt x="3224208" y="2878338"/>
                </a:lnTo>
                <a:lnTo>
                  <a:pt x="0" y="2878338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>
            <a:off x="17099673" y="1747740"/>
            <a:ext cx="846964" cy="785367"/>
          </a:xfrm>
          <a:custGeom>
            <a:avLst/>
            <a:gdLst/>
            <a:ahLst/>
            <a:cxnLst/>
            <a:rect l="l" t="t" r="r" b="b"/>
            <a:pathLst>
              <a:path w="846964" h="785367">
                <a:moveTo>
                  <a:pt x="0" y="0"/>
                </a:moveTo>
                <a:lnTo>
                  <a:pt x="846964" y="0"/>
                </a:lnTo>
                <a:lnTo>
                  <a:pt x="846964" y="785367"/>
                </a:lnTo>
                <a:lnTo>
                  <a:pt x="0" y="785367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 rot="560151">
            <a:off x="12262881" y="646161"/>
            <a:ext cx="879666" cy="1038843"/>
          </a:xfrm>
          <a:custGeom>
            <a:avLst/>
            <a:gdLst/>
            <a:ahLst/>
            <a:cxnLst/>
            <a:rect l="l" t="t" r="r" b="b"/>
            <a:pathLst>
              <a:path w="879666" h="1038843">
                <a:moveTo>
                  <a:pt x="0" y="0"/>
                </a:moveTo>
                <a:lnTo>
                  <a:pt x="879666" y="0"/>
                </a:lnTo>
                <a:lnTo>
                  <a:pt x="879666" y="1038843"/>
                </a:lnTo>
                <a:lnTo>
                  <a:pt x="0" y="1038843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>
            <a:off x="5082535" y="423391"/>
            <a:ext cx="831376" cy="742192"/>
          </a:xfrm>
          <a:custGeom>
            <a:avLst/>
            <a:gdLst/>
            <a:ahLst/>
            <a:cxnLst/>
            <a:rect l="l" t="t" r="r" b="b"/>
            <a:pathLst>
              <a:path w="831376" h="742192">
                <a:moveTo>
                  <a:pt x="0" y="0"/>
                </a:moveTo>
                <a:lnTo>
                  <a:pt x="831375" y="0"/>
                </a:lnTo>
                <a:lnTo>
                  <a:pt x="831375" y="742192"/>
                </a:lnTo>
                <a:lnTo>
                  <a:pt x="0" y="74219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29" name="TextBox 29"/>
          <p:cNvSpPr txBox="1"/>
          <p:nvPr/>
        </p:nvSpPr>
        <p:spPr>
          <a:xfrm>
            <a:off x="2585278" y="5094057"/>
            <a:ext cx="12419405" cy="3894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75"/>
              </a:lnSpc>
            </a:pPr>
            <a:r>
              <a:rPr lang="en-US" sz="2339" dirty="0">
                <a:solidFill>
                  <a:srgbClr val="000000"/>
                </a:solidFill>
                <a:latin typeface="210 오로라"/>
                <a:ea typeface="210 오로라"/>
                <a:cs typeface="210 오로라"/>
                <a:sym typeface="210 오로라"/>
              </a:rPr>
              <a:t>Input </a:t>
            </a:r>
            <a:r>
              <a:rPr lang="en-US" sz="2339" dirty="0" err="1">
                <a:solidFill>
                  <a:srgbClr val="000000"/>
                </a:solidFill>
                <a:latin typeface="210 오로라"/>
                <a:ea typeface="210 오로라"/>
                <a:cs typeface="210 오로라"/>
                <a:sym typeface="210 오로라"/>
              </a:rPr>
              <a:t>Pasien</a:t>
            </a:r>
            <a:r>
              <a:rPr lang="en-US" sz="2339" dirty="0">
                <a:solidFill>
                  <a:srgbClr val="000000"/>
                </a:solidFill>
                <a:latin typeface="210 오로라"/>
                <a:ea typeface="210 오로라"/>
                <a:cs typeface="210 오로라"/>
                <a:sym typeface="210 오로라"/>
              </a:rPr>
              <a:t> di Master dan </a:t>
            </a:r>
            <a:r>
              <a:rPr lang="en-US" sz="2339" dirty="0" err="1">
                <a:solidFill>
                  <a:srgbClr val="000000"/>
                </a:solidFill>
                <a:latin typeface="210 오로라"/>
                <a:ea typeface="210 오로라"/>
                <a:cs typeface="210 오로라"/>
                <a:sym typeface="210 오로라"/>
              </a:rPr>
              <a:t>cek</a:t>
            </a:r>
            <a:r>
              <a:rPr lang="en-US" sz="2339" dirty="0">
                <a:solidFill>
                  <a:srgbClr val="000000"/>
                </a:solidFill>
                <a:latin typeface="210 오로라"/>
                <a:ea typeface="210 오로라"/>
                <a:cs typeface="210 오로라"/>
                <a:sym typeface="210 오로라"/>
              </a:rPr>
              <a:t> </a:t>
            </a:r>
            <a:r>
              <a:rPr lang="en-US" sz="2339" dirty="0" err="1">
                <a:solidFill>
                  <a:srgbClr val="000000"/>
                </a:solidFill>
                <a:latin typeface="210 오로라"/>
                <a:ea typeface="210 오로라"/>
                <a:cs typeface="210 오로라"/>
                <a:sym typeface="210 오로라"/>
              </a:rPr>
              <a:t>isi</a:t>
            </a:r>
            <a:r>
              <a:rPr lang="en-US" sz="2339" dirty="0">
                <a:solidFill>
                  <a:srgbClr val="000000"/>
                </a:solidFill>
                <a:latin typeface="210 오로라"/>
                <a:ea typeface="210 오로라"/>
                <a:cs typeface="210 오로라"/>
                <a:sym typeface="210 오로라"/>
              </a:rPr>
              <a:t> data di Slave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4990069" y="318872"/>
            <a:ext cx="8307861" cy="9512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09"/>
              </a:lnSpc>
            </a:pPr>
            <a:r>
              <a:rPr lang="en-US" sz="6999" b="1" dirty="0" err="1">
                <a:solidFill>
                  <a:srgbClr val="000000"/>
                </a:solidFill>
                <a:latin typeface="Gliker Bold"/>
                <a:ea typeface="Gliker Bold"/>
                <a:cs typeface="Gliker Bold"/>
                <a:sym typeface="Gliker Bold"/>
              </a:rPr>
              <a:t>Dokumentasi</a:t>
            </a:r>
            <a:endParaRPr lang="en-US" sz="6999" b="1" dirty="0">
              <a:solidFill>
                <a:srgbClr val="000000"/>
              </a:solidFill>
              <a:latin typeface="Gliker Bold"/>
              <a:ea typeface="Gliker Bold"/>
              <a:cs typeface="Gliker Bold"/>
              <a:sym typeface="Gliker Bold"/>
            </a:endParaRPr>
          </a:p>
        </p:txBody>
      </p:sp>
      <p:pic>
        <p:nvPicPr>
          <p:cNvPr id="22" name="Picture 21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E229BCD3-BCF9-BEC6-C667-5071846AE58B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118" y="1218790"/>
            <a:ext cx="14857707" cy="3700567"/>
          </a:xfrm>
          <a:prstGeom prst="rect">
            <a:avLst/>
          </a:prstGeom>
        </p:spPr>
      </p:pic>
      <p:pic>
        <p:nvPicPr>
          <p:cNvPr id="24" name="Picture 2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3D9E88A-4214-59B1-4118-B0A4E23177B6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692" y="5738311"/>
            <a:ext cx="15066332" cy="3865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7381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4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025637" y="7494463"/>
            <a:ext cx="2908511" cy="3180280"/>
          </a:xfrm>
          <a:custGeom>
            <a:avLst/>
            <a:gdLst/>
            <a:ahLst/>
            <a:cxnLst/>
            <a:rect l="l" t="t" r="r" b="b"/>
            <a:pathLst>
              <a:path w="2908511" h="3180280">
                <a:moveTo>
                  <a:pt x="0" y="0"/>
                </a:moveTo>
                <a:lnTo>
                  <a:pt x="2908511" y="0"/>
                </a:lnTo>
                <a:lnTo>
                  <a:pt x="2908511" y="3180280"/>
                </a:lnTo>
                <a:lnTo>
                  <a:pt x="0" y="31802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487844" y="6886544"/>
            <a:ext cx="2776187" cy="3922573"/>
          </a:xfrm>
          <a:custGeom>
            <a:avLst/>
            <a:gdLst/>
            <a:ahLst/>
            <a:cxnLst/>
            <a:rect l="l" t="t" r="r" b="b"/>
            <a:pathLst>
              <a:path w="2776187" h="3922573">
                <a:moveTo>
                  <a:pt x="0" y="0"/>
                </a:moveTo>
                <a:lnTo>
                  <a:pt x="2776187" y="0"/>
                </a:lnTo>
                <a:lnTo>
                  <a:pt x="2776187" y="3922574"/>
                </a:lnTo>
                <a:lnTo>
                  <a:pt x="0" y="392257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5875214" y="8408876"/>
            <a:ext cx="1604679" cy="1351453"/>
          </a:xfrm>
          <a:custGeom>
            <a:avLst/>
            <a:gdLst/>
            <a:ahLst/>
            <a:cxnLst/>
            <a:rect l="l" t="t" r="r" b="b"/>
            <a:pathLst>
              <a:path w="1604679" h="1351453">
                <a:moveTo>
                  <a:pt x="0" y="0"/>
                </a:moveTo>
                <a:lnTo>
                  <a:pt x="1604679" y="0"/>
                </a:lnTo>
                <a:lnTo>
                  <a:pt x="1604679" y="1351454"/>
                </a:lnTo>
                <a:lnTo>
                  <a:pt x="0" y="135145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864861" y="9084603"/>
            <a:ext cx="846964" cy="785367"/>
          </a:xfrm>
          <a:custGeom>
            <a:avLst/>
            <a:gdLst/>
            <a:ahLst/>
            <a:cxnLst/>
            <a:rect l="l" t="t" r="r" b="b"/>
            <a:pathLst>
              <a:path w="846964" h="785367">
                <a:moveTo>
                  <a:pt x="0" y="0"/>
                </a:moveTo>
                <a:lnTo>
                  <a:pt x="846964" y="0"/>
                </a:lnTo>
                <a:lnTo>
                  <a:pt x="846964" y="785367"/>
                </a:lnTo>
                <a:lnTo>
                  <a:pt x="0" y="78536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-339254" y="2464010"/>
            <a:ext cx="1936252" cy="1753055"/>
          </a:xfrm>
          <a:custGeom>
            <a:avLst/>
            <a:gdLst/>
            <a:ahLst/>
            <a:cxnLst/>
            <a:rect l="l" t="t" r="r" b="b"/>
            <a:pathLst>
              <a:path w="1936252" h="1753055">
                <a:moveTo>
                  <a:pt x="0" y="0"/>
                </a:moveTo>
                <a:lnTo>
                  <a:pt x="1936252" y="0"/>
                </a:lnTo>
                <a:lnTo>
                  <a:pt x="1936252" y="1753055"/>
                </a:lnTo>
                <a:lnTo>
                  <a:pt x="0" y="175305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29399" y="0"/>
            <a:ext cx="1604679" cy="1351453"/>
          </a:xfrm>
          <a:custGeom>
            <a:avLst/>
            <a:gdLst/>
            <a:ahLst/>
            <a:cxnLst/>
            <a:rect l="l" t="t" r="r" b="b"/>
            <a:pathLst>
              <a:path w="1604679" h="1351453">
                <a:moveTo>
                  <a:pt x="0" y="0"/>
                </a:moveTo>
                <a:lnTo>
                  <a:pt x="1604679" y="0"/>
                </a:lnTo>
                <a:lnTo>
                  <a:pt x="1604679" y="1351453"/>
                </a:lnTo>
                <a:lnTo>
                  <a:pt x="0" y="135145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-522517" y="-1043113"/>
            <a:ext cx="2908511" cy="3180280"/>
          </a:xfrm>
          <a:custGeom>
            <a:avLst/>
            <a:gdLst/>
            <a:ahLst/>
            <a:cxnLst/>
            <a:rect l="l" t="t" r="r" b="b"/>
            <a:pathLst>
              <a:path w="2908511" h="3180280">
                <a:moveTo>
                  <a:pt x="0" y="0"/>
                </a:moveTo>
                <a:lnTo>
                  <a:pt x="2908511" y="0"/>
                </a:lnTo>
                <a:lnTo>
                  <a:pt x="2908511" y="3180280"/>
                </a:lnTo>
                <a:lnTo>
                  <a:pt x="0" y="31802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-423482" y="1747740"/>
            <a:ext cx="1604679" cy="1432540"/>
          </a:xfrm>
          <a:custGeom>
            <a:avLst/>
            <a:gdLst/>
            <a:ahLst/>
            <a:cxnLst/>
            <a:rect l="l" t="t" r="r" b="b"/>
            <a:pathLst>
              <a:path w="1604679" h="1432540">
                <a:moveTo>
                  <a:pt x="0" y="0"/>
                </a:moveTo>
                <a:lnTo>
                  <a:pt x="1604678" y="0"/>
                </a:lnTo>
                <a:lnTo>
                  <a:pt x="1604678" y="1432540"/>
                </a:lnTo>
                <a:lnTo>
                  <a:pt x="0" y="143254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8870038" y="9280291"/>
            <a:ext cx="846964" cy="785367"/>
          </a:xfrm>
          <a:custGeom>
            <a:avLst/>
            <a:gdLst/>
            <a:ahLst/>
            <a:cxnLst/>
            <a:rect l="l" t="t" r="r" b="b"/>
            <a:pathLst>
              <a:path w="846964" h="785367">
                <a:moveTo>
                  <a:pt x="0" y="0"/>
                </a:moveTo>
                <a:lnTo>
                  <a:pt x="846964" y="0"/>
                </a:lnTo>
                <a:lnTo>
                  <a:pt x="846964" y="785367"/>
                </a:lnTo>
                <a:lnTo>
                  <a:pt x="0" y="785367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7099673" y="6670713"/>
            <a:ext cx="2376653" cy="2001607"/>
          </a:xfrm>
          <a:custGeom>
            <a:avLst/>
            <a:gdLst/>
            <a:ahLst/>
            <a:cxnLst/>
            <a:rect l="l" t="t" r="r" b="b"/>
            <a:pathLst>
              <a:path w="2376653" h="2001607">
                <a:moveTo>
                  <a:pt x="0" y="0"/>
                </a:moveTo>
                <a:lnTo>
                  <a:pt x="2376654" y="0"/>
                </a:lnTo>
                <a:lnTo>
                  <a:pt x="2376654" y="2001607"/>
                </a:lnTo>
                <a:lnTo>
                  <a:pt x="0" y="2001607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3696994" y="8847831"/>
            <a:ext cx="3224208" cy="2878338"/>
          </a:xfrm>
          <a:custGeom>
            <a:avLst/>
            <a:gdLst/>
            <a:ahLst/>
            <a:cxnLst/>
            <a:rect l="l" t="t" r="r" b="b"/>
            <a:pathLst>
              <a:path w="3224208" h="2878338">
                <a:moveTo>
                  <a:pt x="0" y="0"/>
                </a:moveTo>
                <a:lnTo>
                  <a:pt x="3224207" y="0"/>
                </a:lnTo>
                <a:lnTo>
                  <a:pt x="3224207" y="2878338"/>
                </a:lnTo>
                <a:lnTo>
                  <a:pt x="0" y="2878338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 rot="-8464520">
            <a:off x="15831615" y="-520445"/>
            <a:ext cx="2855370" cy="3372056"/>
          </a:xfrm>
          <a:custGeom>
            <a:avLst/>
            <a:gdLst/>
            <a:ahLst/>
            <a:cxnLst/>
            <a:rect l="l" t="t" r="r" b="b"/>
            <a:pathLst>
              <a:path w="2855370" h="3372056">
                <a:moveTo>
                  <a:pt x="0" y="0"/>
                </a:moveTo>
                <a:lnTo>
                  <a:pt x="2855370" y="0"/>
                </a:lnTo>
                <a:lnTo>
                  <a:pt x="2855370" y="3372056"/>
                </a:lnTo>
                <a:lnTo>
                  <a:pt x="0" y="3372056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 rot="560151">
            <a:off x="828094" y="6802925"/>
            <a:ext cx="692524" cy="817837"/>
          </a:xfrm>
          <a:custGeom>
            <a:avLst/>
            <a:gdLst/>
            <a:ahLst/>
            <a:cxnLst/>
            <a:rect l="l" t="t" r="r" b="b"/>
            <a:pathLst>
              <a:path w="692524" h="817837">
                <a:moveTo>
                  <a:pt x="0" y="0"/>
                </a:moveTo>
                <a:lnTo>
                  <a:pt x="692523" y="0"/>
                </a:lnTo>
                <a:lnTo>
                  <a:pt x="692523" y="817837"/>
                </a:lnTo>
                <a:lnTo>
                  <a:pt x="0" y="817837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 rot="560151">
            <a:off x="4759216" y="9192926"/>
            <a:ext cx="1478013" cy="1745463"/>
          </a:xfrm>
          <a:custGeom>
            <a:avLst/>
            <a:gdLst/>
            <a:ahLst/>
            <a:cxnLst/>
            <a:rect l="l" t="t" r="r" b="b"/>
            <a:pathLst>
              <a:path w="1478013" h="1745463">
                <a:moveTo>
                  <a:pt x="0" y="0"/>
                </a:moveTo>
                <a:lnTo>
                  <a:pt x="1478013" y="0"/>
                </a:lnTo>
                <a:lnTo>
                  <a:pt x="1478013" y="1745463"/>
                </a:lnTo>
                <a:lnTo>
                  <a:pt x="0" y="1745463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15063792" y="-1526885"/>
            <a:ext cx="3224208" cy="2878338"/>
          </a:xfrm>
          <a:custGeom>
            <a:avLst/>
            <a:gdLst/>
            <a:ahLst/>
            <a:cxnLst/>
            <a:rect l="l" t="t" r="r" b="b"/>
            <a:pathLst>
              <a:path w="3224208" h="2878338">
                <a:moveTo>
                  <a:pt x="0" y="0"/>
                </a:moveTo>
                <a:lnTo>
                  <a:pt x="3224208" y="0"/>
                </a:lnTo>
                <a:lnTo>
                  <a:pt x="3224208" y="2878338"/>
                </a:lnTo>
                <a:lnTo>
                  <a:pt x="0" y="2878338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>
            <a:off x="17099673" y="1747740"/>
            <a:ext cx="846964" cy="785367"/>
          </a:xfrm>
          <a:custGeom>
            <a:avLst/>
            <a:gdLst/>
            <a:ahLst/>
            <a:cxnLst/>
            <a:rect l="l" t="t" r="r" b="b"/>
            <a:pathLst>
              <a:path w="846964" h="785367">
                <a:moveTo>
                  <a:pt x="0" y="0"/>
                </a:moveTo>
                <a:lnTo>
                  <a:pt x="846964" y="0"/>
                </a:lnTo>
                <a:lnTo>
                  <a:pt x="846964" y="785367"/>
                </a:lnTo>
                <a:lnTo>
                  <a:pt x="0" y="785367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 rot="560151">
            <a:off x="12262881" y="646161"/>
            <a:ext cx="879666" cy="1038843"/>
          </a:xfrm>
          <a:custGeom>
            <a:avLst/>
            <a:gdLst/>
            <a:ahLst/>
            <a:cxnLst/>
            <a:rect l="l" t="t" r="r" b="b"/>
            <a:pathLst>
              <a:path w="879666" h="1038843">
                <a:moveTo>
                  <a:pt x="0" y="0"/>
                </a:moveTo>
                <a:lnTo>
                  <a:pt x="879666" y="0"/>
                </a:lnTo>
                <a:lnTo>
                  <a:pt x="879666" y="1038843"/>
                </a:lnTo>
                <a:lnTo>
                  <a:pt x="0" y="1038843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>
            <a:off x="5082535" y="423391"/>
            <a:ext cx="831376" cy="742192"/>
          </a:xfrm>
          <a:custGeom>
            <a:avLst/>
            <a:gdLst/>
            <a:ahLst/>
            <a:cxnLst/>
            <a:rect l="l" t="t" r="r" b="b"/>
            <a:pathLst>
              <a:path w="831376" h="742192">
                <a:moveTo>
                  <a:pt x="0" y="0"/>
                </a:moveTo>
                <a:lnTo>
                  <a:pt x="831375" y="0"/>
                </a:lnTo>
                <a:lnTo>
                  <a:pt x="831375" y="742192"/>
                </a:lnTo>
                <a:lnTo>
                  <a:pt x="0" y="74219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29" name="TextBox 29"/>
          <p:cNvSpPr txBox="1"/>
          <p:nvPr/>
        </p:nvSpPr>
        <p:spPr>
          <a:xfrm>
            <a:off x="2889693" y="1131324"/>
            <a:ext cx="12419405" cy="3894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75"/>
              </a:lnSpc>
            </a:pPr>
            <a:r>
              <a:rPr lang="en-US" sz="2339" dirty="0" err="1">
                <a:solidFill>
                  <a:srgbClr val="000000"/>
                </a:solidFill>
                <a:latin typeface="210 오로라"/>
                <a:ea typeface="210 오로라"/>
                <a:cs typeface="210 오로라"/>
                <a:sym typeface="210 오로라"/>
              </a:rPr>
              <a:t>Tampilan</a:t>
            </a:r>
            <a:r>
              <a:rPr lang="en-US" sz="2339" dirty="0">
                <a:solidFill>
                  <a:srgbClr val="000000"/>
                </a:solidFill>
                <a:latin typeface="210 오로라"/>
                <a:ea typeface="210 오로라"/>
                <a:cs typeface="210 오로라"/>
                <a:sym typeface="210 오로라"/>
              </a:rPr>
              <a:t> UI Swagger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4990069" y="318872"/>
            <a:ext cx="8307861" cy="9512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09"/>
              </a:lnSpc>
            </a:pPr>
            <a:r>
              <a:rPr lang="en-US" sz="6999" b="1" dirty="0" err="1">
                <a:solidFill>
                  <a:srgbClr val="000000"/>
                </a:solidFill>
                <a:latin typeface="Gliker Bold"/>
                <a:ea typeface="Gliker Bold"/>
                <a:cs typeface="Gliker Bold"/>
                <a:sym typeface="Gliker Bold"/>
              </a:rPr>
              <a:t>Dokumentasi</a:t>
            </a:r>
            <a:endParaRPr lang="en-US" sz="6999" b="1" dirty="0">
              <a:solidFill>
                <a:srgbClr val="000000"/>
              </a:solidFill>
              <a:latin typeface="Gliker Bold"/>
              <a:ea typeface="Gliker Bold"/>
              <a:cs typeface="Gliker Bold"/>
              <a:sym typeface="Gliker Bold"/>
            </a:endParaRPr>
          </a:p>
        </p:txBody>
      </p:sp>
      <p:pic>
        <p:nvPicPr>
          <p:cNvPr id="22" name="Picture 2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7705BBB-FC78-570E-7EB7-62C26F25B37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1895" y="1645694"/>
            <a:ext cx="11747991" cy="8428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1760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4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025637" y="7494463"/>
            <a:ext cx="2908511" cy="3180280"/>
          </a:xfrm>
          <a:custGeom>
            <a:avLst/>
            <a:gdLst/>
            <a:ahLst/>
            <a:cxnLst/>
            <a:rect l="l" t="t" r="r" b="b"/>
            <a:pathLst>
              <a:path w="2908511" h="3180280">
                <a:moveTo>
                  <a:pt x="0" y="0"/>
                </a:moveTo>
                <a:lnTo>
                  <a:pt x="2908511" y="0"/>
                </a:lnTo>
                <a:lnTo>
                  <a:pt x="2908511" y="3180280"/>
                </a:lnTo>
                <a:lnTo>
                  <a:pt x="0" y="31802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487844" y="6886544"/>
            <a:ext cx="2776187" cy="3922573"/>
          </a:xfrm>
          <a:custGeom>
            <a:avLst/>
            <a:gdLst/>
            <a:ahLst/>
            <a:cxnLst/>
            <a:rect l="l" t="t" r="r" b="b"/>
            <a:pathLst>
              <a:path w="2776187" h="3922573">
                <a:moveTo>
                  <a:pt x="0" y="0"/>
                </a:moveTo>
                <a:lnTo>
                  <a:pt x="2776187" y="0"/>
                </a:lnTo>
                <a:lnTo>
                  <a:pt x="2776187" y="3922574"/>
                </a:lnTo>
                <a:lnTo>
                  <a:pt x="0" y="392257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5875214" y="8408876"/>
            <a:ext cx="1604679" cy="1351453"/>
          </a:xfrm>
          <a:custGeom>
            <a:avLst/>
            <a:gdLst/>
            <a:ahLst/>
            <a:cxnLst/>
            <a:rect l="l" t="t" r="r" b="b"/>
            <a:pathLst>
              <a:path w="1604679" h="1351453">
                <a:moveTo>
                  <a:pt x="0" y="0"/>
                </a:moveTo>
                <a:lnTo>
                  <a:pt x="1604679" y="0"/>
                </a:lnTo>
                <a:lnTo>
                  <a:pt x="1604679" y="1351454"/>
                </a:lnTo>
                <a:lnTo>
                  <a:pt x="0" y="135145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864861" y="9084603"/>
            <a:ext cx="846964" cy="785367"/>
          </a:xfrm>
          <a:custGeom>
            <a:avLst/>
            <a:gdLst/>
            <a:ahLst/>
            <a:cxnLst/>
            <a:rect l="l" t="t" r="r" b="b"/>
            <a:pathLst>
              <a:path w="846964" h="785367">
                <a:moveTo>
                  <a:pt x="0" y="0"/>
                </a:moveTo>
                <a:lnTo>
                  <a:pt x="846964" y="0"/>
                </a:lnTo>
                <a:lnTo>
                  <a:pt x="846964" y="785367"/>
                </a:lnTo>
                <a:lnTo>
                  <a:pt x="0" y="78536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-339254" y="2464010"/>
            <a:ext cx="1936252" cy="1753055"/>
          </a:xfrm>
          <a:custGeom>
            <a:avLst/>
            <a:gdLst/>
            <a:ahLst/>
            <a:cxnLst/>
            <a:rect l="l" t="t" r="r" b="b"/>
            <a:pathLst>
              <a:path w="1936252" h="1753055">
                <a:moveTo>
                  <a:pt x="0" y="0"/>
                </a:moveTo>
                <a:lnTo>
                  <a:pt x="1936252" y="0"/>
                </a:lnTo>
                <a:lnTo>
                  <a:pt x="1936252" y="1753055"/>
                </a:lnTo>
                <a:lnTo>
                  <a:pt x="0" y="175305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29399" y="0"/>
            <a:ext cx="1604679" cy="1351453"/>
          </a:xfrm>
          <a:custGeom>
            <a:avLst/>
            <a:gdLst/>
            <a:ahLst/>
            <a:cxnLst/>
            <a:rect l="l" t="t" r="r" b="b"/>
            <a:pathLst>
              <a:path w="1604679" h="1351453">
                <a:moveTo>
                  <a:pt x="0" y="0"/>
                </a:moveTo>
                <a:lnTo>
                  <a:pt x="1604679" y="0"/>
                </a:lnTo>
                <a:lnTo>
                  <a:pt x="1604679" y="1351453"/>
                </a:lnTo>
                <a:lnTo>
                  <a:pt x="0" y="135145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-522517" y="-1043113"/>
            <a:ext cx="2908511" cy="3180280"/>
          </a:xfrm>
          <a:custGeom>
            <a:avLst/>
            <a:gdLst/>
            <a:ahLst/>
            <a:cxnLst/>
            <a:rect l="l" t="t" r="r" b="b"/>
            <a:pathLst>
              <a:path w="2908511" h="3180280">
                <a:moveTo>
                  <a:pt x="0" y="0"/>
                </a:moveTo>
                <a:lnTo>
                  <a:pt x="2908511" y="0"/>
                </a:lnTo>
                <a:lnTo>
                  <a:pt x="2908511" y="3180280"/>
                </a:lnTo>
                <a:lnTo>
                  <a:pt x="0" y="31802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-423482" y="1747740"/>
            <a:ext cx="1604679" cy="1432540"/>
          </a:xfrm>
          <a:custGeom>
            <a:avLst/>
            <a:gdLst/>
            <a:ahLst/>
            <a:cxnLst/>
            <a:rect l="l" t="t" r="r" b="b"/>
            <a:pathLst>
              <a:path w="1604679" h="1432540">
                <a:moveTo>
                  <a:pt x="0" y="0"/>
                </a:moveTo>
                <a:lnTo>
                  <a:pt x="1604678" y="0"/>
                </a:lnTo>
                <a:lnTo>
                  <a:pt x="1604678" y="1432540"/>
                </a:lnTo>
                <a:lnTo>
                  <a:pt x="0" y="143254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8870038" y="9280291"/>
            <a:ext cx="846964" cy="785367"/>
          </a:xfrm>
          <a:custGeom>
            <a:avLst/>
            <a:gdLst/>
            <a:ahLst/>
            <a:cxnLst/>
            <a:rect l="l" t="t" r="r" b="b"/>
            <a:pathLst>
              <a:path w="846964" h="785367">
                <a:moveTo>
                  <a:pt x="0" y="0"/>
                </a:moveTo>
                <a:lnTo>
                  <a:pt x="846964" y="0"/>
                </a:lnTo>
                <a:lnTo>
                  <a:pt x="846964" y="785367"/>
                </a:lnTo>
                <a:lnTo>
                  <a:pt x="0" y="785367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7099673" y="6670713"/>
            <a:ext cx="2376653" cy="2001607"/>
          </a:xfrm>
          <a:custGeom>
            <a:avLst/>
            <a:gdLst/>
            <a:ahLst/>
            <a:cxnLst/>
            <a:rect l="l" t="t" r="r" b="b"/>
            <a:pathLst>
              <a:path w="2376653" h="2001607">
                <a:moveTo>
                  <a:pt x="0" y="0"/>
                </a:moveTo>
                <a:lnTo>
                  <a:pt x="2376654" y="0"/>
                </a:lnTo>
                <a:lnTo>
                  <a:pt x="2376654" y="2001607"/>
                </a:lnTo>
                <a:lnTo>
                  <a:pt x="0" y="2001607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3696994" y="8847831"/>
            <a:ext cx="3224208" cy="2878338"/>
          </a:xfrm>
          <a:custGeom>
            <a:avLst/>
            <a:gdLst/>
            <a:ahLst/>
            <a:cxnLst/>
            <a:rect l="l" t="t" r="r" b="b"/>
            <a:pathLst>
              <a:path w="3224208" h="2878338">
                <a:moveTo>
                  <a:pt x="0" y="0"/>
                </a:moveTo>
                <a:lnTo>
                  <a:pt x="3224207" y="0"/>
                </a:lnTo>
                <a:lnTo>
                  <a:pt x="3224207" y="2878338"/>
                </a:lnTo>
                <a:lnTo>
                  <a:pt x="0" y="2878338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 rot="-8464520">
            <a:off x="15831615" y="-520445"/>
            <a:ext cx="2855370" cy="3372056"/>
          </a:xfrm>
          <a:custGeom>
            <a:avLst/>
            <a:gdLst/>
            <a:ahLst/>
            <a:cxnLst/>
            <a:rect l="l" t="t" r="r" b="b"/>
            <a:pathLst>
              <a:path w="2855370" h="3372056">
                <a:moveTo>
                  <a:pt x="0" y="0"/>
                </a:moveTo>
                <a:lnTo>
                  <a:pt x="2855370" y="0"/>
                </a:lnTo>
                <a:lnTo>
                  <a:pt x="2855370" y="3372056"/>
                </a:lnTo>
                <a:lnTo>
                  <a:pt x="0" y="3372056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 rot="560151">
            <a:off x="828094" y="6802925"/>
            <a:ext cx="692524" cy="817837"/>
          </a:xfrm>
          <a:custGeom>
            <a:avLst/>
            <a:gdLst/>
            <a:ahLst/>
            <a:cxnLst/>
            <a:rect l="l" t="t" r="r" b="b"/>
            <a:pathLst>
              <a:path w="692524" h="817837">
                <a:moveTo>
                  <a:pt x="0" y="0"/>
                </a:moveTo>
                <a:lnTo>
                  <a:pt x="692523" y="0"/>
                </a:lnTo>
                <a:lnTo>
                  <a:pt x="692523" y="817837"/>
                </a:lnTo>
                <a:lnTo>
                  <a:pt x="0" y="817837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 rot="560151">
            <a:off x="4759216" y="9192926"/>
            <a:ext cx="1478013" cy="1745463"/>
          </a:xfrm>
          <a:custGeom>
            <a:avLst/>
            <a:gdLst/>
            <a:ahLst/>
            <a:cxnLst/>
            <a:rect l="l" t="t" r="r" b="b"/>
            <a:pathLst>
              <a:path w="1478013" h="1745463">
                <a:moveTo>
                  <a:pt x="0" y="0"/>
                </a:moveTo>
                <a:lnTo>
                  <a:pt x="1478013" y="0"/>
                </a:lnTo>
                <a:lnTo>
                  <a:pt x="1478013" y="1745463"/>
                </a:lnTo>
                <a:lnTo>
                  <a:pt x="0" y="1745463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15063792" y="-1526885"/>
            <a:ext cx="3224208" cy="2878338"/>
          </a:xfrm>
          <a:custGeom>
            <a:avLst/>
            <a:gdLst/>
            <a:ahLst/>
            <a:cxnLst/>
            <a:rect l="l" t="t" r="r" b="b"/>
            <a:pathLst>
              <a:path w="3224208" h="2878338">
                <a:moveTo>
                  <a:pt x="0" y="0"/>
                </a:moveTo>
                <a:lnTo>
                  <a:pt x="3224208" y="0"/>
                </a:lnTo>
                <a:lnTo>
                  <a:pt x="3224208" y="2878338"/>
                </a:lnTo>
                <a:lnTo>
                  <a:pt x="0" y="2878338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>
            <a:off x="17099673" y="1747740"/>
            <a:ext cx="846964" cy="785367"/>
          </a:xfrm>
          <a:custGeom>
            <a:avLst/>
            <a:gdLst/>
            <a:ahLst/>
            <a:cxnLst/>
            <a:rect l="l" t="t" r="r" b="b"/>
            <a:pathLst>
              <a:path w="846964" h="785367">
                <a:moveTo>
                  <a:pt x="0" y="0"/>
                </a:moveTo>
                <a:lnTo>
                  <a:pt x="846964" y="0"/>
                </a:lnTo>
                <a:lnTo>
                  <a:pt x="846964" y="785367"/>
                </a:lnTo>
                <a:lnTo>
                  <a:pt x="0" y="785367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 rot="560151">
            <a:off x="12262881" y="646161"/>
            <a:ext cx="879666" cy="1038843"/>
          </a:xfrm>
          <a:custGeom>
            <a:avLst/>
            <a:gdLst/>
            <a:ahLst/>
            <a:cxnLst/>
            <a:rect l="l" t="t" r="r" b="b"/>
            <a:pathLst>
              <a:path w="879666" h="1038843">
                <a:moveTo>
                  <a:pt x="0" y="0"/>
                </a:moveTo>
                <a:lnTo>
                  <a:pt x="879666" y="0"/>
                </a:lnTo>
                <a:lnTo>
                  <a:pt x="879666" y="1038843"/>
                </a:lnTo>
                <a:lnTo>
                  <a:pt x="0" y="1038843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>
            <a:off x="5082535" y="423391"/>
            <a:ext cx="831376" cy="742192"/>
          </a:xfrm>
          <a:custGeom>
            <a:avLst/>
            <a:gdLst/>
            <a:ahLst/>
            <a:cxnLst/>
            <a:rect l="l" t="t" r="r" b="b"/>
            <a:pathLst>
              <a:path w="831376" h="742192">
                <a:moveTo>
                  <a:pt x="0" y="0"/>
                </a:moveTo>
                <a:lnTo>
                  <a:pt x="831375" y="0"/>
                </a:lnTo>
                <a:lnTo>
                  <a:pt x="831375" y="742192"/>
                </a:lnTo>
                <a:lnTo>
                  <a:pt x="0" y="74219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29" name="TextBox 29"/>
          <p:cNvSpPr txBox="1"/>
          <p:nvPr/>
        </p:nvSpPr>
        <p:spPr>
          <a:xfrm>
            <a:off x="2669866" y="4990258"/>
            <a:ext cx="12419405" cy="3894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75"/>
              </a:lnSpc>
            </a:pPr>
            <a:r>
              <a:rPr lang="en-US" sz="2339" dirty="0">
                <a:solidFill>
                  <a:srgbClr val="000000"/>
                </a:solidFill>
                <a:latin typeface="210 오로라"/>
                <a:ea typeface="210 오로라"/>
                <a:cs typeface="210 오로라"/>
                <a:sym typeface="210 오로라"/>
              </a:rPr>
              <a:t>Output </a:t>
            </a:r>
            <a:r>
              <a:rPr lang="en-US" sz="2339" dirty="0" err="1">
                <a:solidFill>
                  <a:srgbClr val="000000"/>
                </a:solidFill>
                <a:latin typeface="210 오로라"/>
                <a:ea typeface="210 오로라"/>
                <a:cs typeface="210 오로라"/>
                <a:sym typeface="210 오로라"/>
              </a:rPr>
              <a:t>saat</a:t>
            </a:r>
            <a:r>
              <a:rPr lang="en-US" sz="2339" dirty="0">
                <a:solidFill>
                  <a:srgbClr val="000000"/>
                </a:solidFill>
                <a:latin typeface="210 오로라"/>
                <a:ea typeface="210 오로라"/>
                <a:cs typeface="210 오로라"/>
                <a:sym typeface="210 오로라"/>
              </a:rPr>
              <a:t> POST dan GET </a:t>
            </a:r>
            <a:r>
              <a:rPr lang="en-US" sz="2339" dirty="0" err="1">
                <a:solidFill>
                  <a:srgbClr val="000000"/>
                </a:solidFill>
                <a:latin typeface="210 오로라"/>
                <a:ea typeface="210 오로라"/>
                <a:cs typeface="210 오로라"/>
                <a:sym typeface="210 오로라"/>
              </a:rPr>
              <a:t>Pasien</a:t>
            </a:r>
            <a:r>
              <a:rPr lang="en-US" sz="2339" dirty="0">
                <a:solidFill>
                  <a:srgbClr val="000000"/>
                </a:solidFill>
                <a:latin typeface="210 오로라"/>
                <a:ea typeface="210 오로라"/>
                <a:cs typeface="210 오로라"/>
                <a:sym typeface="210 오로라"/>
              </a:rPr>
              <a:t> di UI Swagger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4990069" y="318872"/>
            <a:ext cx="8307861" cy="9512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09"/>
              </a:lnSpc>
            </a:pPr>
            <a:r>
              <a:rPr lang="en-US" sz="6999" b="1" dirty="0" err="1">
                <a:solidFill>
                  <a:srgbClr val="000000"/>
                </a:solidFill>
                <a:latin typeface="Gliker Bold"/>
                <a:ea typeface="Gliker Bold"/>
                <a:cs typeface="Gliker Bold"/>
                <a:sym typeface="Gliker Bold"/>
              </a:rPr>
              <a:t>Dokumentasi</a:t>
            </a:r>
            <a:endParaRPr lang="en-US" sz="6999" b="1" dirty="0">
              <a:solidFill>
                <a:srgbClr val="000000"/>
              </a:solidFill>
              <a:latin typeface="Gliker Bold"/>
              <a:ea typeface="Gliker Bold"/>
              <a:cs typeface="Gliker Bold"/>
              <a:sym typeface="Gliker Bold"/>
            </a:endParaRPr>
          </a:p>
        </p:txBody>
      </p:sp>
      <p:pic>
        <p:nvPicPr>
          <p:cNvPr id="22" name="Picture 2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93E6CC2-FB21-A383-468B-0399382AD972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320" r="671"/>
          <a:stretch/>
        </p:blipFill>
        <p:spPr>
          <a:xfrm>
            <a:off x="766345" y="1229515"/>
            <a:ext cx="16984172" cy="3381476"/>
          </a:xfrm>
          <a:prstGeom prst="rect">
            <a:avLst/>
          </a:prstGeom>
        </p:spPr>
      </p:pic>
      <p:pic>
        <p:nvPicPr>
          <p:cNvPr id="24" name="Picture 2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72C13A1-F3F1-F5F7-997C-25462EBECE1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971" r="1461"/>
          <a:stretch/>
        </p:blipFill>
        <p:spPr>
          <a:xfrm>
            <a:off x="766345" y="5726818"/>
            <a:ext cx="16861413" cy="2970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5176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4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025637" y="7494463"/>
            <a:ext cx="2908511" cy="3180280"/>
          </a:xfrm>
          <a:custGeom>
            <a:avLst/>
            <a:gdLst/>
            <a:ahLst/>
            <a:cxnLst/>
            <a:rect l="l" t="t" r="r" b="b"/>
            <a:pathLst>
              <a:path w="2908511" h="3180280">
                <a:moveTo>
                  <a:pt x="0" y="0"/>
                </a:moveTo>
                <a:lnTo>
                  <a:pt x="2908511" y="0"/>
                </a:lnTo>
                <a:lnTo>
                  <a:pt x="2908511" y="3180280"/>
                </a:lnTo>
                <a:lnTo>
                  <a:pt x="0" y="31802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487844" y="6886544"/>
            <a:ext cx="2776187" cy="3922573"/>
          </a:xfrm>
          <a:custGeom>
            <a:avLst/>
            <a:gdLst/>
            <a:ahLst/>
            <a:cxnLst/>
            <a:rect l="l" t="t" r="r" b="b"/>
            <a:pathLst>
              <a:path w="2776187" h="3922573">
                <a:moveTo>
                  <a:pt x="0" y="0"/>
                </a:moveTo>
                <a:lnTo>
                  <a:pt x="2776187" y="0"/>
                </a:lnTo>
                <a:lnTo>
                  <a:pt x="2776187" y="3922574"/>
                </a:lnTo>
                <a:lnTo>
                  <a:pt x="0" y="392257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5875214" y="8408876"/>
            <a:ext cx="1604679" cy="1351453"/>
          </a:xfrm>
          <a:custGeom>
            <a:avLst/>
            <a:gdLst/>
            <a:ahLst/>
            <a:cxnLst/>
            <a:rect l="l" t="t" r="r" b="b"/>
            <a:pathLst>
              <a:path w="1604679" h="1351453">
                <a:moveTo>
                  <a:pt x="0" y="0"/>
                </a:moveTo>
                <a:lnTo>
                  <a:pt x="1604679" y="0"/>
                </a:lnTo>
                <a:lnTo>
                  <a:pt x="1604679" y="1351454"/>
                </a:lnTo>
                <a:lnTo>
                  <a:pt x="0" y="135145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864861" y="9084603"/>
            <a:ext cx="846964" cy="785367"/>
          </a:xfrm>
          <a:custGeom>
            <a:avLst/>
            <a:gdLst/>
            <a:ahLst/>
            <a:cxnLst/>
            <a:rect l="l" t="t" r="r" b="b"/>
            <a:pathLst>
              <a:path w="846964" h="785367">
                <a:moveTo>
                  <a:pt x="0" y="0"/>
                </a:moveTo>
                <a:lnTo>
                  <a:pt x="846964" y="0"/>
                </a:lnTo>
                <a:lnTo>
                  <a:pt x="846964" y="785367"/>
                </a:lnTo>
                <a:lnTo>
                  <a:pt x="0" y="78536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-339254" y="2464010"/>
            <a:ext cx="1936252" cy="1753055"/>
          </a:xfrm>
          <a:custGeom>
            <a:avLst/>
            <a:gdLst/>
            <a:ahLst/>
            <a:cxnLst/>
            <a:rect l="l" t="t" r="r" b="b"/>
            <a:pathLst>
              <a:path w="1936252" h="1753055">
                <a:moveTo>
                  <a:pt x="0" y="0"/>
                </a:moveTo>
                <a:lnTo>
                  <a:pt x="1936252" y="0"/>
                </a:lnTo>
                <a:lnTo>
                  <a:pt x="1936252" y="1753055"/>
                </a:lnTo>
                <a:lnTo>
                  <a:pt x="0" y="175305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29399" y="0"/>
            <a:ext cx="1604679" cy="1351453"/>
          </a:xfrm>
          <a:custGeom>
            <a:avLst/>
            <a:gdLst/>
            <a:ahLst/>
            <a:cxnLst/>
            <a:rect l="l" t="t" r="r" b="b"/>
            <a:pathLst>
              <a:path w="1604679" h="1351453">
                <a:moveTo>
                  <a:pt x="0" y="0"/>
                </a:moveTo>
                <a:lnTo>
                  <a:pt x="1604679" y="0"/>
                </a:lnTo>
                <a:lnTo>
                  <a:pt x="1604679" y="1351453"/>
                </a:lnTo>
                <a:lnTo>
                  <a:pt x="0" y="135145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-522517" y="-1043113"/>
            <a:ext cx="2908511" cy="3180280"/>
          </a:xfrm>
          <a:custGeom>
            <a:avLst/>
            <a:gdLst/>
            <a:ahLst/>
            <a:cxnLst/>
            <a:rect l="l" t="t" r="r" b="b"/>
            <a:pathLst>
              <a:path w="2908511" h="3180280">
                <a:moveTo>
                  <a:pt x="0" y="0"/>
                </a:moveTo>
                <a:lnTo>
                  <a:pt x="2908511" y="0"/>
                </a:lnTo>
                <a:lnTo>
                  <a:pt x="2908511" y="3180280"/>
                </a:lnTo>
                <a:lnTo>
                  <a:pt x="0" y="31802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-423482" y="1747740"/>
            <a:ext cx="1604679" cy="1432540"/>
          </a:xfrm>
          <a:custGeom>
            <a:avLst/>
            <a:gdLst/>
            <a:ahLst/>
            <a:cxnLst/>
            <a:rect l="l" t="t" r="r" b="b"/>
            <a:pathLst>
              <a:path w="1604679" h="1432540">
                <a:moveTo>
                  <a:pt x="0" y="0"/>
                </a:moveTo>
                <a:lnTo>
                  <a:pt x="1604678" y="0"/>
                </a:lnTo>
                <a:lnTo>
                  <a:pt x="1604678" y="1432540"/>
                </a:lnTo>
                <a:lnTo>
                  <a:pt x="0" y="143254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8870038" y="9280291"/>
            <a:ext cx="846964" cy="785367"/>
          </a:xfrm>
          <a:custGeom>
            <a:avLst/>
            <a:gdLst/>
            <a:ahLst/>
            <a:cxnLst/>
            <a:rect l="l" t="t" r="r" b="b"/>
            <a:pathLst>
              <a:path w="846964" h="785367">
                <a:moveTo>
                  <a:pt x="0" y="0"/>
                </a:moveTo>
                <a:lnTo>
                  <a:pt x="846964" y="0"/>
                </a:lnTo>
                <a:lnTo>
                  <a:pt x="846964" y="785367"/>
                </a:lnTo>
                <a:lnTo>
                  <a:pt x="0" y="785367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7099673" y="6670713"/>
            <a:ext cx="2376653" cy="2001607"/>
          </a:xfrm>
          <a:custGeom>
            <a:avLst/>
            <a:gdLst/>
            <a:ahLst/>
            <a:cxnLst/>
            <a:rect l="l" t="t" r="r" b="b"/>
            <a:pathLst>
              <a:path w="2376653" h="2001607">
                <a:moveTo>
                  <a:pt x="0" y="0"/>
                </a:moveTo>
                <a:lnTo>
                  <a:pt x="2376654" y="0"/>
                </a:lnTo>
                <a:lnTo>
                  <a:pt x="2376654" y="2001607"/>
                </a:lnTo>
                <a:lnTo>
                  <a:pt x="0" y="2001607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3696994" y="8847831"/>
            <a:ext cx="3224208" cy="2878338"/>
          </a:xfrm>
          <a:custGeom>
            <a:avLst/>
            <a:gdLst/>
            <a:ahLst/>
            <a:cxnLst/>
            <a:rect l="l" t="t" r="r" b="b"/>
            <a:pathLst>
              <a:path w="3224208" h="2878338">
                <a:moveTo>
                  <a:pt x="0" y="0"/>
                </a:moveTo>
                <a:lnTo>
                  <a:pt x="3224207" y="0"/>
                </a:lnTo>
                <a:lnTo>
                  <a:pt x="3224207" y="2878338"/>
                </a:lnTo>
                <a:lnTo>
                  <a:pt x="0" y="2878338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 rot="-8464520">
            <a:off x="15831615" y="-520445"/>
            <a:ext cx="2855370" cy="3372056"/>
          </a:xfrm>
          <a:custGeom>
            <a:avLst/>
            <a:gdLst/>
            <a:ahLst/>
            <a:cxnLst/>
            <a:rect l="l" t="t" r="r" b="b"/>
            <a:pathLst>
              <a:path w="2855370" h="3372056">
                <a:moveTo>
                  <a:pt x="0" y="0"/>
                </a:moveTo>
                <a:lnTo>
                  <a:pt x="2855370" y="0"/>
                </a:lnTo>
                <a:lnTo>
                  <a:pt x="2855370" y="3372056"/>
                </a:lnTo>
                <a:lnTo>
                  <a:pt x="0" y="3372056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 rot="560151">
            <a:off x="828094" y="6802925"/>
            <a:ext cx="692524" cy="817837"/>
          </a:xfrm>
          <a:custGeom>
            <a:avLst/>
            <a:gdLst/>
            <a:ahLst/>
            <a:cxnLst/>
            <a:rect l="l" t="t" r="r" b="b"/>
            <a:pathLst>
              <a:path w="692524" h="817837">
                <a:moveTo>
                  <a:pt x="0" y="0"/>
                </a:moveTo>
                <a:lnTo>
                  <a:pt x="692523" y="0"/>
                </a:lnTo>
                <a:lnTo>
                  <a:pt x="692523" y="817837"/>
                </a:lnTo>
                <a:lnTo>
                  <a:pt x="0" y="817837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 rot="560151">
            <a:off x="4759216" y="9192926"/>
            <a:ext cx="1478013" cy="1745463"/>
          </a:xfrm>
          <a:custGeom>
            <a:avLst/>
            <a:gdLst/>
            <a:ahLst/>
            <a:cxnLst/>
            <a:rect l="l" t="t" r="r" b="b"/>
            <a:pathLst>
              <a:path w="1478013" h="1745463">
                <a:moveTo>
                  <a:pt x="0" y="0"/>
                </a:moveTo>
                <a:lnTo>
                  <a:pt x="1478013" y="0"/>
                </a:lnTo>
                <a:lnTo>
                  <a:pt x="1478013" y="1745463"/>
                </a:lnTo>
                <a:lnTo>
                  <a:pt x="0" y="1745463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15063792" y="-1526885"/>
            <a:ext cx="3224208" cy="2878338"/>
          </a:xfrm>
          <a:custGeom>
            <a:avLst/>
            <a:gdLst/>
            <a:ahLst/>
            <a:cxnLst/>
            <a:rect l="l" t="t" r="r" b="b"/>
            <a:pathLst>
              <a:path w="3224208" h="2878338">
                <a:moveTo>
                  <a:pt x="0" y="0"/>
                </a:moveTo>
                <a:lnTo>
                  <a:pt x="3224208" y="0"/>
                </a:lnTo>
                <a:lnTo>
                  <a:pt x="3224208" y="2878338"/>
                </a:lnTo>
                <a:lnTo>
                  <a:pt x="0" y="2878338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>
            <a:off x="17099673" y="1747740"/>
            <a:ext cx="846964" cy="785367"/>
          </a:xfrm>
          <a:custGeom>
            <a:avLst/>
            <a:gdLst/>
            <a:ahLst/>
            <a:cxnLst/>
            <a:rect l="l" t="t" r="r" b="b"/>
            <a:pathLst>
              <a:path w="846964" h="785367">
                <a:moveTo>
                  <a:pt x="0" y="0"/>
                </a:moveTo>
                <a:lnTo>
                  <a:pt x="846964" y="0"/>
                </a:lnTo>
                <a:lnTo>
                  <a:pt x="846964" y="785367"/>
                </a:lnTo>
                <a:lnTo>
                  <a:pt x="0" y="785367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 rot="560151">
            <a:off x="12262881" y="646161"/>
            <a:ext cx="879666" cy="1038843"/>
          </a:xfrm>
          <a:custGeom>
            <a:avLst/>
            <a:gdLst/>
            <a:ahLst/>
            <a:cxnLst/>
            <a:rect l="l" t="t" r="r" b="b"/>
            <a:pathLst>
              <a:path w="879666" h="1038843">
                <a:moveTo>
                  <a:pt x="0" y="0"/>
                </a:moveTo>
                <a:lnTo>
                  <a:pt x="879666" y="0"/>
                </a:lnTo>
                <a:lnTo>
                  <a:pt x="879666" y="1038843"/>
                </a:lnTo>
                <a:lnTo>
                  <a:pt x="0" y="1038843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>
            <a:off x="5082535" y="423391"/>
            <a:ext cx="831376" cy="742192"/>
          </a:xfrm>
          <a:custGeom>
            <a:avLst/>
            <a:gdLst/>
            <a:ahLst/>
            <a:cxnLst/>
            <a:rect l="l" t="t" r="r" b="b"/>
            <a:pathLst>
              <a:path w="831376" h="742192">
                <a:moveTo>
                  <a:pt x="0" y="0"/>
                </a:moveTo>
                <a:lnTo>
                  <a:pt x="831375" y="0"/>
                </a:lnTo>
                <a:lnTo>
                  <a:pt x="831375" y="742192"/>
                </a:lnTo>
                <a:lnTo>
                  <a:pt x="0" y="74219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29" name="TextBox 29"/>
          <p:cNvSpPr txBox="1"/>
          <p:nvPr/>
        </p:nvSpPr>
        <p:spPr>
          <a:xfrm>
            <a:off x="2971240" y="8375725"/>
            <a:ext cx="12419405" cy="3894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75"/>
              </a:lnSpc>
            </a:pPr>
            <a:r>
              <a:rPr lang="en-US" sz="2339" dirty="0">
                <a:solidFill>
                  <a:srgbClr val="000000"/>
                </a:solidFill>
                <a:latin typeface="210 오로라"/>
                <a:ea typeface="210 오로라"/>
                <a:cs typeface="210 오로라"/>
                <a:sym typeface="210 오로라"/>
              </a:rPr>
              <a:t>Output </a:t>
            </a:r>
            <a:r>
              <a:rPr lang="en-US" sz="2339" dirty="0" err="1">
                <a:solidFill>
                  <a:srgbClr val="000000"/>
                </a:solidFill>
                <a:latin typeface="210 오로라"/>
                <a:ea typeface="210 오로라"/>
                <a:cs typeface="210 오로라"/>
                <a:sym typeface="210 오로라"/>
              </a:rPr>
              <a:t>Lengkap</a:t>
            </a:r>
            <a:r>
              <a:rPr lang="en-US" sz="2339" dirty="0">
                <a:solidFill>
                  <a:srgbClr val="000000"/>
                </a:solidFill>
                <a:latin typeface="210 오로라"/>
                <a:ea typeface="210 오로라"/>
                <a:cs typeface="210 오로라"/>
                <a:sym typeface="210 오로라"/>
              </a:rPr>
              <a:t> </a:t>
            </a:r>
            <a:r>
              <a:rPr lang="en-US" sz="2339" dirty="0" err="1">
                <a:solidFill>
                  <a:srgbClr val="000000"/>
                </a:solidFill>
                <a:latin typeface="210 오로라"/>
                <a:ea typeface="210 오로라"/>
                <a:cs typeface="210 오로라"/>
                <a:sym typeface="210 오로라"/>
              </a:rPr>
              <a:t>Pasien</a:t>
            </a:r>
            <a:r>
              <a:rPr lang="en-US" sz="2339" dirty="0">
                <a:solidFill>
                  <a:srgbClr val="000000"/>
                </a:solidFill>
                <a:latin typeface="210 오로라"/>
                <a:ea typeface="210 오로라"/>
                <a:cs typeface="210 오로라"/>
                <a:sym typeface="210 오로라"/>
              </a:rPr>
              <a:t> pada UI Swagger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4990069" y="318872"/>
            <a:ext cx="8307861" cy="9512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09"/>
              </a:lnSpc>
            </a:pPr>
            <a:r>
              <a:rPr lang="en-US" sz="6999" b="1" dirty="0" err="1">
                <a:solidFill>
                  <a:srgbClr val="000000"/>
                </a:solidFill>
                <a:latin typeface="Gliker Bold"/>
                <a:ea typeface="Gliker Bold"/>
                <a:cs typeface="Gliker Bold"/>
                <a:sym typeface="Gliker Bold"/>
              </a:rPr>
              <a:t>Dokumentasi</a:t>
            </a:r>
            <a:endParaRPr lang="en-US" sz="6999" b="1" dirty="0">
              <a:solidFill>
                <a:srgbClr val="000000"/>
              </a:solidFill>
              <a:latin typeface="Gliker Bold"/>
              <a:ea typeface="Gliker Bold"/>
              <a:cs typeface="Gliker Bold"/>
              <a:sym typeface="Gliker Bold"/>
            </a:endParaRPr>
          </a:p>
        </p:txBody>
      </p:sp>
      <p:pic>
        <p:nvPicPr>
          <p:cNvPr id="22" name="Picture 21" descr="A computer screen shot of a black screen&#10;&#10;AI-generated content may be incorrect.">
            <a:extLst>
              <a:ext uri="{FF2B5EF4-FFF2-40B4-BE49-F238E27FC236}">
                <a16:creationId xmlns:a16="http://schemas.microsoft.com/office/drawing/2014/main" id="{23267D5B-B63A-B0D9-DD04-C50EA934FD35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6210" y="1210367"/>
            <a:ext cx="12951840" cy="711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6654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4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025637" y="7494463"/>
            <a:ext cx="2908511" cy="3180280"/>
          </a:xfrm>
          <a:custGeom>
            <a:avLst/>
            <a:gdLst/>
            <a:ahLst/>
            <a:cxnLst/>
            <a:rect l="l" t="t" r="r" b="b"/>
            <a:pathLst>
              <a:path w="2908511" h="3180280">
                <a:moveTo>
                  <a:pt x="0" y="0"/>
                </a:moveTo>
                <a:lnTo>
                  <a:pt x="2908511" y="0"/>
                </a:lnTo>
                <a:lnTo>
                  <a:pt x="2908511" y="3180280"/>
                </a:lnTo>
                <a:lnTo>
                  <a:pt x="0" y="31802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487844" y="6886544"/>
            <a:ext cx="2776187" cy="3922573"/>
          </a:xfrm>
          <a:custGeom>
            <a:avLst/>
            <a:gdLst/>
            <a:ahLst/>
            <a:cxnLst/>
            <a:rect l="l" t="t" r="r" b="b"/>
            <a:pathLst>
              <a:path w="2776187" h="3922573">
                <a:moveTo>
                  <a:pt x="0" y="0"/>
                </a:moveTo>
                <a:lnTo>
                  <a:pt x="2776187" y="0"/>
                </a:lnTo>
                <a:lnTo>
                  <a:pt x="2776187" y="3922574"/>
                </a:lnTo>
                <a:lnTo>
                  <a:pt x="0" y="392257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5875214" y="8408876"/>
            <a:ext cx="1604679" cy="1351453"/>
          </a:xfrm>
          <a:custGeom>
            <a:avLst/>
            <a:gdLst/>
            <a:ahLst/>
            <a:cxnLst/>
            <a:rect l="l" t="t" r="r" b="b"/>
            <a:pathLst>
              <a:path w="1604679" h="1351453">
                <a:moveTo>
                  <a:pt x="0" y="0"/>
                </a:moveTo>
                <a:lnTo>
                  <a:pt x="1604679" y="0"/>
                </a:lnTo>
                <a:lnTo>
                  <a:pt x="1604679" y="1351454"/>
                </a:lnTo>
                <a:lnTo>
                  <a:pt x="0" y="135145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864861" y="9084603"/>
            <a:ext cx="846964" cy="785367"/>
          </a:xfrm>
          <a:custGeom>
            <a:avLst/>
            <a:gdLst/>
            <a:ahLst/>
            <a:cxnLst/>
            <a:rect l="l" t="t" r="r" b="b"/>
            <a:pathLst>
              <a:path w="846964" h="785367">
                <a:moveTo>
                  <a:pt x="0" y="0"/>
                </a:moveTo>
                <a:lnTo>
                  <a:pt x="846964" y="0"/>
                </a:lnTo>
                <a:lnTo>
                  <a:pt x="846964" y="785367"/>
                </a:lnTo>
                <a:lnTo>
                  <a:pt x="0" y="78536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-339254" y="2464010"/>
            <a:ext cx="1936252" cy="1753055"/>
          </a:xfrm>
          <a:custGeom>
            <a:avLst/>
            <a:gdLst/>
            <a:ahLst/>
            <a:cxnLst/>
            <a:rect l="l" t="t" r="r" b="b"/>
            <a:pathLst>
              <a:path w="1936252" h="1753055">
                <a:moveTo>
                  <a:pt x="0" y="0"/>
                </a:moveTo>
                <a:lnTo>
                  <a:pt x="1936252" y="0"/>
                </a:lnTo>
                <a:lnTo>
                  <a:pt x="1936252" y="1753055"/>
                </a:lnTo>
                <a:lnTo>
                  <a:pt x="0" y="175305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29399" y="0"/>
            <a:ext cx="1604679" cy="1351453"/>
          </a:xfrm>
          <a:custGeom>
            <a:avLst/>
            <a:gdLst/>
            <a:ahLst/>
            <a:cxnLst/>
            <a:rect l="l" t="t" r="r" b="b"/>
            <a:pathLst>
              <a:path w="1604679" h="1351453">
                <a:moveTo>
                  <a:pt x="0" y="0"/>
                </a:moveTo>
                <a:lnTo>
                  <a:pt x="1604679" y="0"/>
                </a:lnTo>
                <a:lnTo>
                  <a:pt x="1604679" y="1351453"/>
                </a:lnTo>
                <a:lnTo>
                  <a:pt x="0" y="135145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-522517" y="-1043113"/>
            <a:ext cx="2908511" cy="3180280"/>
          </a:xfrm>
          <a:custGeom>
            <a:avLst/>
            <a:gdLst/>
            <a:ahLst/>
            <a:cxnLst/>
            <a:rect l="l" t="t" r="r" b="b"/>
            <a:pathLst>
              <a:path w="2908511" h="3180280">
                <a:moveTo>
                  <a:pt x="0" y="0"/>
                </a:moveTo>
                <a:lnTo>
                  <a:pt x="2908511" y="0"/>
                </a:lnTo>
                <a:lnTo>
                  <a:pt x="2908511" y="3180280"/>
                </a:lnTo>
                <a:lnTo>
                  <a:pt x="0" y="31802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-423482" y="1747740"/>
            <a:ext cx="1604679" cy="1432540"/>
          </a:xfrm>
          <a:custGeom>
            <a:avLst/>
            <a:gdLst/>
            <a:ahLst/>
            <a:cxnLst/>
            <a:rect l="l" t="t" r="r" b="b"/>
            <a:pathLst>
              <a:path w="1604679" h="1432540">
                <a:moveTo>
                  <a:pt x="0" y="0"/>
                </a:moveTo>
                <a:lnTo>
                  <a:pt x="1604678" y="0"/>
                </a:lnTo>
                <a:lnTo>
                  <a:pt x="1604678" y="1432540"/>
                </a:lnTo>
                <a:lnTo>
                  <a:pt x="0" y="143254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8870038" y="9280291"/>
            <a:ext cx="846964" cy="785367"/>
          </a:xfrm>
          <a:custGeom>
            <a:avLst/>
            <a:gdLst/>
            <a:ahLst/>
            <a:cxnLst/>
            <a:rect l="l" t="t" r="r" b="b"/>
            <a:pathLst>
              <a:path w="846964" h="785367">
                <a:moveTo>
                  <a:pt x="0" y="0"/>
                </a:moveTo>
                <a:lnTo>
                  <a:pt x="846964" y="0"/>
                </a:lnTo>
                <a:lnTo>
                  <a:pt x="846964" y="785367"/>
                </a:lnTo>
                <a:lnTo>
                  <a:pt x="0" y="785367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7099673" y="6670713"/>
            <a:ext cx="2376653" cy="2001607"/>
          </a:xfrm>
          <a:custGeom>
            <a:avLst/>
            <a:gdLst/>
            <a:ahLst/>
            <a:cxnLst/>
            <a:rect l="l" t="t" r="r" b="b"/>
            <a:pathLst>
              <a:path w="2376653" h="2001607">
                <a:moveTo>
                  <a:pt x="0" y="0"/>
                </a:moveTo>
                <a:lnTo>
                  <a:pt x="2376654" y="0"/>
                </a:lnTo>
                <a:lnTo>
                  <a:pt x="2376654" y="2001607"/>
                </a:lnTo>
                <a:lnTo>
                  <a:pt x="0" y="2001607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3696994" y="8847831"/>
            <a:ext cx="3224208" cy="2878338"/>
          </a:xfrm>
          <a:custGeom>
            <a:avLst/>
            <a:gdLst/>
            <a:ahLst/>
            <a:cxnLst/>
            <a:rect l="l" t="t" r="r" b="b"/>
            <a:pathLst>
              <a:path w="3224208" h="2878338">
                <a:moveTo>
                  <a:pt x="0" y="0"/>
                </a:moveTo>
                <a:lnTo>
                  <a:pt x="3224207" y="0"/>
                </a:lnTo>
                <a:lnTo>
                  <a:pt x="3224207" y="2878338"/>
                </a:lnTo>
                <a:lnTo>
                  <a:pt x="0" y="2878338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 rot="-8464520">
            <a:off x="15831615" y="-520445"/>
            <a:ext cx="2855370" cy="3372056"/>
          </a:xfrm>
          <a:custGeom>
            <a:avLst/>
            <a:gdLst/>
            <a:ahLst/>
            <a:cxnLst/>
            <a:rect l="l" t="t" r="r" b="b"/>
            <a:pathLst>
              <a:path w="2855370" h="3372056">
                <a:moveTo>
                  <a:pt x="0" y="0"/>
                </a:moveTo>
                <a:lnTo>
                  <a:pt x="2855370" y="0"/>
                </a:lnTo>
                <a:lnTo>
                  <a:pt x="2855370" y="3372056"/>
                </a:lnTo>
                <a:lnTo>
                  <a:pt x="0" y="3372056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 rot="560151">
            <a:off x="828094" y="6802925"/>
            <a:ext cx="692524" cy="817837"/>
          </a:xfrm>
          <a:custGeom>
            <a:avLst/>
            <a:gdLst/>
            <a:ahLst/>
            <a:cxnLst/>
            <a:rect l="l" t="t" r="r" b="b"/>
            <a:pathLst>
              <a:path w="692524" h="817837">
                <a:moveTo>
                  <a:pt x="0" y="0"/>
                </a:moveTo>
                <a:lnTo>
                  <a:pt x="692523" y="0"/>
                </a:lnTo>
                <a:lnTo>
                  <a:pt x="692523" y="817837"/>
                </a:lnTo>
                <a:lnTo>
                  <a:pt x="0" y="817837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 rot="560151">
            <a:off x="4759216" y="9192926"/>
            <a:ext cx="1478013" cy="1745463"/>
          </a:xfrm>
          <a:custGeom>
            <a:avLst/>
            <a:gdLst/>
            <a:ahLst/>
            <a:cxnLst/>
            <a:rect l="l" t="t" r="r" b="b"/>
            <a:pathLst>
              <a:path w="1478013" h="1745463">
                <a:moveTo>
                  <a:pt x="0" y="0"/>
                </a:moveTo>
                <a:lnTo>
                  <a:pt x="1478013" y="0"/>
                </a:lnTo>
                <a:lnTo>
                  <a:pt x="1478013" y="1745463"/>
                </a:lnTo>
                <a:lnTo>
                  <a:pt x="0" y="1745463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15063792" y="-1526885"/>
            <a:ext cx="3224208" cy="2878338"/>
          </a:xfrm>
          <a:custGeom>
            <a:avLst/>
            <a:gdLst/>
            <a:ahLst/>
            <a:cxnLst/>
            <a:rect l="l" t="t" r="r" b="b"/>
            <a:pathLst>
              <a:path w="3224208" h="2878338">
                <a:moveTo>
                  <a:pt x="0" y="0"/>
                </a:moveTo>
                <a:lnTo>
                  <a:pt x="3224208" y="0"/>
                </a:lnTo>
                <a:lnTo>
                  <a:pt x="3224208" y="2878338"/>
                </a:lnTo>
                <a:lnTo>
                  <a:pt x="0" y="2878338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>
            <a:off x="17099673" y="1747740"/>
            <a:ext cx="846964" cy="785367"/>
          </a:xfrm>
          <a:custGeom>
            <a:avLst/>
            <a:gdLst/>
            <a:ahLst/>
            <a:cxnLst/>
            <a:rect l="l" t="t" r="r" b="b"/>
            <a:pathLst>
              <a:path w="846964" h="785367">
                <a:moveTo>
                  <a:pt x="0" y="0"/>
                </a:moveTo>
                <a:lnTo>
                  <a:pt x="846964" y="0"/>
                </a:lnTo>
                <a:lnTo>
                  <a:pt x="846964" y="785367"/>
                </a:lnTo>
                <a:lnTo>
                  <a:pt x="0" y="785367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 rot="560151">
            <a:off x="12262881" y="646161"/>
            <a:ext cx="879666" cy="1038843"/>
          </a:xfrm>
          <a:custGeom>
            <a:avLst/>
            <a:gdLst/>
            <a:ahLst/>
            <a:cxnLst/>
            <a:rect l="l" t="t" r="r" b="b"/>
            <a:pathLst>
              <a:path w="879666" h="1038843">
                <a:moveTo>
                  <a:pt x="0" y="0"/>
                </a:moveTo>
                <a:lnTo>
                  <a:pt x="879666" y="0"/>
                </a:lnTo>
                <a:lnTo>
                  <a:pt x="879666" y="1038843"/>
                </a:lnTo>
                <a:lnTo>
                  <a:pt x="0" y="1038843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>
            <a:off x="5082535" y="423391"/>
            <a:ext cx="831376" cy="742192"/>
          </a:xfrm>
          <a:custGeom>
            <a:avLst/>
            <a:gdLst/>
            <a:ahLst/>
            <a:cxnLst/>
            <a:rect l="l" t="t" r="r" b="b"/>
            <a:pathLst>
              <a:path w="831376" h="742192">
                <a:moveTo>
                  <a:pt x="0" y="0"/>
                </a:moveTo>
                <a:lnTo>
                  <a:pt x="831375" y="0"/>
                </a:lnTo>
                <a:lnTo>
                  <a:pt x="831375" y="742192"/>
                </a:lnTo>
                <a:lnTo>
                  <a:pt x="0" y="74219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23" name="TextBox 23"/>
          <p:cNvSpPr txBox="1"/>
          <p:nvPr/>
        </p:nvSpPr>
        <p:spPr>
          <a:xfrm>
            <a:off x="3577068" y="3302515"/>
            <a:ext cx="12419405" cy="4020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26687" lvl="1" indent="-263343" algn="l">
              <a:lnSpc>
                <a:spcPts val="3415"/>
              </a:lnSpc>
              <a:buFont typeface="Arial"/>
              <a:buChar char="•"/>
            </a:pPr>
            <a:r>
              <a:rPr lang="en-US" sz="2439" dirty="0">
                <a:solidFill>
                  <a:srgbClr val="000000"/>
                </a:solidFill>
                <a:latin typeface="210 오로라"/>
                <a:ea typeface="210 오로라"/>
                <a:cs typeface="210 오로라"/>
                <a:sym typeface="210 오로라"/>
              </a:rPr>
              <a:t>https://chatgpt.com/share/6861069e-682c-8010-8555-1d64ea46f860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4990070" y="2114642"/>
            <a:ext cx="8307861" cy="9512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09"/>
              </a:lnSpc>
            </a:pPr>
            <a:r>
              <a:rPr lang="en-US" sz="6999" b="1">
                <a:solidFill>
                  <a:srgbClr val="000000"/>
                </a:solidFill>
                <a:latin typeface="Gliker Bold"/>
                <a:ea typeface="Gliker Bold"/>
                <a:cs typeface="Gliker Bold"/>
                <a:sym typeface="Gliker Bold"/>
              </a:rPr>
              <a:t>Referensi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4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025637" y="7494463"/>
            <a:ext cx="2908511" cy="3180280"/>
          </a:xfrm>
          <a:custGeom>
            <a:avLst/>
            <a:gdLst/>
            <a:ahLst/>
            <a:cxnLst/>
            <a:rect l="l" t="t" r="r" b="b"/>
            <a:pathLst>
              <a:path w="2908511" h="3180280">
                <a:moveTo>
                  <a:pt x="0" y="0"/>
                </a:moveTo>
                <a:lnTo>
                  <a:pt x="2908511" y="0"/>
                </a:lnTo>
                <a:lnTo>
                  <a:pt x="2908511" y="3180280"/>
                </a:lnTo>
                <a:lnTo>
                  <a:pt x="0" y="31802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339254" y="6752170"/>
            <a:ext cx="2776187" cy="3922573"/>
          </a:xfrm>
          <a:custGeom>
            <a:avLst/>
            <a:gdLst/>
            <a:ahLst/>
            <a:cxnLst/>
            <a:rect l="l" t="t" r="r" b="b"/>
            <a:pathLst>
              <a:path w="2776187" h="3922573">
                <a:moveTo>
                  <a:pt x="0" y="0"/>
                </a:moveTo>
                <a:lnTo>
                  <a:pt x="2776187" y="0"/>
                </a:lnTo>
                <a:lnTo>
                  <a:pt x="2776187" y="3922573"/>
                </a:lnTo>
                <a:lnTo>
                  <a:pt x="0" y="392257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5875214" y="8408876"/>
            <a:ext cx="1604679" cy="1351453"/>
          </a:xfrm>
          <a:custGeom>
            <a:avLst/>
            <a:gdLst/>
            <a:ahLst/>
            <a:cxnLst/>
            <a:rect l="l" t="t" r="r" b="b"/>
            <a:pathLst>
              <a:path w="1604679" h="1351453">
                <a:moveTo>
                  <a:pt x="0" y="0"/>
                </a:moveTo>
                <a:lnTo>
                  <a:pt x="1604679" y="0"/>
                </a:lnTo>
                <a:lnTo>
                  <a:pt x="1604679" y="1351454"/>
                </a:lnTo>
                <a:lnTo>
                  <a:pt x="0" y="135145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864861" y="9084603"/>
            <a:ext cx="846964" cy="785367"/>
          </a:xfrm>
          <a:custGeom>
            <a:avLst/>
            <a:gdLst/>
            <a:ahLst/>
            <a:cxnLst/>
            <a:rect l="l" t="t" r="r" b="b"/>
            <a:pathLst>
              <a:path w="846964" h="785367">
                <a:moveTo>
                  <a:pt x="0" y="0"/>
                </a:moveTo>
                <a:lnTo>
                  <a:pt x="846964" y="0"/>
                </a:lnTo>
                <a:lnTo>
                  <a:pt x="846964" y="785367"/>
                </a:lnTo>
                <a:lnTo>
                  <a:pt x="0" y="78536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-339254" y="2464010"/>
            <a:ext cx="1936252" cy="1753055"/>
          </a:xfrm>
          <a:custGeom>
            <a:avLst/>
            <a:gdLst/>
            <a:ahLst/>
            <a:cxnLst/>
            <a:rect l="l" t="t" r="r" b="b"/>
            <a:pathLst>
              <a:path w="1936252" h="1753055">
                <a:moveTo>
                  <a:pt x="0" y="0"/>
                </a:moveTo>
                <a:lnTo>
                  <a:pt x="1936252" y="0"/>
                </a:lnTo>
                <a:lnTo>
                  <a:pt x="1936252" y="1753055"/>
                </a:lnTo>
                <a:lnTo>
                  <a:pt x="0" y="175305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29399" y="0"/>
            <a:ext cx="1604679" cy="1351453"/>
          </a:xfrm>
          <a:custGeom>
            <a:avLst/>
            <a:gdLst/>
            <a:ahLst/>
            <a:cxnLst/>
            <a:rect l="l" t="t" r="r" b="b"/>
            <a:pathLst>
              <a:path w="1604679" h="1351453">
                <a:moveTo>
                  <a:pt x="0" y="0"/>
                </a:moveTo>
                <a:lnTo>
                  <a:pt x="1604679" y="0"/>
                </a:lnTo>
                <a:lnTo>
                  <a:pt x="1604679" y="1351453"/>
                </a:lnTo>
                <a:lnTo>
                  <a:pt x="0" y="135145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-522517" y="-1043113"/>
            <a:ext cx="2908511" cy="3180280"/>
          </a:xfrm>
          <a:custGeom>
            <a:avLst/>
            <a:gdLst/>
            <a:ahLst/>
            <a:cxnLst/>
            <a:rect l="l" t="t" r="r" b="b"/>
            <a:pathLst>
              <a:path w="2908511" h="3180280">
                <a:moveTo>
                  <a:pt x="0" y="0"/>
                </a:moveTo>
                <a:lnTo>
                  <a:pt x="2908511" y="0"/>
                </a:lnTo>
                <a:lnTo>
                  <a:pt x="2908511" y="3180280"/>
                </a:lnTo>
                <a:lnTo>
                  <a:pt x="0" y="31802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-423482" y="1747740"/>
            <a:ext cx="1604679" cy="1432540"/>
          </a:xfrm>
          <a:custGeom>
            <a:avLst/>
            <a:gdLst/>
            <a:ahLst/>
            <a:cxnLst/>
            <a:rect l="l" t="t" r="r" b="b"/>
            <a:pathLst>
              <a:path w="1604679" h="1432540">
                <a:moveTo>
                  <a:pt x="0" y="0"/>
                </a:moveTo>
                <a:lnTo>
                  <a:pt x="1604678" y="0"/>
                </a:lnTo>
                <a:lnTo>
                  <a:pt x="1604678" y="1432540"/>
                </a:lnTo>
                <a:lnTo>
                  <a:pt x="0" y="143254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8870038" y="9280291"/>
            <a:ext cx="846964" cy="785367"/>
          </a:xfrm>
          <a:custGeom>
            <a:avLst/>
            <a:gdLst/>
            <a:ahLst/>
            <a:cxnLst/>
            <a:rect l="l" t="t" r="r" b="b"/>
            <a:pathLst>
              <a:path w="846964" h="785367">
                <a:moveTo>
                  <a:pt x="0" y="0"/>
                </a:moveTo>
                <a:lnTo>
                  <a:pt x="846964" y="0"/>
                </a:lnTo>
                <a:lnTo>
                  <a:pt x="846964" y="785367"/>
                </a:lnTo>
                <a:lnTo>
                  <a:pt x="0" y="785367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7099673" y="6670713"/>
            <a:ext cx="2376653" cy="2001607"/>
          </a:xfrm>
          <a:custGeom>
            <a:avLst/>
            <a:gdLst/>
            <a:ahLst/>
            <a:cxnLst/>
            <a:rect l="l" t="t" r="r" b="b"/>
            <a:pathLst>
              <a:path w="2376653" h="2001607">
                <a:moveTo>
                  <a:pt x="0" y="0"/>
                </a:moveTo>
                <a:lnTo>
                  <a:pt x="2376654" y="0"/>
                </a:lnTo>
                <a:lnTo>
                  <a:pt x="2376654" y="2001607"/>
                </a:lnTo>
                <a:lnTo>
                  <a:pt x="0" y="2001607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3696994" y="8847831"/>
            <a:ext cx="3224208" cy="2878338"/>
          </a:xfrm>
          <a:custGeom>
            <a:avLst/>
            <a:gdLst/>
            <a:ahLst/>
            <a:cxnLst/>
            <a:rect l="l" t="t" r="r" b="b"/>
            <a:pathLst>
              <a:path w="3224208" h="2878338">
                <a:moveTo>
                  <a:pt x="0" y="0"/>
                </a:moveTo>
                <a:lnTo>
                  <a:pt x="3224207" y="0"/>
                </a:lnTo>
                <a:lnTo>
                  <a:pt x="3224207" y="2878338"/>
                </a:lnTo>
                <a:lnTo>
                  <a:pt x="0" y="2878338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 rot="-8464520">
            <a:off x="15831615" y="-520445"/>
            <a:ext cx="2855370" cy="3372056"/>
          </a:xfrm>
          <a:custGeom>
            <a:avLst/>
            <a:gdLst/>
            <a:ahLst/>
            <a:cxnLst/>
            <a:rect l="l" t="t" r="r" b="b"/>
            <a:pathLst>
              <a:path w="2855370" h="3372056">
                <a:moveTo>
                  <a:pt x="0" y="0"/>
                </a:moveTo>
                <a:lnTo>
                  <a:pt x="2855370" y="0"/>
                </a:lnTo>
                <a:lnTo>
                  <a:pt x="2855370" y="3372056"/>
                </a:lnTo>
                <a:lnTo>
                  <a:pt x="0" y="3372056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 rot="560151">
            <a:off x="828094" y="6802925"/>
            <a:ext cx="692524" cy="817837"/>
          </a:xfrm>
          <a:custGeom>
            <a:avLst/>
            <a:gdLst/>
            <a:ahLst/>
            <a:cxnLst/>
            <a:rect l="l" t="t" r="r" b="b"/>
            <a:pathLst>
              <a:path w="692524" h="817837">
                <a:moveTo>
                  <a:pt x="0" y="0"/>
                </a:moveTo>
                <a:lnTo>
                  <a:pt x="692523" y="0"/>
                </a:lnTo>
                <a:lnTo>
                  <a:pt x="692523" y="817837"/>
                </a:lnTo>
                <a:lnTo>
                  <a:pt x="0" y="817837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 rot="560151">
            <a:off x="4759216" y="9192926"/>
            <a:ext cx="1478013" cy="1745463"/>
          </a:xfrm>
          <a:custGeom>
            <a:avLst/>
            <a:gdLst/>
            <a:ahLst/>
            <a:cxnLst/>
            <a:rect l="l" t="t" r="r" b="b"/>
            <a:pathLst>
              <a:path w="1478013" h="1745463">
                <a:moveTo>
                  <a:pt x="0" y="0"/>
                </a:moveTo>
                <a:lnTo>
                  <a:pt x="1478013" y="0"/>
                </a:lnTo>
                <a:lnTo>
                  <a:pt x="1478013" y="1745463"/>
                </a:lnTo>
                <a:lnTo>
                  <a:pt x="0" y="1745463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15063792" y="-1526885"/>
            <a:ext cx="3224208" cy="2878338"/>
          </a:xfrm>
          <a:custGeom>
            <a:avLst/>
            <a:gdLst/>
            <a:ahLst/>
            <a:cxnLst/>
            <a:rect l="l" t="t" r="r" b="b"/>
            <a:pathLst>
              <a:path w="3224208" h="2878338">
                <a:moveTo>
                  <a:pt x="0" y="0"/>
                </a:moveTo>
                <a:lnTo>
                  <a:pt x="3224208" y="0"/>
                </a:lnTo>
                <a:lnTo>
                  <a:pt x="3224208" y="2878338"/>
                </a:lnTo>
                <a:lnTo>
                  <a:pt x="0" y="2878338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>
            <a:off x="17099673" y="1747740"/>
            <a:ext cx="846964" cy="785367"/>
          </a:xfrm>
          <a:custGeom>
            <a:avLst/>
            <a:gdLst/>
            <a:ahLst/>
            <a:cxnLst/>
            <a:rect l="l" t="t" r="r" b="b"/>
            <a:pathLst>
              <a:path w="846964" h="785367">
                <a:moveTo>
                  <a:pt x="0" y="0"/>
                </a:moveTo>
                <a:lnTo>
                  <a:pt x="846964" y="0"/>
                </a:lnTo>
                <a:lnTo>
                  <a:pt x="846964" y="785367"/>
                </a:lnTo>
                <a:lnTo>
                  <a:pt x="0" y="785367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</p:sp>
      <p:sp>
        <p:nvSpPr>
          <p:cNvPr id="18" name="TextBox 18"/>
          <p:cNvSpPr txBox="1"/>
          <p:nvPr/>
        </p:nvSpPr>
        <p:spPr>
          <a:xfrm>
            <a:off x="4078910" y="1896946"/>
            <a:ext cx="10130180" cy="38766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995"/>
              </a:lnSpc>
            </a:pPr>
            <a:r>
              <a:rPr lang="en-US" sz="14559" b="1">
                <a:solidFill>
                  <a:srgbClr val="000000"/>
                </a:solidFill>
                <a:latin typeface="Gliker Bold"/>
                <a:ea typeface="Gliker Bold"/>
                <a:cs typeface="Gliker Bold"/>
                <a:sym typeface="Gliker Bold"/>
              </a:rPr>
              <a:t>Terima</a:t>
            </a:r>
          </a:p>
          <a:p>
            <a:pPr algn="ctr">
              <a:lnSpc>
                <a:spcPts val="14995"/>
              </a:lnSpc>
            </a:pPr>
            <a:r>
              <a:rPr lang="en-US" sz="14559" b="1">
                <a:solidFill>
                  <a:srgbClr val="000000"/>
                </a:solidFill>
                <a:latin typeface="Gliker Bold"/>
                <a:ea typeface="Gliker Bold"/>
                <a:cs typeface="Gliker Bold"/>
                <a:sym typeface="Gliker Bold"/>
              </a:rPr>
              <a:t>Kasih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4078910" y="6309081"/>
            <a:ext cx="10130180" cy="8636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999"/>
              </a:lnSpc>
            </a:pPr>
            <a:r>
              <a:rPr lang="en-US" sz="4999" dirty="0" err="1">
                <a:solidFill>
                  <a:srgbClr val="000000"/>
                </a:solidFill>
                <a:latin typeface="210 오로라"/>
                <a:ea typeface="210 오로라"/>
                <a:cs typeface="210 오로라"/>
                <a:sym typeface="210 오로라"/>
              </a:rPr>
              <a:t>Sampai</a:t>
            </a:r>
            <a:r>
              <a:rPr lang="en-US" sz="4999" dirty="0">
                <a:solidFill>
                  <a:srgbClr val="000000"/>
                </a:solidFill>
                <a:latin typeface="210 오로라"/>
                <a:ea typeface="210 오로라"/>
                <a:cs typeface="210 오로라"/>
                <a:sym typeface="210 오로라"/>
              </a:rPr>
              <a:t> </a:t>
            </a:r>
            <a:r>
              <a:rPr lang="en-US" sz="4999" dirty="0" err="1">
                <a:solidFill>
                  <a:srgbClr val="000000"/>
                </a:solidFill>
                <a:latin typeface="210 오로라"/>
                <a:ea typeface="210 오로라"/>
                <a:cs typeface="210 오로라"/>
                <a:sym typeface="210 오로라"/>
              </a:rPr>
              <a:t>Berjumpa</a:t>
            </a:r>
            <a:r>
              <a:rPr lang="en-US" sz="4999" dirty="0">
                <a:solidFill>
                  <a:srgbClr val="000000"/>
                </a:solidFill>
                <a:latin typeface="210 오로라"/>
                <a:ea typeface="210 오로라"/>
                <a:cs typeface="210 오로라"/>
                <a:sym typeface="210 오로라"/>
              </a:rPr>
              <a:t> </a:t>
            </a:r>
            <a:r>
              <a:rPr lang="en-US" sz="4999" dirty="0" err="1">
                <a:solidFill>
                  <a:srgbClr val="000000"/>
                </a:solidFill>
                <a:latin typeface="210 오로라"/>
                <a:ea typeface="210 오로라"/>
                <a:cs typeface="210 오로라"/>
                <a:sym typeface="210 오로라"/>
              </a:rPr>
              <a:t>Lagi</a:t>
            </a:r>
            <a:r>
              <a:rPr lang="en-US" sz="4999" dirty="0">
                <a:solidFill>
                  <a:srgbClr val="000000"/>
                </a:solidFill>
                <a:latin typeface="210 오로라"/>
                <a:ea typeface="210 오로라"/>
                <a:cs typeface="210 오로라"/>
                <a:sym typeface="210 오로라"/>
              </a:rPr>
              <a:t>....</a:t>
            </a:r>
          </a:p>
        </p:txBody>
      </p:sp>
      <p:sp>
        <p:nvSpPr>
          <p:cNvPr id="20" name="Freeform 20"/>
          <p:cNvSpPr/>
          <p:nvPr/>
        </p:nvSpPr>
        <p:spPr>
          <a:xfrm rot="560151">
            <a:off x="12738892" y="2509471"/>
            <a:ext cx="879666" cy="1038843"/>
          </a:xfrm>
          <a:custGeom>
            <a:avLst/>
            <a:gdLst/>
            <a:ahLst/>
            <a:cxnLst/>
            <a:rect l="l" t="t" r="r" b="b"/>
            <a:pathLst>
              <a:path w="879666" h="1038843">
                <a:moveTo>
                  <a:pt x="0" y="0"/>
                </a:moveTo>
                <a:lnTo>
                  <a:pt x="879666" y="0"/>
                </a:lnTo>
                <a:lnTo>
                  <a:pt x="879666" y="1038843"/>
                </a:lnTo>
                <a:lnTo>
                  <a:pt x="0" y="1038843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a:blipFill>
        </p:spPr>
      </p:sp>
      <p:sp>
        <p:nvSpPr>
          <p:cNvPr id="21" name="Freeform 21"/>
          <p:cNvSpPr/>
          <p:nvPr/>
        </p:nvSpPr>
        <p:spPr>
          <a:xfrm>
            <a:off x="2868567" y="5671664"/>
            <a:ext cx="831376" cy="742192"/>
          </a:xfrm>
          <a:custGeom>
            <a:avLst/>
            <a:gdLst/>
            <a:ahLst/>
            <a:cxnLst/>
            <a:rect l="l" t="t" r="r" b="b"/>
            <a:pathLst>
              <a:path w="831376" h="742192">
                <a:moveTo>
                  <a:pt x="0" y="0"/>
                </a:moveTo>
                <a:lnTo>
                  <a:pt x="831376" y="0"/>
                </a:lnTo>
                <a:lnTo>
                  <a:pt x="831376" y="742192"/>
                </a:lnTo>
                <a:lnTo>
                  <a:pt x="0" y="74219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4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025637" y="7494463"/>
            <a:ext cx="2908511" cy="3180280"/>
          </a:xfrm>
          <a:custGeom>
            <a:avLst/>
            <a:gdLst/>
            <a:ahLst/>
            <a:cxnLst/>
            <a:rect l="l" t="t" r="r" b="b"/>
            <a:pathLst>
              <a:path w="2908511" h="3180280">
                <a:moveTo>
                  <a:pt x="0" y="0"/>
                </a:moveTo>
                <a:lnTo>
                  <a:pt x="2908511" y="0"/>
                </a:lnTo>
                <a:lnTo>
                  <a:pt x="2908511" y="3180280"/>
                </a:lnTo>
                <a:lnTo>
                  <a:pt x="0" y="31802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339254" y="6752170"/>
            <a:ext cx="2776187" cy="3922573"/>
          </a:xfrm>
          <a:custGeom>
            <a:avLst/>
            <a:gdLst/>
            <a:ahLst/>
            <a:cxnLst/>
            <a:rect l="l" t="t" r="r" b="b"/>
            <a:pathLst>
              <a:path w="2776187" h="3922573">
                <a:moveTo>
                  <a:pt x="0" y="0"/>
                </a:moveTo>
                <a:lnTo>
                  <a:pt x="2776187" y="0"/>
                </a:lnTo>
                <a:lnTo>
                  <a:pt x="2776187" y="3922573"/>
                </a:lnTo>
                <a:lnTo>
                  <a:pt x="0" y="392257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5875214" y="8408876"/>
            <a:ext cx="1604679" cy="1351453"/>
          </a:xfrm>
          <a:custGeom>
            <a:avLst/>
            <a:gdLst/>
            <a:ahLst/>
            <a:cxnLst/>
            <a:rect l="l" t="t" r="r" b="b"/>
            <a:pathLst>
              <a:path w="1604679" h="1351453">
                <a:moveTo>
                  <a:pt x="0" y="0"/>
                </a:moveTo>
                <a:lnTo>
                  <a:pt x="1604679" y="0"/>
                </a:lnTo>
                <a:lnTo>
                  <a:pt x="1604679" y="1351454"/>
                </a:lnTo>
                <a:lnTo>
                  <a:pt x="0" y="135145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864861" y="9084603"/>
            <a:ext cx="846964" cy="785367"/>
          </a:xfrm>
          <a:custGeom>
            <a:avLst/>
            <a:gdLst/>
            <a:ahLst/>
            <a:cxnLst/>
            <a:rect l="l" t="t" r="r" b="b"/>
            <a:pathLst>
              <a:path w="846964" h="785367">
                <a:moveTo>
                  <a:pt x="0" y="0"/>
                </a:moveTo>
                <a:lnTo>
                  <a:pt x="846964" y="0"/>
                </a:lnTo>
                <a:lnTo>
                  <a:pt x="846964" y="785367"/>
                </a:lnTo>
                <a:lnTo>
                  <a:pt x="0" y="78536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-339254" y="2464010"/>
            <a:ext cx="1936252" cy="1753055"/>
          </a:xfrm>
          <a:custGeom>
            <a:avLst/>
            <a:gdLst/>
            <a:ahLst/>
            <a:cxnLst/>
            <a:rect l="l" t="t" r="r" b="b"/>
            <a:pathLst>
              <a:path w="1936252" h="1753055">
                <a:moveTo>
                  <a:pt x="0" y="0"/>
                </a:moveTo>
                <a:lnTo>
                  <a:pt x="1936252" y="0"/>
                </a:lnTo>
                <a:lnTo>
                  <a:pt x="1936252" y="1753055"/>
                </a:lnTo>
                <a:lnTo>
                  <a:pt x="0" y="175305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29399" y="0"/>
            <a:ext cx="1604679" cy="1351453"/>
          </a:xfrm>
          <a:custGeom>
            <a:avLst/>
            <a:gdLst/>
            <a:ahLst/>
            <a:cxnLst/>
            <a:rect l="l" t="t" r="r" b="b"/>
            <a:pathLst>
              <a:path w="1604679" h="1351453">
                <a:moveTo>
                  <a:pt x="0" y="0"/>
                </a:moveTo>
                <a:lnTo>
                  <a:pt x="1604679" y="0"/>
                </a:lnTo>
                <a:lnTo>
                  <a:pt x="1604679" y="1351453"/>
                </a:lnTo>
                <a:lnTo>
                  <a:pt x="0" y="135145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-522517" y="-1043113"/>
            <a:ext cx="2908511" cy="3180280"/>
          </a:xfrm>
          <a:custGeom>
            <a:avLst/>
            <a:gdLst/>
            <a:ahLst/>
            <a:cxnLst/>
            <a:rect l="l" t="t" r="r" b="b"/>
            <a:pathLst>
              <a:path w="2908511" h="3180280">
                <a:moveTo>
                  <a:pt x="0" y="0"/>
                </a:moveTo>
                <a:lnTo>
                  <a:pt x="2908511" y="0"/>
                </a:lnTo>
                <a:lnTo>
                  <a:pt x="2908511" y="3180280"/>
                </a:lnTo>
                <a:lnTo>
                  <a:pt x="0" y="31802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-423482" y="1747740"/>
            <a:ext cx="1604679" cy="1432540"/>
          </a:xfrm>
          <a:custGeom>
            <a:avLst/>
            <a:gdLst/>
            <a:ahLst/>
            <a:cxnLst/>
            <a:rect l="l" t="t" r="r" b="b"/>
            <a:pathLst>
              <a:path w="1604679" h="1432540">
                <a:moveTo>
                  <a:pt x="0" y="0"/>
                </a:moveTo>
                <a:lnTo>
                  <a:pt x="1604678" y="0"/>
                </a:lnTo>
                <a:lnTo>
                  <a:pt x="1604678" y="1432540"/>
                </a:lnTo>
                <a:lnTo>
                  <a:pt x="0" y="143254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8870038" y="9280291"/>
            <a:ext cx="846964" cy="785367"/>
          </a:xfrm>
          <a:custGeom>
            <a:avLst/>
            <a:gdLst/>
            <a:ahLst/>
            <a:cxnLst/>
            <a:rect l="l" t="t" r="r" b="b"/>
            <a:pathLst>
              <a:path w="846964" h="785367">
                <a:moveTo>
                  <a:pt x="0" y="0"/>
                </a:moveTo>
                <a:lnTo>
                  <a:pt x="846964" y="0"/>
                </a:lnTo>
                <a:lnTo>
                  <a:pt x="846964" y="785367"/>
                </a:lnTo>
                <a:lnTo>
                  <a:pt x="0" y="785367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7099673" y="6670713"/>
            <a:ext cx="2376653" cy="2001607"/>
          </a:xfrm>
          <a:custGeom>
            <a:avLst/>
            <a:gdLst/>
            <a:ahLst/>
            <a:cxnLst/>
            <a:rect l="l" t="t" r="r" b="b"/>
            <a:pathLst>
              <a:path w="2376653" h="2001607">
                <a:moveTo>
                  <a:pt x="0" y="0"/>
                </a:moveTo>
                <a:lnTo>
                  <a:pt x="2376654" y="0"/>
                </a:lnTo>
                <a:lnTo>
                  <a:pt x="2376654" y="2001607"/>
                </a:lnTo>
                <a:lnTo>
                  <a:pt x="0" y="2001607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3696994" y="8847831"/>
            <a:ext cx="3224208" cy="2878338"/>
          </a:xfrm>
          <a:custGeom>
            <a:avLst/>
            <a:gdLst/>
            <a:ahLst/>
            <a:cxnLst/>
            <a:rect l="l" t="t" r="r" b="b"/>
            <a:pathLst>
              <a:path w="3224208" h="2878338">
                <a:moveTo>
                  <a:pt x="0" y="0"/>
                </a:moveTo>
                <a:lnTo>
                  <a:pt x="3224207" y="0"/>
                </a:lnTo>
                <a:lnTo>
                  <a:pt x="3224207" y="2878338"/>
                </a:lnTo>
                <a:lnTo>
                  <a:pt x="0" y="2878338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 rot="-8464520">
            <a:off x="15831615" y="-520445"/>
            <a:ext cx="2855370" cy="3372056"/>
          </a:xfrm>
          <a:custGeom>
            <a:avLst/>
            <a:gdLst/>
            <a:ahLst/>
            <a:cxnLst/>
            <a:rect l="l" t="t" r="r" b="b"/>
            <a:pathLst>
              <a:path w="2855370" h="3372056">
                <a:moveTo>
                  <a:pt x="0" y="0"/>
                </a:moveTo>
                <a:lnTo>
                  <a:pt x="2855370" y="0"/>
                </a:lnTo>
                <a:lnTo>
                  <a:pt x="2855370" y="3372056"/>
                </a:lnTo>
                <a:lnTo>
                  <a:pt x="0" y="3372056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 rot="560151">
            <a:off x="828094" y="6802925"/>
            <a:ext cx="692524" cy="817837"/>
          </a:xfrm>
          <a:custGeom>
            <a:avLst/>
            <a:gdLst/>
            <a:ahLst/>
            <a:cxnLst/>
            <a:rect l="l" t="t" r="r" b="b"/>
            <a:pathLst>
              <a:path w="692524" h="817837">
                <a:moveTo>
                  <a:pt x="0" y="0"/>
                </a:moveTo>
                <a:lnTo>
                  <a:pt x="692523" y="0"/>
                </a:lnTo>
                <a:lnTo>
                  <a:pt x="692523" y="817837"/>
                </a:lnTo>
                <a:lnTo>
                  <a:pt x="0" y="817837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 rot="560151">
            <a:off x="4759216" y="9192926"/>
            <a:ext cx="1478013" cy="1745463"/>
          </a:xfrm>
          <a:custGeom>
            <a:avLst/>
            <a:gdLst/>
            <a:ahLst/>
            <a:cxnLst/>
            <a:rect l="l" t="t" r="r" b="b"/>
            <a:pathLst>
              <a:path w="1478013" h="1745463">
                <a:moveTo>
                  <a:pt x="0" y="0"/>
                </a:moveTo>
                <a:lnTo>
                  <a:pt x="1478013" y="0"/>
                </a:lnTo>
                <a:lnTo>
                  <a:pt x="1478013" y="1745463"/>
                </a:lnTo>
                <a:lnTo>
                  <a:pt x="0" y="1745463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15063792" y="-1526885"/>
            <a:ext cx="3224208" cy="2878338"/>
          </a:xfrm>
          <a:custGeom>
            <a:avLst/>
            <a:gdLst/>
            <a:ahLst/>
            <a:cxnLst/>
            <a:rect l="l" t="t" r="r" b="b"/>
            <a:pathLst>
              <a:path w="3224208" h="2878338">
                <a:moveTo>
                  <a:pt x="0" y="0"/>
                </a:moveTo>
                <a:lnTo>
                  <a:pt x="3224208" y="0"/>
                </a:lnTo>
                <a:lnTo>
                  <a:pt x="3224208" y="2878338"/>
                </a:lnTo>
                <a:lnTo>
                  <a:pt x="0" y="2878338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>
            <a:off x="17099673" y="1747740"/>
            <a:ext cx="846964" cy="785367"/>
          </a:xfrm>
          <a:custGeom>
            <a:avLst/>
            <a:gdLst/>
            <a:ahLst/>
            <a:cxnLst/>
            <a:rect l="l" t="t" r="r" b="b"/>
            <a:pathLst>
              <a:path w="846964" h="785367">
                <a:moveTo>
                  <a:pt x="0" y="0"/>
                </a:moveTo>
                <a:lnTo>
                  <a:pt x="846964" y="0"/>
                </a:lnTo>
                <a:lnTo>
                  <a:pt x="846964" y="785367"/>
                </a:lnTo>
                <a:lnTo>
                  <a:pt x="0" y="785367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 rot="560151">
            <a:off x="12262881" y="646161"/>
            <a:ext cx="879666" cy="1038843"/>
          </a:xfrm>
          <a:custGeom>
            <a:avLst/>
            <a:gdLst/>
            <a:ahLst/>
            <a:cxnLst/>
            <a:rect l="l" t="t" r="r" b="b"/>
            <a:pathLst>
              <a:path w="879666" h="1038843">
                <a:moveTo>
                  <a:pt x="0" y="0"/>
                </a:moveTo>
                <a:lnTo>
                  <a:pt x="879666" y="0"/>
                </a:lnTo>
                <a:lnTo>
                  <a:pt x="879666" y="1038843"/>
                </a:lnTo>
                <a:lnTo>
                  <a:pt x="0" y="1038843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>
            <a:off x="5082535" y="423391"/>
            <a:ext cx="831376" cy="742192"/>
          </a:xfrm>
          <a:custGeom>
            <a:avLst/>
            <a:gdLst/>
            <a:ahLst/>
            <a:cxnLst/>
            <a:rect l="l" t="t" r="r" b="b"/>
            <a:pathLst>
              <a:path w="831376" h="742192">
                <a:moveTo>
                  <a:pt x="0" y="0"/>
                </a:moveTo>
                <a:lnTo>
                  <a:pt x="831375" y="0"/>
                </a:lnTo>
                <a:lnTo>
                  <a:pt x="831375" y="742192"/>
                </a:lnTo>
                <a:lnTo>
                  <a:pt x="0" y="74219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26" name="TextBox 26"/>
          <p:cNvSpPr txBox="1"/>
          <p:nvPr/>
        </p:nvSpPr>
        <p:spPr>
          <a:xfrm>
            <a:off x="5333337" y="1782646"/>
            <a:ext cx="7621325" cy="923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09"/>
              </a:lnSpc>
            </a:pPr>
            <a:r>
              <a:rPr lang="en-US" sz="6999" b="1" dirty="0">
                <a:solidFill>
                  <a:srgbClr val="000000"/>
                </a:solidFill>
                <a:latin typeface="Gliker Bold"/>
                <a:ea typeface="Gliker Bold"/>
                <a:cs typeface="Gliker Bold"/>
                <a:sym typeface="Gliker Bold"/>
              </a:rPr>
              <a:t>A. </a:t>
            </a:r>
            <a:r>
              <a:rPr lang="en-US" sz="6999" b="1" dirty="0" err="1">
                <a:solidFill>
                  <a:srgbClr val="000000"/>
                </a:solidFill>
                <a:latin typeface="Gliker Bold"/>
                <a:ea typeface="Gliker Bold"/>
                <a:cs typeface="Gliker Bold"/>
                <a:sym typeface="Gliker Bold"/>
              </a:rPr>
              <a:t>Pendahuluan</a:t>
            </a:r>
            <a:endParaRPr lang="en-US" sz="6999" b="1" dirty="0">
              <a:solidFill>
                <a:srgbClr val="000000"/>
              </a:solidFill>
              <a:latin typeface="Gliker Bold"/>
              <a:ea typeface="Gliker Bold"/>
              <a:cs typeface="Gliker Bold"/>
              <a:sym typeface="Gliker Bold"/>
            </a:endParaRPr>
          </a:p>
        </p:txBody>
      </p:sp>
      <p:sp>
        <p:nvSpPr>
          <p:cNvPr id="29" name="TextBox 29"/>
          <p:cNvSpPr txBox="1"/>
          <p:nvPr/>
        </p:nvSpPr>
        <p:spPr>
          <a:xfrm>
            <a:off x="2387497" y="3264279"/>
            <a:ext cx="13518273" cy="49859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/>
            <a:r>
              <a:rPr lang="en-US" sz="3600" dirty="0" err="1">
                <a:latin typeface="210 오로라" panose="020B0604020202020204" charset="-127"/>
                <a:ea typeface="210 오로라" panose="020B0604020202020204" charset="-127"/>
              </a:rPr>
              <a:t>Sistem</a:t>
            </a:r>
            <a:r>
              <a:rPr lang="en-US" sz="3600" dirty="0">
                <a:latin typeface="210 오로라" panose="020B0604020202020204" charset="-127"/>
                <a:ea typeface="210 오로라" panose="020B0604020202020204" charset="-127"/>
              </a:rPr>
              <a:t> </a:t>
            </a:r>
            <a:r>
              <a:rPr lang="en-US" sz="3600" dirty="0" err="1">
                <a:latin typeface="210 오로라" panose="020B0604020202020204" charset="-127"/>
                <a:ea typeface="210 오로라" panose="020B0604020202020204" charset="-127"/>
              </a:rPr>
              <a:t>manajemen</a:t>
            </a:r>
            <a:r>
              <a:rPr lang="en-US" sz="3600" dirty="0">
                <a:latin typeface="210 오로라" panose="020B0604020202020204" charset="-127"/>
                <a:ea typeface="210 오로라" panose="020B0604020202020204" charset="-127"/>
              </a:rPr>
              <a:t> </a:t>
            </a:r>
            <a:r>
              <a:rPr lang="en-US" sz="3600" dirty="0" err="1">
                <a:latin typeface="210 오로라" panose="020B0604020202020204" charset="-127"/>
                <a:ea typeface="210 오로라" panose="020B0604020202020204" charset="-127"/>
              </a:rPr>
              <a:t>rumah</a:t>
            </a:r>
            <a:r>
              <a:rPr lang="en-US" sz="3600" dirty="0">
                <a:latin typeface="210 오로라" panose="020B0604020202020204" charset="-127"/>
                <a:ea typeface="210 오로라" panose="020B0604020202020204" charset="-127"/>
              </a:rPr>
              <a:t> </a:t>
            </a:r>
            <a:r>
              <a:rPr lang="en-US" sz="3600" dirty="0" err="1">
                <a:latin typeface="210 오로라" panose="020B0604020202020204" charset="-127"/>
                <a:ea typeface="210 오로라" panose="020B0604020202020204" charset="-127"/>
              </a:rPr>
              <a:t>sakit</a:t>
            </a:r>
            <a:r>
              <a:rPr lang="en-US" sz="3600" dirty="0">
                <a:latin typeface="210 오로라" panose="020B0604020202020204" charset="-127"/>
                <a:ea typeface="210 오로라" panose="020B0604020202020204" charset="-127"/>
              </a:rPr>
              <a:t> (SMRS) </a:t>
            </a:r>
            <a:r>
              <a:rPr lang="en-US" sz="3600" dirty="0" err="1">
                <a:latin typeface="210 오로라" panose="020B0604020202020204" charset="-127"/>
                <a:ea typeface="210 오로라" panose="020B0604020202020204" charset="-127"/>
              </a:rPr>
              <a:t>merupakan</a:t>
            </a:r>
            <a:r>
              <a:rPr lang="en-US" sz="3600" dirty="0">
                <a:latin typeface="210 오로라" panose="020B0604020202020204" charset="-127"/>
                <a:ea typeface="210 오로라" panose="020B0604020202020204" charset="-127"/>
              </a:rPr>
              <a:t> </a:t>
            </a:r>
            <a:r>
              <a:rPr lang="en-US" sz="3600" dirty="0" err="1">
                <a:latin typeface="210 오로라" panose="020B0604020202020204" charset="-127"/>
                <a:ea typeface="210 오로라" panose="020B0604020202020204" charset="-127"/>
              </a:rPr>
              <a:t>tulang</a:t>
            </a:r>
            <a:r>
              <a:rPr lang="en-US" sz="3600" dirty="0">
                <a:latin typeface="210 오로라" panose="020B0604020202020204" charset="-127"/>
                <a:ea typeface="210 오로라" panose="020B0604020202020204" charset="-127"/>
              </a:rPr>
              <a:t> </a:t>
            </a:r>
            <a:r>
              <a:rPr lang="en-US" sz="3600" dirty="0" err="1">
                <a:latin typeface="210 오로라" panose="020B0604020202020204" charset="-127"/>
                <a:ea typeface="210 오로라" panose="020B0604020202020204" charset="-127"/>
              </a:rPr>
              <a:t>punggung</a:t>
            </a:r>
            <a:r>
              <a:rPr lang="en-US" sz="3600" dirty="0">
                <a:latin typeface="210 오로라" panose="020B0604020202020204" charset="-127"/>
                <a:ea typeface="210 오로라" panose="020B0604020202020204" charset="-127"/>
              </a:rPr>
              <a:t> </a:t>
            </a:r>
            <a:r>
              <a:rPr lang="en-US" sz="3600" dirty="0" err="1">
                <a:latin typeface="210 오로라" panose="020B0604020202020204" charset="-127"/>
                <a:ea typeface="210 오로라" panose="020B0604020202020204" charset="-127"/>
              </a:rPr>
              <a:t>operasional</a:t>
            </a:r>
            <a:r>
              <a:rPr lang="en-US" sz="3600" dirty="0">
                <a:latin typeface="210 오로라" panose="020B0604020202020204" charset="-127"/>
                <a:ea typeface="210 오로라" panose="020B0604020202020204" charset="-127"/>
              </a:rPr>
              <a:t> </a:t>
            </a:r>
            <a:r>
              <a:rPr lang="en-US" sz="3600" dirty="0" err="1">
                <a:latin typeface="210 오로라" panose="020B0604020202020204" charset="-127"/>
                <a:ea typeface="210 오로라" panose="020B0604020202020204" charset="-127"/>
              </a:rPr>
              <a:t>fasilitas</a:t>
            </a:r>
            <a:r>
              <a:rPr lang="en-US" sz="3600" dirty="0">
                <a:latin typeface="210 오로라" panose="020B0604020202020204" charset="-127"/>
                <a:ea typeface="210 오로라" panose="020B0604020202020204" charset="-127"/>
              </a:rPr>
              <a:t> </a:t>
            </a:r>
            <a:r>
              <a:rPr lang="en-US" sz="3600" dirty="0" err="1">
                <a:latin typeface="210 오로라" panose="020B0604020202020204" charset="-127"/>
                <a:ea typeface="210 오로라" panose="020B0604020202020204" charset="-127"/>
              </a:rPr>
              <a:t>kesehatan</a:t>
            </a:r>
            <a:r>
              <a:rPr lang="en-US" sz="3600" dirty="0">
                <a:latin typeface="210 오로라" panose="020B0604020202020204" charset="-127"/>
                <a:ea typeface="210 오로라" panose="020B0604020202020204" charset="-127"/>
              </a:rPr>
              <a:t> modern, </a:t>
            </a:r>
            <a:r>
              <a:rPr lang="en-US" sz="3600" dirty="0" err="1">
                <a:latin typeface="210 오로라" panose="020B0604020202020204" charset="-127"/>
                <a:ea typeface="210 오로라" panose="020B0604020202020204" charset="-127"/>
              </a:rPr>
              <a:t>berfungsi</a:t>
            </a:r>
            <a:r>
              <a:rPr lang="en-US" sz="3600" dirty="0">
                <a:latin typeface="210 오로라" panose="020B0604020202020204" charset="-127"/>
                <a:ea typeface="210 오로라" panose="020B0604020202020204" charset="-127"/>
              </a:rPr>
              <a:t> </a:t>
            </a:r>
            <a:r>
              <a:rPr lang="en-US" sz="3600" dirty="0" err="1">
                <a:latin typeface="210 오로라" panose="020B0604020202020204" charset="-127"/>
                <a:ea typeface="210 오로라" panose="020B0604020202020204" charset="-127"/>
              </a:rPr>
              <a:t>untuk</a:t>
            </a:r>
            <a:r>
              <a:rPr lang="en-US" sz="3600" dirty="0">
                <a:latin typeface="210 오로라" panose="020B0604020202020204" charset="-127"/>
                <a:ea typeface="210 오로라" panose="020B0604020202020204" charset="-127"/>
              </a:rPr>
              <a:t> </a:t>
            </a:r>
            <a:r>
              <a:rPr lang="en-US" sz="3600" dirty="0" err="1">
                <a:latin typeface="210 오로라" panose="020B0604020202020204" charset="-127"/>
                <a:ea typeface="210 오로라" panose="020B0604020202020204" charset="-127"/>
              </a:rPr>
              <a:t>mengelola</a:t>
            </a:r>
            <a:r>
              <a:rPr lang="en-US" sz="3600" dirty="0">
                <a:latin typeface="210 오로라" panose="020B0604020202020204" charset="-127"/>
                <a:ea typeface="210 오로라" panose="020B0604020202020204" charset="-127"/>
              </a:rPr>
              <a:t> </a:t>
            </a:r>
            <a:r>
              <a:rPr lang="en-US" sz="3600" dirty="0" err="1">
                <a:latin typeface="210 오로라" panose="020B0604020202020204" charset="-127"/>
                <a:ea typeface="210 오로라" panose="020B0604020202020204" charset="-127"/>
              </a:rPr>
              <a:t>informasi</a:t>
            </a:r>
            <a:r>
              <a:rPr lang="en-US" sz="3600" dirty="0">
                <a:latin typeface="210 오로라" panose="020B0604020202020204" charset="-127"/>
                <a:ea typeface="210 오로라" panose="020B0604020202020204" charset="-127"/>
              </a:rPr>
              <a:t> </a:t>
            </a:r>
            <a:r>
              <a:rPr lang="en-US" sz="3600" dirty="0" err="1">
                <a:latin typeface="210 오로라" panose="020B0604020202020204" charset="-127"/>
                <a:ea typeface="210 오로라" panose="020B0604020202020204" charset="-127"/>
              </a:rPr>
              <a:t>pasien</a:t>
            </a:r>
            <a:r>
              <a:rPr lang="en-US" sz="3600" dirty="0">
                <a:latin typeface="210 오로라" panose="020B0604020202020204" charset="-127"/>
                <a:ea typeface="210 오로라" panose="020B0604020202020204" charset="-127"/>
              </a:rPr>
              <a:t>, </a:t>
            </a:r>
            <a:r>
              <a:rPr lang="en-US" sz="3600" dirty="0" err="1">
                <a:latin typeface="210 오로라" panose="020B0604020202020204" charset="-127"/>
                <a:ea typeface="210 오로라" panose="020B0604020202020204" charset="-127"/>
              </a:rPr>
              <a:t>jadwal</a:t>
            </a:r>
            <a:r>
              <a:rPr lang="en-US" sz="3600" dirty="0">
                <a:latin typeface="210 오로라" panose="020B0604020202020204" charset="-127"/>
                <a:ea typeface="210 오로라" panose="020B0604020202020204" charset="-127"/>
              </a:rPr>
              <a:t> </a:t>
            </a:r>
            <a:r>
              <a:rPr lang="en-US" sz="3600" dirty="0" err="1">
                <a:latin typeface="210 오로라" panose="020B0604020202020204" charset="-127"/>
                <a:ea typeface="210 오로라" panose="020B0604020202020204" charset="-127"/>
              </a:rPr>
              <a:t>janji</a:t>
            </a:r>
            <a:r>
              <a:rPr lang="en-US" sz="3600" dirty="0">
                <a:latin typeface="210 오로라" panose="020B0604020202020204" charset="-127"/>
                <a:ea typeface="210 오로라" panose="020B0604020202020204" charset="-127"/>
              </a:rPr>
              <a:t> </a:t>
            </a:r>
            <a:r>
              <a:rPr lang="en-US" sz="3600" dirty="0" err="1">
                <a:latin typeface="210 오로라" panose="020B0604020202020204" charset="-127"/>
                <a:ea typeface="210 오로라" panose="020B0604020202020204" charset="-127"/>
              </a:rPr>
              <a:t>temu</a:t>
            </a:r>
            <a:r>
              <a:rPr lang="en-US" sz="3600" dirty="0">
                <a:latin typeface="210 오로라" panose="020B0604020202020204" charset="-127"/>
                <a:ea typeface="210 오로라" panose="020B0604020202020204" charset="-127"/>
              </a:rPr>
              <a:t>, </a:t>
            </a:r>
            <a:r>
              <a:rPr lang="en-US" sz="3600" dirty="0" err="1">
                <a:latin typeface="210 오로라" panose="020B0604020202020204" charset="-127"/>
                <a:ea typeface="210 오로라" panose="020B0604020202020204" charset="-127"/>
              </a:rPr>
              <a:t>catatan</a:t>
            </a:r>
            <a:r>
              <a:rPr lang="en-US" sz="3600" dirty="0">
                <a:latin typeface="210 오로라" panose="020B0604020202020204" charset="-127"/>
                <a:ea typeface="210 오로라" panose="020B0604020202020204" charset="-127"/>
              </a:rPr>
              <a:t> </a:t>
            </a:r>
            <a:r>
              <a:rPr lang="en-US" sz="3600" dirty="0" err="1">
                <a:latin typeface="210 오로라" panose="020B0604020202020204" charset="-127"/>
                <a:ea typeface="210 오로라" panose="020B0604020202020204" charset="-127"/>
              </a:rPr>
              <a:t>medis</a:t>
            </a:r>
            <a:r>
              <a:rPr lang="en-US" sz="3600" dirty="0">
                <a:latin typeface="210 오로라" panose="020B0604020202020204" charset="-127"/>
                <a:ea typeface="210 오로라" panose="020B0604020202020204" charset="-127"/>
              </a:rPr>
              <a:t>, dan </a:t>
            </a:r>
            <a:r>
              <a:rPr lang="en-US" sz="3600" dirty="0" err="1">
                <a:latin typeface="210 오로라" panose="020B0604020202020204" charset="-127"/>
                <a:ea typeface="210 오로라" panose="020B0604020202020204" charset="-127"/>
              </a:rPr>
              <a:t>berbagai</a:t>
            </a:r>
            <a:r>
              <a:rPr lang="en-US" sz="3600" dirty="0">
                <a:latin typeface="210 오로라" panose="020B0604020202020204" charset="-127"/>
                <a:ea typeface="210 오로라" panose="020B0604020202020204" charset="-127"/>
              </a:rPr>
              <a:t> </a:t>
            </a:r>
            <a:r>
              <a:rPr lang="en-US" sz="3600" dirty="0" err="1">
                <a:latin typeface="210 오로라" panose="020B0604020202020204" charset="-127"/>
                <a:ea typeface="210 오로라" panose="020B0604020202020204" charset="-127"/>
              </a:rPr>
              <a:t>operasi</a:t>
            </a:r>
            <a:r>
              <a:rPr lang="en-US" sz="3600" dirty="0">
                <a:latin typeface="210 오로라" panose="020B0604020202020204" charset="-127"/>
                <a:ea typeface="210 오로라" panose="020B0604020202020204" charset="-127"/>
              </a:rPr>
              <a:t> internal </a:t>
            </a:r>
            <a:r>
              <a:rPr lang="en-US" sz="3600" dirty="0" err="1">
                <a:latin typeface="210 오로라" panose="020B0604020202020204" charset="-127"/>
                <a:ea typeface="210 오로라" panose="020B0604020202020204" charset="-127"/>
              </a:rPr>
              <a:t>rumah</a:t>
            </a:r>
            <a:r>
              <a:rPr lang="en-US" sz="3600" dirty="0">
                <a:latin typeface="210 오로라" panose="020B0604020202020204" charset="-127"/>
                <a:ea typeface="210 오로라" panose="020B0604020202020204" charset="-127"/>
              </a:rPr>
              <a:t> </a:t>
            </a:r>
            <a:r>
              <a:rPr lang="en-US" sz="3600" dirty="0" err="1">
                <a:latin typeface="210 오로라" panose="020B0604020202020204" charset="-127"/>
                <a:ea typeface="210 오로라" panose="020B0604020202020204" charset="-127"/>
              </a:rPr>
              <a:t>sakit</a:t>
            </a:r>
            <a:r>
              <a:rPr lang="en-US" sz="3600" dirty="0">
                <a:latin typeface="210 오로라" panose="020B0604020202020204" charset="-127"/>
                <a:ea typeface="210 오로라" panose="020B0604020202020204" charset="-127"/>
              </a:rPr>
              <a:t>. </a:t>
            </a:r>
            <a:r>
              <a:rPr lang="en-US" sz="3600" dirty="0" err="1">
                <a:latin typeface="210 오로라" panose="020B0604020202020204" charset="-127"/>
                <a:ea typeface="210 오로라" panose="020B0604020202020204" charset="-127"/>
              </a:rPr>
              <a:t>Dengan</a:t>
            </a:r>
            <a:r>
              <a:rPr lang="en-US" sz="3600" dirty="0">
                <a:latin typeface="210 오로라" panose="020B0604020202020204" charset="-127"/>
                <a:ea typeface="210 오로라" panose="020B0604020202020204" charset="-127"/>
              </a:rPr>
              <a:t> </a:t>
            </a:r>
            <a:r>
              <a:rPr lang="en-US" sz="3600" dirty="0" err="1">
                <a:latin typeface="210 오로라" panose="020B0604020202020204" charset="-127"/>
                <a:ea typeface="210 오로라" panose="020B0604020202020204" charset="-127"/>
              </a:rPr>
              <a:t>semakin</a:t>
            </a:r>
            <a:r>
              <a:rPr lang="en-US" sz="3600" dirty="0">
                <a:latin typeface="210 오로라" panose="020B0604020202020204" charset="-127"/>
                <a:ea typeface="210 오로라" panose="020B0604020202020204" charset="-127"/>
              </a:rPr>
              <a:t> </a:t>
            </a:r>
            <a:r>
              <a:rPr lang="en-US" sz="3600" dirty="0" err="1">
                <a:latin typeface="210 오로라" panose="020B0604020202020204" charset="-127"/>
                <a:ea typeface="210 오로라" panose="020B0604020202020204" charset="-127"/>
              </a:rPr>
              <a:t>kompleksnya</a:t>
            </a:r>
            <a:r>
              <a:rPr lang="en-US" sz="3600" dirty="0">
                <a:latin typeface="210 오로라" panose="020B0604020202020204" charset="-127"/>
                <a:ea typeface="210 오로라" panose="020B0604020202020204" charset="-127"/>
              </a:rPr>
              <a:t> data dan </a:t>
            </a:r>
            <a:r>
              <a:rPr lang="en-US" sz="3600" dirty="0" err="1">
                <a:latin typeface="210 오로라" panose="020B0604020202020204" charset="-127"/>
                <a:ea typeface="210 오로라" panose="020B0604020202020204" charset="-127"/>
              </a:rPr>
              <a:t>kebutuhan</a:t>
            </a:r>
            <a:r>
              <a:rPr lang="en-US" sz="3600" dirty="0">
                <a:latin typeface="210 오로라" panose="020B0604020202020204" charset="-127"/>
                <a:ea typeface="210 오로라" panose="020B0604020202020204" charset="-127"/>
              </a:rPr>
              <a:t> </a:t>
            </a:r>
            <a:r>
              <a:rPr lang="en-US" sz="3600" dirty="0" err="1">
                <a:latin typeface="210 오로라" panose="020B0604020202020204" charset="-127"/>
                <a:ea typeface="210 오로라" panose="020B0604020202020204" charset="-127"/>
              </a:rPr>
              <a:t>akan</a:t>
            </a:r>
            <a:r>
              <a:rPr lang="en-US" sz="3600" dirty="0">
                <a:latin typeface="210 오로라" panose="020B0604020202020204" charset="-127"/>
                <a:ea typeface="210 오로라" panose="020B0604020202020204" charset="-127"/>
              </a:rPr>
              <a:t> </a:t>
            </a:r>
            <a:r>
              <a:rPr lang="en-US" sz="3600" dirty="0" err="1">
                <a:latin typeface="210 오로라" panose="020B0604020202020204" charset="-127"/>
                <a:ea typeface="210 오로라" panose="020B0604020202020204" charset="-127"/>
              </a:rPr>
              <a:t>ketersediaan</a:t>
            </a:r>
            <a:r>
              <a:rPr lang="en-US" sz="3600" dirty="0">
                <a:latin typeface="210 오로라" panose="020B0604020202020204" charset="-127"/>
                <a:ea typeface="210 오로라" panose="020B0604020202020204" charset="-127"/>
              </a:rPr>
              <a:t> yang </a:t>
            </a:r>
            <a:r>
              <a:rPr lang="en-US" sz="3600" dirty="0" err="1">
                <a:latin typeface="210 오로라" panose="020B0604020202020204" charset="-127"/>
                <a:ea typeface="210 오로라" panose="020B0604020202020204" charset="-127"/>
              </a:rPr>
              <a:t>tinggi</a:t>
            </a:r>
            <a:r>
              <a:rPr lang="en-US" sz="3600" dirty="0">
                <a:latin typeface="210 오로라" panose="020B0604020202020204" charset="-127"/>
                <a:ea typeface="210 오로라" panose="020B0604020202020204" charset="-127"/>
              </a:rPr>
              <a:t>, </a:t>
            </a:r>
            <a:r>
              <a:rPr lang="en-US" sz="3600" dirty="0" err="1">
                <a:latin typeface="210 오로라" panose="020B0604020202020204" charset="-127"/>
                <a:ea typeface="210 오로라" panose="020B0604020202020204" charset="-127"/>
              </a:rPr>
              <a:t>adopsi</a:t>
            </a:r>
            <a:r>
              <a:rPr lang="en-US" sz="3600" dirty="0">
                <a:latin typeface="210 오로라" panose="020B0604020202020204" charset="-127"/>
                <a:ea typeface="210 오로라" panose="020B0604020202020204" charset="-127"/>
              </a:rPr>
              <a:t> </a:t>
            </a:r>
            <a:r>
              <a:rPr lang="en-US" sz="3600" dirty="0" err="1">
                <a:latin typeface="210 오로라" panose="020B0604020202020204" charset="-127"/>
                <a:ea typeface="210 오로라" panose="020B0604020202020204" charset="-127"/>
              </a:rPr>
              <a:t>arsitektur</a:t>
            </a:r>
            <a:r>
              <a:rPr lang="en-US" sz="3600" dirty="0">
                <a:latin typeface="210 오로라" panose="020B0604020202020204" charset="-127"/>
                <a:ea typeface="210 오로라" panose="020B0604020202020204" charset="-127"/>
              </a:rPr>
              <a:t> </a:t>
            </a:r>
            <a:r>
              <a:rPr lang="en-US" sz="3600" dirty="0" err="1">
                <a:latin typeface="210 오로라" panose="020B0604020202020204" charset="-127"/>
                <a:ea typeface="210 오로라" panose="020B0604020202020204" charset="-127"/>
              </a:rPr>
              <a:t>sistem</a:t>
            </a:r>
            <a:r>
              <a:rPr lang="en-US" sz="3600" dirty="0">
                <a:latin typeface="210 오로라" panose="020B0604020202020204" charset="-127"/>
                <a:ea typeface="210 오로라" panose="020B0604020202020204" charset="-127"/>
              </a:rPr>
              <a:t> </a:t>
            </a:r>
            <a:r>
              <a:rPr lang="en-US" sz="3600" dirty="0" err="1">
                <a:latin typeface="210 오로라" panose="020B0604020202020204" charset="-127"/>
                <a:ea typeface="210 오로라" panose="020B0604020202020204" charset="-127"/>
              </a:rPr>
              <a:t>terdistribusi</a:t>
            </a:r>
            <a:r>
              <a:rPr lang="en-US" sz="3600" dirty="0">
                <a:latin typeface="210 오로라" panose="020B0604020202020204" charset="-127"/>
                <a:ea typeface="210 오로라" panose="020B0604020202020204" charset="-127"/>
              </a:rPr>
              <a:t> </a:t>
            </a:r>
            <a:r>
              <a:rPr lang="en-US" sz="3600" dirty="0" err="1">
                <a:latin typeface="210 오로라" panose="020B0604020202020204" charset="-127"/>
                <a:ea typeface="210 오로라" panose="020B0604020202020204" charset="-127"/>
              </a:rPr>
              <a:t>menjadi</a:t>
            </a:r>
            <a:r>
              <a:rPr lang="en-US" sz="3600" dirty="0">
                <a:latin typeface="210 오로라" panose="020B0604020202020204" charset="-127"/>
                <a:ea typeface="210 오로라" panose="020B0604020202020204" charset="-127"/>
              </a:rPr>
              <a:t> </a:t>
            </a:r>
            <a:r>
              <a:rPr lang="en-US" sz="3600" dirty="0" err="1">
                <a:latin typeface="210 오로라" panose="020B0604020202020204" charset="-127"/>
                <a:ea typeface="210 오로라" panose="020B0604020202020204" charset="-127"/>
              </a:rPr>
              <a:t>krusial</a:t>
            </a:r>
            <a:r>
              <a:rPr lang="en-US" sz="3600" dirty="0">
                <a:latin typeface="210 오로라" panose="020B0604020202020204" charset="-127"/>
                <a:ea typeface="210 오로라" panose="020B0604020202020204" charset="-127"/>
              </a:rPr>
              <a:t>. </a:t>
            </a:r>
            <a:r>
              <a:rPr lang="en-US" sz="3600" dirty="0" err="1">
                <a:latin typeface="210 오로라" panose="020B0604020202020204" charset="-127"/>
                <a:ea typeface="210 오로라" panose="020B0604020202020204" charset="-127"/>
              </a:rPr>
              <a:t>Laporan</a:t>
            </a:r>
            <a:r>
              <a:rPr lang="en-US" sz="3600" dirty="0">
                <a:latin typeface="210 오로라" panose="020B0604020202020204" charset="-127"/>
                <a:ea typeface="210 오로라" panose="020B0604020202020204" charset="-127"/>
              </a:rPr>
              <a:t> </a:t>
            </a:r>
            <a:r>
              <a:rPr lang="en-US" sz="3600" dirty="0" err="1">
                <a:latin typeface="210 오로라" panose="020B0604020202020204" charset="-127"/>
                <a:ea typeface="210 오로라" panose="020B0604020202020204" charset="-127"/>
              </a:rPr>
              <a:t>ini</a:t>
            </a:r>
            <a:r>
              <a:rPr lang="en-US" sz="3600" dirty="0">
                <a:latin typeface="210 오로라" panose="020B0604020202020204" charset="-127"/>
                <a:ea typeface="210 오로라" panose="020B0604020202020204" charset="-127"/>
              </a:rPr>
              <a:t> </a:t>
            </a:r>
            <a:r>
              <a:rPr lang="en-US" sz="3600" dirty="0" err="1">
                <a:latin typeface="210 오로라" panose="020B0604020202020204" charset="-127"/>
                <a:ea typeface="210 오로라" panose="020B0604020202020204" charset="-127"/>
              </a:rPr>
              <a:t>menguraikan</a:t>
            </a:r>
            <a:r>
              <a:rPr lang="en-US" sz="3600" dirty="0">
                <a:latin typeface="210 오로라" panose="020B0604020202020204" charset="-127"/>
                <a:ea typeface="210 오로라" panose="020B0604020202020204" charset="-127"/>
              </a:rPr>
              <a:t> </a:t>
            </a:r>
            <a:r>
              <a:rPr lang="en-US" sz="3600" dirty="0" err="1">
                <a:latin typeface="210 오로라" panose="020B0604020202020204" charset="-127"/>
                <a:ea typeface="210 오로라" panose="020B0604020202020204" charset="-127"/>
              </a:rPr>
              <a:t>perancangan</a:t>
            </a:r>
            <a:r>
              <a:rPr lang="en-US" sz="3600" dirty="0">
                <a:latin typeface="210 오로라" panose="020B0604020202020204" charset="-127"/>
                <a:ea typeface="210 오로라" panose="020B0604020202020204" charset="-127"/>
              </a:rPr>
              <a:t> dan </a:t>
            </a:r>
            <a:r>
              <a:rPr lang="en-US" sz="3600" dirty="0" err="1">
                <a:latin typeface="210 오로라" panose="020B0604020202020204" charset="-127"/>
                <a:ea typeface="210 오로라" panose="020B0604020202020204" charset="-127"/>
              </a:rPr>
              <a:t>implementasi</a:t>
            </a:r>
            <a:r>
              <a:rPr lang="en-US" sz="3600" dirty="0">
                <a:latin typeface="210 오로라" panose="020B0604020202020204" charset="-127"/>
                <a:ea typeface="210 오로라" panose="020B0604020202020204" charset="-127"/>
              </a:rPr>
              <a:t> SMRS </a:t>
            </a:r>
            <a:r>
              <a:rPr lang="en-US" sz="3600" dirty="0" err="1">
                <a:latin typeface="210 오로라" panose="020B0604020202020204" charset="-127"/>
                <a:ea typeface="210 오로라" panose="020B0604020202020204" charset="-127"/>
              </a:rPr>
              <a:t>terdistribusi</a:t>
            </a:r>
            <a:r>
              <a:rPr lang="en-US" sz="3600" dirty="0">
                <a:latin typeface="210 오로라" panose="020B0604020202020204" charset="-127"/>
                <a:ea typeface="210 오로라" panose="020B0604020202020204" charset="-127"/>
              </a:rPr>
              <a:t> yang </a:t>
            </a:r>
            <a:r>
              <a:rPr lang="en-US" sz="3600" dirty="0" err="1">
                <a:latin typeface="210 오로라" panose="020B0604020202020204" charset="-127"/>
                <a:ea typeface="210 오로라" panose="020B0604020202020204" charset="-127"/>
              </a:rPr>
              <a:t>memanfaatkan</a:t>
            </a:r>
            <a:r>
              <a:rPr lang="en-US" sz="3600" dirty="0">
                <a:latin typeface="210 오로라" panose="020B0604020202020204" charset="-127"/>
                <a:ea typeface="210 오로라" panose="020B0604020202020204" charset="-127"/>
              </a:rPr>
              <a:t> </a:t>
            </a:r>
            <a:r>
              <a:rPr lang="en-US" sz="3600" dirty="0" err="1">
                <a:latin typeface="210 오로라" panose="020B0604020202020204" charset="-127"/>
                <a:ea typeface="210 오로라" panose="020B0604020202020204" charset="-127"/>
              </a:rPr>
              <a:t>berbagai</a:t>
            </a:r>
            <a:r>
              <a:rPr lang="en-US" sz="3600" dirty="0">
                <a:latin typeface="210 오로라" panose="020B0604020202020204" charset="-127"/>
                <a:ea typeface="210 오로라" panose="020B0604020202020204" charset="-127"/>
              </a:rPr>
              <a:t> </a:t>
            </a:r>
            <a:r>
              <a:rPr lang="en-US" sz="3600" dirty="0" err="1">
                <a:latin typeface="210 오로라" panose="020B0604020202020204" charset="-127"/>
                <a:ea typeface="210 오로라" panose="020B0604020202020204" charset="-127"/>
              </a:rPr>
              <a:t>teknologi</a:t>
            </a:r>
            <a:r>
              <a:rPr lang="en-US" sz="3600" dirty="0">
                <a:latin typeface="210 오로라" panose="020B0604020202020204" charset="-127"/>
                <a:ea typeface="210 오로라" panose="020B0604020202020204" charset="-127"/>
              </a:rPr>
              <a:t> basis data modern </a:t>
            </a:r>
            <a:r>
              <a:rPr lang="en-US" sz="3600" dirty="0" err="1">
                <a:latin typeface="210 오로라" panose="020B0604020202020204" charset="-127"/>
                <a:ea typeface="210 오로라" panose="020B0604020202020204" charset="-127"/>
              </a:rPr>
              <a:t>untuk</a:t>
            </a:r>
            <a:r>
              <a:rPr lang="en-US" sz="3600" dirty="0">
                <a:latin typeface="210 오로라" panose="020B0604020202020204" charset="-127"/>
                <a:ea typeface="210 오로라" panose="020B0604020202020204" charset="-127"/>
              </a:rPr>
              <a:t> </a:t>
            </a:r>
            <a:r>
              <a:rPr lang="en-US" sz="3600" dirty="0" err="1">
                <a:latin typeface="210 오로라" panose="020B0604020202020204" charset="-127"/>
                <a:ea typeface="210 오로라" panose="020B0604020202020204" charset="-127"/>
              </a:rPr>
              <a:t>mencapai</a:t>
            </a:r>
            <a:r>
              <a:rPr lang="en-US" sz="3600" dirty="0">
                <a:latin typeface="210 오로라" panose="020B0604020202020204" charset="-127"/>
                <a:ea typeface="210 오로라" panose="020B0604020202020204" charset="-127"/>
              </a:rPr>
              <a:t> </a:t>
            </a:r>
            <a:r>
              <a:rPr lang="en-US" sz="3600" dirty="0" err="1">
                <a:latin typeface="210 오로라" panose="020B0604020202020204" charset="-127"/>
                <a:ea typeface="210 오로라" panose="020B0604020202020204" charset="-127"/>
              </a:rPr>
              <a:t>skalabilitas</a:t>
            </a:r>
            <a:r>
              <a:rPr lang="en-US" sz="3600" dirty="0">
                <a:latin typeface="210 오로라" panose="020B0604020202020204" charset="-127"/>
                <a:ea typeface="210 오로라" panose="020B0604020202020204" charset="-127"/>
              </a:rPr>
              <a:t>, </a:t>
            </a:r>
            <a:r>
              <a:rPr lang="en-US" sz="3600" dirty="0" err="1">
                <a:latin typeface="210 오로라" panose="020B0604020202020204" charset="-127"/>
                <a:ea typeface="210 오로라" panose="020B0604020202020204" charset="-127"/>
              </a:rPr>
              <a:t>ketersediaan</a:t>
            </a:r>
            <a:r>
              <a:rPr lang="en-US" sz="3600" dirty="0">
                <a:latin typeface="210 오로라" panose="020B0604020202020204" charset="-127"/>
                <a:ea typeface="210 오로라" panose="020B0604020202020204" charset="-127"/>
              </a:rPr>
              <a:t>, dan </a:t>
            </a:r>
            <a:r>
              <a:rPr lang="en-US" sz="3600" dirty="0" err="1">
                <a:latin typeface="210 오로라" panose="020B0604020202020204" charset="-127"/>
                <a:ea typeface="210 오로라" panose="020B0604020202020204" charset="-127"/>
              </a:rPr>
              <a:t>efisiensi</a:t>
            </a:r>
            <a:r>
              <a:rPr lang="en-US" sz="3600" dirty="0">
                <a:latin typeface="210 오로라" panose="020B0604020202020204" charset="-127"/>
                <a:ea typeface="210 오로라" panose="020B0604020202020204" charset="-127"/>
              </a:rPr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4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025637" y="7494463"/>
            <a:ext cx="2908511" cy="3180280"/>
          </a:xfrm>
          <a:custGeom>
            <a:avLst/>
            <a:gdLst/>
            <a:ahLst/>
            <a:cxnLst/>
            <a:rect l="l" t="t" r="r" b="b"/>
            <a:pathLst>
              <a:path w="2908511" h="3180280">
                <a:moveTo>
                  <a:pt x="0" y="0"/>
                </a:moveTo>
                <a:lnTo>
                  <a:pt x="2908511" y="0"/>
                </a:lnTo>
                <a:lnTo>
                  <a:pt x="2908511" y="3180280"/>
                </a:lnTo>
                <a:lnTo>
                  <a:pt x="0" y="31802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487844" y="6886544"/>
            <a:ext cx="2776187" cy="3922573"/>
          </a:xfrm>
          <a:custGeom>
            <a:avLst/>
            <a:gdLst/>
            <a:ahLst/>
            <a:cxnLst/>
            <a:rect l="l" t="t" r="r" b="b"/>
            <a:pathLst>
              <a:path w="2776187" h="3922573">
                <a:moveTo>
                  <a:pt x="0" y="0"/>
                </a:moveTo>
                <a:lnTo>
                  <a:pt x="2776187" y="0"/>
                </a:lnTo>
                <a:lnTo>
                  <a:pt x="2776187" y="3922574"/>
                </a:lnTo>
                <a:lnTo>
                  <a:pt x="0" y="392257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5875214" y="8408876"/>
            <a:ext cx="1604679" cy="1351453"/>
          </a:xfrm>
          <a:custGeom>
            <a:avLst/>
            <a:gdLst/>
            <a:ahLst/>
            <a:cxnLst/>
            <a:rect l="l" t="t" r="r" b="b"/>
            <a:pathLst>
              <a:path w="1604679" h="1351453">
                <a:moveTo>
                  <a:pt x="0" y="0"/>
                </a:moveTo>
                <a:lnTo>
                  <a:pt x="1604679" y="0"/>
                </a:lnTo>
                <a:lnTo>
                  <a:pt x="1604679" y="1351454"/>
                </a:lnTo>
                <a:lnTo>
                  <a:pt x="0" y="135145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864861" y="9084603"/>
            <a:ext cx="846964" cy="785367"/>
          </a:xfrm>
          <a:custGeom>
            <a:avLst/>
            <a:gdLst/>
            <a:ahLst/>
            <a:cxnLst/>
            <a:rect l="l" t="t" r="r" b="b"/>
            <a:pathLst>
              <a:path w="846964" h="785367">
                <a:moveTo>
                  <a:pt x="0" y="0"/>
                </a:moveTo>
                <a:lnTo>
                  <a:pt x="846964" y="0"/>
                </a:lnTo>
                <a:lnTo>
                  <a:pt x="846964" y="785367"/>
                </a:lnTo>
                <a:lnTo>
                  <a:pt x="0" y="78536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-339254" y="2464010"/>
            <a:ext cx="1936252" cy="1753055"/>
          </a:xfrm>
          <a:custGeom>
            <a:avLst/>
            <a:gdLst/>
            <a:ahLst/>
            <a:cxnLst/>
            <a:rect l="l" t="t" r="r" b="b"/>
            <a:pathLst>
              <a:path w="1936252" h="1753055">
                <a:moveTo>
                  <a:pt x="0" y="0"/>
                </a:moveTo>
                <a:lnTo>
                  <a:pt x="1936252" y="0"/>
                </a:lnTo>
                <a:lnTo>
                  <a:pt x="1936252" y="1753055"/>
                </a:lnTo>
                <a:lnTo>
                  <a:pt x="0" y="175305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29399" y="0"/>
            <a:ext cx="1604679" cy="1351453"/>
          </a:xfrm>
          <a:custGeom>
            <a:avLst/>
            <a:gdLst/>
            <a:ahLst/>
            <a:cxnLst/>
            <a:rect l="l" t="t" r="r" b="b"/>
            <a:pathLst>
              <a:path w="1604679" h="1351453">
                <a:moveTo>
                  <a:pt x="0" y="0"/>
                </a:moveTo>
                <a:lnTo>
                  <a:pt x="1604679" y="0"/>
                </a:lnTo>
                <a:lnTo>
                  <a:pt x="1604679" y="1351453"/>
                </a:lnTo>
                <a:lnTo>
                  <a:pt x="0" y="135145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-522517" y="-1043113"/>
            <a:ext cx="2908511" cy="3180280"/>
          </a:xfrm>
          <a:custGeom>
            <a:avLst/>
            <a:gdLst/>
            <a:ahLst/>
            <a:cxnLst/>
            <a:rect l="l" t="t" r="r" b="b"/>
            <a:pathLst>
              <a:path w="2908511" h="3180280">
                <a:moveTo>
                  <a:pt x="0" y="0"/>
                </a:moveTo>
                <a:lnTo>
                  <a:pt x="2908511" y="0"/>
                </a:lnTo>
                <a:lnTo>
                  <a:pt x="2908511" y="3180280"/>
                </a:lnTo>
                <a:lnTo>
                  <a:pt x="0" y="31802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-423482" y="1747740"/>
            <a:ext cx="1604679" cy="1432540"/>
          </a:xfrm>
          <a:custGeom>
            <a:avLst/>
            <a:gdLst/>
            <a:ahLst/>
            <a:cxnLst/>
            <a:rect l="l" t="t" r="r" b="b"/>
            <a:pathLst>
              <a:path w="1604679" h="1432540">
                <a:moveTo>
                  <a:pt x="0" y="0"/>
                </a:moveTo>
                <a:lnTo>
                  <a:pt x="1604678" y="0"/>
                </a:lnTo>
                <a:lnTo>
                  <a:pt x="1604678" y="1432540"/>
                </a:lnTo>
                <a:lnTo>
                  <a:pt x="0" y="143254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8870038" y="9280291"/>
            <a:ext cx="846964" cy="785367"/>
          </a:xfrm>
          <a:custGeom>
            <a:avLst/>
            <a:gdLst/>
            <a:ahLst/>
            <a:cxnLst/>
            <a:rect l="l" t="t" r="r" b="b"/>
            <a:pathLst>
              <a:path w="846964" h="785367">
                <a:moveTo>
                  <a:pt x="0" y="0"/>
                </a:moveTo>
                <a:lnTo>
                  <a:pt x="846964" y="0"/>
                </a:lnTo>
                <a:lnTo>
                  <a:pt x="846964" y="785367"/>
                </a:lnTo>
                <a:lnTo>
                  <a:pt x="0" y="785367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7099673" y="6670713"/>
            <a:ext cx="2376653" cy="2001607"/>
          </a:xfrm>
          <a:custGeom>
            <a:avLst/>
            <a:gdLst/>
            <a:ahLst/>
            <a:cxnLst/>
            <a:rect l="l" t="t" r="r" b="b"/>
            <a:pathLst>
              <a:path w="2376653" h="2001607">
                <a:moveTo>
                  <a:pt x="0" y="0"/>
                </a:moveTo>
                <a:lnTo>
                  <a:pt x="2376654" y="0"/>
                </a:lnTo>
                <a:lnTo>
                  <a:pt x="2376654" y="2001607"/>
                </a:lnTo>
                <a:lnTo>
                  <a:pt x="0" y="2001607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3696994" y="8847831"/>
            <a:ext cx="3224208" cy="2878338"/>
          </a:xfrm>
          <a:custGeom>
            <a:avLst/>
            <a:gdLst/>
            <a:ahLst/>
            <a:cxnLst/>
            <a:rect l="l" t="t" r="r" b="b"/>
            <a:pathLst>
              <a:path w="3224208" h="2878338">
                <a:moveTo>
                  <a:pt x="0" y="0"/>
                </a:moveTo>
                <a:lnTo>
                  <a:pt x="3224207" y="0"/>
                </a:lnTo>
                <a:lnTo>
                  <a:pt x="3224207" y="2878338"/>
                </a:lnTo>
                <a:lnTo>
                  <a:pt x="0" y="2878338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 rot="-8464520">
            <a:off x="15831615" y="-520445"/>
            <a:ext cx="2855370" cy="3372056"/>
          </a:xfrm>
          <a:custGeom>
            <a:avLst/>
            <a:gdLst/>
            <a:ahLst/>
            <a:cxnLst/>
            <a:rect l="l" t="t" r="r" b="b"/>
            <a:pathLst>
              <a:path w="2855370" h="3372056">
                <a:moveTo>
                  <a:pt x="0" y="0"/>
                </a:moveTo>
                <a:lnTo>
                  <a:pt x="2855370" y="0"/>
                </a:lnTo>
                <a:lnTo>
                  <a:pt x="2855370" y="3372056"/>
                </a:lnTo>
                <a:lnTo>
                  <a:pt x="0" y="3372056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 rot="560151">
            <a:off x="828094" y="6802925"/>
            <a:ext cx="692524" cy="817837"/>
          </a:xfrm>
          <a:custGeom>
            <a:avLst/>
            <a:gdLst/>
            <a:ahLst/>
            <a:cxnLst/>
            <a:rect l="l" t="t" r="r" b="b"/>
            <a:pathLst>
              <a:path w="692524" h="817837">
                <a:moveTo>
                  <a:pt x="0" y="0"/>
                </a:moveTo>
                <a:lnTo>
                  <a:pt x="692523" y="0"/>
                </a:lnTo>
                <a:lnTo>
                  <a:pt x="692523" y="817837"/>
                </a:lnTo>
                <a:lnTo>
                  <a:pt x="0" y="817837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 rot="560151">
            <a:off x="4759216" y="9192926"/>
            <a:ext cx="1478013" cy="1745463"/>
          </a:xfrm>
          <a:custGeom>
            <a:avLst/>
            <a:gdLst/>
            <a:ahLst/>
            <a:cxnLst/>
            <a:rect l="l" t="t" r="r" b="b"/>
            <a:pathLst>
              <a:path w="1478013" h="1745463">
                <a:moveTo>
                  <a:pt x="0" y="0"/>
                </a:moveTo>
                <a:lnTo>
                  <a:pt x="1478013" y="0"/>
                </a:lnTo>
                <a:lnTo>
                  <a:pt x="1478013" y="1745463"/>
                </a:lnTo>
                <a:lnTo>
                  <a:pt x="0" y="1745463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15063792" y="-1526885"/>
            <a:ext cx="3224208" cy="2878338"/>
          </a:xfrm>
          <a:custGeom>
            <a:avLst/>
            <a:gdLst/>
            <a:ahLst/>
            <a:cxnLst/>
            <a:rect l="l" t="t" r="r" b="b"/>
            <a:pathLst>
              <a:path w="3224208" h="2878338">
                <a:moveTo>
                  <a:pt x="0" y="0"/>
                </a:moveTo>
                <a:lnTo>
                  <a:pt x="3224208" y="0"/>
                </a:lnTo>
                <a:lnTo>
                  <a:pt x="3224208" y="2878338"/>
                </a:lnTo>
                <a:lnTo>
                  <a:pt x="0" y="2878338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>
            <a:off x="17099673" y="1747740"/>
            <a:ext cx="846964" cy="785367"/>
          </a:xfrm>
          <a:custGeom>
            <a:avLst/>
            <a:gdLst/>
            <a:ahLst/>
            <a:cxnLst/>
            <a:rect l="l" t="t" r="r" b="b"/>
            <a:pathLst>
              <a:path w="846964" h="785367">
                <a:moveTo>
                  <a:pt x="0" y="0"/>
                </a:moveTo>
                <a:lnTo>
                  <a:pt x="846964" y="0"/>
                </a:lnTo>
                <a:lnTo>
                  <a:pt x="846964" y="785367"/>
                </a:lnTo>
                <a:lnTo>
                  <a:pt x="0" y="785367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 rot="560151">
            <a:off x="12262881" y="646161"/>
            <a:ext cx="879666" cy="1038843"/>
          </a:xfrm>
          <a:custGeom>
            <a:avLst/>
            <a:gdLst/>
            <a:ahLst/>
            <a:cxnLst/>
            <a:rect l="l" t="t" r="r" b="b"/>
            <a:pathLst>
              <a:path w="879666" h="1038843">
                <a:moveTo>
                  <a:pt x="0" y="0"/>
                </a:moveTo>
                <a:lnTo>
                  <a:pt x="879666" y="0"/>
                </a:lnTo>
                <a:lnTo>
                  <a:pt x="879666" y="1038843"/>
                </a:lnTo>
                <a:lnTo>
                  <a:pt x="0" y="1038843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>
            <a:off x="5082535" y="423391"/>
            <a:ext cx="831376" cy="742192"/>
          </a:xfrm>
          <a:custGeom>
            <a:avLst/>
            <a:gdLst/>
            <a:ahLst/>
            <a:cxnLst/>
            <a:rect l="l" t="t" r="r" b="b"/>
            <a:pathLst>
              <a:path w="831376" h="742192">
                <a:moveTo>
                  <a:pt x="0" y="0"/>
                </a:moveTo>
                <a:lnTo>
                  <a:pt x="831375" y="0"/>
                </a:lnTo>
                <a:lnTo>
                  <a:pt x="831375" y="742192"/>
                </a:lnTo>
                <a:lnTo>
                  <a:pt x="0" y="74219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22" name="TextBox 22"/>
          <p:cNvSpPr txBox="1"/>
          <p:nvPr/>
        </p:nvSpPr>
        <p:spPr>
          <a:xfrm>
            <a:off x="2288343" y="3632084"/>
            <a:ext cx="13840407" cy="39395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3200" dirty="0" err="1">
                <a:latin typeface="210 오로라" panose="020B0604020202020204" charset="-127"/>
                <a:ea typeface="210 오로라" panose="020B0604020202020204" charset="-127"/>
              </a:rPr>
              <a:t>Skenario</a:t>
            </a:r>
            <a:r>
              <a:rPr lang="en-US" sz="3200" dirty="0">
                <a:latin typeface="210 오로라" panose="020B0604020202020204" charset="-127"/>
                <a:ea typeface="210 오로라" panose="020B0604020202020204" charset="-127"/>
              </a:rPr>
              <a:t> </a:t>
            </a:r>
            <a:r>
              <a:rPr lang="en-US" sz="3200" dirty="0" err="1">
                <a:latin typeface="210 오로라" panose="020B0604020202020204" charset="-127"/>
                <a:ea typeface="210 오로라" panose="020B0604020202020204" charset="-127"/>
              </a:rPr>
              <a:t>kasus</a:t>
            </a:r>
            <a:r>
              <a:rPr lang="en-US" sz="3200" dirty="0">
                <a:latin typeface="210 오로라" panose="020B0604020202020204" charset="-127"/>
                <a:ea typeface="210 오로라" panose="020B0604020202020204" charset="-127"/>
              </a:rPr>
              <a:t> </a:t>
            </a:r>
            <a:r>
              <a:rPr lang="en-US" sz="3200" dirty="0" err="1">
                <a:latin typeface="210 오로라" panose="020B0604020202020204" charset="-127"/>
                <a:ea typeface="210 오로라" panose="020B0604020202020204" charset="-127"/>
              </a:rPr>
              <a:t>penggunaan</a:t>
            </a:r>
            <a:r>
              <a:rPr lang="en-US" sz="3200" dirty="0">
                <a:latin typeface="210 오로라" panose="020B0604020202020204" charset="-127"/>
                <a:ea typeface="210 오로라" panose="020B0604020202020204" charset="-127"/>
              </a:rPr>
              <a:t> </a:t>
            </a:r>
            <a:r>
              <a:rPr lang="en-US" sz="3200" dirty="0" err="1">
                <a:latin typeface="210 오로라" panose="020B0604020202020204" charset="-127"/>
                <a:ea typeface="210 오로라" panose="020B0604020202020204" charset="-127"/>
              </a:rPr>
              <a:t>melibatkan</a:t>
            </a:r>
            <a:r>
              <a:rPr lang="en-US" sz="3200" dirty="0">
                <a:latin typeface="210 오로라" panose="020B0604020202020204" charset="-127"/>
                <a:ea typeface="210 오로라" panose="020B0604020202020204" charset="-127"/>
              </a:rPr>
              <a:t> </a:t>
            </a:r>
            <a:r>
              <a:rPr lang="en-US" sz="3200" dirty="0" err="1">
                <a:latin typeface="210 오로라" panose="020B0604020202020204" charset="-127"/>
                <a:ea typeface="210 오로라" panose="020B0604020202020204" charset="-127"/>
              </a:rPr>
              <a:t>pengelolaan</a:t>
            </a:r>
            <a:r>
              <a:rPr lang="en-US" sz="3200" dirty="0">
                <a:latin typeface="210 오로라" panose="020B0604020202020204" charset="-127"/>
                <a:ea typeface="210 오로라" panose="020B0604020202020204" charset="-127"/>
              </a:rPr>
              <a:t> </a:t>
            </a:r>
            <a:r>
              <a:rPr lang="en-US" sz="3200" dirty="0" err="1">
                <a:latin typeface="210 오로라" panose="020B0604020202020204" charset="-127"/>
                <a:ea typeface="210 오로라" panose="020B0604020202020204" charset="-127"/>
              </a:rPr>
              <a:t>informasi</a:t>
            </a:r>
            <a:r>
              <a:rPr lang="en-US" sz="3200" dirty="0">
                <a:latin typeface="210 오로라" panose="020B0604020202020204" charset="-127"/>
                <a:ea typeface="210 오로라" panose="020B0604020202020204" charset="-127"/>
              </a:rPr>
              <a:t> </a:t>
            </a:r>
            <a:r>
              <a:rPr lang="en-US" sz="3200" dirty="0" err="1">
                <a:latin typeface="210 오로라" panose="020B0604020202020204" charset="-127"/>
                <a:ea typeface="210 오로라" panose="020B0604020202020204" charset="-127"/>
              </a:rPr>
              <a:t>penting</a:t>
            </a:r>
            <a:r>
              <a:rPr lang="en-US" sz="3200" dirty="0">
                <a:latin typeface="210 오로라" panose="020B0604020202020204" charset="-127"/>
                <a:ea typeface="210 오로라" panose="020B0604020202020204" charset="-127"/>
              </a:rPr>
              <a:t> di </a:t>
            </a:r>
            <a:r>
              <a:rPr lang="en-US" sz="3200" dirty="0" err="1">
                <a:latin typeface="210 오로라" panose="020B0604020202020204" charset="-127"/>
                <a:ea typeface="210 오로라" panose="020B0604020202020204" charset="-127"/>
              </a:rPr>
              <a:t>seluruh</a:t>
            </a:r>
            <a:r>
              <a:rPr lang="en-US" sz="3200" dirty="0">
                <a:latin typeface="210 오로라" panose="020B0604020202020204" charset="-127"/>
                <a:ea typeface="210 오로라" panose="020B0604020202020204" charset="-127"/>
              </a:rPr>
              <a:t> </a:t>
            </a:r>
            <a:r>
              <a:rPr lang="en-US" sz="3200" dirty="0" err="1">
                <a:latin typeface="210 오로라" panose="020B0604020202020204" charset="-127"/>
                <a:ea typeface="210 오로라" panose="020B0604020202020204" charset="-127"/>
              </a:rPr>
              <a:t>departemen</a:t>
            </a:r>
            <a:r>
              <a:rPr lang="en-US" sz="3200" dirty="0">
                <a:latin typeface="210 오로라" panose="020B0604020202020204" charset="-127"/>
                <a:ea typeface="210 오로라" panose="020B0604020202020204" charset="-127"/>
              </a:rPr>
              <a:t> </a:t>
            </a:r>
            <a:r>
              <a:rPr lang="en-US" sz="3200" dirty="0" err="1">
                <a:latin typeface="210 오로라" panose="020B0604020202020204" charset="-127"/>
                <a:ea typeface="210 오로라" panose="020B0604020202020204" charset="-127"/>
              </a:rPr>
              <a:t>rumah</a:t>
            </a:r>
            <a:r>
              <a:rPr lang="en-US" sz="3200" dirty="0">
                <a:latin typeface="210 오로라" panose="020B0604020202020204" charset="-127"/>
                <a:ea typeface="210 오로라" panose="020B0604020202020204" charset="-127"/>
              </a:rPr>
              <a:t> </a:t>
            </a:r>
            <a:r>
              <a:rPr lang="en-US" sz="3200" dirty="0" err="1">
                <a:latin typeface="210 오로라" panose="020B0604020202020204" charset="-127"/>
                <a:ea typeface="210 오로라" panose="020B0604020202020204" charset="-127"/>
              </a:rPr>
              <a:t>sakit</a:t>
            </a:r>
            <a:r>
              <a:rPr lang="en-US" sz="3200" dirty="0">
                <a:latin typeface="210 오로라" panose="020B0604020202020204" charset="-127"/>
                <a:ea typeface="210 오로라" panose="020B0604020202020204" charset="-127"/>
              </a:rPr>
              <a:t>. </a:t>
            </a:r>
            <a:r>
              <a:rPr lang="en-US" sz="3200" dirty="0" err="1">
                <a:latin typeface="210 오로라" panose="020B0604020202020204" charset="-127"/>
                <a:ea typeface="210 오로라" panose="020B0604020202020204" charset="-127"/>
              </a:rPr>
              <a:t>Ini</a:t>
            </a:r>
            <a:r>
              <a:rPr lang="en-US" sz="3200" dirty="0">
                <a:latin typeface="210 오로라" panose="020B0604020202020204" charset="-127"/>
                <a:ea typeface="210 오로라" panose="020B0604020202020204" charset="-127"/>
              </a:rPr>
              <a:t> </a:t>
            </a:r>
            <a:r>
              <a:rPr lang="en-US" sz="3200" dirty="0" err="1">
                <a:latin typeface="210 오로라" panose="020B0604020202020204" charset="-127"/>
                <a:ea typeface="210 오로라" panose="020B0604020202020204" charset="-127"/>
              </a:rPr>
              <a:t>mencakup</a:t>
            </a:r>
            <a:r>
              <a:rPr lang="en-US" sz="3200" dirty="0">
                <a:latin typeface="210 오로라" panose="020B0604020202020204" charset="-127"/>
                <a:ea typeface="210 오로라" panose="020B0604020202020204" charset="-127"/>
              </a:rPr>
              <a:t>:</a:t>
            </a:r>
          </a:p>
          <a:p>
            <a:pPr lvl="0"/>
            <a:r>
              <a:rPr lang="en-US" sz="3200" dirty="0">
                <a:latin typeface="210 오로라" panose="020B0604020202020204" charset="-127"/>
                <a:ea typeface="210 오로라" panose="020B0604020202020204" charset="-127"/>
              </a:rPr>
              <a:t>1. </a:t>
            </a:r>
            <a:r>
              <a:rPr lang="en-US" sz="3200" dirty="0" err="1">
                <a:latin typeface="210 오로라" panose="020B0604020202020204" charset="-127"/>
                <a:ea typeface="210 오로라" panose="020B0604020202020204" charset="-127"/>
              </a:rPr>
              <a:t>Informasi</a:t>
            </a:r>
            <a:r>
              <a:rPr lang="en-US" sz="3200" dirty="0">
                <a:latin typeface="210 오로라" panose="020B0604020202020204" charset="-127"/>
                <a:ea typeface="210 오로라" panose="020B0604020202020204" charset="-127"/>
              </a:rPr>
              <a:t> </a:t>
            </a:r>
            <a:r>
              <a:rPr lang="en-US" sz="3200" dirty="0" err="1">
                <a:latin typeface="210 오로라" panose="020B0604020202020204" charset="-127"/>
                <a:ea typeface="210 오로라" panose="020B0604020202020204" charset="-127"/>
              </a:rPr>
              <a:t>Pasien</a:t>
            </a:r>
            <a:r>
              <a:rPr lang="en-US" sz="3200" dirty="0">
                <a:latin typeface="210 오로라" panose="020B0604020202020204" charset="-127"/>
                <a:ea typeface="210 오로라" panose="020B0604020202020204" charset="-127"/>
              </a:rPr>
              <a:t>: Data </a:t>
            </a:r>
            <a:r>
              <a:rPr lang="en-US" sz="3200" dirty="0" err="1">
                <a:latin typeface="210 오로라" panose="020B0604020202020204" charset="-127"/>
                <a:ea typeface="210 오로라" panose="020B0604020202020204" charset="-127"/>
              </a:rPr>
              <a:t>demografi</a:t>
            </a:r>
            <a:r>
              <a:rPr lang="en-US" sz="3200" dirty="0">
                <a:latin typeface="210 오로라" panose="020B0604020202020204" charset="-127"/>
                <a:ea typeface="210 오로라" panose="020B0604020202020204" charset="-127"/>
              </a:rPr>
              <a:t>, </a:t>
            </a:r>
            <a:r>
              <a:rPr lang="en-US" sz="3200" dirty="0" err="1">
                <a:latin typeface="210 오로라" panose="020B0604020202020204" charset="-127"/>
                <a:ea typeface="210 오로라" panose="020B0604020202020204" charset="-127"/>
              </a:rPr>
              <a:t>riwayat</a:t>
            </a:r>
            <a:r>
              <a:rPr lang="en-US" sz="3200" dirty="0">
                <a:latin typeface="210 오로라" panose="020B0604020202020204" charset="-127"/>
                <a:ea typeface="210 오로라" panose="020B0604020202020204" charset="-127"/>
              </a:rPr>
              <a:t> </a:t>
            </a:r>
            <a:r>
              <a:rPr lang="en-US" sz="3200" dirty="0" err="1">
                <a:latin typeface="210 오로라" panose="020B0604020202020204" charset="-127"/>
                <a:ea typeface="210 오로라" panose="020B0604020202020204" charset="-127"/>
              </a:rPr>
              <a:t>medis</a:t>
            </a:r>
            <a:r>
              <a:rPr lang="en-US" sz="3200" dirty="0">
                <a:latin typeface="210 오로라" panose="020B0604020202020204" charset="-127"/>
                <a:ea typeface="210 오로라" panose="020B0604020202020204" charset="-127"/>
              </a:rPr>
              <a:t>, </a:t>
            </a:r>
            <a:r>
              <a:rPr lang="en-US" sz="3200" dirty="0" err="1">
                <a:latin typeface="210 오로라" panose="020B0604020202020204" charset="-127"/>
                <a:ea typeface="210 오로라" panose="020B0604020202020204" charset="-127"/>
              </a:rPr>
              <a:t>alergi</a:t>
            </a:r>
            <a:r>
              <a:rPr lang="en-US" sz="3200" dirty="0">
                <a:latin typeface="210 오로라" panose="020B0604020202020204" charset="-127"/>
                <a:ea typeface="210 오로라" panose="020B0604020202020204" charset="-127"/>
              </a:rPr>
              <a:t>, dan </a:t>
            </a:r>
            <a:r>
              <a:rPr lang="en-US" sz="3200" dirty="0" err="1">
                <a:latin typeface="210 오로라" panose="020B0604020202020204" charset="-127"/>
                <a:ea typeface="210 오로라" panose="020B0604020202020204" charset="-127"/>
              </a:rPr>
              <a:t>informasi</a:t>
            </a:r>
            <a:r>
              <a:rPr lang="en-US" sz="3200" dirty="0">
                <a:latin typeface="210 오로라" panose="020B0604020202020204" charset="-127"/>
                <a:ea typeface="210 오로라" panose="020B0604020202020204" charset="-127"/>
              </a:rPr>
              <a:t> </a:t>
            </a:r>
            <a:r>
              <a:rPr lang="en-US" sz="3200" dirty="0" err="1">
                <a:latin typeface="210 오로라" panose="020B0604020202020204" charset="-127"/>
                <a:ea typeface="210 오로라" panose="020B0604020202020204" charset="-127"/>
              </a:rPr>
              <a:t>kontak</a:t>
            </a:r>
            <a:r>
              <a:rPr lang="en-US" sz="3200" dirty="0">
                <a:latin typeface="210 오로라" panose="020B0604020202020204" charset="-127"/>
                <a:ea typeface="210 오로라" panose="020B0604020202020204" charset="-127"/>
              </a:rPr>
              <a:t>.</a:t>
            </a:r>
          </a:p>
          <a:p>
            <a:pPr lvl="0"/>
            <a:r>
              <a:rPr lang="en-US" sz="3200" dirty="0">
                <a:latin typeface="210 오로라" panose="020B0604020202020204" charset="-127"/>
                <a:ea typeface="210 오로라" panose="020B0604020202020204" charset="-127"/>
              </a:rPr>
              <a:t>2. </a:t>
            </a:r>
            <a:r>
              <a:rPr lang="en-US" sz="3200" dirty="0" err="1">
                <a:latin typeface="210 오로라" panose="020B0604020202020204" charset="-127"/>
                <a:ea typeface="210 오로라" panose="020B0604020202020204" charset="-127"/>
              </a:rPr>
              <a:t>Janji</a:t>
            </a:r>
            <a:r>
              <a:rPr lang="en-US" sz="3200" dirty="0">
                <a:latin typeface="210 오로라" panose="020B0604020202020204" charset="-127"/>
                <a:ea typeface="210 오로라" panose="020B0604020202020204" charset="-127"/>
              </a:rPr>
              <a:t> </a:t>
            </a:r>
            <a:r>
              <a:rPr lang="en-US" sz="3200" dirty="0" err="1">
                <a:latin typeface="210 오로라" panose="020B0604020202020204" charset="-127"/>
                <a:ea typeface="210 오로라" panose="020B0604020202020204" charset="-127"/>
              </a:rPr>
              <a:t>Temu</a:t>
            </a:r>
            <a:r>
              <a:rPr lang="en-US" sz="3200" dirty="0">
                <a:latin typeface="210 오로라" panose="020B0604020202020204" charset="-127"/>
                <a:ea typeface="210 오로라" panose="020B0604020202020204" charset="-127"/>
              </a:rPr>
              <a:t>: </a:t>
            </a:r>
            <a:r>
              <a:rPr lang="en-US" sz="3200" dirty="0" err="1">
                <a:latin typeface="210 오로라" panose="020B0604020202020204" charset="-127"/>
                <a:ea typeface="210 오로라" panose="020B0604020202020204" charset="-127"/>
              </a:rPr>
              <a:t>Penjadwalan</a:t>
            </a:r>
            <a:r>
              <a:rPr lang="en-US" sz="3200" dirty="0">
                <a:latin typeface="210 오로라" panose="020B0604020202020204" charset="-127"/>
                <a:ea typeface="210 오로라" panose="020B0604020202020204" charset="-127"/>
              </a:rPr>
              <a:t>, </a:t>
            </a:r>
            <a:r>
              <a:rPr lang="en-US" sz="3200" dirty="0" err="1">
                <a:latin typeface="210 오로라" panose="020B0604020202020204" charset="-127"/>
                <a:ea typeface="210 오로라" panose="020B0604020202020204" charset="-127"/>
              </a:rPr>
              <a:t>informasi</a:t>
            </a:r>
            <a:r>
              <a:rPr lang="en-US" sz="3200" dirty="0">
                <a:latin typeface="210 오로라" panose="020B0604020202020204" charset="-127"/>
                <a:ea typeface="210 오로라" panose="020B0604020202020204" charset="-127"/>
              </a:rPr>
              <a:t> </a:t>
            </a:r>
            <a:r>
              <a:rPr lang="en-US" sz="3200" dirty="0" err="1">
                <a:latin typeface="210 오로라" panose="020B0604020202020204" charset="-127"/>
                <a:ea typeface="210 오로라" panose="020B0604020202020204" charset="-127"/>
              </a:rPr>
              <a:t>dokter</a:t>
            </a:r>
            <a:r>
              <a:rPr lang="en-US" sz="3200" dirty="0">
                <a:latin typeface="210 오로라" panose="020B0604020202020204" charset="-127"/>
                <a:ea typeface="210 오로라" panose="020B0604020202020204" charset="-127"/>
              </a:rPr>
              <a:t>, status </a:t>
            </a:r>
            <a:r>
              <a:rPr lang="en-US" sz="3200" dirty="0" err="1">
                <a:latin typeface="210 오로라" panose="020B0604020202020204" charset="-127"/>
                <a:ea typeface="210 오로라" panose="020B0604020202020204" charset="-127"/>
              </a:rPr>
              <a:t>janji</a:t>
            </a:r>
            <a:r>
              <a:rPr lang="en-US" sz="3200" dirty="0">
                <a:latin typeface="210 오로라" panose="020B0604020202020204" charset="-127"/>
                <a:ea typeface="210 오로라" panose="020B0604020202020204" charset="-127"/>
              </a:rPr>
              <a:t> </a:t>
            </a:r>
            <a:r>
              <a:rPr lang="en-US" sz="3200" dirty="0" err="1">
                <a:latin typeface="210 오로라" panose="020B0604020202020204" charset="-127"/>
                <a:ea typeface="210 오로라" panose="020B0604020202020204" charset="-127"/>
              </a:rPr>
              <a:t>temu</a:t>
            </a:r>
            <a:r>
              <a:rPr lang="en-US" sz="3200" dirty="0">
                <a:latin typeface="210 오로라" panose="020B0604020202020204" charset="-127"/>
                <a:ea typeface="210 오로라" panose="020B0604020202020204" charset="-127"/>
              </a:rPr>
              <a:t>.</a:t>
            </a:r>
          </a:p>
          <a:p>
            <a:pPr lvl="0"/>
            <a:r>
              <a:rPr lang="en-US" sz="3200" dirty="0">
                <a:latin typeface="210 오로라" panose="020B0604020202020204" charset="-127"/>
                <a:ea typeface="210 오로라" panose="020B0604020202020204" charset="-127"/>
              </a:rPr>
              <a:t>3. </a:t>
            </a:r>
            <a:r>
              <a:rPr lang="en-US" sz="3200" dirty="0" err="1">
                <a:latin typeface="210 오로라" panose="020B0604020202020204" charset="-127"/>
                <a:ea typeface="210 오로라" panose="020B0604020202020204" charset="-127"/>
              </a:rPr>
              <a:t>Operasi</a:t>
            </a:r>
            <a:r>
              <a:rPr lang="en-US" sz="3200" dirty="0">
                <a:latin typeface="210 오로라" panose="020B0604020202020204" charset="-127"/>
                <a:ea typeface="210 오로라" panose="020B0604020202020204" charset="-127"/>
              </a:rPr>
              <a:t> Internal: </a:t>
            </a:r>
            <a:r>
              <a:rPr lang="en-US" sz="3200" dirty="0" err="1">
                <a:latin typeface="210 오로라" panose="020B0604020202020204" charset="-127"/>
                <a:ea typeface="210 오로라" panose="020B0604020202020204" charset="-127"/>
              </a:rPr>
              <a:t>Manajemen</a:t>
            </a:r>
            <a:r>
              <a:rPr lang="en-US" sz="3200" dirty="0">
                <a:latin typeface="210 오로라" panose="020B0604020202020204" charset="-127"/>
                <a:ea typeface="210 오로라" panose="020B0604020202020204" charset="-127"/>
              </a:rPr>
              <a:t> </a:t>
            </a:r>
            <a:r>
              <a:rPr lang="en-US" sz="3200" dirty="0" err="1">
                <a:latin typeface="210 오로라" panose="020B0604020202020204" charset="-127"/>
                <a:ea typeface="210 오로라" panose="020B0604020202020204" charset="-127"/>
              </a:rPr>
              <a:t>staf</a:t>
            </a:r>
            <a:r>
              <a:rPr lang="en-US" sz="3200" dirty="0">
                <a:latin typeface="210 오로라" panose="020B0604020202020204" charset="-127"/>
                <a:ea typeface="210 오로라" panose="020B0604020202020204" charset="-127"/>
              </a:rPr>
              <a:t>, </a:t>
            </a:r>
            <a:r>
              <a:rPr lang="en-US" sz="3200" dirty="0" err="1">
                <a:latin typeface="210 오로라" panose="020B0604020202020204" charset="-127"/>
                <a:ea typeface="210 오로라" panose="020B0604020202020204" charset="-127"/>
              </a:rPr>
              <a:t>inventaris</a:t>
            </a:r>
            <a:r>
              <a:rPr lang="en-US" sz="3200" dirty="0">
                <a:latin typeface="210 오로라" panose="020B0604020202020204" charset="-127"/>
                <a:ea typeface="210 오로라" panose="020B0604020202020204" charset="-127"/>
              </a:rPr>
              <a:t> </a:t>
            </a:r>
            <a:r>
              <a:rPr lang="en-US" sz="3200" dirty="0" err="1">
                <a:latin typeface="210 오로라" panose="020B0604020202020204" charset="-127"/>
                <a:ea typeface="210 오로라" panose="020B0604020202020204" charset="-127"/>
              </a:rPr>
              <a:t>obat</a:t>
            </a:r>
            <a:r>
              <a:rPr lang="en-US" sz="3200" dirty="0">
                <a:latin typeface="210 오로라" panose="020B0604020202020204" charset="-127"/>
                <a:ea typeface="210 오로라" panose="020B0604020202020204" charset="-127"/>
              </a:rPr>
              <a:t>, data </a:t>
            </a:r>
            <a:r>
              <a:rPr lang="en-US" sz="3200" dirty="0" err="1">
                <a:latin typeface="210 오로라" panose="020B0604020202020204" charset="-127"/>
                <a:ea typeface="210 오로라" panose="020B0604020202020204" charset="-127"/>
              </a:rPr>
              <a:t>keuangan</a:t>
            </a:r>
            <a:r>
              <a:rPr lang="en-US" sz="3200" dirty="0">
                <a:latin typeface="210 오로라" panose="020B0604020202020204" charset="-127"/>
                <a:ea typeface="210 오로라" panose="020B0604020202020204" charset="-127"/>
              </a:rPr>
              <a:t> </a:t>
            </a:r>
            <a:r>
              <a:rPr lang="en-US" sz="3200" dirty="0" err="1">
                <a:latin typeface="210 오로라" panose="020B0604020202020204" charset="-127"/>
                <a:ea typeface="210 오로라" panose="020B0604020202020204" charset="-127"/>
              </a:rPr>
              <a:t>dasar</a:t>
            </a:r>
            <a:r>
              <a:rPr lang="en-US" sz="3200" dirty="0">
                <a:latin typeface="210 오로라" panose="020B0604020202020204" charset="-127"/>
                <a:ea typeface="210 오로라" panose="020B0604020202020204" charset="-127"/>
              </a:rPr>
              <a:t>, dan </a:t>
            </a:r>
            <a:r>
              <a:rPr lang="en-US" sz="3200" dirty="0" err="1">
                <a:latin typeface="210 오로라" panose="020B0604020202020204" charset="-127"/>
                <a:ea typeface="210 오로라" panose="020B0604020202020204" charset="-127"/>
              </a:rPr>
              <a:t>informasi</a:t>
            </a:r>
            <a:r>
              <a:rPr lang="en-US" sz="3200" dirty="0">
                <a:latin typeface="210 오로라" panose="020B0604020202020204" charset="-127"/>
                <a:ea typeface="210 오로라" panose="020B0604020202020204" charset="-127"/>
              </a:rPr>
              <a:t> </a:t>
            </a:r>
            <a:r>
              <a:rPr lang="en-US" sz="3200" dirty="0" err="1">
                <a:latin typeface="210 오로라" panose="020B0604020202020204" charset="-127"/>
                <a:ea typeface="210 오로라" panose="020B0604020202020204" charset="-127"/>
              </a:rPr>
              <a:t>departemen</a:t>
            </a:r>
            <a:r>
              <a:rPr lang="en-US" sz="3200" dirty="0">
                <a:latin typeface="210 오로라" panose="020B0604020202020204" charset="-127"/>
                <a:ea typeface="210 오로라" panose="020B0604020202020204" charset="-127"/>
              </a:rPr>
              <a:t>.</a:t>
            </a:r>
          </a:p>
          <a:p>
            <a:r>
              <a:rPr lang="en-US" sz="3200" dirty="0" err="1">
                <a:latin typeface="210 오로라" panose="020B0604020202020204" charset="-127"/>
                <a:ea typeface="210 오로라" panose="020B0604020202020204" charset="-127"/>
              </a:rPr>
              <a:t>Sistem</a:t>
            </a:r>
            <a:r>
              <a:rPr lang="en-US" sz="3200" dirty="0">
                <a:latin typeface="210 오로라" panose="020B0604020202020204" charset="-127"/>
                <a:ea typeface="210 오로라" panose="020B0604020202020204" charset="-127"/>
              </a:rPr>
              <a:t> </a:t>
            </a:r>
            <a:r>
              <a:rPr lang="en-US" sz="3200" dirty="0" err="1">
                <a:latin typeface="210 오로라" panose="020B0604020202020204" charset="-127"/>
                <a:ea typeface="210 오로라" panose="020B0604020202020204" charset="-127"/>
              </a:rPr>
              <a:t>harus</a:t>
            </a:r>
            <a:r>
              <a:rPr lang="en-US" sz="3200" dirty="0">
                <a:latin typeface="210 오로라" panose="020B0604020202020204" charset="-127"/>
                <a:ea typeface="210 오로라" panose="020B0604020202020204" charset="-127"/>
              </a:rPr>
              <a:t> </a:t>
            </a:r>
            <a:r>
              <a:rPr lang="en-US" sz="3200" dirty="0" err="1">
                <a:latin typeface="210 오로라" panose="020B0604020202020204" charset="-127"/>
                <a:ea typeface="210 오로라" panose="020B0604020202020204" charset="-127"/>
              </a:rPr>
              <a:t>mampu</a:t>
            </a:r>
            <a:r>
              <a:rPr lang="en-US" sz="3200" dirty="0">
                <a:latin typeface="210 오로라" panose="020B0604020202020204" charset="-127"/>
                <a:ea typeface="210 오로라" panose="020B0604020202020204" charset="-127"/>
              </a:rPr>
              <a:t> </a:t>
            </a:r>
            <a:r>
              <a:rPr lang="en-US" sz="3200" dirty="0" err="1">
                <a:latin typeface="210 오로라" panose="020B0604020202020204" charset="-127"/>
                <a:ea typeface="210 오로라" panose="020B0604020202020204" charset="-127"/>
              </a:rPr>
              <a:t>menangani</a:t>
            </a:r>
            <a:r>
              <a:rPr lang="en-US" sz="3200" dirty="0">
                <a:latin typeface="210 오로라" panose="020B0604020202020204" charset="-127"/>
                <a:ea typeface="210 오로라" panose="020B0604020202020204" charset="-127"/>
              </a:rPr>
              <a:t> volume data yang </a:t>
            </a:r>
            <a:r>
              <a:rPr lang="en-US" sz="3200" dirty="0" err="1">
                <a:latin typeface="210 오로라" panose="020B0604020202020204" charset="-127"/>
                <a:ea typeface="210 오로라" panose="020B0604020202020204" charset="-127"/>
              </a:rPr>
              <a:t>besar</a:t>
            </a:r>
            <a:r>
              <a:rPr lang="en-US" sz="3200" dirty="0">
                <a:latin typeface="210 오로라" panose="020B0604020202020204" charset="-127"/>
                <a:ea typeface="210 오로라" panose="020B0604020202020204" charset="-127"/>
              </a:rPr>
              <a:t>, </a:t>
            </a:r>
            <a:r>
              <a:rPr lang="en-US" sz="3200" dirty="0" err="1">
                <a:latin typeface="210 오로라" panose="020B0604020202020204" charset="-127"/>
                <a:ea typeface="210 오로라" panose="020B0604020202020204" charset="-127"/>
              </a:rPr>
              <a:t>memastikan</a:t>
            </a:r>
            <a:r>
              <a:rPr lang="en-US" sz="3200" dirty="0">
                <a:latin typeface="210 오로라" panose="020B0604020202020204" charset="-127"/>
                <a:ea typeface="210 오로라" panose="020B0604020202020204" charset="-127"/>
              </a:rPr>
              <a:t> </a:t>
            </a:r>
            <a:r>
              <a:rPr lang="en-US" sz="3200" dirty="0" err="1">
                <a:latin typeface="210 오로라" panose="020B0604020202020204" charset="-127"/>
                <a:ea typeface="210 오로라" panose="020B0604020202020204" charset="-127"/>
              </a:rPr>
              <a:t>konsistensi</a:t>
            </a:r>
            <a:r>
              <a:rPr lang="en-US" sz="3200" dirty="0">
                <a:latin typeface="210 오로라" panose="020B0604020202020204" charset="-127"/>
                <a:ea typeface="210 오로라" panose="020B0604020202020204" charset="-127"/>
              </a:rPr>
              <a:t> data, dan </a:t>
            </a:r>
            <a:r>
              <a:rPr lang="en-US" sz="3200" dirty="0" err="1">
                <a:latin typeface="210 오로라" panose="020B0604020202020204" charset="-127"/>
                <a:ea typeface="210 오로라" panose="020B0604020202020204" charset="-127"/>
              </a:rPr>
              <a:t>menyediakan</a:t>
            </a:r>
            <a:r>
              <a:rPr lang="en-US" sz="3200" dirty="0">
                <a:latin typeface="210 오로라" panose="020B0604020202020204" charset="-127"/>
                <a:ea typeface="210 오로라" panose="020B0604020202020204" charset="-127"/>
              </a:rPr>
              <a:t> </a:t>
            </a:r>
            <a:r>
              <a:rPr lang="en-US" sz="3200" dirty="0" err="1">
                <a:latin typeface="210 오로라" panose="020B0604020202020204" charset="-127"/>
                <a:ea typeface="210 오로라" panose="020B0604020202020204" charset="-127"/>
              </a:rPr>
              <a:t>akses</a:t>
            </a:r>
            <a:r>
              <a:rPr lang="en-US" sz="3200" dirty="0">
                <a:latin typeface="210 오로라" panose="020B0604020202020204" charset="-127"/>
                <a:ea typeface="210 오로라" panose="020B0604020202020204" charset="-127"/>
              </a:rPr>
              <a:t> </a:t>
            </a:r>
            <a:r>
              <a:rPr lang="en-US" sz="3200" dirty="0" err="1">
                <a:latin typeface="210 오로라" panose="020B0604020202020204" charset="-127"/>
                <a:ea typeface="210 오로라" panose="020B0604020202020204" charset="-127"/>
              </a:rPr>
              <a:t>cepat</a:t>
            </a:r>
            <a:r>
              <a:rPr lang="en-US" sz="3200" dirty="0">
                <a:latin typeface="210 오로라" panose="020B0604020202020204" charset="-127"/>
                <a:ea typeface="210 오로라" panose="020B0604020202020204" charset="-127"/>
              </a:rPr>
              <a:t> </a:t>
            </a:r>
            <a:r>
              <a:rPr lang="en-US" sz="3200" dirty="0" err="1">
                <a:latin typeface="210 오로라" panose="020B0604020202020204" charset="-127"/>
                <a:ea typeface="210 오로라" panose="020B0604020202020204" charset="-127"/>
              </a:rPr>
              <a:t>untuk</a:t>
            </a:r>
            <a:r>
              <a:rPr lang="en-US" sz="3200" dirty="0">
                <a:latin typeface="210 오로라" panose="020B0604020202020204" charset="-127"/>
                <a:ea typeface="210 오로라" panose="020B0604020202020204" charset="-127"/>
              </a:rPr>
              <a:t> </a:t>
            </a:r>
            <a:r>
              <a:rPr lang="en-US" sz="3200" dirty="0" err="1">
                <a:latin typeface="210 오로라" panose="020B0604020202020204" charset="-127"/>
                <a:ea typeface="210 오로라" panose="020B0604020202020204" charset="-127"/>
              </a:rPr>
              <a:t>kebutuhan</a:t>
            </a:r>
            <a:r>
              <a:rPr lang="en-US" sz="3200" dirty="0">
                <a:latin typeface="210 오로라" panose="020B0604020202020204" charset="-127"/>
                <a:ea typeface="210 오로라" panose="020B0604020202020204" charset="-127"/>
              </a:rPr>
              <a:t> </a:t>
            </a:r>
            <a:r>
              <a:rPr lang="en-US" sz="3200" dirty="0" err="1">
                <a:latin typeface="210 오로라" panose="020B0604020202020204" charset="-127"/>
                <a:ea typeface="210 오로라" panose="020B0604020202020204" charset="-127"/>
              </a:rPr>
              <a:t>operasional</a:t>
            </a:r>
            <a:r>
              <a:rPr lang="en-US" sz="3200" dirty="0">
                <a:latin typeface="210 오로라" panose="020B0604020202020204" charset="-127"/>
                <a:ea typeface="210 오로라" panose="020B0604020202020204" charset="-127"/>
              </a:rPr>
              <a:t> </a:t>
            </a:r>
            <a:r>
              <a:rPr lang="en-US" sz="3200" dirty="0" err="1">
                <a:latin typeface="210 오로라" panose="020B0604020202020204" charset="-127"/>
                <a:ea typeface="210 오로라" panose="020B0604020202020204" charset="-127"/>
              </a:rPr>
              <a:t>sehari-hari</a:t>
            </a:r>
            <a:r>
              <a:rPr lang="en-US" sz="3200" dirty="0">
                <a:latin typeface="210 오로라" panose="020B0604020202020204" charset="-127"/>
                <a:ea typeface="210 오로라" panose="020B0604020202020204" charset="-127"/>
              </a:rPr>
              <a:t>.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2321937" y="1346470"/>
            <a:ext cx="8307861" cy="18466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09"/>
              </a:lnSpc>
            </a:pPr>
            <a:r>
              <a:rPr lang="en-US" sz="6999" b="1" dirty="0">
                <a:solidFill>
                  <a:srgbClr val="000000"/>
                </a:solidFill>
                <a:latin typeface="Gliker Bold"/>
                <a:ea typeface="Gliker Bold"/>
                <a:cs typeface="Gliker Bold"/>
                <a:sym typeface="Gliker Bold"/>
              </a:rPr>
              <a:t>B. </a:t>
            </a:r>
            <a:r>
              <a:rPr lang="en-US" sz="6999" b="1" dirty="0" err="1">
                <a:solidFill>
                  <a:srgbClr val="000000"/>
                </a:solidFill>
                <a:latin typeface="Gliker Bold"/>
                <a:ea typeface="Gliker Bold"/>
                <a:cs typeface="Gliker Bold"/>
                <a:sym typeface="Gliker Bold"/>
              </a:rPr>
              <a:t>Gambaran</a:t>
            </a:r>
            <a:r>
              <a:rPr lang="en-US" sz="6999" b="1" dirty="0">
                <a:solidFill>
                  <a:srgbClr val="000000"/>
                </a:solidFill>
                <a:latin typeface="Gliker Bold"/>
                <a:ea typeface="Gliker Bold"/>
                <a:cs typeface="Gliker Bold"/>
                <a:sym typeface="Gliker Bold"/>
              </a:rPr>
              <a:t> </a:t>
            </a:r>
            <a:r>
              <a:rPr lang="en-US" sz="6999" b="1" dirty="0" err="1">
                <a:solidFill>
                  <a:srgbClr val="000000"/>
                </a:solidFill>
                <a:latin typeface="Gliker Bold"/>
                <a:ea typeface="Gliker Bold"/>
                <a:cs typeface="Gliker Bold"/>
                <a:sym typeface="Gliker Bold"/>
              </a:rPr>
              <a:t>Kasus</a:t>
            </a:r>
            <a:r>
              <a:rPr lang="en-US" sz="6999" b="1" dirty="0">
                <a:solidFill>
                  <a:srgbClr val="000000"/>
                </a:solidFill>
                <a:latin typeface="Gliker Bold"/>
                <a:ea typeface="Gliker Bold"/>
                <a:cs typeface="Gliker Bold"/>
                <a:sym typeface="Gliker Bold"/>
              </a:rPr>
              <a:t> </a:t>
            </a:r>
            <a:r>
              <a:rPr lang="en-US" sz="6999" b="1" dirty="0" err="1">
                <a:solidFill>
                  <a:srgbClr val="000000"/>
                </a:solidFill>
                <a:latin typeface="Gliker Bold"/>
                <a:ea typeface="Gliker Bold"/>
                <a:cs typeface="Gliker Bold"/>
                <a:sym typeface="Gliker Bold"/>
              </a:rPr>
              <a:t>Pengguna</a:t>
            </a:r>
            <a:r>
              <a:rPr lang="en-US" sz="6999" b="1" dirty="0">
                <a:solidFill>
                  <a:srgbClr val="000000"/>
                </a:solidFill>
                <a:latin typeface="Gliker Bold"/>
                <a:ea typeface="Gliker Bold"/>
                <a:cs typeface="Gliker Bold"/>
                <a:sym typeface="Gliker Bold"/>
              </a:rPr>
              <a:t>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4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025637" y="7494463"/>
            <a:ext cx="2908511" cy="3180280"/>
          </a:xfrm>
          <a:custGeom>
            <a:avLst/>
            <a:gdLst/>
            <a:ahLst/>
            <a:cxnLst/>
            <a:rect l="l" t="t" r="r" b="b"/>
            <a:pathLst>
              <a:path w="2908511" h="3180280">
                <a:moveTo>
                  <a:pt x="0" y="0"/>
                </a:moveTo>
                <a:lnTo>
                  <a:pt x="2908511" y="0"/>
                </a:lnTo>
                <a:lnTo>
                  <a:pt x="2908511" y="3180280"/>
                </a:lnTo>
                <a:lnTo>
                  <a:pt x="0" y="31802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487844" y="6886544"/>
            <a:ext cx="2776187" cy="3922573"/>
          </a:xfrm>
          <a:custGeom>
            <a:avLst/>
            <a:gdLst/>
            <a:ahLst/>
            <a:cxnLst/>
            <a:rect l="l" t="t" r="r" b="b"/>
            <a:pathLst>
              <a:path w="2776187" h="3922573">
                <a:moveTo>
                  <a:pt x="0" y="0"/>
                </a:moveTo>
                <a:lnTo>
                  <a:pt x="2776187" y="0"/>
                </a:lnTo>
                <a:lnTo>
                  <a:pt x="2776187" y="3922574"/>
                </a:lnTo>
                <a:lnTo>
                  <a:pt x="0" y="392257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5875214" y="8408876"/>
            <a:ext cx="1604679" cy="1351453"/>
          </a:xfrm>
          <a:custGeom>
            <a:avLst/>
            <a:gdLst/>
            <a:ahLst/>
            <a:cxnLst/>
            <a:rect l="l" t="t" r="r" b="b"/>
            <a:pathLst>
              <a:path w="1604679" h="1351453">
                <a:moveTo>
                  <a:pt x="0" y="0"/>
                </a:moveTo>
                <a:lnTo>
                  <a:pt x="1604679" y="0"/>
                </a:lnTo>
                <a:lnTo>
                  <a:pt x="1604679" y="1351454"/>
                </a:lnTo>
                <a:lnTo>
                  <a:pt x="0" y="135145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864861" y="9084603"/>
            <a:ext cx="846964" cy="785367"/>
          </a:xfrm>
          <a:custGeom>
            <a:avLst/>
            <a:gdLst/>
            <a:ahLst/>
            <a:cxnLst/>
            <a:rect l="l" t="t" r="r" b="b"/>
            <a:pathLst>
              <a:path w="846964" h="785367">
                <a:moveTo>
                  <a:pt x="0" y="0"/>
                </a:moveTo>
                <a:lnTo>
                  <a:pt x="846964" y="0"/>
                </a:lnTo>
                <a:lnTo>
                  <a:pt x="846964" y="785367"/>
                </a:lnTo>
                <a:lnTo>
                  <a:pt x="0" y="78536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-339254" y="2464010"/>
            <a:ext cx="1936252" cy="1753055"/>
          </a:xfrm>
          <a:custGeom>
            <a:avLst/>
            <a:gdLst/>
            <a:ahLst/>
            <a:cxnLst/>
            <a:rect l="l" t="t" r="r" b="b"/>
            <a:pathLst>
              <a:path w="1936252" h="1753055">
                <a:moveTo>
                  <a:pt x="0" y="0"/>
                </a:moveTo>
                <a:lnTo>
                  <a:pt x="1936252" y="0"/>
                </a:lnTo>
                <a:lnTo>
                  <a:pt x="1936252" y="1753055"/>
                </a:lnTo>
                <a:lnTo>
                  <a:pt x="0" y="175305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29399" y="0"/>
            <a:ext cx="1604679" cy="1351453"/>
          </a:xfrm>
          <a:custGeom>
            <a:avLst/>
            <a:gdLst/>
            <a:ahLst/>
            <a:cxnLst/>
            <a:rect l="l" t="t" r="r" b="b"/>
            <a:pathLst>
              <a:path w="1604679" h="1351453">
                <a:moveTo>
                  <a:pt x="0" y="0"/>
                </a:moveTo>
                <a:lnTo>
                  <a:pt x="1604679" y="0"/>
                </a:lnTo>
                <a:lnTo>
                  <a:pt x="1604679" y="1351453"/>
                </a:lnTo>
                <a:lnTo>
                  <a:pt x="0" y="135145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-522517" y="-1043113"/>
            <a:ext cx="2908511" cy="3180280"/>
          </a:xfrm>
          <a:custGeom>
            <a:avLst/>
            <a:gdLst/>
            <a:ahLst/>
            <a:cxnLst/>
            <a:rect l="l" t="t" r="r" b="b"/>
            <a:pathLst>
              <a:path w="2908511" h="3180280">
                <a:moveTo>
                  <a:pt x="0" y="0"/>
                </a:moveTo>
                <a:lnTo>
                  <a:pt x="2908511" y="0"/>
                </a:lnTo>
                <a:lnTo>
                  <a:pt x="2908511" y="3180280"/>
                </a:lnTo>
                <a:lnTo>
                  <a:pt x="0" y="31802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-423482" y="1747740"/>
            <a:ext cx="1604679" cy="1432540"/>
          </a:xfrm>
          <a:custGeom>
            <a:avLst/>
            <a:gdLst/>
            <a:ahLst/>
            <a:cxnLst/>
            <a:rect l="l" t="t" r="r" b="b"/>
            <a:pathLst>
              <a:path w="1604679" h="1432540">
                <a:moveTo>
                  <a:pt x="0" y="0"/>
                </a:moveTo>
                <a:lnTo>
                  <a:pt x="1604678" y="0"/>
                </a:lnTo>
                <a:lnTo>
                  <a:pt x="1604678" y="1432540"/>
                </a:lnTo>
                <a:lnTo>
                  <a:pt x="0" y="143254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7099673" y="6670713"/>
            <a:ext cx="2376653" cy="2001607"/>
          </a:xfrm>
          <a:custGeom>
            <a:avLst/>
            <a:gdLst/>
            <a:ahLst/>
            <a:cxnLst/>
            <a:rect l="l" t="t" r="r" b="b"/>
            <a:pathLst>
              <a:path w="2376653" h="2001607">
                <a:moveTo>
                  <a:pt x="0" y="0"/>
                </a:moveTo>
                <a:lnTo>
                  <a:pt x="2376654" y="0"/>
                </a:lnTo>
                <a:lnTo>
                  <a:pt x="2376654" y="2001607"/>
                </a:lnTo>
                <a:lnTo>
                  <a:pt x="0" y="2001607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3696994" y="8847831"/>
            <a:ext cx="3224208" cy="2878338"/>
          </a:xfrm>
          <a:custGeom>
            <a:avLst/>
            <a:gdLst/>
            <a:ahLst/>
            <a:cxnLst/>
            <a:rect l="l" t="t" r="r" b="b"/>
            <a:pathLst>
              <a:path w="3224208" h="2878338">
                <a:moveTo>
                  <a:pt x="0" y="0"/>
                </a:moveTo>
                <a:lnTo>
                  <a:pt x="3224207" y="0"/>
                </a:lnTo>
                <a:lnTo>
                  <a:pt x="3224207" y="2878338"/>
                </a:lnTo>
                <a:lnTo>
                  <a:pt x="0" y="2878338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 rot="-8464520">
            <a:off x="15831615" y="-520445"/>
            <a:ext cx="2855370" cy="3372056"/>
          </a:xfrm>
          <a:custGeom>
            <a:avLst/>
            <a:gdLst/>
            <a:ahLst/>
            <a:cxnLst/>
            <a:rect l="l" t="t" r="r" b="b"/>
            <a:pathLst>
              <a:path w="2855370" h="3372056">
                <a:moveTo>
                  <a:pt x="0" y="0"/>
                </a:moveTo>
                <a:lnTo>
                  <a:pt x="2855370" y="0"/>
                </a:lnTo>
                <a:lnTo>
                  <a:pt x="2855370" y="3372056"/>
                </a:lnTo>
                <a:lnTo>
                  <a:pt x="0" y="3372056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 rot="560151">
            <a:off x="828094" y="6802925"/>
            <a:ext cx="692524" cy="817837"/>
          </a:xfrm>
          <a:custGeom>
            <a:avLst/>
            <a:gdLst/>
            <a:ahLst/>
            <a:cxnLst/>
            <a:rect l="l" t="t" r="r" b="b"/>
            <a:pathLst>
              <a:path w="692524" h="817837">
                <a:moveTo>
                  <a:pt x="0" y="0"/>
                </a:moveTo>
                <a:lnTo>
                  <a:pt x="692523" y="0"/>
                </a:lnTo>
                <a:lnTo>
                  <a:pt x="692523" y="817837"/>
                </a:lnTo>
                <a:lnTo>
                  <a:pt x="0" y="817837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 rot="560151">
            <a:off x="4759216" y="9192926"/>
            <a:ext cx="1478013" cy="1745463"/>
          </a:xfrm>
          <a:custGeom>
            <a:avLst/>
            <a:gdLst/>
            <a:ahLst/>
            <a:cxnLst/>
            <a:rect l="l" t="t" r="r" b="b"/>
            <a:pathLst>
              <a:path w="1478013" h="1745463">
                <a:moveTo>
                  <a:pt x="0" y="0"/>
                </a:moveTo>
                <a:lnTo>
                  <a:pt x="1478013" y="0"/>
                </a:lnTo>
                <a:lnTo>
                  <a:pt x="1478013" y="1745463"/>
                </a:lnTo>
                <a:lnTo>
                  <a:pt x="0" y="1745463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15063792" y="-1526885"/>
            <a:ext cx="3224208" cy="2878338"/>
          </a:xfrm>
          <a:custGeom>
            <a:avLst/>
            <a:gdLst/>
            <a:ahLst/>
            <a:cxnLst/>
            <a:rect l="l" t="t" r="r" b="b"/>
            <a:pathLst>
              <a:path w="3224208" h="2878338">
                <a:moveTo>
                  <a:pt x="0" y="0"/>
                </a:moveTo>
                <a:lnTo>
                  <a:pt x="3224208" y="0"/>
                </a:lnTo>
                <a:lnTo>
                  <a:pt x="3224208" y="2878338"/>
                </a:lnTo>
                <a:lnTo>
                  <a:pt x="0" y="2878338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>
            <a:off x="17099673" y="1747740"/>
            <a:ext cx="846964" cy="785367"/>
          </a:xfrm>
          <a:custGeom>
            <a:avLst/>
            <a:gdLst/>
            <a:ahLst/>
            <a:cxnLst/>
            <a:rect l="l" t="t" r="r" b="b"/>
            <a:pathLst>
              <a:path w="846964" h="785367">
                <a:moveTo>
                  <a:pt x="0" y="0"/>
                </a:moveTo>
                <a:lnTo>
                  <a:pt x="846964" y="0"/>
                </a:lnTo>
                <a:lnTo>
                  <a:pt x="846964" y="785367"/>
                </a:lnTo>
                <a:lnTo>
                  <a:pt x="0" y="785367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a:blipFill>
        </p:spPr>
      </p:sp>
      <p:sp>
        <p:nvSpPr>
          <p:cNvPr id="21" name="TextBox 21"/>
          <p:cNvSpPr txBox="1"/>
          <p:nvPr/>
        </p:nvSpPr>
        <p:spPr>
          <a:xfrm>
            <a:off x="5216976" y="824410"/>
            <a:ext cx="10009375" cy="9233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209"/>
              </a:lnSpc>
            </a:pPr>
            <a:r>
              <a:rPr lang="en-US" sz="6000" b="1" dirty="0">
                <a:solidFill>
                  <a:srgbClr val="000000"/>
                </a:solidFill>
                <a:latin typeface="Gliker Bold"/>
                <a:ea typeface="Gliker Bold"/>
                <a:cs typeface="Gliker Bold"/>
                <a:sym typeface="Gliker Bold"/>
              </a:rPr>
              <a:t>C. </a:t>
            </a:r>
            <a:r>
              <a:rPr lang="en-US" sz="6000" b="1" dirty="0" err="1">
                <a:solidFill>
                  <a:srgbClr val="000000"/>
                </a:solidFill>
                <a:latin typeface="Gliker Bold"/>
                <a:ea typeface="Gliker Bold"/>
                <a:cs typeface="Gliker Bold"/>
                <a:sym typeface="Gliker Bold"/>
              </a:rPr>
              <a:t>Arsitektur</a:t>
            </a:r>
            <a:r>
              <a:rPr lang="en-US" sz="6000" b="1" dirty="0">
                <a:solidFill>
                  <a:srgbClr val="000000"/>
                </a:solidFill>
                <a:latin typeface="Gliker Bold"/>
                <a:ea typeface="Gliker Bold"/>
                <a:cs typeface="Gliker Bold"/>
                <a:sym typeface="Gliker Bold"/>
              </a:rPr>
              <a:t> </a:t>
            </a:r>
            <a:r>
              <a:rPr lang="en-US" sz="6000" b="1" dirty="0" err="1">
                <a:solidFill>
                  <a:srgbClr val="000000"/>
                </a:solidFill>
                <a:latin typeface="Gliker Bold"/>
                <a:ea typeface="Gliker Bold"/>
                <a:cs typeface="Gliker Bold"/>
                <a:sym typeface="Gliker Bold"/>
              </a:rPr>
              <a:t>Sistem</a:t>
            </a:r>
            <a:endParaRPr lang="en-US" sz="6000" b="1" dirty="0">
              <a:solidFill>
                <a:srgbClr val="000000"/>
              </a:solidFill>
              <a:latin typeface="Gliker Bold"/>
              <a:ea typeface="Gliker Bold"/>
              <a:cs typeface="Gliker Bold"/>
              <a:sym typeface="Gliker Bold"/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9754007" y="1953635"/>
            <a:ext cx="6883321" cy="68941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/>
            <a:r>
              <a:rPr lang="en-US" sz="2800" dirty="0" err="1">
                <a:latin typeface="210 오로라" panose="020B0604020202020204" charset="-127"/>
                <a:ea typeface="210 오로라" panose="020B0604020202020204" charset="-127"/>
              </a:rPr>
              <a:t>Arsitektur</a:t>
            </a:r>
            <a:r>
              <a:rPr lang="en-US" sz="2800" dirty="0">
                <a:latin typeface="210 오로라" panose="020B0604020202020204" charset="-127"/>
                <a:ea typeface="210 오로라" panose="020B0604020202020204" charset="-127"/>
              </a:rPr>
              <a:t> </a:t>
            </a:r>
            <a:r>
              <a:rPr lang="en-US" sz="2800" dirty="0" err="1">
                <a:latin typeface="210 오로라" panose="020B0604020202020204" charset="-127"/>
                <a:ea typeface="210 오로라" panose="020B0604020202020204" charset="-127"/>
              </a:rPr>
              <a:t>sistem</a:t>
            </a:r>
            <a:r>
              <a:rPr lang="en-US" sz="2800" dirty="0">
                <a:latin typeface="210 오로라" panose="020B0604020202020204" charset="-127"/>
                <a:ea typeface="210 오로라" panose="020B0604020202020204" charset="-127"/>
              </a:rPr>
              <a:t> yang </a:t>
            </a:r>
            <a:r>
              <a:rPr lang="en-US" sz="2800" dirty="0" err="1">
                <a:latin typeface="210 오로라" panose="020B0604020202020204" charset="-127"/>
                <a:ea typeface="210 오로라" panose="020B0604020202020204" charset="-127"/>
              </a:rPr>
              <a:t>diusulkan</a:t>
            </a:r>
            <a:r>
              <a:rPr lang="en-US" sz="2800" dirty="0">
                <a:latin typeface="210 오로라" panose="020B0604020202020204" charset="-127"/>
                <a:ea typeface="210 오로라" panose="020B0604020202020204" charset="-127"/>
              </a:rPr>
              <a:t> </a:t>
            </a:r>
            <a:r>
              <a:rPr lang="en-US" sz="2800" dirty="0" err="1">
                <a:latin typeface="210 오로라" panose="020B0604020202020204" charset="-127"/>
                <a:ea typeface="210 오로라" panose="020B0604020202020204" charset="-127"/>
              </a:rPr>
              <a:t>adalah</a:t>
            </a:r>
            <a:r>
              <a:rPr lang="en-US" sz="2800" dirty="0">
                <a:latin typeface="210 오로라" panose="020B0604020202020204" charset="-127"/>
                <a:ea typeface="210 오로라" panose="020B0604020202020204" charset="-127"/>
              </a:rPr>
              <a:t> </a:t>
            </a:r>
            <a:r>
              <a:rPr lang="en-US" sz="2800" dirty="0" err="1">
                <a:latin typeface="210 오로라" panose="020B0604020202020204" charset="-127"/>
                <a:ea typeface="210 오로라" panose="020B0604020202020204" charset="-127"/>
              </a:rPr>
              <a:t>arsitektur</a:t>
            </a:r>
            <a:r>
              <a:rPr lang="en-US" sz="2800" dirty="0">
                <a:latin typeface="210 오로라" panose="020B0604020202020204" charset="-127"/>
                <a:ea typeface="210 오로라" panose="020B0604020202020204" charset="-127"/>
              </a:rPr>
              <a:t> </a:t>
            </a:r>
            <a:r>
              <a:rPr lang="en-US" sz="2800" dirty="0" err="1">
                <a:latin typeface="210 오로라" panose="020B0604020202020204" charset="-127"/>
                <a:ea typeface="210 오로라" panose="020B0604020202020204" charset="-127"/>
              </a:rPr>
              <a:t>mikroservis</a:t>
            </a:r>
            <a:r>
              <a:rPr lang="en-US" sz="2800" dirty="0">
                <a:latin typeface="210 오로라" panose="020B0604020202020204" charset="-127"/>
                <a:ea typeface="210 오로라" panose="020B0604020202020204" charset="-127"/>
              </a:rPr>
              <a:t> yang </a:t>
            </a:r>
            <a:r>
              <a:rPr lang="en-US" sz="2800" dirty="0" err="1">
                <a:latin typeface="210 오로라" panose="020B0604020202020204" charset="-127"/>
                <a:ea typeface="210 오로라" panose="020B0604020202020204" charset="-127"/>
              </a:rPr>
              <a:t>terhubung</a:t>
            </a:r>
            <a:r>
              <a:rPr lang="en-US" sz="2800" dirty="0">
                <a:latin typeface="210 오로라" panose="020B0604020202020204" charset="-127"/>
                <a:ea typeface="210 오로라" panose="020B0604020202020204" charset="-127"/>
              </a:rPr>
              <a:t> </a:t>
            </a:r>
            <a:r>
              <a:rPr lang="en-US" sz="2800" dirty="0" err="1">
                <a:latin typeface="210 오로라" panose="020B0604020202020204" charset="-127"/>
                <a:ea typeface="210 오로라" panose="020B0604020202020204" charset="-127"/>
              </a:rPr>
              <a:t>dengan</a:t>
            </a:r>
            <a:r>
              <a:rPr lang="en-US" sz="2800" dirty="0">
                <a:latin typeface="210 오로라" panose="020B0604020202020204" charset="-127"/>
                <a:ea typeface="210 오로라" panose="020B0604020202020204" charset="-127"/>
              </a:rPr>
              <a:t> </a:t>
            </a:r>
            <a:r>
              <a:rPr lang="en-US" sz="2800" dirty="0" err="1">
                <a:latin typeface="210 오로라" panose="020B0604020202020204" charset="-127"/>
                <a:ea typeface="210 오로라" panose="020B0604020202020204" charset="-127"/>
              </a:rPr>
              <a:t>berbagai</a:t>
            </a:r>
            <a:r>
              <a:rPr lang="en-US" sz="2800" dirty="0">
                <a:latin typeface="210 오로라" panose="020B0604020202020204" charset="-127"/>
                <a:ea typeface="210 오로라" panose="020B0604020202020204" charset="-127"/>
              </a:rPr>
              <a:t> </a:t>
            </a:r>
            <a:r>
              <a:rPr lang="en-US" sz="2800" dirty="0" err="1">
                <a:latin typeface="210 오로라" panose="020B0604020202020204" charset="-127"/>
                <a:ea typeface="210 오로라" panose="020B0604020202020204" charset="-127"/>
              </a:rPr>
              <a:t>jenis</a:t>
            </a:r>
            <a:r>
              <a:rPr lang="en-US" sz="2800" dirty="0">
                <a:latin typeface="210 오로라" panose="020B0604020202020204" charset="-127"/>
                <a:ea typeface="210 오로라" panose="020B0604020202020204" charset="-127"/>
              </a:rPr>
              <a:t> basis data </a:t>
            </a:r>
            <a:r>
              <a:rPr lang="en-US" sz="2800" dirty="0" err="1">
                <a:latin typeface="210 오로라" panose="020B0604020202020204" charset="-127"/>
                <a:ea typeface="210 오로라" panose="020B0604020202020204" charset="-127"/>
              </a:rPr>
              <a:t>sesuai</a:t>
            </a:r>
            <a:r>
              <a:rPr lang="en-US" sz="2800" dirty="0">
                <a:latin typeface="210 오로라" panose="020B0604020202020204" charset="-127"/>
                <a:ea typeface="210 오로라" panose="020B0604020202020204" charset="-127"/>
              </a:rPr>
              <a:t> </a:t>
            </a:r>
            <a:r>
              <a:rPr lang="en-US" sz="2800" dirty="0" err="1">
                <a:latin typeface="210 오로라" panose="020B0604020202020204" charset="-127"/>
                <a:ea typeface="210 오로라" panose="020B0604020202020204" charset="-127"/>
              </a:rPr>
              <a:t>dengan</a:t>
            </a:r>
            <a:r>
              <a:rPr lang="en-US" sz="2800" dirty="0">
                <a:latin typeface="210 오로라" panose="020B0604020202020204" charset="-127"/>
                <a:ea typeface="210 오로라" panose="020B0604020202020204" charset="-127"/>
              </a:rPr>
              <a:t> </a:t>
            </a:r>
            <a:r>
              <a:rPr lang="en-US" sz="2800" dirty="0" err="1">
                <a:latin typeface="210 오로라" panose="020B0604020202020204" charset="-127"/>
                <a:ea typeface="210 오로라" panose="020B0604020202020204" charset="-127"/>
              </a:rPr>
              <a:t>kebutuhan</a:t>
            </a:r>
            <a:r>
              <a:rPr lang="en-US" sz="2800" dirty="0">
                <a:latin typeface="210 오로라" panose="020B0604020202020204" charset="-127"/>
                <a:ea typeface="210 오로라" panose="020B0604020202020204" charset="-127"/>
              </a:rPr>
              <a:t> data.</a:t>
            </a:r>
          </a:p>
          <a:p>
            <a:pPr algn="just"/>
            <a:r>
              <a:rPr lang="en-US" sz="2800" dirty="0">
                <a:latin typeface="210 오로라" panose="020B0604020202020204" charset="-127"/>
                <a:ea typeface="210 오로라" panose="020B0604020202020204" charset="-127"/>
              </a:rPr>
              <a:t> </a:t>
            </a:r>
          </a:p>
          <a:p>
            <a:pPr lvl="0" algn="just"/>
            <a:r>
              <a:rPr lang="en-US" sz="2800" dirty="0">
                <a:latin typeface="210 오로라" panose="020B0604020202020204" charset="-127"/>
                <a:ea typeface="210 오로라" panose="020B0604020202020204" charset="-127"/>
              </a:rPr>
              <a:t>1. API Gateway: </a:t>
            </a:r>
            <a:r>
              <a:rPr lang="en-US" sz="2800" dirty="0" err="1">
                <a:latin typeface="210 오로라" panose="020B0604020202020204" charset="-127"/>
                <a:ea typeface="210 오로라" panose="020B0604020202020204" charset="-127"/>
              </a:rPr>
              <a:t>Titik</a:t>
            </a:r>
            <a:r>
              <a:rPr lang="en-US" sz="2800" dirty="0">
                <a:latin typeface="210 오로라" panose="020B0604020202020204" charset="-127"/>
                <a:ea typeface="210 오로라" panose="020B0604020202020204" charset="-127"/>
              </a:rPr>
              <a:t> </a:t>
            </a:r>
            <a:r>
              <a:rPr lang="en-US" sz="2800" dirty="0" err="1">
                <a:latin typeface="210 오로라" panose="020B0604020202020204" charset="-127"/>
                <a:ea typeface="210 오로라" panose="020B0604020202020204" charset="-127"/>
              </a:rPr>
              <a:t>masuk</a:t>
            </a:r>
            <a:r>
              <a:rPr lang="en-US" sz="2800" dirty="0">
                <a:latin typeface="210 오로라" panose="020B0604020202020204" charset="-127"/>
                <a:ea typeface="210 오로라" panose="020B0604020202020204" charset="-127"/>
              </a:rPr>
              <a:t> </a:t>
            </a:r>
            <a:r>
              <a:rPr lang="en-US" sz="2800" dirty="0" err="1">
                <a:latin typeface="210 오로라" panose="020B0604020202020204" charset="-127"/>
                <a:ea typeface="210 오로라" panose="020B0604020202020204" charset="-127"/>
              </a:rPr>
              <a:t>tunggal</a:t>
            </a:r>
            <a:r>
              <a:rPr lang="en-US" sz="2800" dirty="0">
                <a:latin typeface="210 오로라" panose="020B0604020202020204" charset="-127"/>
                <a:ea typeface="210 오로라" panose="020B0604020202020204" charset="-127"/>
              </a:rPr>
              <a:t> </a:t>
            </a:r>
            <a:r>
              <a:rPr lang="en-US" sz="2800" dirty="0" err="1">
                <a:latin typeface="210 오로라" panose="020B0604020202020204" charset="-127"/>
                <a:ea typeface="210 오로라" panose="020B0604020202020204" charset="-127"/>
              </a:rPr>
              <a:t>untuk</a:t>
            </a:r>
            <a:r>
              <a:rPr lang="en-US" sz="2800" dirty="0">
                <a:latin typeface="210 오로라" panose="020B0604020202020204" charset="-127"/>
                <a:ea typeface="210 오로라" panose="020B0604020202020204" charset="-127"/>
              </a:rPr>
              <a:t> </a:t>
            </a:r>
            <a:r>
              <a:rPr lang="en-US" sz="2800" dirty="0" err="1">
                <a:latin typeface="210 오로라" panose="020B0604020202020204" charset="-127"/>
                <a:ea typeface="210 오로라" panose="020B0604020202020204" charset="-127"/>
              </a:rPr>
              <a:t>semua</a:t>
            </a:r>
            <a:r>
              <a:rPr lang="en-US" sz="2800" dirty="0">
                <a:latin typeface="210 오로라" panose="020B0604020202020204" charset="-127"/>
                <a:ea typeface="210 오로라" panose="020B0604020202020204" charset="-127"/>
              </a:rPr>
              <a:t> </a:t>
            </a:r>
            <a:r>
              <a:rPr lang="en-US" sz="2800" dirty="0" err="1">
                <a:latin typeface="210 오로라" panose="020B0604020202020204" charset="-127"/>
                <a:ea typeface="210 오로라" panose="020B0604020202020204" charset="-127"/>
              </a:rPr>
              <a:t>permintaan</a:t>
            </a:r>
            <a:r>
              <a:rPr lang="en-US" sz="2800" dirty="0">
                <a:latin typeface="210 오로라" panose="020B0604020202020204" charset="-127"/>
                <a:ea typeface="210 오로라" panose="020B0604020202020204" charset="-127"/>
              </a:rPr>
              <a:t> </a:t>
            </a:r>
            <a:r>
              <a:rPr lang="en-US" sz="2800" dirty="0" err="1">
                <a:latin typeface="210 오로라" panose="020B0604020202020204" charset="-127"/>
                <a:ea typeface="210 오로라" panose="020B0604020202020204" charset="-127"/>
              </a:rPr>
              <a:t>klien</a:t>
            </a:r>
            <a:r>
              <a:rPr lang="en-US" sz="2800" dirty="0">
                <a:latin typeface="210 오로라" panose="020B0604020202020204" charset="-127"/>
                <a:ea typeface="210 오로라" panose="020B0604020202020204" charset="-127"/>
              </a:rPr>
              <a:t>, </a:t>
            </a:r>
            <a:r>
              <a:rPr lang="en-US" sz="2800" dirty="0" err="1">
                <a:latin typeface="210 오로라" panose="020B0604020202020204" charset="-127"/>
                <a:ea typeface="210 오로라" panose="020B0604020202020204" charset="-127"/>
              </a:rPr>
              <a:t>mengarahkan</a:t>
            </a:r>
            <a:r>
              <a:rPr lang="en-US" sz="2800" dirty="0">
                <a:latin typeface="210 오로라" panose="020B0604020202020204" charset="-127"/>
                <a:ea typeface="210 오로라" panose="020B0604020202020204" charset="-127"/>
              </a:rPr>
              <a:t> </a:t>
            </a:r>
            <a:r>
              <a:rPr lang="en-US" sz="2800" dirty="0" err="1">
                <a:latin typeface="210 오로라" panose="020B0604020202020204" charset="-127"/>
                <a:ea typeface="210 오로라" panose="020B0604020202020204" charset="-127"/>
              </a:rPr>
              <a:t>permintaan</a:t>
            </a:r>
            <a:r>
              <a:rPr lang="en-US" sz="2800" dirty="0">
                <a:latin typeface="210 오로라" panose="020B0604020202020204" charset="-127"/>
                <a:ea typeface="210 오로라" panose="020B0604020202020204" charset="-127"/>
              </a:rPr>
              <a:t> </a:t>
            </a:r>
            <a:r>
              <a:rPr lang="en-US" sz="2800" dirty="0" err="1">
                <a:latin typeface="210 오로라" panose="020B0604020202020204" charset="-127"/>
                <a:ea typeface="210 오로라" panose="020B0604020202020204" charset="-127"/>
              </a:rPr>
              <a:t>ke</a:t>
            </a:r>
            <a:r>
              <a:rPr lang="en-US" sz="2800" dirty="0">
                <a:latin typeface="210 오로라" panose="020B0604020202020204" charset="-127"/>
                <a:ea typeface="210 오로라" panose="020B0604020202020204" charset="-127"/>
              </a:rPr>
              <a:t> </a:t>
            </a:r>
            <a:r>
              <a:rPr lang="en-US" sz="2800" dirty="0" err="1">
                <a:latin typeface="210 오로라" panose="020B0604020202020204" charset="-127"/>
                <a:ea typeface="210 오로라" panose="020B0604020202020204" charset="-127"/>
              </a:rPr>
              <a:t>mikroservis</a:t>
            </a:r>
            <a:r>
              <a:rPr lang="en-US" sz="2800" dirty="0">
                <a:latin typeface="210 오로라" panose="020B0604020202020204" charset="-127"/>
                <a:ea typeface="210 오로라" panose="020B0604020202020204" charset="-127"/>
              </a:rPr>
              <a:t> yang </a:t>
            </a:r>
            <a:r>
              <a:rPr lang="en-US" sz="2800" dirty="0" err="1">
                <a:latin typeface="210 오로라" panose="020B0604020202020204" charset="-127"/>
                <a:ea typeface="210 오로라" panose="020B0604020202020204" charset="-127"/>
              </a:rPr>
              <a:t>relevan</a:t>
            </a:r>
            <a:r>
              <a:rPr lang="en-US" sz="2800" dirty="0">
                <a:latin typeface="210 오로라" panose="020B0604020202020204" charset="-127"/>
                <a:ea typeface="210 오로라" panose="020B0604020202020204" charset="-127"/>
              </a:rPr>
              <a:t>.</a:t>
            </a:r>
          </a:p>
          <a:p>
            <a:pPr lvl="0" algn="just"/>
            <a:r>
              <a:rPr lang="en-US" sz="2800" dirty="0">
                <a:latin typeface="210 오로라" panose="020B0604020202020204" charset="-127"/>
                <a:ea typeface="210 오로라" panose="020B0604020202020204" charset="-127"/>
              </a:rPr>
              <a:t>2. Microservices: </a:t>
            </a:r>
            <a:r>
              <a:rPr lang="en-US" sz="2800" dirty="0" err="1">
                <a:latin typeface="210 오로라" panose="020B0604020202020204" charset="-127"/>
                <a:ea typeface="210 오로라" panose="020B0604020202020204" charset="-127"/>
              </a:rPr>
              <a:t>Setiap</a:t>
            </a:r>
            <a:r>
              <a:rPr lang="en-US" sz="2800" dirty="0">
                <a:latin typeface="210 오로라" panose="020B0604020202020204" charset="-127"/>
                <a:ea typeface="210 오로라" panose="020B0604020202020204" charset="-127"/>
              </a:rPr>
              <a:t> </a:t>
            </a:r>
            <a:r>
              <a:rPr lang="en-US" sz="2800" dirty="0" err="1">
                <a:latin typeface="210 오로라" panose="020B0604020202020204" charset="-127"/>
                <a:ea typeface="210 오로라" panose="020B0604020202020204" charset="-127"/>
              </a:rPr>
              <a:t>fungsionalitas</a:t>
            </a:r>
            <a:r>
              <a:rPr lang="en-US" sz="2800" dirty="0">
                <a:latin typeface="210 오로라" panose="020B0604020202020204" charset="-127"/>
                <a:ea typeface="210 오로라" panose="020B0604020202020204" charset="-127"/>
              </a:rPr>
              <a:t> inti </a:t>
            </a:r>
            <a:r>
              <a:rPr lang="en-US" sz="2800" dirty="0" err="1">
                <a:latin typeface="210 오로라" panose="020B0604020202020204" charset="-127"/>
                <a:ea typeface="210 오로라" panose="020B0604020202020204" charset="-127"/>
              </a:rPr>
              <a:t>sistem</a:t>
            </a:r>
            <a:r>
              <a:rPr lang="en-US" sz="2800" dirty="0">
                <a:latin typeface="210 오로라" panose="020B0604020202020204" charset="-127"/>
                <a:ea typeface="210 오로라" panose="020B0604020202020204" charset="-127"/>
              </a:rPr>
              <a:t> (</a:t>
            </a:r>
            <a:r>
              <a:rPr lang="en-US" sz="2800" dirty="0" err="1">
                <a:latin typeface="210 오로라" panose="020B0604020202020204" charset="-127"/>
                <a:ea typeface="210 오로라" panose="020B0604020202020204" charset="-127"/>
              </a:rPr>
              <a:t>misalnya</a:t>
            </a:r>
            <a:r>
              <a:rPr lang="en-US" sz="2800" dirty="0">
                <a:latin typeface="210 오로라" panose="020B0604020202020204" charset="-127"/>
                <a:ea typeface="210 오로라" panose="020B0604020202020204" charset="-127"/>
              </a:rPr>
              <a:t>, </a:t>
            </a:r>
            <a:r>
              <a:rPr lang="en-US" sz="2800" dirty="0" err="1">
                <a:latin typeface="210 오로라" panose="020B0604020202020204" charset="-127"/>
                <a:ea typeface="210 오로라" panose="020B0604020202020204" charset="-127"/>
              </a:rPr>
              <a:t>manajemen</a:t>
            </a:r>
            <a:r>
              <a:rPr lang="en-US" sz="2800" dirty="0">
                <a:latin typeface="210 오로라" panose="020B0604020202020204" charset="-127"/>
                <a:ea typeface="210 오로라" panose="020B0604020202020204" charset="-127"/>
              </a:rPr>
              <a:t> </a:t>
            </a:r>
            <a:r>
              <a:rPr lang="en-US" sz="2800" dirty="0" err="1">
                <a:latin typeface="210 오로라" panose="020B0604020202020204" charset="-127"/>
                <a:ea typeface="210 오로라" panose="020B0604020202020204" charset="-127"/>
              </a:rPr>
              <a:t>pasien</a:t>
            </a:r>
            <a:r>
              <a:rPr lang="en-US" sz="2800" dirty="0">
                <a:latin typeface="210 오로라" panose="020B0604020202020204" charset="-127"/>
                <a:ea typeface="210 오로라" panose="020B0604020202020204" charset="-127"/>
              </a:rPr>
              <a:t>, </a:t>
            </a:r>
            <a:r>
              <a:rPr lang="en-US" sz="2800" dirty="0" err="1">
                <a:latin typeface="210 오로라" panose="020B0604020202020204" charset="-127"/>
                <a:ea typeface="210 오로라" panose="020B0604020202020204" charset="-127"/>
              </a:rPr>
              <a:t>penjadwalan</a:t>
            </a:r>
            <a:r>
              <a:rPr lang="en-US" sz="2800" dirty="0">
                <a:latin typeface="210 오로라" panose="020B0604020202020204" charset="-127"/>
                <a:ea typeface="210 오로라" panose="020B0604020202020204" charset="-127"/>
              </a:rPr>
              <a:t>, </a:t>
            </a:r>
            <a:r>
              <a:rPr lang="en-US" sz="2800" dirty="0" err="1">
                <a:latin typeface="210 오로라" panose="020B0604020202020204" charset="-127"/>
                <a:ea typeface="210 오로라" panose="020B0604020202020204" charset="-127"/>
              </a:rPr>
              <a:t>rekam</a:t>
            </a:r>
            <a:r>
              <a:rPr lang="en-US" sz="2800" dirty="0">
                <a:latin typeface="210 오로라" panose="020B0604020202020204" charset="-127"/>
                <a:ea typeface="210 오로라" panose="020B0604020202020204" charset="-127"/>
              </a:rPr>
              <a:t> </a:t>
            </a:r>
            <a:r>
              <a:rPr lang="en-US" sz="2800" dirty="0" err="1">
                <a:latin typeface="210 오로라" panose="020B0604020202020204" charset="-127"/>
                <a:ea typeface="210 오로라" panose="020B0604020202020204" charset="-127"/>
              </a:rPr>
              <a:t>medis</a:t>
            </a:r>
            <a:r>
              <a:rPr lang="en-US" sz="2800" dirty="0">
                <a:latin typeface="210 오로라" panose="020B0604020202020204" charset="-127"/>
                <a:ea typeface="210 오로라" panose="020B0604020202020204" charset="-127"/>
              </a:rPr>
              <a:t>) </a:t>
            </a:r>
            <a:r>
              <a:rPr lang="en-US" sz="2800" dirty="0" err="1">
                <a:latin typeface="210 오로라" panose="020B0604020202020204" charset="-127"/>
                <a:ea typeface="210 오로라" panose="020B0604020202020204" charset="-127"/>
              </a:rPr>
              <a:t>akan</a:t>
            </a:r>
            <a:r>
              <a:rPr lang="en-US" sz="2800" dirty="0">
                <a:latin typeface="210 오로라" panose="020B0604020202020204" charset="-127"/>
                <a:ea typeface="210 오로라" panose="020B0604020202020204" charset="-127"/>
              </a:rPr>
              <a:t> </a:t>
            </a:r>
            <a:r>
              <a:rPr lang="en-US" sz="2800" dirty="0" err="1">
                <a:latin typeface="210 오로라" panose="020B0604020202020204" charset="-127"/>
                <a:ea typeface="210 오로라" panose="020B0604020202020204" charset="-127"/>
              </a:rPr>
              <a:t>diimplementasikan</a:t>
            </a:r>
            <a:r>
              <a:rPr lang="en-US" sz="2800" dirty="0">
                <a:latin typeface="210 오로라" panose="020B0604020202020204" charset="-127"/>
                <a:ea typeface="210 오로라" panose="020B0604020202020204" charset="-127"/>
              </a:rPr>
              <a:t> </a:t>
            </a:r>
            <a:r>
              <a:rPr lang="en-US" sz="2800" dirty="0" err="1">
                <a:latin typeface="210 오로라" panose="020B0604020202020204" charset="-127"/>
                <a:ea typeface="210 오로라" panose="020B0604020202020204" charset="-127"/>
              </a:rPr>
              <a:t>sebagai</a:t>
            </a:r>
            <a:r>
              <a:rPr lang="en-US" sz="2800" dirty="0">
                <a:latin typeface="210 오로라" panose="020B0604020202020204" charset="-127"/>
                <a:ea typeface="210 오로라" panose="020B0604020202020204" charset="-127"/>
              </a:rPr>
              <a:t> </a:t>
            </a:r>
            <a:r>
              <a:rPr lang="en-US" sz="2800" dirty="0" err="1">
                <a:latin typeface="210 오로라" panose="020B0604020202020204" charset="-127"/>
                <a:ea typeface="210 오로라" panose="020B0604020202020204" charset="-127"/>
              </a:rPr>
              <a:t>mikroservis</a:t>
            </a:r>
            <a:r>
              <a:rPr lang="en-US" sz="2800" dirty="0">
                <a:latin typeface="210 오로라" panose="020B0604020202020204" charset="-127"/>
                <a:ea typeface="210 오로라" panose="020B0604020202020204" charset="-127"/>
              </a:rPr>
              <a:t> </a:t>
            </a:r>
            <a:r>
              <a:rPr lang="en-US" sz="2800" dirty="0" err="1">
                <a:latin typeface="210 오로라" panose="020B0604020202020204" charset="-127"/>
                <a:ea typeface="210 오로라" panose="020B0604020202020204" charset="-127"/>
              </a:rPr>
              <a:t>terpisah</a:t>
            </a:r>
            <a:r>
              <a:rPr lang="en-US" sz="2800" dirty="0">
                <a:latin typeface="210 오로라" panose="020B0604020202020204" charset="-127"/>
                <a:ea typeface="210 오로라" panose="020B0604020202020204" charset="-127"/>
              </a:rPr>
              <a:t>.</a:t>
            </a:r>
          </a:p>
          <a:p>
            <a:pPr lvl="0" algn="just"/>
            <a:r>
              <a:rPr lang="en-US" sz="2800" dirty="0">
                <a:latin typeface="210 오로라" panose="020B0604020202020204" charset="-127"/>
                <a:ea typeface="210 오로라" panose="020B0604020202020204" charset="-127"/>
              </a:rPr>
              <a:t>3. Basis Data </a:t>
            </a:r>
            <a:r>
              <a:rPr lang="en-US" sz="2800" dirty="0" err="1">
                <a:latin typeface="210 오로라" panose="020B0604020202020204" charset="-127"/>
                <a:ea typeface="210 오로라" panose="020B0604020202020204" charset="-127"/>
              </a:rPr>
              <a:t>Poliglot</a:t>
            </a:r>
            <a:r>
              <a:rPr lang="en-US" sz="2800" dirty="0">
                <a:latin typeface="210 오로라" panose="020B0604020202020204" charset="-127"/>
                <a:ea typeface="210 오로라" panose="020B0604020202020204" charset="-127"/>
              </a:rPr>
              <a:t>: </a:t>
            </a:r>
            <a:r>
              <a:rPr lang="en-US" sz="2800" dirty="0" err="1">
                <a:latin typeface="210 오로라" panose="020B0604020202020204" charset="-127"/>
                <a:ea typeface="210 오로라" panose="020B0604020202020204" charset="-127"/>
              </a:rPr>
              <a:t>Penggunaan</a:t>
            </a:r>
            <a:r>
              <a:rPr lang="en-US" sz="2800" dirty="0">
                <a:latin typeface="210 오로라" panose="020B0604020202020204" charset="-127"/>
                <a:ea typeface="210 오로라" panose="020B0604020202020204" charset="-127"/>
              </a:rPr>
              <a:t> basis data yang </a:t>
            </a:r>
            <a:r>
              <a:rPr lang="en-US" sz="2800" dirty="0" err="1">
                <a:latin typeface="210 오로라" panose="020B0604020202020204" charset="-127"/>
                <a:ea typeface="210 오로라" panose="020B0604020202020204" charset="-127"/>
              </a:rPr>
              <a:t>berbeda</a:t>
            </a:r>
            <a:r>
              <a:rPr lang="en-US" sz="2800" dirty="0">
                <a:latin typeface="210 오로라" panose="020B0604020202020204" charset="-127"/>
                <a:ea typeface="210 오로라" panose="020B0604020202020204" charset="-127"/>
              </a:rPr>
              <a:t> </a:t>
            </a:r>
            <a:r>
              <a:rPr lang="en-US" sz="2800" dirty="0" err="1">
                <a:latin typeface="210 오로라" panose="020B0604020202020204" charset="-127"/>
                <a:ea typeface="210 오로라" panose="020B0604020202020204" charset="-127"/>
              </a:rPr>
              <a:t>untuk</a:t>
            </a:r>
            <a:r>
              <a:rPr lang="en-US" sz="2800" dirty="0">
                <a:latin typeface="210 오로라" panose="020B0604020202020204" charset="-127"/>
                <a:ea typeface="210 오로라" panose="020B0604020202020204" charset="-127"/>
              </a:rPr>
              <a:t> </a:t>
            </a:r>
            <a:r>
              <a:rPr lang="en-US" sz="2800" dirty="0" err="1">
                <a:latin typeface="210 오로라" panose="020B0604020202020204" charset="-127"/>
                <a:ea typeface="210 오로라" panose="020B0604020202020204" charset="-127"/>
              </a:rPr>
              <a:t>jenis</a:t>
            </a:r>
            <a:r>
              <a:rPr lang="en-US" sz="2800" dirty="0">
                <a:latin typeface="210 오로라" panose="020B0604020202020204" charset="-127"/>
                <a:ea typeface="210 오로라" panose="020B0604020202020204" charset="-127"/>
              </a:rPr>
              <a:t> data yang </a:t>
            </a:r>
            <a:r>
              <a:rPr lang="en-US" sz="2800" dirty="0" err="1">
                <a:latin typeface="210 오로라" panose="020B0604020202020204" charset="-127"/>
                <a:ea typeface="210 오로라" panose="020B0604020202020204" charset="-127"/>
              </a:rPr>
              <a:t>berbeda</a:t>
            </a:r>
            <a:r>
              <a:rPr lang="en-US" sz="2800" dirty="0">
                <a:latin typeface="210 오로라" panose="020B0604020202020204" charset="-127"/>
                <a:ea typeface="210 오로라" panose="020B0604020202020204" charset="-127"/>
              </a:rPr>
              <a:t>, </a:t>
            </a:r>
            <a:r>
              <a:rPr lang="en-US" sz="2800" dirty="0" err="1">
                <a:latin typeface="210 오로라" panose="020B0604020202020204" charset="-127"/>
                <a:ea typeface="210 오로라" panose="020B0604020202020204" charset="-127"/>
              </a:rPr>
              <a:t>memaksimalkan</a:t>
            </a:r>
            <a:r>
              <a:rPr lang="en-US" sz="2800" dirty="0">
                <a:latin typeface="210 오로라" panose="020B0604020202020204" charset="-127"/>
                <a:ea typeface="210 오로라" panose="020B0604020202020204" charset="-127"/>
              </a:rPr>
              <a:t> </a:t>
            </a:r>
            <a:r>
              <a:rPr lang="en-US" sz="2800" dirty="0" err="1">
                <a:latin typeface="210 오로라" panose="020B0604020202020204" charset="-127"/>
                <a:ea typeface="210 오로라" panose="020B0604020202020204" charset="-127"/>
              </a:rPr>
              <a:t>efisiensi</a:t>
            </a:r>
            <a:r>
              <a:rPr lang="en-US" sz="2800" dirty="0">
                <a:latin typeface="210 오로라" panose="020B0604020202020204" charset="-127"/>
                <a:ea typeface="210 오로라" panose="020B0604020202020204" charset="-127"/>
              </a:rPr>
              <a:t> dan </a:t>
            </a:r>
            <a:r>
              <a:rPr lang="en-US" sz="2800" dirty="0" err="1">
                <a:latin typeface="210 오로라" panose="020B0604020202020204" charset="-127"/>
                <a:ea typeface="210 오로라" panose="020B0604020202020204" charset="-127"/>
              </a:rPr>
              <a:t>skalabilitas</a:t>
            </a:r>
            <a:r>
              <a:rPr lang="en-US" sz="2800" dirty="0">
                <a:latin typeface="210 오로라" panose="020B0604020202020204" charset="-127"/>
                <a:ea typeface="210 오로라" panose="020B0604020202020204" charset="-127"/>
              </a:rPr>
              <a:t>.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B5F90F47-6DD3-44DD-9549-A35A4D7BF24A}"/>
              </a:ext>
            </a:extLst>
          </p:cNvPr>
          <p:cNvPicPr/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74" y="1713443"/>
            <a:ext cx="8633804" cy="55449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4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025637" y="7494463"/>
            <a:ext cx="2908511" cy="3180280"/>
          </a:xfrm>
          <a:custGeom>
            <a:avLst/>
            <a:gdLst/>
            <a:ahLst/>
            <a:cxnLst/>
            <a:rect l="l" t="t" r="r" b="b"/>
            <a:pathLst>
              <a:path w="2908511" h="3180280">
                <a:moveTo>
                  <a:pt x="0" y="0"/>
                </a:moveTo>
                <a:lnTo>
                  <a:pt x="2908511" y="0"/>
                </a:lnTo>
                <a:lnTo>
                  <a:pt x="2908511" y="3180280"/>
                </a:lnTo>
                <a:lnTo>
                  <a:pt x="0" y="31802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487844" y="6886544"/>
            <a:ext cx="2776187" cy="3922573"/>
          </a:xfrm>
          <a:custGeom>
            <a:avLst/>
            <a:gdLst/>
            <a:ahLst/>
            <a:cxnLst/>
            <a:rect l="l" t="t" r="r" b="b"/>
            <a:pathLst>
              <a:path w="2776187" h="3922573">
                <a:moveTo>
                  <a:pt x="0" y="0"/>
                </a:moveTo>
                <a:lnTo>
                  <a:pt x="2776187" y="0"/>
                </a:lnTo>
                <a:lnTo>
                  <a:pt x="2776187" y="3922574"/>
                </a:lnTo>
                <a:lnTo>
                  <a:pt x="0" y="392257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5875214" y="8408876"/>
            <a:ext cx="1604679" cy="1351453"/>
          </a:xfrm>
          <a:custGeom>
            <a:avLst/>
            <a:gdLst/>
            <a:ahLst/>
            <a:cxnLst/>
            <a:rect l="l" t="t" r="r" b="b"/>
            <a:pathLst>
              <a:path w="1604679" h="1351453">
                <a:moveTo>
                  <a:pt x="0" y="0"/>
                </a:moveTo>
                <a:lnTo>
                  <a:pt x="1604679" y="0"/>
                </a:lnTo>
                <a:lnTo>
                  <a:pt x="1604679" y="1351454"/>
                </a:lnTo>
                <a:lnTo>
                  <a:pt x="0" y="135145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864861" y="9084603"/>
            <a:ext cx="846964" cy="785367"/>
          </a:xfrm>
          <a:custGeom>
            <a:avLst/>
            <a:gdLst/>
            <a:ahLst/>
            <a:cxnLst/>
            <a:rect l="l" t="t" r="r" b="b"/>
            <a:pathLst>
              <a:path w="846964" h="785367">
                <a:moveTo>
                  <a:pt x="0" y="0"/>
                </a:moveTo>
                <a:lnTo>
                  <a:pt x="846964" y="0"/>
                </a:lnTo>
                <a:lnTo>
                  <a:pt x="846964" y="785367"/>
                </a:lnTo>
                <a:lnTo>
                  <a:pt x="0" y="78536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-339254" y="2464010"/>
            <a:ext cx="1936252" cy="1753055"/>
          </a:xfrm>
          <a:custGeom>
            <a:avLst/>
            <a:gdLst/>
            <a:ahLst/>
            <a:cxnLst/>
            <a:rect l="l" t="t" r="r" b="b"/>
            <a:pathLst>
              <a:path w="1936252" h="1753055">
                <a:moveTo>
                  <a:pt x="0" y="0"/>
                </a:moveTo>
                <a:lnTo>
                  <a:pt x="1936252" y="0"/>
                </a:lnTo>
                <a:lnTo>
                  <a:pt x="1936252" y="1753055"/>
                </a:lnTo>
                <a:lnTo>
                  <a:pt x="0" y="175305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29399" y="0"/>
            <a:ext cx="1604679" cy="1351453"/>
          </a:xfrm>
          <a:custGeom>
            <a:avLst/>
            <a:gdLst/>
            <a:ahLst/>
            <a:cxnLst/>
            <a:rect l="l" t="t" r="r" b="b"/>
            <a:pathLst>
              <a:path w="1604679" h="1351453">
                <a:moveTo>
                  <a:pt x="0" y="0"/>
                </a:moveTo>
                <a:lnTo>
                  <a:pt x="1604679" y="0"/>
                </a:lnTo>
                <a:lnTo>
                  <a:pt x="1604679" y="1351453"/>
                </a:lnTo>
                <a:lnTo>
                  <a:pt x="0" y="135145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-522517" y="-1043113"/>
            <a:ext cx="2908511" cy="3180280"/>
          </a:xfrm>
          <a:custGeom>
            <a:avLst/>
            <a:gdLst/>
            <a:ahLst/>
            <a:cxnLst/>
            <a:rect l="l" t="t" r="r" b="b"/>
            <a:pathLst>
              <a:path w="2908511" h="3180280">
                <a:moveTo>
                  <a:pt x="0" y="0"/>
                </a:moveTo>
                <a:lnTo>
                  <a:pt x="2908511" y="0"/>
                </a:lnTo>
                <a:lnTo>
                  <a:pt x="2908511" y="3180280"/>
                </a:lnTo>
                <a:lnTo>
                  <a:pt x="0" y="31802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-423482" y="1747740"/>
            <a:ext cx="1604679" cy="1432540"/>
          </a:xfrm>
          <a:custGeom>
            <a:avLst/>
            <a:gdLst/>
            <a:ahLst/>
            <a:cxnLst/>
            <a:rect l="l" t="t" r="r" b="b"/>
            <a:pathLst>
              <a:path w="1604679" h="1432540">
                <a:moveTo>
                  <a:pt x="0" y="0"/>
                </a:moveTo>
                <a:lnTo>
                  <a:pt x="1604678" y="0"/>
                </a:lnTo>
                <a:lnTo>
                  <a:pt x="1604678" y="1432540"/>
                </a:lnTo>
                <a:lnTo>
                  <a:pt x="0" y="143254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8870038" y="9280291"/>
            <a:ext cx="846964" cy="785367"/>
          </a:xfrm>
          <a:custGeom>
            <a:avLst/>
            <a:gdLst/>
            <a:ahLst/>
            <a:cxnLst/>
            <a:rect l="l" t="t" r="r" b="b"/>
            <a:pathLst>
              <a:path w="846964" h="785367">
                <a:moveTo>
                  <a:pt x="0" y="0"/>
                </a:moveTo>
                <a:lnTo>
                  <a:pt x="846964" y="0"/>
                </a:lnTo>
                <a:lnTo>
                  <a:pt x="846964" y="785367"/>
                </a:lnTo>
                <a:lnTo>
                  <a:pt x="0" y="785367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7099673" y="6670713"/>
            <a:ext cx="2376653" cy="2001607"/>
          </a:xfrm>
          <a:custGeom>
            <a:avLst/>
            <a:gdLst/>
            <a:ahLst/>
            <a:cxnLst/>
            <a:rect l="l" t="t" r="r" b="b"/>
            <a:pathLst>
              <a:path w="2376653" h="2001607">
                <a:moveTo>
                  <a:pt x="0" y="0"/>
                </a:moveTo>
                <a:lnTo>
                  <a:pt x="2376654" y="0"/>
                </a:lnTo>
                <a:lnTo>
                  <a:pt x="2376654" y="2001607"/>
                </a:lnTo>
                <a:lnTo>
                  <a:pt x="0" y="2001607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3696994" y="8847831"/>
            <a:ext cx="3224208" cy="2878338"/>
          </a:xfrm>
          <a:custGeom>
            <a:avLst/>
            <a:gdLst/>
            <a:ahLst/>
            <a:cxnLst/>
            <a:rect l="l" t="t" r="r" b="b"/>
            <a:pathLst>
              <a:path w="3224208" h="2878338">
                <a:moveTo>
                  <a:pt x="0" y="0"/>
                </a:moveTo>
                <a:lnTo>
                  <a:pt x="3224207" y="0"/>
                </a:lnTo>
                <a:lnTo>
                  <a:pt x="3224207" y="2878338"/>
                </a:lnTo>
                <a:lnTo>
                  <a:pt x="0" y="2878338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 rot="-8464520">
            <a:off x="15831615" y="-520445"/>
            <a:ext cx="2855370" cy="3372056"/>
          </a:xfrm>
          <a:custGeom>
            <a:avLst/>
            <a:gdLst/>
            <a:ahLst/>
            <a:cxnLst/>
            <a:rect l="l" t="t" r="r" b="b"/>
            <a:pathLst>
              <a:path w="2855370" h="3372056">
                <a:moveTo>
                  <a:pt x="0" y="0"/>
                </a:moveTo>
                <a:lnTo>
                  <a:pt x="2855370" y="0"/>
                </a:lnTo>
                <a:lnTo>
                  <a:pt x="2855370" y="3372056"/>
                </a:lnTo>
                <a:lnTo>
                  <a:pt x="0" y="3372056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 rot="560151">
            <a:off x="828094" y="6802925"/>
            <a:ext cx="692524" cy="817837"/>
          </a:xfrm>
          <a:custGeom>
            <a:avLst/>
            <a:gdLst/>
            <a:ahLst/>
            <a:cxnLst/>
            <a:rect l="l" t="t" r="r" b="b"/>
            <a:pathLst>
              <a:path w="692524" h="817837">
                <a:moveTo>
                  <a:pt x="0" y="0"/>
                </a:moveTo>
                <a:lnTo>
                  <a:pt x="692523" y="0"/>
                </a:lnTo>
                <a:lnTo>
                  <a:pt x="692523" y="817837"/>
                </a:lnTo>
                <a:lnTo>
                  <a:pt x="0" y="817837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 rot="560151">
            <a:off x="4759216" y="9192926"/>
            <a:ext cx="1478013" cy="1745463"/>
          </a:xfrm>
          <a:custGeom>
            <a:avLst/>
            <a:gdLst/>
            <a:ahLst/>
            <a:cxnLst/>
            <a:rect l="l" t="t" r="r" b="b"/>
            <a:pathLst>
              <a:path w="1478013" h="1745463">
                <a:moveTo>
                  <a:pt x="0" y="0"/>
                </a:moveTo>
                <a:lnTo>
                  <a:pt x="1478013" y="0"/>
                </a:lnTo>
                <a:lnTo>
                  <a:pt x="1478013" y="1745463"/>
                </a:lnTo>
                <a:lnTo>
                  <a:pt x="0" y="1745463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15063792" y="-1526885"/>
            <a:ext cx="3224208" cy="2878338"/>
          </a:xfrm>
          <a:custGeom>
            <a:avLst/>
            <a:gdLst/>
            <a:ahLst/>
            <a:cxnLst/>
            <a:rect l="l" t="t" r="r" b="b"/>
            <a:pathLst>
              <a:path w="3224208" h="2878338">
                <a:moveTo>
                  <a:pt x="0" y="0"/>
                </a:moveTo>
                <a:lnTo>
                  <a:pt x="3224208" y="0"/>
                </a:lnTo>
                <a:lnTo>
                  <a:pt x="3224208" y="2878338"/>
                </a:lnTo>
                <a:lnTo>
                  <a:pt x="0" y="2878338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>
            <a:off x="17099673" y="1747740"/>
            <a:ext cx="846964" cy="785367"/>
          </a:xfrm>
          <a:custGeom>
            <a:avLst/>
            <a:gdLst/>
            <a:ahLst/>
            <a:cxnLst/>
            <a:rect l="l" t="t" r="r" b="b"/>
            <a:pathLst>
              <a:path w="846964" h="785367">
                <a:moveTo>
                  <a:pt x="0" y="0"/>
                </a:moveTo>
                <a:lnTo>
                  <a:pt x="846964" y="0"/>
                </a:lnTo>
                <a:lnTo>
                  <a:pt x="846964" y="785367"/>
                </a:lnTo>
                <a:lnTo>
                  <a:pt x="0" y="785367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 rot="560151">
            <a:off x="12262881" y="646161"/>
            <a:ext cx="879666" cy="1038843"/>
          </a:xfrm>
          <a:custGeom>
            <a:avLst/>
            <a:gdLst/>
            <a:ahLst/>
            <a:cxnLst/>
            <a:rect l="l" t="t" r="r" b="b"/>
            <a:pathLst>
              <a:path w="879666" h="1038843">
                <a:moveTo>
                  <a:pt x="0" y="0"/>
                </a:moveTo>
                <a:lnTo>
                  <a:pt x="879666" y="0"/>
                </a:lnTo>
                <a:lnTo>
                  <a:pt x="879666" y="1038843"/>
                </a:lnTo>
                <a:lnTo>
                  <a:pt x="0" y="1038843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>
            <a:off x="5082535" y="423391"/>
            <a:ext cx="831376" cy="742192"/>
          </a:xfrm>
          <a:custGeom>
            <a:avLst/>
            <a:gdLst/>
            <a:ahLst/>
            <a:cxnLst/>
            <a:rect l="l" t="t" r="r" b="b"/>
            <a:pathLst>
              <a:path w="831376" h="742192">
                <a:moveTo>
                  <a:pt x="0" y="0"/>
                </a:moveTo>
                <a:lnTo>
                  <a:pt x="831375" y="0"/>
                </a:lnTo>
                <a:lnTo>
                  <a:pt x="831375" y="742192"/>
                </a:lnTo>
                <a:lnTo>
                  <a:pt x="0" y="74219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20" name="TextBox 20"/>
          <p:cNvSpPr txBox="1"/>
          <p:nvPr/>
        </p:nvSpPr>
        <p:spPr>
          <a:xfrm>
            <a:off x="2185230" y="3277508"/>
            <a:ext cx="14492324" cy="5216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359"/>
              </a:lnSpc>
            </a:pPr>
            <a:r>
              <a:rPr lang="en-US" sz="2800" dirty="0" err="1">
                <a:latin typeface="210 오로라" panose="020B0604020202020204" charset="-127"/>
                <a:ea typeface="210 오로라" panose="020B0604020202020204" charset="-127"/>
              </a:rPr>
              <a:t>Berikut</a:t>
            </a:r>
            <a:r>
              <a:rPr lang="en-US" sz="2800" dirty="0">
                <a:latin typeface="210 오로라" panose="020B0604020202020204" charset="-127"/>
                <a:ea typeface="210 오로라" panose="020B0604020202020204" charset="-127"/>
              </a:rPr>
              <a:t> </a:t>
            </a:r>
            <a:r>
              <a:rPr lang="en-US" sz="2800" dirty="0" err="1">
                <a:latin typeface="210 오로라" panose="020B0604020202020204" charset="-127"/>
                <a:ea typeface="210 오로라" panose="020B0604020202020204" charset="-127"/>
              </a:rPr>
              <a:t>adalah</a:t>
            </a:r>
            <a:r>
              <a:rPr lang="en-US" sz="2800" dirty="0">
                <a:latin typeface="210 오로라" panose="020B0604020202020204" charset="-127"/>
                <a:ea typeface="210 오로라" panose="020B0604020202020204" charset="-127"/>
              </a:rPr>
              <a:t> </a:t>
            </a:r>
            <a:r>
              <a:rPr lang="en-US" sz="2800" dirty="0" err="1">
                <a:latin typeface="210 오로라" panose="020B0604020202020204" charset="-127"/>
                <a:ea typeface="210 오로라" panose="020B0604020202020204" charset="-127"/>
              </a:rPr>
              <a:t>teknologi</a:t>
            </a:r>
            <a:r>
              <a:rPr lang="en-US" sz="2800" dirty="0">
                <a:latin typeface="210 오로라" panose="020B0604020202020204" charset="-127"/>
                <a:ea typeface="210 오로라" panose="020B0604020202020204" charset="-127"/>
              </a:rPr>
              <a:t> yang </a:t>
            </a:r>
            <a:r>
              <a:rPr lang="en-US" sz="2800" dirty="0" err="1">
                <a:latin typeface="210 오로라" panose="020B0604020202020204" charset="-127"/>
                <a:ea typeface="210 오로라" panose="020B0604020202020204" charset="-127"/>
              </a:rPr>
              <a:t>dipilih</a:t>
            </a:r>
            <a:r>
              <a:rPr lang="en-US" sz="2800" dirty="0">
                <a:latin typeface="210 오로라" panose="020B0604020202020204" charset="-127"/>
                <a:ea typeface="210 오로라" panose="020B0604020202020204" charset="-127"/>
              </a:rPr>
              <a:t> dan </a:t>
            </a:r>
            <a:r>
              <a:rPr lang="en-US" sz="2800" dirty="0" err="1">
                <a:latin typeface="210 오로라" panose="020B0604020202020204" charset="-127"/>
                <a:ea typeface="210 오로라" panose="020B0604020202020204" charset="-127"/>
              </a:rPr>
              <a:t>alasannya</a:t>
            </a:r>
            <a:r>
              <a:rPr lang="en-US" sz="2800" dirty="0">
                <a:latin typeface="210 오로라" panose="020B0604020202020204" charset="-127"/>
                <a:ea typeface="210 오로라" panose="020B0604020202020204" charset="-127"/>
              </a:rPr>
              <a:t>:</a:t>
            </a:r>
            <a:endParaRPr lang="en-US" sz="2800" dirty="0">
              <a:solidFill>
                <a:srgbClr val="000000"/>
              </a:solidFill>
              <a:latin typeface="210 오로라" panose="020B0604020202020204" charset="-127"/>
              <a:ea typeface="210 오로라" panose="020B0604020202020204" charset="-127"/>
              <a:cs typeface="210 오로라"/>
              <a:sym typeface="210 오로라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2288343" y="1383958"/>
            <a:ext cx="13810551" cy="17638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209"/>
              </a:lnSpc>
            </a:pPr>
            <a:r>
              <a:rPr lang="en-US" sz="4800" b="1" dirty="0">
                <a:solidFill>
                  <a:srgbClr val="000000"/>
                </a:solidFill>
                <a:latin typeface="Gliker Bold"/>
                <a:ea typeface="Gliker Bold"/>
                <a:cs typeface="Gliker Bold"/>
                <a:sym typeface="Gliker Bold"/>
              </a:rPr>
              <a:t>D. </a:t>
            </a:r>
            <a:r>
              <a:rPr lang="en-US" sz="4800" b="1" dirty="0" err="1">
                <a:solidFill>
                  <a:srgbClr val="000000"/>
                </a:solidFill>
                <a:latin typeface="Gliker Bold"/>
                <a:ea typeface="Gliker Bold"/>
                <a:cs typeface="Gliker Bold"/>
                <a:sym typeface="Gliker Bold"/>
              </a:rPr>
              <a:t>Tumpukan</a:t>
            </a:r>
            <a:r>
              <a:rPr lang="en-US" sz="4800" b="1" dirty="0">
                <a:solidFill>
                  <a:srgbClr val="000000"/>
                </a:solidFill>
                <a:latin typeface="Gliker Bold"/>
                <a:ea typeface="Gliker Bold"/>
                <a:cs typeface="Gliker Bold"/>
                <a:sym typeface="Gliker Bold"/>
              </a:rPr>
              <a:t> </a:t>
            </a:r>
            <a:r>
              <a:rPr lang="en-US" sz="4800" b="1" dirty="0" err="1">
                <a:solidFill>
                  <a:srgbClr val="000000"/>
                </a:solidFill>
                <a:latin typeface="Gliker Bold"/>
                <a:ea typeface="Gliker Bold"/>
                <a:cs typeface="Gliker Bold"/>
                <a:sym typeface="Gliker Bold"/>
              </a:rPr>
              <a:t>teknologi</a:t>
            </a:r>
            <a:r>
              <a:rPr lang="en-US" sz="4800" b="1" dirty="0">
                <a:solidFill>
                  <a:srgbClr val="000000"/>
                </a:solidFill>
                <a:latin typeface="Gliker Bold"/>
                <a:ea typeface="Gliker Bold"/>
                <a:cs typeface="Gliker Bold"/>
                <a:sym typeface="Gliker Bold"/>
              </a:rPr>
              <a:t> dan </a:t>
            </a:r>
            <a:r>
              <a:rPr lang="en-US" sz="4800" b="1" dirty="0" err="1">
                <a:solidFill>
                  <a:srgbClr val="000000"/>
                </a:solidFill>
                <a:latin typeface="Gliker Bold"/>
                <a:ea typeface="Gliker Bold"/>
                <a:cs typeface="Gliker Bold"/>
                <a:sym typeface="Gliker Bold"/>
              </a:rPr>
              <a:t>Alasan</a:t>
            </a:r>
            <a:r>
              <a:rPr lang="en-US" sz="4800" b="1" dirty="0">
                <a:solidFill>
                  <a:srgbClr val="000000"/>
                </a:solidFill>
                <a:latin typeface="Gliker Bold"/>
                <a:ea typeface="Gliker Bold"/>
                <a:cs typeface="Gliker Bold"/>
                <a:sym typeface="Gliker Bold"/>
              </a:rPr>
              <a:t> </a:t>
            </a:r>
            <a:r>
              <a:rPr lang="en-US" sz="4800" b="1" dirty="0" err="1">
                <a:solidFill>
                  <a:srgbClr val="000000"/>
                </a:solidFill>
                <a:latin typeface="Gliker Bold"/>
                <a:ea typeface="Gliker Bold"/>
                <a:cs typeface="Gliker Bold"/>
                <a:sym typeface="Gliker Bold"/>
              </a:rPr>
              <a:t>pemilihan</a:t>
            </a:r>
            <a:endParaRPr lang="en-US" sz="4800" b="1" dirty="0">
              <a:solidFill>
                <a:srgbClr val="000000"/>
              </a:solidFill>
              <a:latin typeface="Gliker Bold"/>
              <a:ea typeface="Gliker Bold"/>
              <a:cs typeface="Gliker Bold"/>
              <a:sym typeface="Gliker Bold"/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2139327" y="4778270"/>
            <a:ext cx="6654952" cy="43088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/>
            <a:r>
              <a:rPr lang="en-US" sz="2800" dirty="0" err="1">
                <a:latin typeface="210 오로라" panose="020B0604020202020204" charset="-127"/>
                <a:ea typeface="210 오로라" panose="020B0604020202020204" charset="-127"/>
              </a:rPr>
              <a:t>Alasan</a:t>
            </a:r>
            <a:r>
              <a:rPr lang="en-US" sz="2800" dirty="0">
                <a:latin typeface="210 오로라" panose="020B0604020202020204" charset="-127"/>
                <a:ea typeface="210 오로라" panose="020B0604020202020204" charset="-127"/>
              </a:rPr>
              <a:t>: Python </a:t>
            </a:r>
            <a:r>
              <a:rPr lang="en-US" sz="2800" dirty="0" err="1">
                <a:latin typeface="210 오로라" panose="020B0604020202020204" charset="-127"/>
                <a:ea typeface="210 오로라" panose="020B0604020202020204" charset="-127"/>
              </a:rPr>
              <a:t>mudah</a:t>
            </a:r>
            <a:r>
              <a:rPr lang="en-US" sz="2800" dirty="0">
                <a:latin typeface="210 오로라" panose="020B0604020202020204" charset="-127"/>
                <a:ea typeface="210 오로라" panose="020B0604020202020204" charset="-127"/>
              </a:rPr>
              <a:t> </a:t>
            </a:r>
            <a:r>
              <a:rPr lang="en-US" sz="2800" dirty="0" err="1">
                <a:latin typeface="210 오로라" panose="020B0604020202020204" charset="-127"/>
                <a:ea typeface="210 오로라" panose="020B0604020202020204" charset="-127"/>
              </a:rPr>
              <a:t>dipelajari</a:t>
            </a:r>
            <a:r>
              <a:rPr lang="en-US" sz="2800" dirty="0">
                <a:latin typeface="210 오로라" panose="020B0604020202020204" charset="-127"/>
                <a:ea typeface="210 오로라" panose="020B0604020202020204" charset="-127"/>
              </a:rPr>
              <a:t> dan </a:t>
            </a:r>
            <a:r>
              <a:rPr lang="en-US" sz="2800" dirty="0" err="1">
                <a:latin typeface="210 오로라" panose="020B0604020202020204" charset="-127"/>
                <a:ea typeface="210 오로라" panose="020B0604020202020204" charset="-127"/>
              </a:rPr>
              <a:t>memiliki</a:t>
            </a:r>
            <a:r>
              <a:rPr lang="en-US" sz="2800" dirty="0">
                <a:latin typeface="210 오로라" panose="020B0604020202020204" charset="-127"/>
                <a:ea typeface="210 오로라" panose="020B0604020202020204" charset="-127"/>
              </a:rPr>
              <a:t> </a:t>
            </a:r>
            <a:r>
              <a:rPr lang="en-US" sz="2800" dirty="0" err="1">
                <a:latin typeface="210 오로라" panose="020B0604020202020204" charset="-127"/>
                <a:ea typeface="210 오로라" panose="020B0604020202020204" charset="-127"/>
              </a:rPr>
              <a:t>ekosistem</a:t>
            </a:r>
            <a:r>
              <a:rPr lang="en-US" sz="2800" dirty="0">
                <a:latin typeface="210 오로라" panose="020B0604020202020204" charset="-127"/>
                <a:ea typeface="210 오로라" panose="020B0604020202020204" charset="-127"/>
              </a:rPr>
              <a:t> yang kaya </a:t>
            </a:r>
            <a:r>
              <a:rPr lang="en-US" sz="2800" dirty="0" err="1">
                <a:latin typeface="210 오로라" panose="020B0604020202020204" charset="-127"/>
                <a:ea typeface="210 오로라" panose="020B0604020202020204" charset="-127"/>
              </a:rPr>
              <a:t>untuk</a:t>
            </a:r>
            <a:r>
              <a:rPr lang="en-US" sz="2800" dirty="0">
                <a:latin typeface="210 오로라" panose="020B0604020202020204" charset="-127"/>
                <a:ea typeface="210 오로라" panose="020B0604020202020204" charset="-127"/>
              </a:rPr>
              <a:t> </a:t>
            </a:r>
            <a:r>
              <a:rPr lang="en-US" sz="2800" dirty="0" err="1">
                <a:latin typeface="210 오로라" panose="020B0604020202020204" charset="-127"/>
                <a:ea typeface="210 오로라" panose="020B0604020202020204" charset="-127"/>
              </a:rPr>
              <a:t>pengembangan</a:t>
            </a:r>
            <a:r>
              <a:rPr lang="en-US" sz="2800" dirty="0">
                <a:latin typeface="210 오로라" panose="020B0604020202020204" charset="-127"/>
                <a:ea typeface="210 오로라" panose="020B0604020202020204" charset="-127"/>
              </a:rPr>
              <a:t> web dan </a:t>
            </a:r>
            <a:r>
              <a:rPr lang="en-US" sz="2800" dirty="0" err="1">
                <a:latin typeface="210 오로라" panose="020B0604020202020204" charset="-127"/>
                <a:ea typeface="210 오로라" panose="020B0604020202020204" charset="-127"/>
              </a:rPr>
              <a:t>interaksi</a:t>
            </a:r>
            <a:r>
              <a:rPr lang="en-US" sz="2800" dirty="0">
                <a:latin typeface="210 오로라" panose="020B0604020202020204" charset="-127"/>
                <a:ea typeface="210 오로라" panose="020B0604020202020204" charset="-127"/>
              </a:rPr>
              <a:t> basis data. </a:t>
            </a:r>
            <a:r>
              <a:rPr lang="en-US" sz="2800" dirty="0" err="1">
                <a:latin typeface="210 오로라" panose="020B0604020202020204" charset="-127"/>
                <a:ea typeface="210 오로라" panose="020B0604020202020204" charset="-127"/>
              </a:rPr>
              <a:t>FastAPI</a:t>
            </a:r>
            <a:r>
              <a:rPr lang="en-US" sz="2800" dirty="0">
                <a:latin typeface="210 오로라" panose="020B0604020202020204" charset="-127"/>
                <a:ea typeface="210 오로라" panose="020B0604020202020204" charset="-127"/>
              </a:rPr>
              <a:t> </a:t>
            </a:r>
            <a:r>
              <a:rPr lang="en-US" sz="2800" dirty="0" err="1">
                <a:latin typeface="210 오로라" panose="020B0604020202020204" charset="-127"/>
                <a:ea typeface="210 오로라" panose="020B0604020202020204" charset="-127"/>
              </a:rPr>
              <a:t>adalah</a:t>
            </a:r>
            <a:r>
              <a:rPr lang="en-US" sz="2800" dirty="0">
                <a:latin typeface="210 오로라" panose="020B0604020202020204" charset="-127"/>
                <a:ea typeface="210 오로라" panose="020B0604020202020204" charset="-127"/>
              </a:rPr>
              <a:t> framework web modern yang </a:t>
            </a:r>
            <a:r>
              <a:rPr lang="en-US" sz="2800" dirty="0" err="1">
                <a:latin typeface="210 오로라" panose="020B0604020202020204" charset="-127"/>
                <a:ea typeface="210 오로라" panose="020B0604020202020204" charset="-127"/>
              </a:rPr>
              <a:t>cepat</a:t>
            </a:r>
            <a:r>
              <a:rPr lang="en-US" sz="2800" dirty="0">
                <a:latin typeface="210 오로라" panose="020B0604020202020204" charset="-127"/>
                <a:ea typeface="210 오로라" panose="020B0604020202020204" charset="-127"/>
              </a:rPr>
              <a:t>, </a:t>
            </a:r>
            <a:r>
              <a:rPr lang="en-US" sz="2800" dirty="0" err="1">
                <a:latin typeface="210 오로라" panose="020B0604020202020204" charset="-127"/>
                <a:ea typeface="210 오로라" panose="020B0604020202020204" charset="-127"/>
              </a:rPr>
              <a:t>mendukung</a:t>
            </a:r>
            <a:r>
              <a:rPr lang="en-US" sz="2800" dirty="0">
                <a:latin typeface="210 오로라" panose="020B0604020202020204" charset="-127"/>
                <a:ea typeface="210 오로라" panose="020B0604020202020204" charset="-127"/>
              </a:rPr>
              <a:t> asynchronous operations, dan </a:t>
            </a:r>
            <a:r>
              <a:rPr lang="en-US" sz="2800" dirty="0" err="1">
                <a:latin typeface="210 오로라" panose="020B0604020202020204" charset="-127"/>
                <a:ea typeface="210 오로라" panose="020B0604020202020204" charset="-127"/>
              </a:rPr>
              <a:t>secara</a:t>
            </a:r>
            <a:r>
              <a:rPr lang="en-US" sz="2800" dirty="0">
                <a:latin typeface="210 오로라" panose="020B0604020202020204" charset="-127"/>
                <a:ea typeface="210 오로라" panose="020B0604020202020204" charset="-127"/>
              </a:rPr>
              <a:t> </a:t>
            </a:r>
            <a:r>
              <a:rPr lang="en-US" sz="2800" dirty="0" err="1">
                <a:latin typeface="210 오로라" panose="020B0604020202020204" charset="-127"/>
                <a:ea typeface="210 오로라" panose="020B0604020202020204" charset="-127"/>
              </a:rPr>
              <a:t>otomatis</a:t>
            </a:r>
            <a:r>
              <a:rPr lang="en-US" sz="2800" dirty="0">
                <a:latin typeface="210 오로라" panose="020B0604020202020204" charset="-127"/>
                <a:ea typeface="210 오로라" panose="020B0604020202020204" charset="-127"/>
              </a:rPr>
              <a:t> </a:t>
            </a:r>
            <a:r>
              <a:rPr lang="en-US" sz="2800" dirty="0" err="1">
                <a:latin typeface="210 오로라" panose="020B0604020202020204" charset="-127"/>
                <a:ea typeface="210 오로라" panose="020B0604020202020204" charset="-127"/>
              </a:rPr>
              <a:t>menghasilkan</a:t>
            </a:r>
            <a:r>
              <a:rPr lang="en-US" sz="2800" dirty="0">
                <a:latin typeface="210 오로라" panose="020B0604020202020204" charset="-127"/>
                <a:ea typeface="210 오로라" panose="020B0604020202020204" charset="-127"/>
              </a:rPr>
              <a:t> </a:t>
            </a:r>
            <a:r>
              <a:rPr lang="en-US" sz="2800" dirty="0" err="1">
                <a:latin typeface="210 오로라" panose="020B0604020202020204" charset="-127"/>
                <a:ea typeface="210 오로라" panose="020B0604020202020204" charset="-127"/>
              </a:rPr>
              <a:t>dokumentasi</a:t>
            </a:r>
            <a:r>
              <a:rPr lang="en-US" sz="2800" dirty="0">
                <a:latin typeface="210 오로라" panose="020B0604020202020204" charset="-127"/>
                <a:ea typeface="210 오로라" panose="020B0604020202020204" charset="-127"/>
              </a:rPr>
              <a:t> API </a:t>
            </a:r>
            <a:r>
              <a:rPr lang="en-US" sz="2800" dirty="0" err="1">
                <a:latin typeface="210 오로라" panose="020B0604020202020204" charset="-127"/>
                <a:ea typeface="210 오로라" panose="020B0604020202020204" charset="-127"/>
              </a:rPr>
              <a:t>interaktif</a:t>
            </a:r>
            <a:r>
              <a:rPr lang="en-US" sz="2800" dirty="0">
                <a:latin typeface="210 오로라" panose="020B0604020202020204" charset="-127"/>
                <a:ea typeface="210 오로라" panose="020B0604020202020204" charset="-127"/>
              </a:rPr>
              <a:t> (</a:t>
            </a:r>
            <a:r>
              <a:rPr lang="en-US" sz="2800" dirty="0" err="1">
                <a:latin typeface="210 오로라" panose="020B0604020202020204" charset="-127"/>
                <a:ea typeface="210 오로라" panose="020B0604020202020204" charset="-127"/>
              </a:rPr>
              <a:t>OpenAPI</a:t>
            </a:r>
            <a:r>
              <a:rPr lang="en-US" sz="2800" dirty="0">
                <a:latin typeface="210 오로라" panose="020B0604020202020204" charset="-127"/>
                <a:ea typeface="210 오로라" panose="020B0604020202020204" charset="-127"/>
              </a:rPr>
              <a:t>/Swagger UI), </a:t>
            </a:r>
            <a:r>
              <a:rPr lang="en-US" sz="2800" dirty="0" err="1">
                <a:latin typeface="210 오로라" panose="020B0604020202020204" charset="-127"/>
                <a:ea typeface="210 오로라" panose="020B0604020202020204" charset="-127"/>
              </a:rPr>
              <a:t>sangat</a:t>
            </a:r>
            <a:r>
              <a:rPr lang="en-US" sz="2800" dirty="0">
                <a:latin typeface="210 오로라" panose="020B0604020202020204" charset="-127"/>
                <a:ea typeface="210 오로라" panose="020B0604020202020204" charset="-127"/>
              </a:rPr>
              <a:t> </a:t>
            </a:r>
            <a:r>
              <a:rPr lang="en-US" sz="2800" dirty="0" err="1">
                <a:latin typeface="210 오로라" panose="020B0604020202020204" charset="-127"/>
                <a:ea typeface="210 오로라" panose="020B0604020202020204" charset="-127"/>
              </a:rPr>
              <a:t>cocok</a:t>
            </a:r>
            <a:r>
              <a:rPr lang="en-US" sz="2800" dirty="0">
                <a:latin typeface="210 오로라" panose="020B0604020202020204" charset="-127"/>
                <a:ea typeface="210 오로라" panose="020B0604020202020204" charset="-127"/>
              </a:rPr>
              <a:t> </a:t>
            </a:r>
            <a:r>
              <a:rPr lang="en-US" sz="2800" dirty="0" err="1">
                <a:latin typeface="210 오로라" panose="020B0604020202020204" charset="-127"/>
                <a:ea typeface="210 오로라" panose="020B0604020202020204" charset="-127"/>
              </a:rPr>
              <a:t>untuk</a:t>
            </a:r>
            <a:r>
              <a:rPr lang="en-US" sz="2800" dirty="0">
                <a:latin typeface="210 오로라" panose="020B0604020202020204" charset="-127"/>
                <a:ea typeface="210 오로라" panose="020B0604020202020204" charset="-127"/>
              </a:rPr>
              <a:t> </a:t>
            </a:r>
            <a:r>
              <a:rPr lang="en-US" sz="2800" dirty="0" err="1">
                <a:latin typeface="210 오로라" panose="020B0604020202020204" charset="-127"/>
                <a:ea typeface="210 오로라" panose="020B0604020202020204" charset="-127"/>
              </a:rPr>
              <a:t>mikroservis</a:t>
            </a:r>
            <a:r>
              <a:rPr lang="en-US" sz="2800" dirty="0">
                <a:latin typeface="210 오로라" panose="020B0604020202020204" charset="-127"/>
                <a:ea typeface="210 오로라" panose="020B0604020202020204" charset="-127"/>
              </a:rPr>
              <a:t>. </a:t>
            </a:r>
            <a:r>
              <a:rPr lang="en-US" sz="2800" dirty="0" err="1">
                <a:latin typeface="210 오로라" panose="020B0604020202020204" charset="-127"/>
                <a:ea typeface="210 오로라" panose="020B0604020202020204" charset="-127"/>
              </a:rPr>
              <a:t>Keduanya</a:t>
            </a:r>
            <a:r>
              <a:rPr lang="en-US" sz="2800" dirty="0">
                <a:latin typeface="210 오로라" panose="020B0604020202020204" charset="-127"/>
                <a:ea typeface="210 오로라" panose="020B0604020202020204" charset="-127"/>
              </a:rPr>
              <a:t> </a:t>
            </a:r>
            <a:r>
              <a:rPr lang="en-US" sz="2800" dirty="0" err="1">
                <a:latin typeface="210 오로라" panose="020B0604020202020204" charset="-127"/>
                <a:ea typeface="210 오로라" panose="020B0604020202020204" charset="-127"/>
              </a:rPr>
              <a:t>didukung</a:t>
            </a:r>
            <a:r>
              <a:rPr lang="en-US" sz="2800" dirty="0">
                <a:latin typeface="210 오로라" panose="020B0604020202020204" charset="-127"/>
                <a:ea typeface="210 오로라" panose="020B0604020202020204" charset="-127"/>
              </a:rPr>
              <a:t> </a:t>
            </a:r>
            <a:r>
              <a:rPr lang="en-US" sz="2800" dirty="0" err="1">
                <a:latin typeface="210 오로라" panose="020B0604020202020204" charset="-127"/>
                <a:ea typeface="210 오로라" panose="020B0604020202020204" charset="-127"/>
              </a:rPr>
              <a:t>dengan</a:t>
            </a:r>
            <a:r>
              <a:rPr lang="en-US" sz="2800" dirty="0">
                <a:latin typeface="210 오로라" panose="020B0604020202020204" charset="-127"/>
                <a:ea typeface="210 오로라" panose="020B0604020202020204" charset="-127"/>
              </a:rPr>
              <a:t> </a:t>
            </a:r>
            <a:r>
              <a:rPr lang="en-US" sz="2800" dirty="0" err="1">
                <a:latin typeface="210 오로라" panose="020B0604020202020204" charset="-127"/>
                <a:ea typeface="210 오로라" panose="020B0604020202020204" charset="-127"/>
              </a:rPr>
              <a:t>baik</a:t>
            </a:r>
            <a:r>
              <a:rPr lang="en-US" sz="2800" dirty="0">
                <a:latin typeface="210 오로라" panose="020B0604020202020204" charset="-127"/>
                <a:ea typeface="210 오로라" panose="020B0604020202020204" charset="-127"/>
              </a:rPr>
              <a:t> oleh Docker dan VS Code.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2154750" y="4194906"/>
            <a:ext cx="6989250" cy="4308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/>
            <a:r>
              <a:rPr lang="en-US" sz="2800" dirty="0">
                <a:latin typeface="210 오로라" panose="020B0604020202020204" charset="-127"/>
                <a:ea typeface="210 오로라" panose="020B0604020202020204" charset="-127"/>
              </a:rPr>
              <a:t>1. </a:t>
            </a:r>
            <a:r>
              <a:rPr lang="en-US" sz="2800" dirty="0" err="1">
                <a:latin typeface="210 오로라" panose="020B0604020202020204" charset="-127"/>
                <a:ea typeface="210 오로라" panose="020B0604020202020204" charset="-127"/>
              </a:rPr>
              <a:t>Pemrograman</a:t>
            </a:r>
            <a:r>
              <a:rPr lang="en-US" sz="2800" dirty="0">
                <a:latin typeface="210 오로라" panose="020B0604020202020204" charset="-127"/>
                <a:ea typeface="210 오로라" panose="020B0604020202020204" charset="-127"/>
              </a:rPr>
              <a:t>: Python </a:t>
            </a:r>
            <a:r>
              <a:rPr lang="en-US" sz="2800" dirty="0" err="1">
                <a:latin typeface="210 오로라" panose="020B0604020202020204" charset="-127"/>
                <a:ea typeface="210 오로라" panose="020B0604020202020204" charset="-127"/>
              </a:rPr>
              <a:t>dengan</a:t>
            </a:r>
            <a:r>
              <a:rPr lang="en-US" sz="2800" dirty="0">
                <a:latin typeface="210 오로라" panose="020B0604020202020204" charset="-127"/>
                <a:ea typeface="210 오로라" panose="020B0604020202020204" charset="-127"/>
              </a:rPr>
              <a:t> </a:t>
            </a:r>
            <a:r>
              <a:rPr lang="en-US" sz="2800" dirty="0" err="1">
                <a:latin typeface="210 오로라" panose="020B0604020202020204" charset="-127"/>
                <a:ea typeface="210 오로라" panose="020B0604020202020204" charset="-127"/>
              </a:rPr>
              <a:t>FastAPI</a:t>
            </a:r>
            <a:r>
              <a:rPr lang="en-US" sz="2800" dirty="0">
                <a:latin typeface="210 오로라" panose="020B0604020202020204" charset="-127"/>
                <a:ea typeface="210 오로라" panose="020B0604020202020204" charset="-127"/>
              </a:rPr>
              <a:t>. </a:t>
            </a:r>
          </a:p>
        </p:txBody>
      </p:sp>
      <p:sp>
        <p:nvSpPr>
          <p:cNvPr id="26" name="TextBox 22">
            <a:extLst>
              <a:ext uri="{FF2B5EF4-FFF2-40B4-BE49-F238E27FC236}">
                <a16:creationId xmlns:a16="http://schemas.microsoft.com/office/drawing/2014/main" id="{4E5E8D35-503A-42CB-877D-D7CC39967403}"/>
              </a:ext>
            </a:extLst>
          </p:cNvPr>
          <p:cNvSpPr txBox="1"/>
          <p:nvPr/>
        </p:nvSpPr>
        <p:spPr>
          <a:xfrm>
            <a:off x="9504278" y="4788947"/>
            <a:ext cx="6654952" cy="25853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/>
            <a:r>
              <a:rPr lang="en-US" sz="2800" dirty="0" err="1">
                <a:latin typeface="210 오로라" panose="020B0604020202020204" charset="-127"/>
                <a:ea typeface="210 오로라" panose="020B0604020202020204" charset="-127"/>
              </a:rPr>
              <a:t>Alasan</a:t>
            </a:r>
            <a:r>
              <a:rPr lang="en-US" sz="2800" dirty="0">
                <a:latin typeface="210 오로라" panose="020B0604020202020204" charset="-127"/>
                <a:ea typeface="210 오로라" panose="020B0604020202020204" charset="-127"/>
              </a:rPr>
              <a:t>: </a:t>
            </a:r>
            <a:r>
              <a:rPr lang="en-US" sz="2800" dirty="0" err="1">
                <a:latin typeface="210 오로라" panose="020B0604020202020204" charset="-127"/>
                <a:ea typeface="210 오로라" panose="020B0604020202020204" charset="-127"/>
              </a:rPr>
              <a:t>Pilihan</a:t>
            </a:r>
            <a:r>
              <a:rPr lang="en-US" sz="2800" dirty="0">
                <a:latin typeface="210 오로라" panose="020B0604020202020204" charset="-127"/>
                <a:ea typeface="210 오로라" panose="020B0604020202020204" charset="-127"/>
              </a:rPr>
              <a:t> </a:t>
            </a:r>
            <a:r>
              <a:rPr lang="en-US" sz="2800" dirty="0" err="1">
                <a:latin typeface="210 오로라" panose="020B0604020202020204" charset="-127"/>
                <a:ea typeface="210 오로라" panose="020B0604020202020204" charset="-127"/>
              </a:rPr>
              <a:t>kuat</a:t>
            </a:r>
            <a:r>
              <a:rPr lang="en-US" sz="2800" dirty="0">
                <a:latin typeface="210 오로라" panose="020B0604020202020204" charset="-127"/>
                <a:ea typeface="210 오로라" panose="020B0604020202020204" charset="-127"/>
              </a:rPr>
              <a:t> </a:t>
            </a:r>
            <a:r>
              <a:rPr lang="en-US" sz="2800" dirty="0" err="1">
                <a:latin typeface="210 오로라" panose="020B0604020202020204" charset="-127"/>
                <a:ea typeface="210 오로라" panose="020B0604020202020204" charset="-127"/>
              </a:rPr>
              <a:t>untuk</a:t>
            </a:r>
            <a:r>
              <a:rPr lang="en-US" sz="2800" dirty="0">
                <a:latin typeface="210 오로라" panose="020B0604020202020204" charset="-127"/>
                <a:ea typeface="210 오로라" panose="020B0604020202020204" charset="-127"/>
              </a:rPr>
              <a:t> data </a:t>
            </a:r>
            <a:r>
              <a:rPr lang="en-US" sz="2800" dirty="0" err="1">
                <a:latin typeface="210 오로라" panose="020B0604020202020204" charset="-127"/>
                <a:ea typeface="210 오로라" panose="020B0604020202020204" charset="-127"/>
              </a:rPr>
              <a:t>terstruktur</a:t>
            </a:r>
            <a:r>
              <a:rPr lang="en-US" sz="2800" dirty="0">
                <a:latin typeface="210 오로라" panose="020B0604020202020204" charset="-127"/>
                <a:ea typeface="210 오로라" panose="020B0604020202020204" charset="-127"/>
              </a:rPr>
              <a:t> dan </a:t>
            </a:r>
            <a:r>
              <a:rPr lang="en-US" sz="2800" dirty="0" err="1">
                <a:latin typeface="210 오로라" panose="020B0604020202020204" charset="-127"/>
                <a:ea typeface="210 오로라" panose="020B0604020202020204" charset="-127"/>
              </a:rPr>
              <a:t>relasional</a:t>
            </a:r>
            <a:r>
              <a:rPr lang="en-US" sz="2800" dirty="0">
                <a:latin typeface="210 오로라" panose="020B0604020202020204" charset="-127"/>
                <a:ea typeface="210 오로라" panose="020B0604020202020204" charset="-127"/>
              </a:rPr>
              <a:t> </a:t>
            </a:r>
            <a:r>
              <a:rPr lang="en-US" sz="2800" dirty="0" err="1">
                <a:latin typeface="210 오로라" panose="020B0604020202020204" charset="-127"/>
                <a:ea typeface="210 오로라" panose="020B0604020202020204" charset="-127"/>
              </a:rPr>
              <a:t>seperti</a:t>
            </a:r>
            <a:r>
              <a:rPr lang="en-US" sz="2800" dirty="0">
                <a:latin typeface="210 오로라" panose="020B0604020202020204" charset="-127"/>
                <a:ea typeface="210 오로라" panose="020B0604020202020204" charset="-127"/>
              </a:rPr>
              <a:t> </a:t>
            </a:r>
            <a:r>
              <a:rPr lang="en-US" sz="2800" dirty="0" err="1">
                <a:latin typeface="210 오로라" panose="020B0604020202020204" charset="-127"/>
                <a:ea typeface="210 오로라" panose="020B0604020202020204" charset="-127"/>
              </a:rPr>
              <a:t>informasi</a:t>
            </a:r>
            <a:r>
              <a:rPr lang="en-US" sz="2800" dirty="0">
                <a:latin typeface="210 오로라" panose="020B0604020202020204" charset="-127"/>
                <a:ea typeface="210 오로라" panose="020B0604020202020204" charset="-127"/>
              </a:rPr>
              <a:t> </a:t>
            </a:r>
            <a:r>
              <a:rPr lang="en-US" sz="2800" dirty="0" err="1">
                <a:latin typeface="210 오로라" panose="020B0604020202020204" charset="-127"/>
                <a:ea typeface="210 오로라" panose="020B0604020202020204" charset="-127"/>
              </a:rPr>
              <a:t>pasien</a:t>
            </a:r>
            <a:r>
              <a:rPr lang="en-US" sz="2800" dirty="0">
                <a:latin typeface="210 오로라" panose="020B0604020202020204" charset="-127"/>
                <a:ea typeface="210 오로라" panose="020B0604020202020204" charset="-127"/>
              </a:rPr>
              <a:t>, detail </a:t>
            </a:r>
            <a:r>
              <a:rPr lang="en-US" sz="2800" dirty="0" err="1">
                <a:latin typeface="210 오로라" panose="020B0604020202020204" charset="-127"/>
                <a:ea typeface="210 오로라" panose="020B0604020202020204" charset="-127"/>
              </a:rPr>
              <a:t>janji</a:t>
            </a:r>
            <a:r>
              <a:rPr lang="en-US" sz="2800" dirty="0">
                <a:latin typeface="210 오로라" panose="020B0604020202020204" charset="-127"/>
                <a:ea typeface="210 오로라" panose="020B0604020202020204" charset="-127"/>
              </a:rPr>
              <a:t> </a:t>
            </a:r>
            <a:r>
              <a:rPr lang="en-US" sz="2800" dirty="0" err="1">
                <a:latin typeface="210 오로라" panose="020B0604020202020204" charset="-127"/>
                <a:ea typeface="210 오로라" panose="020B0604020202020204" charset="-127"/>
              </a:rPr>
              <a:t>temu</a:t>
            </a:r>
            <a:r>
              <a:rPr lang="en-US" sz="2800" dirty="0">
                <a:latin typeface="210 오로라" panose="020B0604020202020204" charset="-127"/>
                <a:ea typeface="210 오로라" panose="020B0604020202020204" charset="-127"/>
              </a:rPr>
              <a:t>, dan data </a:t>
            </a:r>
            <a:r>
              <a:rPr lang="en-US" sz="2800" dirty="0" err="1">
                <a:latin typeface="210 오로라" panose="020B0604020202020204" charset="-127"/>
                <a:ea typeface="210 오로라" panose="020B0604020202020204" charset="-127"/>
              </a:rPr>
              <a:t>struktural</a:t>
            </a:r>
            <a:r>
              <a:rPr lang="en-US" sz="2800" dirty="0">
                <a:latin typeface="210 오로라" panose="020B0604020202020204" charset="-127"/>
                <a:ea typeface="210 오로라" panose="020B0604020202020204" charset="-127"/>
              </a:rPr>
              <a:t> </a:t>
            </a:r>
            <a:r>
              <a:rPr lang="en-US" sz="2800" dirty="0" err="1">
                <a:latin typeface="210 오로라" panose="020B0604020202020204" charset="-127"/>
                <a:ea typeface="210 오로라" panose="020B0604020202020204" charset="-127"/>
              </a:rPr>
              <a:t>lainnya</a:t>
            </a:r>
            <a:r>
              <a:rPr lang="en-US" sz="2800" dirty="0">
                <a:latin typeface="210 오로라" panose="020B0604020202020204" charset="-127"/>
                <a:ea typeface="210 오로라" panose="020B0604020202020204" charset="-127"/>
              </a:rPr>
              <a:t>. </a:t>
            </a:r>
            <a:r>
              <a:rPr lang="en-US" sz="2800" dirty="0" err="1">
                <a:latin typeface="210 오로라" panose="020B0604020202020204" charset="-127"/>
                <a:ea typeface="210 오로라" panose="020B0604020202020204" charset="-127"/>
              </a:rPr>
              <a:t>Mendukung</a:t>
            </a:r>
            <a:r>
              <a:rPr lang="en-US" sz="2800" dirty="0">
                <a:latin typeface="210 오로라" panose="020B0604020202020204" charset="-127"/>
                <a:ea typeface="210 오로라" panose="020B0604020202020204" charset="-127"/>
              </a:rPr>
              <a:t> </a:t>
            </a:r>
            <a:r>
              <a:rPr lang="en-US" sz="2800" dirty="0" err="1">
                <a:latin typeface="210 오로라" panose="020B0604020202020204" charset="-127"/>
                <a:ea typeface="210 오로라" panose="020B0604020202020204" charset="-127"/>
              </a:rPr>
              <a:t>fitur</a:t>
            </a:r>
            <a:r>
              <a:rPr lang="en-US" sz="2800" dirty="0">
                <a:latin typeface="210 오로라" panose="020B0604020202020204" charset="-127"/>
                <a:ea typeface="210 오로라" panose="020B0604020202020204" charset="-127"/>
              </a:rPr>
              <a:t> </a:t>
            </a:r>
            <a:r>
              <a:rPr lang="en-US" sz="2800" dirty="0" err="1">
                <a:latin typeface="210 오로라" panose="020B0604020202020204" charset="-127"/>
                <a:ea typeface="210 오로라" panose="020B0604020202020204" charset="-127"/>
              </a:rPr>
              <a:t>canggih</a:t>
            </a:r>
            <a:r>
              <a:rPr lang="en-US" sz="2800" dirty="0">
                <a:latin typeface="210 오로라" panose="020B0604020202020204" charset="-127"/>
                <a:ea typeface="210 오로라" panose="020B0604020202020204" charset="-127"/>
              </a:rPr>
              <a:t> </a:t>
            </a:r>
            <a:r>
              <a:rPr lang="en-US" sz="2800" dirty="0" err="1">
                <a:latin typeface="210 오로라" panose="020B0604020202020204" charset="-127"/>
                <a:ea typeface="210 오로라" panose="020B0604020202020204" charset="-127"/>
              </a:rPr>
              <a:t>seperti</a:t>
            </a:r>
            <a:r>
              <a:rPr lang="en-US" sz="2800" dirty="0">
                <a:latin typeface="210 오로라" panose="020B0604020202020204" charset="-127"/>
                <a:ea typeface="210 오로라" panose="020B0604020202020204" charset="-127"/>
              </a:rPr>
              <a:t> </a:t>
            </a:r>
            <a:r>
              <a:rPr lang="en-US" sz="2800" dirty="0" err="1">
                <a:latin typeface="210 오로라" panose="020B0604020202020204" charset="-127"/>
                <a:ea typeface="210 오로라" panose="020B0604020202020204" charset="-127"/>
              </a:rPr>
              <a:t>sharding</a:t>
            </a:r>
            <a:r>
              <a:rPr lang="en-US" sz="2800" dirty="0">
                <a:latin typeface="210 오로라" panose="020B0604020202020204" charset="-127"/>
                <a:ea typeface="210 오로라" panose="020B0604020202020204" charset="-127"/>
              </a:rPr>
              <a:t>, </a:t>
            </a:r>
            <a:r>
              <a:rPr lang="en-US" sz="2800" dirty="0" err="1">
                <a:latin typeface="210 오로라" panose="020B0604020202020204" charset="-127"/>
                <a:ea typeface="210 오로라" panose="020B0604020202020204" charset="-127"/>
              </a:rPr>
              <a:t>replikasi</a:t>
            </a:r>
            <a:r>
              <a:rPr lang="en-US" sz="2800" dirty="0">
                <a:latin typeface="210 오로라" panose="020B0604020202020204" charset="-127"/>
                <a:ea typeface="210 오로라" panose="020B0604020202020204" charset="-127"/>
              </a:rPr>
              <a:t>, dan Foreign Data Wrappers (FDW).</a:t>
            </a:r>
          </a:p>
        </p:txBody>
      </p:sp>
      <p:sp>
        <p:nvSpPr>
          <p:cNvPr id="30" name="TextBox 27">
            <a:extLst>
              <a:ext uri="{FF2B5EF4-FFF2-40B4-BE49-F238E27FC236}">
                <a16:creationId xmlns:a16="http://schemas.microsoft.com/office/drawing/2014/main" id="{61572EB2-09EE-40DF-80CF-FF8B4A2A4919}"/>
              </a:ext>
            </a:extLst>
          </p:cNvPr>
          <p:cNvSpPr txBox="1"/>
          <p:nvPr/>
        </p:nvSpPr>
        <p:spPr>
          <a:xfrm>
            <a:off x="9519701" y="4205583"/>
            <a:ext cx="6989250" cy="4308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/>
            <a:r>
              <a:rPr lang="en-US" sz="2800" dirty="0">
                <a:latin typeface="210 오로라" panose="020B0604020202020204" charset="-127"/>
                <a:ea typeface="210 오로라" panose="020B0604020202020204" charset="-127"/>
              </a:rPr>
              <a:t>2. PostgreSQL: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4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025637" y="7494463"/>
            <a:ext cx="2908511" cy="3180280"/>
          </a:xfrm>
          <a:custGeom>
            <a:avLst/>
            <a:gdLst/>
            <a:ahLst/>
            <a:cxnLst/>
            <a:rect l="l" t="t" r="r" b="b"/>
            <a:pathLst>
              <a:path w="2908511" h="3180280">
                <a:moveTo>
                  <a:pt x="0" y="0"/>
                </a:moveTo>
                <a:lnTo>
                  <a:pt x="2908511" y="0"/>
                </a:lnTo>
                <a:lnTo>
                  <a:pt x="2908511" y="3180280"/>
                </a:lnTo>
                <a:lnTo>
                  <a:pt x="0" y="31802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487844" y="6886544"/>
            <a:ext cx="2776187" cy="3922573"/>
          </a:xfrm>
          <a:custGeom>
            <a:avLst/>
            <a:gdLst/>
            <a:ahLst/>
            <a:cxnLst/>
            <a:rect l="l" t="t" r="r" b="b"/>
            <a:pathLst>
              <a:path w="2776187" h="3922573">
                <a:moveTo>
                  <a:pt x="0" y="0"/>
                </a:moveTo>
                <a:lnTo>
                  <a:pt x="2776187" y="0"/>
                </a:lnTo>
                <a:lnTo>
                  <a:pt x="2776187" y="3922574"/>
                </a:lnTo>
                <a:lnTo>
                  <a:pt x="0" y="392257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5875214" y="8408876"/>
            <a:ext cx="1604679" cy="1351453"/>
          </a:xfrm>
          <a:custGeom>
            <a:avLst/>
            <a:gdLst/>
            <a:ahLst/>
            <a:cxnLst/>
            <a:rect l="l" t="t" r="r" b="b"/>
            <a:pathLst>
              <a:path w="1604679" h="1351453">
                <a:moveTo>
                  <a:pt x="0" y="0"/>
                </a:moveTo>
                <a:lnTo>
                  <a:pt x="1604679" y="0"/>
                </a:lnTo>
                <a:lnTo>
                  <a:pt x="1604679" y="1351454"/>
                </a:lnTo>
                <a:lnTo>
                  <a:pt x="0" y="135145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864861" y="9084603"/>
            <a:ext cx="846964" cy="785367"/>
          </a:xfrm>
          <a:custGeom>
            <a:avLst/>
            <a:gdLst/>
            <a:ahLst/>
            <a:cxnLst/>
            <a:rect l="l" t="t" r="r" b="b"/>
            <a:pathLst>
              <a:path w="846964" h="785367">
                <a:moveTo>
                  <a:pt x="0" y="0"/>
                </a:moveTo>
                <a:lnTo>
                  <a:pt x="846964" y="0"/>
                </a:lnTo>
                <a:lnTo>
                  <a:pt x="846964" y="785367"/>
                </a:lnTo>
                <a:lnTo>
                  <a:pt x="0" y="78536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-339254" y="2464010"/>
            <a:ext cx="1936252" cy="1753055"/>
          </a:xfrm>
          <a:custGeom>
            <a:avLst/>
            <a:gdLst/>
            <a:ahLst/>
            <a:cxnLst/>
            <a:rect l="l" t="t" r="r" b="b"/>
            <a:pathLst>
              <a:path w="1936252" h="1753055">
                <a:moveTo>
                  <a:pt x="0" y="0"/>
                </a:moveTo>
                <a:lnTo>
                  <a:pt x="1936252" y="0"/>
                </a:lnTo>
                <a:lnTo>
                  <a:pt x="1936252" y="1753055"/>
                </a:lnTo>
                <a:lnTo>
                  <a:pt x="0" y="175305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29399" y="0"/>
            <a:ext cx="1604679" cy="1351453"/>
          </a:xfrm>
          <a:custGeom>
            <a:avLst/>
            <a:gdLst/>
            <a:ahLst/>
            <a:cxnLst/>
            <a:rect l="l" t="t" r="r" b="b"/>
            <a:pathLst>
              <a:path w="1604679" h="1351453">
                <a:moveTo>
                  <a:pt x="0" y="0"/>
                </a:moveTo>
                <a:lnTo>
                  <a:pt x="1604679" y="0"/>
                </a:lnTo>
                <a:lnTo>
                  <a:pt x="1604679" y="1351453"/>
                </a:lnTo>
                <a:lnTo>
                  <a:pt x="0" y="135145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-522517" y="-1043113"/>
            <a:ext cx="2908511" cy="3180280"/>
          </a:xfrm>
          <a:custGeom>
            <a:avLst/>
            <a:gdLst/>
            <a:ahLst/>
            <a:cxnLst/>
            <a:rect l="l" t="t" r="r" b="b"/>
            <a:pathLst>
              <a:path w="2908511" h="3180280">
                <a:moveTo>
                  <a:pt x="0" y="0"/>
                </a:moveTo>
                <a:lnTo>
                  <a:pt x="2908511" y="0"/>
                </a:lnTo>
                <a:lnTo>
                  <a:pt x="2908511" y="3180280"/>
                </a:lnTo>
                <a:lnTo>
                  <a:pt x="0" y="31802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-423482" y="1747740"/>
            <a:ext cx="1604679" cy="1432540"/>
          </a:xfrm>
          <a:custGeom>
            <a:avLst/>
            <a:gdLst/>
            <a:ahLst/>
            <a:cxnLst/>
            <a:rect l="l" t="t" r="r" b="b"/>
            <a:pathLst>
              <a:path w="1604679" h="1432540">
                <a:moveTo>
                  <a:pt x="0" y="0"/>
                </a:moveTo>
                <a:lnTo>
                  <a:pt x="1604678" y="0"/>
                </a:lnTo>
                <a:lnTo>
                  <a:pt x="1604678" y="1432540"/>
                </a:lnTo>
                <a:lnTo>
                  <a:pt x="0" y="143254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8870038" y="9280291"/>
            <a:ext cx="846964" cy="785367"/>
          </a:xfrm>
          <a:custGeom>
            <a:avLst/>
            <a:gdLst/>
            <a:ahLst/>
            <a:cxnLst/>
            <a:rect l="l" t="t" r="r" b="b"/>
            <a:pathLst>
              <a:path w="846964" h="785367">
                <a:moveTo>
                  <a:pt x="0" y="0"/>
                </a:moveTo>
                <a:lnTo>
                  <a:pt x="846964" y="0"/>
                </a:lnTo>
                <a:lnTo>
                  <a:pt x="846964" y="785367"/>
                </a:lnTo>
                <a:lnTo>
                  <a:pt x="0" y="785367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7099673" y="6670713"/>
            <a:ext cx="2376653" cy="2001607"/>
          </a:xfrm>
          <a:custGeom>
            <a:avLst/>
            <a:gdLst/>
            <a:ahLst/>
            <a:cxnLst/>
            <a:rect l="l" t="t" r="r" b="b"/>
            <a:pathLst>
              <a:path w="2376653" h="2001607">
                <a:moveTo>
                  <a:pt x="0" y="0"/>
                </a:moveTo>
                <a:lnTo>
                  <a:pt x="2376654" y="0"/>
                </a:lnTo>
                <a:lnTo>
                  <a:pt x="2376654" y="2001607"/>
                </a:lnTo>
                <a:lnTo>
                  <a:pt x="0" y="2001607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3696994" y="8847831"/>
            <a:ext cx="3224208" cy="2878338"/>
          </a:xfrm>
          <a:custGeom>
            <a:avLst/>
            <a:gdLst/>
            <a:ahLst/>
            <a:cxnLst/>
            <a:rect l="l" t="t" r="r" b="b"/>
            <a:pathLst>
              <a:path w="3224208" h="2878338">
                <a:moveTo>
                  <a:pt x="0" y="0"/>
                </a:moveTo>
                <a:lnTo>
                  <a:pt x="3224207" y="0"/>
                </a:lnTo>
                <a:lnTo>
                  <a:pt x="3224207" y="2878338"/>
                </a:lnTo>
                <a:lnTo>
                  <a:pt x="0" y="2878338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 rot="-8464520">
            <a:off x="15831615" y="-520445"/>
            <a:ext cx="2855370" cy="3372056"/>
          </a:xfrm>
          <a:custGeom>
            <a:avLst/>
            <a:gdLst/>
            <a:ahLst/>
            <a:cxnLst/>
            <a:rect l="l" t="t" r="r" b="b"/>
            <a:pathLst>
              <a:path w="2855370" h="3372056">
                <a:moveTo>
                  <a:pt x="0" y="0"/>
                </a:moveTo>
                <a:lnTo>
                  <a:pt x="2855370" y="0"/>
                </a:lnTo>
                <a:lnTo>
                  <a:pt x="2855370" y="3372056"/>
                </a:lnTo>
                <a:lnTo>
                  <a:pt x="0" y="3372056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 rot="560151">
            <a:off x="828094" y="6802925"/>
            <a:ext cx="692524" cy="817837"/>
          </a:xfrm>
          <a:custGeom>
            <a:avLst/>
            <a:gdLst/>
            <a:ahLst/>
            <a:cxnLst/>
            <a:rect l="l" t="t" r="r" b="b"/>
            <a:pathLst>
              <a:path w="692524" h="817837">
                <a:moveTo>
                  <a:pt x="0" y="0"/>
                </a:moveTo>
                <a:lnTo>
                  <a:pt x="692523" y="0"/>
                </a:lnTo>
                <a:lnTo>
                  <a:pt x="692523" y="817837"/>
                </a:lnTo>
                <a:lnTo>
                  <a:pt x="0" y="817837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 rot="560151">
            <a:off x="4759216" y="9192926"/>
            <a:ext cx="1478013" cy="1745463"/>
          </a:xfrm>
          <a:custGeom>
            <a:avLst/>
            <a:gdLst/>
            <a:ahLst/>
            <a:cxnLst/>
            <a:rect l="l" t="t" r="r" b="b"/>
            <a:pathLst>
              <a:path w="1478013" h="1745463">
                <a:moveTo>
                  <a:pt x="0" y="0"/>
                </a:moveTo>
                <a:lnTo>
                  <a:pt x="1478013" y="0"/>
                </a:lnTo>
                <a:lnTo>
                  <a:pt x="1478013" y="1745463"/>
                </a:lnTo>
                <a:lnTo>
                  <a:pt x="0" y="1745463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15063792" y="-1526885"/>
            <a:ext cx="3224208" cy="2878338"/>
          </a:xfrm>
          <a:custGeom>
            <a:avLst/>
            <a:gdLst/>
            <a:ahLst/>
            <a:cxnLst/>
            <a:rect l="l" t="t" r="r" b="b"/>
            <a:pathLst>
              <a:path w="3224208" h="2878338">
                <a:moveTo>
                  <a:pt x="0" y="0"/>
                </a:moveTo>
                <a:lnTo>
                  <a:pt x="3224208" y="0"/>
                </a:lnTo>
                <a:lnTo>
                  <a:pt x="3224208" y="2878338"/>
                </a:lnTo>
                <a:lnTo>
                  <a:pt x="0" y="2878338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>
            <a:off x="17099673" y="1747740"/>
            <a:ext cx="846964" cy="785367"/>
          </a:xfrm>
          <a:custGeom>
            <a:avLst/>
            <a:gdLst/>
            <a:ahLst/>
            <a:cxnLst/>
            <a:rect l="l" t="t" r="r" b="b"/>
            <a:pathLst>
              <a:path w="846964" h="785367">
                <a:moveTo>
                  <a:pt x="0" y="0"/>
                </a:moveTo>
                <a:lnTo>
                  <a:pt x="846964" y="0"/>
                </a:lnTo>
                <a:lnTo>
                  <a:pt x="846964" y="785367"/>
                </a:lnTo>
                <a:lnTo>
                  <a:pt x="0" y="785367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 rot="560151">
            <a:off x="12262881" y="646161"/>
            <a:ext cx="879666" cy="1038843"/>
          </a:xfrm>
          <a:custGeom>
            <a:avLst/>
            <a:gdLst/>
            <a:ahLst/>
            <a:cxnLst/>
            <a:rect l="l" t="t" r="r" b="b"/>
            <a:pathLst>
              <a:path w="879666" h="1038843">
                <a:moveTo>
                  <a:pt x="0" y="0"/>
                </a:moveTo>
                <a:lnTo>
                  <a:pt x="879666" y="0"/>
                </a:lnTo>
                <a:lnTo>
                  <a:pt x="879666" y="1038843"/>
                </a:lnTo>
                <a:lnTo>
                  <a:pt x="0" y="1038843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>
            <a:off x="5082535" y="423391"/>
            <a:ext cx="831376" cy="742192"/>
          </a:xfrm>
          <a:custGeom>
            <a:avLst/>
            <a:gdLst/>
            <a:ahLst/>
            <a:cxnLst/>
            <a:rect l="l" t="t" r="r" b="b"/>
            <a:pathLst>
              <a:path w="831376" h="742192">
                <a:moveTo>
                  <a:pt x="0" y="0"/>
                </a:moveTo>
                <a:lnTo>
                  <a:pt x="831375" y="0"/>
                </a:lnTo>
                <a:lnTo>
                  <a:pt x="831375" y="742192"/>
                </a:lnTo>
                <a:lnTo>
                  <a:pt x="0" y="74219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22" name="TextBox 22"/>
          <p:cNvSpPr txBox="1"/>
          <p:nvPr/>
        </p:nvSpPr>
        <p:spPr>
          <a:xfrm>
            <a:off x="2139327" y="3193380"/>
            <a:ext cx="6654952" cy="39395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/>
            <a:r>
              <a:rPr lang="en-US" sz="3200" dirty="0" err="1">
                <a:latin typeface="210 오로라" panose="020B0604020202020204" charset="-127"/>
                <a:ea typeface="210 오로라" panose="020B0604020202020204" charset="-127"/>
              </a:rPr>
              <a:t>Alasan</a:t>
            </a:r>
            <a:r>
              <a:rPr lang="en-US" sz="3200" dirty="0">
                <a:latin typeface="210 오로라" panose="020B0604020202020204" charset="-127"/>
                <a:ea typeface="210 오로라" panose="020B0604020202020204" charset="-127"/>
              </a:rPr>
              <a:t>: Ideal </a:t>
            </a:r>
            <a:r>
              <a:rPr lang="en-US" sz="3200" dirty="0" err="1">
                <a:latin typeface="210 오로라" panose="020B0604020202020204" charset="-127"/>
                <a:ea typeface="210 오로라" panose="020B0604020202020204" charset="-127"/>
              </a:rPr>
              <a:t>untuk</a:t>
            </a:r>
            <a:r>
              <a:rPr lang="en-US" sz="3200" dirty="0">
                <a:latin typeface="210 오로라" panose="020B0604020202020204" charset="-127"/>
                <a:ea typeface="210 오로라" panose="020B0604020202020204" charset="-127"/>
              </a:rPr>
              <a:t> data semi-</a:t>
            </a:r>
            <a:r>
              <a:rPr lang="en-US" sz="3200" dirty="0" err="1">
                <a:latin typeface="210 오로라" panose="020B0604020202020204" charset="-127"/>
                <a:ea typeface="210 오로라" panose="020B0604020202020204" charset="-127"/>
              </a:rPr>
              <a:t>terstruktur</a:t>
            </a:r>
            <a:r>
              <a:rPr lang="en-US" sz="3200" dirty="0">
                <a:latin typeface="210 오로라" panose="020B0604020202020204" charset="-127"/>
                <a:ea typeface="210 오로라" panose="020B0604020202020204" charset="-127"/>
              </a:rPr>
              <a:t> </a:t>
            </a:r>
            <a:r>
              <a:rPr lang="en-US" sz="3200" dirty="0" err="1">
                <a:latin typeface="210 오로라" panose="020B0604020202020204" charset="-127"/>
                <a:ea typeface="210 오로라" panose="020B0604020202020204" charset="-127"/>
              </a:rPr>
              <a:t>berbasis</a:t>
            </a:r>
            <a:r>
              <a:rPr lang="en-US" sz="3200" dirty="0">
                <a:latin typeface="210 오로라" panose="020B0604020202020204" charset="-127"/>
                <a:ea typeface="210 오로라" panose="020B0604020202020204" charset="-127"/>
              </a:rPr>
              <a:t> </a:t>
            </a:r>
            <a:r>
              <a:rPr lang="en-US" sz="3200" dirty="0" err="1">
                <a:latin typeface="210 오로라" panose="020B0604020202020204" charset="-127"/>
                <a:ea typeface="210 오로라" panose="020B0604020202020204" charset="-127"/>
              </a:rPr>
              <a:t>dokumen</a:t>
            </a:r>
            <a:r>
              <a:rPr lang="en-US" sz="3200" dirty="0">
                <a:latin typeface="210 오로라" panose="020B0604020202020204" charset="-127"/>
                <a:ea typeface="210 오로라" panose="020B0604020202020204" charset="-127"/>
              </a:rPr>
              <a:t>, </a:t>
            </a:r>
            <a:r>
              <a:rPr lang="en-US" sz="3200" dirty="0" err="1">
                <a:latin typeface="210 오로라" panose="020B0604020202020204" charset="-127"/>
                <a:ea typeface="210 오로라" panose="020B0604020202020204" charset="-127"/>
              </a:rPr>
              <a:t>seperti</a:t>
            </a:r>
            <a:r>
              <a:rPr lang="en-US" sz="3200" dirty="0">
                <a:latin typeface="210 오로라" panose="020B0604020202020204" charset="-127"/>
                <a:ea typeface="210 오로라" panose="020B0604020202020204" charset="-127"/>
              </a:rPr>
              <a:t> </a:t>
            </a:r>
            <a:r>
              <a:rPr lang="en-US" sz="3200" dirty="0" err="1">
                <a:latin typeface="210 오로라" panose="020B0604020202020204" charset="-127"/>
                <a:ea typeface="210 오로라" panose="020B0604020202020204" charset="-127"/>
              </a:rPr>
              <a:t>rekam</a:t>
            </a:r>
            <a:r>
              <a:rPr lang="en-US" sz="3200" dirty="0">
                <a:latin typeface="210 오로라" panose="020B0604020202020204" charset="-127"/>
                <a:ea typeface="210 오로라" panose="020B0604020202020204" charset="-127"/>
              </a:rPr>
              <a:t> </a:t>
            </a:r>
            <a:r>
              <a:rPr lang="en-US" sz="3200" dirty="0" err="1">
                <a:latin typeface="210 오로라" panose="020B0604020202020204" charset="-127"/>
                <a:ea typeface="210 오로라" panose="020B0604020202020204" charset="-127"/>
              </a:rPr>
              <a:t>medis</a:t>
            </a:r>
            <a:r>
              <a:rPr lang="en-US" sz="3200" dirty="0">
                <a:latin typeface="210 오로라" panose="020B0604020202020204" charset="-127"/>
                <a:ea typeface="210 오로라" panose="020B0604020202020204" charset="-127"/>
              </a:rPr>
              <a:t> </a:t>
            </a:r>
            <a:r>
              <a:rPr lang="en-US" sz="3200" dirty="0" err="1">
                <a:latin typeface="210 오로라" panose="020B0604020202020204" charset="-127"/>
                <a:ea typeface="210 오로라" panose="020B0604020202020204" charset="-127"/>
              </a:rPr>
              <a:t>pasien</a:t>
            </a:r>
            <a:r>
              <a:rPr lang="en-US" sz="3200" dirty="0">
                <a:latin typeface="210 오로라" panose="020B0604020202020204" charset="-127"/>
                <a:ea typeface="210 오로라" panose="020B0604020202020204" charset="-127"/>
              </a:rPr>
              <a:t> yang </a:t>
            </a:r>
            <a:r>
              <a:rPr lang="en-US" sz="3200" dirty="0" err="1">
                <a:latin typeface="210 오로라" panose="020B0604020202020204" charset="-127"/>
                <a:ea typeface="210 오로라" panose="020B0604020202020204" charset="-127"/>
              </a:rPr>
              <a:t>mungkin</a:t>
            </a:r>
            <a:r>
              <a:rPr lang="en-US" sz="3200" dirty="0">
                <a:latin typeface="210 오로라" panose="020B0604020202020204" charset="-127"/>
                <a:ea typeface="210 오로라" panose="020B0604020202020204" charset="-127"/>
              </a:rPr>
              <a:t> </a:t>
            </a:r>
            <a:r>
              <a:rPr lang="en-US" sz="3200" dirty="0" err="1">
                <a:latin typeface="210 오로라" panose="020B0604020202020204" charset="-127"/>
                <a:ea typeface="210 오로라" panose="020B0604020202020204" charset="-127"/>
              </a:rPr>
              <a:t>memiliki</a:t>
            </a:r>
            <a:r>
              <a:rPr lang="en-US" sz="3200" dirty="0">
                <a:latin typeface="210 오로라" panose="020B0604020202020204" charset="-127"/>
                <a:ea typeface="210 오로라" panose="020B0604020202020204" charset="-127"/>
              </a:rPr>
              <a:t> </a:t>
            </a:r>
            <a:r>
              <a:rPr lang="en-US" sz="3200" dirty="0" err="1">
                <a:latin typeface="210 오로라" panose="020B0604020202020204" charset="-127"/>
                <a:ea typeface="210 오로라" panose="020B0604020202020204" charset="-127"/>
              </a:rPr>
              <a:t>struktur</a:t>
            </a:r>
            <a:r>
              <a:rPr lang="en-US" sz="3200" dirty="0">
                <a:latin typeface="210 오로라" panose="020B0604020202020204" charset="-127"/>
                <a:ea typeface="210 오로라" panose="020B0604020202020204" charset="-127"/>
              </a:rPr>
              <a:t> yang </a:t>
            </a:r>
            <a:r>
              <a:rPr lang="en-US" sz="3200" dirty="0" err="1">
                <a:latin typeface="210 오로라" panose="020B0604020202020204" charset="-127"/>
                <a:ea typeface="210 오로라" panose="020B0604020202020204" charset="-127"/>
              </a:rPr>
              <a:t>bervariasi</a:t>
            </a:r>
            <a:r>
              <a:rPr lang="en-US" sz="3200" dirty="0">
                <a:latin typeface="210 오로라" panose="020B0604020202020204" charset="-127"/>
                <a:ea typeface="210 오로라" panose="020B0604020202020204" charset="-127"/>
              </a:rPr>
              <a:t> (</a:t>
            </a:r>
            <a:r>
              <a:rPr lang="en-US" sz="3200" dirty="0" err="1">
                <a:latin typeface="210 오로라" panose="020B0604020202020204" charset="-127"/>
                <a:ea typeface="210 오로라" panose="020B0604020202020204" charset="-127"/>
              </a:rPr>
              <a:t>misalnya</a:t>
            </a:r>
            <a:r>
              <a:rPr lang="en-US" sz="3200" dirty="0">
                <a:latin typeface="210 오로라" panose="020B0604020202020204" charset="-127"/>
                <a:ea typeface="210 오로라" panose="020B0604020202020204" charset="-127"/>
              </a:rPr>
              <a:t>, </a:t>
            </a:r>
            <a:r>
              <a:rPr lang="en-US" sz="3200" dirty="0" err="1">
                <a:latin typeface="210 오로라" panose="020B0604020202020204" charset="-127"/>
                <a:ea typeface="210 오로라" panose="020B0604020202020204" charset="-127"/>
              </a:rPr>
              <a:t>hasil</a:t>
            </a:r>
            <a:r>
              <a:rPr lang="en-US" sz="3200" dirty="0">
                <a:latin typeface="210 오로라" panose="020B0604020202020204" charset="-127"/>
                <a:ea typeface="210 오로라" panose="020B0604020202020204" charset="-127"/>
              </a:rPr>
              <a:t> lab yang </a:t>
            </a:r>
            <a:r>
              <a:rPr lang="en-US" sz="3200" dirty="0" err="1">
                <a:latin typeface="210 오로라" panose="020B0604020202020204" charset="-127"/>
                <a:ea typeface="210 오로라" panose="020B0604020202020204" charset="-127"/>
              </a:rPr>
              <a:t>berbeda</a:t>
            </a:r>
            <a:r>
              <a:rPr lang="en-US" sz="3200" dirty="0">
                <a:latin typeface="210 오로라" panose="020B0604020202020204" charset="-127"/>
                <a:ea typeface="210 오로라" panose="020B0604020202020204" charset="-127"/>
              </a:rPr>
              <a:t>, </a:t>
            </a:r>
            <a:r>
              <a:rPr lang="en-US" sz="3200" dirty="0" err="1">
                <a:latin typeface="210 오로라" panose="020B0604020202020204" charset="-127"/>
                <a:ea typeface="210 오로라" panose="020B0604020202020204" charset="-127"/>
              </a:rPr>
              <a:t>catatan</a:t>
            </a:r>
            <a:r>
              <a:rPr lang="en-US" sz="3200" dirty="0">
                <a:latin typeface="210 오로라" panose="020B0604020202020204" charset="-127"/>
                <a:ea typeface="210 오로라" panose="020B0604020202020204" charset="-127"/>
              </a:rPr>
              <a:t> </a:t>
            </a:r>
            <a:r>
              <a:rPr lang="en-US" sz="3200" dirty="0" err="1">
                <a:latin typeface="210 오로라" panose="020B0604020202020204" charset="-127"/>
                <a:ea typeface="210 오로라" panose="020B0604020202020204" charset="-127"/>
              </a:rPr>
              <a:t>dokter</a:t>
            </a:r>
            <a:r>
              <a:rPr lang="en-US" sz="3200" dirty="0">
                <a:latin typeface="210 오로라" panose="020B0604020202020204" charset="-127"/>
                <a:ea typeface="210 오로라" panose="020B0604020202020204" charset="-127"/>
              </a:rPr>
              <a:t> yang </a:t>
            </a:r>
            <a:r>
              <a:rPr lang="en-US" sz="3200" dirty="0" err="1">
                <a:latin typeface="210 오로라" panose="020B0604020202020204" charset="-127"/>
                <a:ea typeface="210 오로라" panose="020B0604020202020204" charset="-127"/>
              </a:rPr>
              <a:t>tidak</a:t>
            </a:r>
            <a:r>
              <a:rPr lang="en-US" sz="3200" dirty="0">
                <a:latin typeface="210 오로라" panose="020B0604020202020204" charset="-127"/>
                <a:ea typeface="210 오로라" panose="020B0604020202020204" charset="-127"/>
              </a:rPr>
              <a:t> </a:t>
            </a:r>
            <a:r>
              <a:rPr lang="en-US" sz="3200" dirty="0" err="1">
                <a:latin typeface="210 오로라" panose="020B0604020202020204" charset="-127"/>
                <a:ea typeface="210 오로라" panose="020B0604020202020204" charset="-127"/>
              </a:rPr>
              <a:t>terstruktur</a:t>
            </a:r>
            <a:r>
              <a:rPr lang="en-US" sz="3200" dirty="0">
                <a:latin typeface="210 오로라" panose="020B0604020202020204" charset="-127"/>
                <a:ea typeface="210 오로라" panose="020B0604020202020204" charset="-127"/>
              </a:rPr>
              <a:t>). </a:t>
            </a:r>
            <a:r>
              <a:rPr lang="en-US" sz="3200" dirty="0" err="1">
                <a:latin typeface="210 오로라" panose="020B0604020202020204" charset="-127"/>
                <a:ea typeface="210 오로라" panose="020B0604020202020204" charset="-127"/>
              </a:rPr>
              <a:t>Fleksibilitas</a:t>
            </a:r>
            <a:r>
              <a:rPr lang="en-US" sz="3200" dirty="0">
                <a:latin typeface="210 오로라" panose="020B0604020202020204" charset="-127"/>
                <a:ea typeface="210 오로라" panose="020B0604020202020204" charset="-127"/>
              </a:rPr>
              <a:t> </a:t>
            </a:r>
            <a:r>
              <a:rPr lang="en-US" sz="3200" dirty="0" err="1">
                <a:latin typeface="210 오로라" panose="020B0604020202020204" charset="-127"/>
                <a:ea typeface="210 오로라" panose="020B0604020202020204" charset="-127"/>
              </a:rPr>
              <a:t>skema</a:t>
            </a:r>
            <a:r>
              <a:rPr lang="en-US" sz="3200" dirty="0">
                <a:latin typeface="210 오로라" panose="020B0604020202020204" charset="-127"/>
                <a:ea typeface="210 오로라" panose="020B0604020202020204" charset="-127"/>
              </a:rPr>
              <a:t> </a:t>
            </a:r>
            <a:r>
              <a:rPr lang="en-US" sz="3200" dirty="0" err="1">
                <a:latin typeface="210 오로라" panose="020B0604020202020204" charset="-127"/>
                <a:ea typeface="210 오로라" panose="020B0604020202020204" charset="-127"/>
              </a:rPr>
              <a:t>memudahkan</a:t>
            </a:r>
            <a:r>
              <a:rPr lang="en-US" sz="3200" dirty="0">
                <a:latin typeface="210 오로라" panose="020B0604020202020204" charset="-127"/>
                <a:ea typeface="210 오로라" panose="020B0604020202020204" charset="-127"/>
              </a:rPr>
              <a:t> </a:t>
            </a:r>
            <a:r>
              <a:rPr lang="en-US" sz="3200" dirty="0" err="1">
                <a:latin typeface="210 오로라" panose="020B0604020202020204" charset="-127"/>
                <a:ea typeface="210 오로라" panose="020B0604020202020204" charset="-127"/>
              </a:rPr>
              <a:t>evolusi</a:t>
            </a:r>
            <a:r>
              <a:rPr lang="en-US" sz="3200" dirty="0">
                <a:latin typeface="210 오로라" panose="020B0604020202020204" charset="-127"/>
                <a:ea typeface="210 오로라" panose="020B0604020202020204" charset="-127"/>
              </a:rPr>
              <a:t> data.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2154750" y="2374471"/>
            <a:ext cx="6989250" cy="11079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3600" dirty="0">
                <a:latin typeface="210 오로라" panose="020B0604020202020204" charset="-127"/>
                <a:ea typeface="210 오로라" panose="020B0604020202020204" charset="-127"/>
              </a:rPr>
              <a:t>3. MongoDB: </a:t>
            </a:r>
          </a:p>
          <a:p>
            <a:pPr lvl="0"/>
            <a:endParaRPr lang="en-US" sz="3600" dirty="0">
              <a:latin typeface="210 오로라" panose="020B0604020202020204" charset="-127"/>
              <a:ea typeface="210 오로라" panose="020B0604020202020204" charset="-127"/>
            </a:endParaRPr>
          </a:p>
        </p:txBody>
      </p:sp>
      <p:sp>
        <p:nvSpPr>
          <p:cNvPr id="26" name="TextBox 22">
            <a:extLst>
              <a:ext uri="{FF2B5EF4-FFF2-40B4-BE49-F238E27FC236}">
                <a16:creationId xmlns:a16="http://schemas.microsoft.com/office/drawing/2014/main" id="{4E5E8D35-503A-42CB-877D-D7CC39967403}"/>
              </a:ext>
            </a:extLst>
          </p:cNvPr>
          <p:cNvSpPr txBox="1"/>
          <p:nvPr/>
        </p:nvSpPr>
        <p:spPr>
          <a:xfrm>
            <a:off x="9504278" y="3204057"/>
            <a:ext cx="6654952" cy="29546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/>
            <a:r>
              <a:rPr lang="en-US" sz="3200" dirty="0" err="1">
                <a:latin typeface="210 오로라" panose="020B0604020202020204" charset="-127"/>
                <a:ea typeface="210 오로라" panose="020B0604020202020204" charset="-127"/>
              </a:rPr>
              <a:t>Alasan</a:t>
            </a:r>
            <a:r>
              <a:rPr lang="en-US" sz="3200" dirty="0">
                <a:latin typeface="210 오로라" panose="020B0604020202020204" charset="-127"/>
                <a:ea typeface="210 오로라" panose="020B0604020202020204" charset="-127"/>
              </a:rPr>
              <a:t>: Cache </a:t>
            </a:r>
            <a:r>
              <a:rPr lang="en-US" sz="3200" dirty="0" err="1">
                <a:latin typeface="210 오로라" panose="020B0604020202020204" charset="-127"/>
                <a:ea typeface="210 오로라" panose="020B0604020202020204" charset="-127"/>
              </a:rPr>
              <a:t>dalam</a:t>
            </a:r>
            <a:r>
              <a:rPr lang="en-US" sz="3200" dirty="0">
                <a:latin typeface="210 오로라" panose="020B0604020202020204" charset="-127"/>
                <a:ea typeface="210 오로라" panose="020B0604020202020204" charset="-127"/>
              </a:rPr>
              <a:t> </a:t>
            </a:r>
            <a:r>
              <a:rPr lang="en-US" sz="3200" dirty="0" err="1">
                <a:latin typeface="210 오로라" panose="020B0604020202020204" charset="-127"/>
                <a:ea typeface="210 오로라" panose="020B0604020202020204" charset="-127"/>
              </a:rPr>
              <a:t>memori</a:t>
            </a:r>
            <a:r>
              <a:rPr lang="en-US" sz="3200" dirty="0">
                <a:latin typeface="210 오로라" panose="020B0604020202020204" charset="-127"/>
                <a:ea typeface="210 오로라" panose="020B0604020202020204" charset="-127"/>
              </a:rPr>
              <a:t> yang </a:t>
            </a:r>
            <a:r>
              <a:rPr lang="en-US" sz="3200" dirty="0" err="1">
                <a:latin typeface="210 오로라" panose="020B0604020202020204" charset="-127"/>
                <a:ea typeface="210 오로라" panose="020B0604020202020204" charset="-127"/>
              </a:rPr>
              <a:t>sangat</a:t>
            </a:r>
            <a:r>
              <a:rPr lang="en-US" sz="3200" dirty="0">
                <a:latin typeface="210 오로라" panose="020B0604020202020204" charset="-127"/>
                <a:ea typeface="210 오로라" panose="020B0604020202020204" charset="-127"/>
              </a:rPr>
              <a:t> </a:t>
            </a:r>
            <a:r>
              <a:rPr lang="en-US" sz="3200" dirty="0" err="1">
                <a:latin typeface="210 오로라" panose="020B0604020202020204" charset="-127"/>
                <a:ea typeface="210 오로라" panose="020B0604020202020204" charset="-127"/>
              </a:rPr>
              <a:t>cepat</a:t>
            </a:r>
            <a:r>
              <a:rPr lang="en-US" sz="3200" dirty="0">
                <a:latin typeface="210 오로라" panose="020B0604020202020204" charset="-127"/>
                <a:ea typeface="210 오로라" panose="020B0604020202020204" charset="-127"/>
              </a:rPr>
              <a:t>, </a:t>
            </a:r>
            <a:r>
              <a:rPr lang="en-US" sz="3200" dirty="0" err="1">
                <a:latin typeface="210 오로라" panose="020B0604020202020204" charset="-127"/>
                <a:ea typeface="210 오로라" panose="020B0604020202020204" charset="-127"/>
              </a:rPr>
              <a:t>cocok</a:t>
            </a:r>
            <a:r>
              <a:rPr lang="en-US" sz="3200" dirty="0">
                <a:latin typeface="210 오로라" panose="020B0604020202020204" charset="-127"/>
                <a:ea typeface="210 오로라" panose="020B0604020202020204" charset="-127"/>
              </a:rPr>
              <a:t> </a:t>
            </a:r>
            <a:r>
              <a:rPr lang="en-US" sz="3200" dirty="0" err="1">
                <a:latin typeface="210 오로라" panose="020B0604020202020204" charset="-127"/>
                <a:ea typeface="210 오로라" panose="020B0604020202020204" charset="-127"/>
              </a:rPr>
              <a:t>untuk</a:t>
            </a:r>
            <a:r>
              <a:rPr lang="en-US" sz="3200" dirty="0">
                <a:latin typeface="210 오로라" panose="020B0604020202020204" charset="-127"/>
                <a:ea typeface="210 오로라" panose="020B0604020202020204" charset="-127"/>
              </a:rPr>
              <a:t> data yang </a:t>
            </a:r>
            <a:r>
              <a:rPr lang="en-US" sz="3200" dirty="0" err="1">
                <a:latin typeface="210 오로라" panose="020B0604020202020204" charset="-127"/>
                <a:ea typeface="210 오로라" panose="020B0604020202020204" charset="-127"/>
              </a:rPr>
              <a:t>sering</a:t>
            </a:r>
            <a:r>
              <a:rPr lang="en-US" sz="3200" dirty="0">
                <a:latin typeface="210 오로라" panose="020B0604020202020204" charset="-127"/>
                <a:ea typeface="210 오로라" panose="020B0604020202020204" charset="-127"/>
              </a:rPr>
              <a:t> </a:t>
            </a:r>
            <a:r>
              <a:rPr lang="en-US" sz="3200" dirty="0" err="1">
                <a:latin typeface="210 오로라" panose="020B0604020202020204" charset="-127"/>
                <a:ea typeface="210 오로라" panose="020B0604020202020204" charset="-127"/>
              </a:rPr>
              <a:t>berubah</a:t>
            </a:r>
            <a:r>
              <a:rPr lang="en-US" sz="3200" dirty="0">
                <a:latin typeface="210 오로라" panose="020B0604020202020204" charset="-127"/>
                <a:ea typeface="210 오로라" panose="020B0604020202020204" charset="-127"/>
              </a:rPr>
              <a:t> </a:t>
            </a:r>
            <a:r>
              <a:rPr lang="en-US" sz="3200" dirty="0" err="1">
                <a:latin typeface="210 오로라" panose="020B0604020202020204" charset="-127"/>
                <a:ea typeface="210 오로라" panose="020B0604020202020204" charset="-127"/>
              </a:rPr>
              <a:t>atau</a:t>
            </a:r>
            <a:r>
              <a:rPr lang="en-US" sz="3200" dirty="0">
                <a:latin typeface="210 오로라" panose="020B0604020202020204" charset="-127"/>
                <a:ea typeface="210 오로라" panose="020B0604020202020204" charset="-127"/>
              </a:rPr>
              <a:t> </a:t>
            </a:r>
            <a:r>
              <a:rPr lang="en-US" sz="3200" dirty="0" err="1">
                <a:latin typeface="210 오로라" panose="020B0604020202020204" charset="-127"/>
                <a:ea typeface="210 오로라" panose="020B0604020202020204" charset="-127"/>
              </a:rPr>
              <a:t>membutuhkan</a:t>
            </a:r>
            <a:r>
              <a:rPr lang="en-US" sz="3200" dirty="0">
                <a:latin typeface="210 오로라" panose="020B0604020202020204" charset="-127"/>
                <a:ea typeface="210 오로라" panose="020B0604020202020204" charset="-127"/>
              </a:rPr>
              <a:t> </a:t>
            </a:r>
            <a:r>
              <a:rPr lang="en-US" sz="3200" dirty="0" err="1">
                <a:latin typeface="210 오로라" panose="020B0604020202020204" charset="-127"/>
                <a:ea typeface="210 오로라" panose="020B0604020202020204" charset="-127"/>
              </a:rPr>
              <a:t>akses</a:t>
            </a:r>
            <a:r>
              <a:rPr lang="en-US" sz="3200" dirty="0">
                <a:latin typeface="210 오로라" panose="020B0604020202020204" charset="-127"/>
                <a:ea typeface="210 오로라" panose="020B0604020202020204" charset="-127"/>
              </a:rPr>
              <a:t> </a:t>
            </a:r>
            <a:r>
              <a:rPr lang="en-US" sz="3200" dirty="0" err="1">
                <a:latin typeface="210 오로라" panose="020B0604020202020204" charset="-127"/>
                <a:ea typeface="210 오로라" panose="020B0604020202020204" charset="-127"/>
              </a:rPr>
              <a:t>cepat</a:t>
            </a:r>
            <a:r>
              <a:rPr lang="en-US" sz="3200" dirty="0">
                <a:latin typeface="210 오로라" panose="020B0604020202020204" charset="-127"/>
                <a:ea typeface="210 오로라" panose="020B0604020202020204" charset="-127"/>
              </a:rPr>
              <a:t> </a:t>
            </a:r>
            <a:r>
              <a:rPr lang="en-US" sz="3200" dirty="0" err="1">
                <a:latin typeface="210 오로라" panose="020B0604020202020204" charset="-127"/>
                <a:ea typeface="210 오로라" panose="020B0604020202020204" charset="-127"/>
              </a:rPr>
              <a:t>seperti</a:t>
            </a:r>
            <a:r>
              <a:rPr lang="en-US" sz="3200" dirty="0">
                <a:latin typeface="210 오로라" panose="020B0604020202020204" charset="-127"/>
                <a:ea typeface="210 오로라" panose="020B0604020202020204" charset="-127"/>
              </a:rPr>
              <a:t> status </a:t>
            </a:r>
            <a:r>
              <a:rPr lang="en-US" sz="3200" dirty="0" err="1">
                <a:latin typeface="210 오로라" panose="020B0604020202020204" charset="-127"/>
                <a:ea typeface="210 오로라" panose="020B0604020202020204" charset="-127"/>
              </a:rPr>
              <a:t>janji</a:t>
            </a:r>
            <a:r>
              <a:rPr lang="en-US" sz="3200" dirty="0">
                <a:latin typeface="210 오로라" panose="020B0604020202020204" charset="-127"/>
                <a:ea typeface="210 오로라" panose="020B0604020202020204" charset="-127"/>
              </a:rPr>
              <a:t> </a:t>
            </a:r>
            <a:r>
              <a:rPr lang="en-US" sz="3200" dirty="0" err="1">
                <a:latin typeface="210 오로라" panose="020B0604020202020204" charset="-127"/>
                <a:ea typeface="210 오로라" panose="020B0604020202020204" charset="-127"/>
              </a:rPr>
              <a:t>temu</a:t>
            </a:r>
            <a:r>
              <a:rPr lang="en-US" sz="3200" dirty="0">
                <a:latin typeface="210 오로라" panose="020B0604020202020204" charset="-127"/>
                <a:ea typeface="210 오로라" panose="020B0604020202020204" charset="-127"/>
              </a:rPr>
              <a:t> real-time, </a:t>
            </a:r>
            <a:r>
              <a:rPr lang="en-US" sz="3200" dirty="0" err="1">
                <a:latin typeface="210 오로라" panose="020B0604020202020204" charset="-127"/>
                <a:ea typeface="210 오로라" panose="020B0604020202020204" charset="-127"/>
              </a:rPr>
              <a:t>sesi</a:t>
            </a:r>
            <a:r>
              <a:rPr lang="en-US" sz="3200" dirty="0">
                <a:latin typeface="210 오로라" panose="020B0604020202020204" charset="-127"/>
                <a:ea typeface="210 오로라" panose="020B0604020202020204" charset="-127"/>
              </a:rPr>
              <a:t> </a:t>
            </a:r>
            <a:r>
              <a:rPr lang="en-US" sz="3200" dirty="0" err="1">
                <a:latin typeface="210 오로라" panose="020B0604020202020204" charset="-127"/>
                <a:ea typeface="210 오로라" panose="020B0604020202020204" charset="-127"/>
              </a:rPr>
              <a:t>pengguna</a:t>
            </a:r>
            <a:r>
              <a:rPr lang="en-US" sz="3200" dirty="0">
                <a:latin typeface="210 오로라" panose="020B0604020202020204" charset="-127"/>
                <a:ea typeface="210 오로라" panose="020B0604020202020204" charset="-127"/>
              </a:rPr>
              <a:t>, </a:t>
            </a:r>
            <a:r>
              <a:rPr lang="en-US" sz="3200" dirty="0" err="1">
                <a:latin typeface="210 오로라" panose="020B0604020202020204" charset="-127"/>
                <a:ea typeface="210 오로라" panose="020B0604020202020204" charset="-127"/>
              </a:rPr>
              <a:t>atau</a:t>
            </a:r>
            <a:r>
              <a:rPr lang="en-US" sz="3200" dirty="0">
                <a:latin typeface="210 오로라" panose="020B0604020202020204" charset="-127"/>
                <a:ea typeface="210 오로라" panose="020B0604020202020204" charset="-127"/>
              </a:rPr>
              <a:t> data </a:t>
            </a:r>
            <a:r>
              <a:rPr lang="en-US" sz="3200" dirty="0" err="1">
                <a:latin typeface="210 오로라" panose="020B0604020202020204" charset="-127"/>
                <a:ea typeface="210 오로라" panose="020B0604020202020204" charset="-127"/>
              </a:rPr>
              <a:t>inventaris</a:t>
            </a:r>
            <a:r>
              <a:rPr lang="en-US" sz="3200" dirty="0">
                <a:latin typeface="210 오로라" panose="020B0604020202020204" charset="-127"/>
                <a:ea typeface="210 오로라" panose="020B0604020202020204" charset="-127"/>
              </a:rPr>
              <a:t> </a:t>
            </a:r>
            <a:r>
              <a:rPr lang="en-US" sz="3200" dirty="0" err="1">
                <a:latin typeface="210 오로라" panose="020B0604020202020204" charset="-127"/>
                <a:ea typeface="210 오로라" panose="020B0604020202020204" charset="-127"/>
              </a:rPr>
              <a:t>obat</a:t>
            </a:r>
            <a:r>
              <a:rPr lang="en-US" sz="3200" dirty="0">
                <a:latin typeface="210 오로라" panose="020B0604020202020204" charset="-127"/>
                <a:ea typeface="210 오로라" panose="020B0604020202020204" charset="-127"/>
              </a:rPr>
              <a:t> yang </a:t>
            </a:r>
            <a:r>
              <a:rPr lang="en-US" sz="3200" dirty="0" err="1">
                <a:latin typeface="210 오로라" panose="020B0604020202020204" charset="-127"/>
                <a:ea typeface="210 오로라" panose="020B0604020202020204" charset="-127"/>
              </a:rPr>
              <a:t>sering</a:t>
            </a:r>
            <a:r>
              <a:rPr lang="en-US" sz="3200" dirty="0">
                <a:latin typeface="210 오로라" panose="020B0604020202020204" charset="-127"/>
                <a:ea typeface="210 오로라" panose="020B0604020202020204" charset="-127"/>
              </a:rPr>
              <a:t> </a:t>
            </a:r>
            <a:r>
              <a:rPr lang="en-US" sz="3200" dirty="0" err="1">
                <a:latin typeface="210 오로라" panose="020B0604020202020204" charset="-127"/>
                <a:ea typeface="210 오로라" panose="020B0604020202020204" charset="-127"/>
              </a:rPr>
              <a:t>diakses</a:t>
            </a:r>
            <a:r>
              <a:rPr lang="en-US" sz="3200" dirty="0">
                <a:latin typeface="210 오로라" panose="020B0604020202020204" charset="-127"/>
                <a:ea typeface="210 오로라" panose="020B0604020202020204" charset="-127"/>
              </a:rPr>
              <a:t>.</a:t>
            </a:r>
          </a:p>
        </p:txBody>
      </p:sp>
      <p:sp>
        <p:nvSpPr>
          <p:cNvPr id="30" name="TextBox 27">
            <a:extLst>
              <a:ext uri="{FF2B5EF4-FFF2-40B4-BE49-F238E27FC236}">
                <a16:creationId xmlns:a16="http://schemas.microsoft.com/office/drawing/2014/main" id="{61572EB2-09EE-40DF-80CF-FF8B4A2A4919}"/>
              </a:ext>
            </a:extLst>
          </p:cNvPr>
          <p:cNvSpPr txBox="1"/>
          <p:nvPr/>
        </p:nvSpPr>
        <p:spPr>
          <a:xfrm>
            <a:off x="9530258" y="2346562"/>
            <a:ext cx="6989250" cy="11079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3600" dirty="0">
                <a:latin typeface="210 오로라" panose="020B0604020202020204" charset="-127"/>
                <a:ea typeface="210 오로라" panose="020B0604020202020204" charset="-127"/>
              </a:rPr>
              <a:t>4. Redis: </a:t>
            </a:r>
          </a:p>
          <a:p>
            <a:pPr lvl="0"/>
            <a:endParaRPr lang="en-US" sz="3600" dirty="0">
              <a:latin typeface="210 오로라" panose="020B0604020202020204" charset="-127"/>
              <a:ea typeface="210 오로라" panose="020B060402020202020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2664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4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025637" y="7494463"/>
            <a:ext cx="2908511" cy="3180280"/>
          </a:xfrm>
          <a:custGeom>
            <a:avLst/>
            <a:gdLst/>
            <a:ahLst/>
            <a:cxnLst/>
            <a:rect l="l" t="t" r="r" b="b"/>
            <a:pathLst>
              <a:path w="2908511" h="3180280">
                <a:moveTo>
                  <a:pt x="0" y="0"/>
                </a:moveTo>
                <a:lnTo>
                  <a:pt x="2908511" y="0"/>
                </a:lnTo>
                <a:lnTo>
                  <a:pt x="2908511" y="3180280"/>
                </a:lnTo>
                <a:lnTo>
                  <a:pt x="0" y="31802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487844" y="6886544"/>
            <a:ext cx="2776187" cy="3922573"/>
          </a:xfrm>
          <a:custGeom>
            <a:avLst/>
            <a:gdLst/>
            <a:ahLst/>
            <a:cxnLst/>
            <a:rect l="l" t="t" r="r" b="b"/>
            <a:pathLst>
              <a:path w="2776187" h="3922573">
                <a:moveTo>
                  <a:pt x="0" y="0"/>
                </a:moveTo>
                <a:lnTo>
                  <a:pt x="2776187" y="0"/>
                </a:lnTo>
                <a:lnTo>
                  <a:pt x="2776187" y="3922574"/>
                </a:lnTo>
                <a:lnTo>
                  <a:pt x="0" y="392257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5875214" y="8408876"/>
            <a:ext cx="1604679" cy="1351453"/>
          </a:xfrm>
          <a:custGeom>
            <a:avLst/>
            <a:gdLst/>
            <a:ahLst/>
            <a:cxnLst/>
            <a:rect l="l" t="t" r="r" b="b"/>
            <a:pathLst>
              <a:path w="1604679" h="1351453">
                <a:moveTo>
                  <a:pt x="0" y="0"/>
                </a:moveTo>
                <a:lnTo>
                  <a:pt x="1604679" y="0"/>
                </a:lnTo>
                <a:lnTo>
                  <a:pt x="1604679" y="1351454"/>
                </a:lnTo>
                <a:lnTo>
                  <a:pt x="0" y="135145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864861" y="9084603"/>
            <a:ext cx="846964" cy="785367"/>
          </a:xfrm>
          <a:custGeom>
            <a:avLst/>
            <a:gdLst/>
            <a:ahLst/>
            <a:cxnLst/>
            <a:rect l="l" t="t" r="r" b="b"/>
            <a:pathLst>
              <a:path w="846964" h="785367">
                <a:moveTo>
                  <a:pt x="0" y="0"/>
                </a:moveTo>
                <a:lnTo>
                  <a:pt x="846964" y="0"/>
                </a:lnTo>
                <a:lnTo>
                  <a:pt x="846964" y="785367"/>
                </a:lnTo>
                <a:lnTo>
                  <a:pt x="0" y="78536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-339254" y="2464010"/>
            <a:ext cx="1936252" cy="1753055"/>
          </a:xfrm>
          <a:custGeom>
            <a:avLst/>
            <a:gdLst/>
            <a:ahLst/>
            <a:cxnLst/>
            <a:rect l="l" t="t" r="r" b="b"/>
            <a:pathLst>
              <a:path w="1936252" h="1753055">
                <a:moveTo>
                  <a:pt x="0" y="0"/>
                </a:moveTo>
                <a:lnTo>
                  <a:pt x="1936252" y="0"/>
                </a:lnTo>
                <a:lnTo>
                  <a:pt x="1936252" y="1753055"/>
                </a:lnTo>
                <a:lnTo>
                  <a:pt x="0" y="175305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29399" y="0"/>
            <a:ext cx="1604679" cy="1351453"/>
          </a:xfrm>
          <a:custGeom>
            <a:avLst/>
            <a:gdLst/>
            <a:ahLst/>
            <a:cxnLst/>
            <a:rect l="l" t="t" r="r" b="b"/>
            <a:pathLst>
              <a:path w="1604679" h="1351453">
                <a:moveTo>
                  <a:pt x="0" y="0"/>
                </a:moveTo>
                <a:lnTo>
                  <a:pt x="1604679" y="0"/>
                </a:lnTo>
                <a:lnTo>
                  <a:pt x="1604679" y="1351453"/>
                </a:lnTo>
                <a:lnTo>
                  <a:pt x="0" y="135145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-522517" y="-1043113"/>
            <a:ext cx="2908511" cy="3180280"/>
          </a:xfrm>
          <a:custGeom>
            <a:avLst/>
            <a:gdLst/>
            <a:ahLst/>
            <a:cxnLst/>
            <a:rect l="l" t="t" r="r" b="b"/>
            <a:pathLst>
              <a:path w="2908511" h="3180280">
                <a:moveTo>
                  <a:pt x="0" y="0"/>
                </a:moveTo>
                <a:lnTo>
                  <a:pt x="2908511" y="0"/>
                </a:lnTo>
                <a:lnTo>
                  <a:pt x="2908511" y="3180280"/>
                </a:lnTo>
                <a:lnTo>
                  <a:pt x="0" y="31802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-423482" y="1747740"/>
            <a:ext cx="1604679" cy="1432540"/>
          </a:xfrm>
          <a:custGeom>
            <a:avLst/>
            <a:gdLst/>
            <a:ahLst/>
            <a:cxnLst/>
            <a:rect l="l" t="t" r="r" b="b"/>
            <a:pathLst>
              <a:path w="1604679" h="1432540">
                <a:moveTo>
                  <a:pt x="0" y="0"/>
                </a:moveTo>
                <a:lnTo>
                  <a:pt x="1604678" y="0"/>
                </a:lnTo>
                <a:lnTo>
                  <a:pt x="1604678" y="1432540"/>
                </a:lnTo>
                <a:lnTo>
                  <a:pt x="0" y="143254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8870038" y="9280291"/>
            <a:ext cx="846964" cy="785367"/>
          </a:xfrm>
          <a:custGeom>
            <a:avLst/>
            <a:gdLst/>
            <a:ahLst/>
            <a:cxnLst/>
            <a:rect l="l" t="t" r="r" b="b"/>
            <a:pathLst>
              <a:path w="846964" h="785367">
                <a:moveTo>
                  <a:pt x="0" y="0"/>
                </a:moveTo>
                <a:lnTo>
                  <a:pt x="846964" y="0"/>
                </a:lnTo>
                <a:lnTo>
                  <a:pt x="846964" y="785367"/>
                </a:lnTo>
                <a:lnTo>
                  <a:pt x="0" y="785367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7099673" y="6670713"/>
            <a:ext cx="2376653" cy="2001607"/>
          </a:xfrm>
          <a:custGeom>
            <a:avLst/>
            <a:gdLst/>
            <a:ahLst/>
            <a:cxnLst/>
            <a:rect l="l" t="t" r="r" b="b"/>
            <a:pathLst>
              <a:path w="2376653" h="2001607">
                <a:moveTo>
                  <a:pt x="0" y="0"/>
                </a:moveTo>
                <a:lnTo>
                  <a:pt x="2376654" y="0"/>
                </a:lnTo>
                <a:lnTo>
                  <a:pt x="2376654" y="2001607"/>
                </a:lnTo>
                <a:lnTo>
                  <a:pt x="0" y="2001607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3696994" y="8847831"/>
            <a:ext cx="3224208" cy="2878338"/>
          </a:xfrm>
          <a:custGeom>
            <a:avLst/>
            <a:gdLst/>
            <a:ahLst/>
            <a:cxnLst/>
            <a:rect l="l" t="t" r="r" b="b"/>
            <a:pathLst>
              <a:path w="3224208" h="2878338">
                <a:moveTo>
                  <a:pt x="0" y="0"/>
                </a:moveTo>
                <a:lnTo>
                  <a:pt x="3224207" y="0"/>
                </a:lnTo>
                <a:lnTo>
                  <a:pt x="3224207" y="2878338"/>
                </a:lnTo>
                <a:lnTo>
                  <a:pt x="0" y="2878338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 rot="-8464520">
            <a:off x="15831615" y="-520445"/>
            <a:ext cx="2855370" cy="3372056"/>
          </a:xfrm>
          <a:custGeom>
            <a:avLst/>
            <a:gdLst/>
            <a:ahLst/>
            <a:cxnLst/>
            <a:rect l="l" t="t" r="r" b="b"/>
            <a:pathLst>
              <a:path w="2855370" h="3372056">
                <a:moveTo>
                  <a:pt x="0" y="0"/>
                </a:moveTo>
                <a:lnTo>
                  <a:pt x="2855370" y="0"/>
                </a:lnTo>
                <a:lnTo>
                  <a:pt x="2855370" y="3372056"/>
                </a:lnTo>
                <a:lnTo>
                  <a:pt x="0" y="3372056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 rot="560151">
            <a:off x="828094" y="6802925"/>
            <a:ext cx="692524" cy="817837"/>
          </a:xfrm>
          <a:custGeom>
            <a:avLst/>
            <a:gdLst/>
            <a:ahLst/>
            <a:cxnLst/>
            <a:rect l="l" t="t" r="r" b="b"/>
            <a:pathLst>
              <a:path w="692524" h="817837">
                <a:moveTo>
                  <a:pt x="0" y="0"/>
                </a:moveTo>
                <a:lnTo>
                  <a:pt x="692523" y="0"/>
                </a:lnTo>
                <a:lnTo>
                  <a:pt x="692523" y="817837"/>
                </a:lnTo>
                <a:lnTo>
                  <a:pt x="0" y="817837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 rot="560151">
            <a:off x="4759216" y="9192926"/>
            <a:ext cx="1478013" cy="1745463"/>
          </a:xfrm>
          <a:custGeom>
            <a:avLst/>
            <a:gdLst/>
            <a:ahLst/>
            <a:cxnLst/>
            <a:rect l="l" t="t" r="r" b="b"/>
            <a:pathLst>
              <a:path w="1478013" h="1745463">
                <a:moveTo>
                  <a:pt x="0" y="0"/>
                </a:moveTo>
                <a:lnTo>
                  <a:pt x="1478013" y="0"/>
                </a:lnTo>
                <a:lnTo>
                  <a:pt x="1478013" y="1745463"/>
                </a:lnTo>
                <a:lnTo>
                  <a:pt x="0" y="1745463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15063792" y="-1526885"/>
            <a:ext cx="3224208" cy="2878338"/>
          </a:xfrm>
          <a:custGeom>
            <a:avLst/>
            <a:gdLst/>
            <a:ahLst/>
            <a:cxnLst/>
            <a:rect l="l" t="t" r="r" b="b"/>
            <a:pathLst>
              <a:path w="3224208" h="2878338">
                <a:moveTo>
                  <a:pt x="0" y="0"/>
                </a:moveTo>
                <a:lnTo>
                  <a:pt x="3224208" y="0"/>
                </a:lnTo>
                <a:lnTo>
                  <a:pt x="3224208" y="2878338"/>
                </a:lnTo>
                <a:lnTo>
                  <a:pt x="0" y="2878338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>
            <a:off x="17099673" y="1747740"/>
            <a:ext cx="846964" cy="785367"/>
          </a:xfrm>
          <a:custGeom>
            <a:avLst/>
            <a:gdLst/>
            <a:ahLst/>
            <a:cxnLst/>
            <a:rect l="l" t="t" r="r" b="b"/>
            <a:pathLst>
              <a:path w="846964" h="785367">
                <a:moveTo>
                  <a:pt x="0" y="0"/>
                </a:moveTo>
                <a:lnTo>
                  <a:pt x="846964" y="0"/>
                </a:lnTo>
                <a:lnTo>
                  <a:pt x="846964" y="785367"/>
                </a:lnTo>
                <a:lnTo>
                  <a:pt x="0" y="785367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 rot="560151">
            <a:off x="12262881" y="646161"/>
            <a:ext cx="879666" cy="1038843"/>
          </a:xfrm>
          <a:custGeom>
            <a:avLst/>
            <a:gdLst/>
            <a:ahLst/>
            <a:cxnLst/>
            <a:rect l="l" t="t" r="r" b="b"/>
            <a:pathLst>
              <a:path w="879666" h="1038843">
                <a:moveTo>
                  <a:pt x="0" y="0"/>
                </a:moveTo>
                <a:lnTo>
                  <a:pt x="879666" y="0"/>
                </a:lnTo>
                <a:lnTo>
                  <a:pt x="879666" y="1038843"/>
                </a:lnTo>
                <a:lnTo>
                  <a:pt x="0" y="1038843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>
            <a:off x="5082535" y="423391"/>
            <a:ext cx="831376" cy="742192"/>
          </a:xfrm>
          <a:custGeom>
            <a:avLst/>
            <a:gdLst/>
            <a:ahLst/>
            <a:cxnLst/>
            <a:rect l="l" t="t" r="r" b="b"/>
            <a:pathLst>
              <a:path w="831376" h="742192">
                <a:moveTo>
                  <a:pt x="0" y="0"/>
                </a:moveTo>
                <a:lnTo>
                  <a:pt x="831375" y="0"/>
                </a:lnTo>
                <a:lnTo>
                  <a:pt x="831375" y="742192"/>
                </a:lnTo>
                <a:lnTo>
                  <a:pt x="0" y="74219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22" name="TextBox 22"/>
          <p:cNvSpPr txBox="1"/>
          <p:nvPr/>
        </p:nvSpPr>
        <p:spPr>
          <a:xfrm>
            <a:off x="2139327" y="3193380"/>
            <a:ext cx="6654952" cy="29546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/>
            <a:r>
              <a:rPr lang="en-US" sz="3200" dirty="0" err="1">
                <a:latin typeface="210 오로라" panose="020B0604020202020204" charset="-127"/>
                <a:ea typeface="210 오로라" panose="020B0604020202020204" charset="-127"/>
              </a:rPr>
              <a:t>Alasan</a:t>
            </a:r>
            <a:r>
              <a:rPr lang="en-US" sz="3200" dirty="0">
                <a:latin typeface="210 오로라" panose="020B0604020202020204" charset="-127"/>
                <a:ea typeface="210 오로라" panose="020B0604020202020204" charset="-127"/>
              </a:rPr>
              <a:t>: Basis data </a:t>
            </a:r>
            <a:r>
              <a:rPr lang="en-US" sz="3200" dirty="0" err="1">
                <a:latin typeface="210 오로라" panose="020B0604020202020204" charset="-127"/>
                <a:ea typeface="210 오로라" panose="020B0604020202020204" charset="-127"/>
              </a:rPr>
              <a:t>grafik</a:t>
            </a:r>
            <a:r>
              <a:rPr lang="en-US" sz="3200" dirty="0">
                <a:latin typeface="210 오로라" panose="020B0604020202020204" charset="-127"/>
                <a:ea typeface="210 오로라" panose="020B0604020202020204" charset="-127"/>
              </a:rPr>
              <a:t> yang </a:t>
            </a:r>
            <a:r>
              <a:rPr lang="en-US" sz="3200" dirty="0" err="1">
                <a:latin typeface="210 오로라" panose="020B0604020202020204" charset="-127"/>
                <a:ea typeface="210 오로라" panose="020B0604020202020204" charset="-127"/>
              </a:rPr>
              <a:t>efisien</a:t>
            </a:r>
            <a:r>
              <a:rPr lang="en-US" sz="3200" dirty="0">
                <a:latin typeface="210 오로라" panose="020B0604020202020204" charset="-127"/>
                <a:ea typeface="210 오로라" panose="020B0604020202020204" charset="-127"/>
              </a:rPr>
              <a:t> </a:t>
            </a:r>
            <a:r>
              <a:rPr lang="en-US" sz="3200" dirty="0" err="1">
                <a:latin typeface="210 오로라" panose="020B0604020202020204" charset="-127"/>
                <a:ea typeface="210 오로라" panose="020B0604020202020204" charset="-127"/>
              </a:rPr>
              <a:t>untuk</a:t>
            </a:r>
            <a:r>
              <a:rPr lang="en-US" sz="3200" dirty="0">
                <a:latin typeface="210 오로라" panose="020B0604020202020204" charset="-127"/>
                <a:ea typeface="210 오로라" panose="020B0604020202020204" charset="-127"/>
              </a:rPr>
              <a:t> </a:t>
            </a:r>
            <a:r>
              <a:rPr lang="en-US" sz="3200" dirty="0" err="1">
                <a:latin typeface="210 오로라" panose="020B0604020202020204" charset="-127"/>
                <a:ea typeface="210 오로라" panose="020B0604020202020204" charset="-127"/>
              </a:rPr>
              <a:t>merepresentasikan</a:t>
            </a:r>
            <a:r>
              <a:rPr lang="en-US" sz="3200" dirty="0">
                <a:latin typeface="210 오로라" panose="020B0604020202020204" charset="-127"/>
                <a:ea typeface="210 오로라" panose="020B0604020202020204" charset="-127"/>
              </a:rPr>
              <a:t> </a:t>
            </a:r>
            <a:r>
              <a:rPr lang="en-US" sz="3200" dirty="0" err="1">
                <a:latin typeface="210 오로라" panose="020B0604020202020204" charset="-127"/>
                <a:ea typeface="210 오로라" panose="020B0604020202020204" charset="-127"/>
              </a:rPr>
              <a:t>hubungan</a:t>
            </a:r>
            <a:r>
              <a:rPr lang="en-US" sz="3200" dirty="0">
                <a:latin typeface="210 오로라" panose="020B0604020202020204" charset="-127"/>
                <a:ea typeface="210 오로라" panose="020B0604020202020204" charset="-127"/>
              </a:rPr>
              <a:t> </a:t>
            </a:r>
            <a:r>
              <a:rPr lang="en-US" sz="3200" dirty="0" err="1">
                <a:latin typeface="210 오로라" panose="020B0604020202020204" charset="-127"/>
                <a:ea typeface="210 오로라" panose="020B0604020202020204" charset="-127"/>
              </a:rPr>
              <a:t>kompleks</a:t>
            </a:r>
            <a:r>
              <a:rPr lang="en-US" sz="3200" dirty="0">
                <a:latin typeface="210 오로라" panose="020B0604020202020204" charset="-127"/>
                <a:ea typeface="210 오로라" panose="020B0604020202020204" charset="-127"/>
              </a:rPr>
              <a:t>, </a:t>
            </a:r>
            <a:r>
              <a:rPr lang="en-US" sz="3200" dirty="0" err="1">
                <a:latin typeface="210 오로라" panose="020B0604020202020204" charset="-127"/>
                <a:ea typeface="210 오로라" panose="020B0604020202020204" charset="-127"/>
              </a:rPr>
              <a:t>misalnya</a:t>
            </a:r>
            <a:r>
              <a:rPr lang="en-US" sz="3200" dirty="0">
                <a:latin typeface="210 오로라" panose="020B0604020202020204" charset="-127"/>
                <a:ea typeface="210 오로라" panose="020B0604020202020204" charset="-127"/>
              </a:rPr>
              <a:t>, </a:t>
            </a:r>
            <a:r>
              <a:rPr lang="en-US" sz="3200" dirty="0" err="1">
                <a:latin typeface="210 오로라" panose="020B0604020202020204" charset="-127"/>
                <a:ea typeface="210 오로라" panose="020B0604020202020204" charset="-127"/>
              </a:rPr>
              <a:t>hubungan</a:t>
            </a:r>
            <a:r>
              <a:rPr lang="en-US" sz="3200" dirty="0">
                <a:latin typeface="210 오로라" panose="020B0604020202020204" charset="-127"/>
                <a:ea typeface="210 오로라" panose="020B0604020202020204" charset="-127"/>
              </a:rPr>
              <a:t> </a:t>
            </a:r>
            <a:r>
              <a:rPr lang="en-US" sz="3200" dirty="0" err="1">
                <a:latin typeface="210 오로라" panose="020B0604020202020204" charset="-127"/>
                <a:ea typeface="210 오로라" panose="020B0604020202020204" charset="-127"/>
              </a:rPr>
              <a:t>antar</a:t>
            </a:r>
            <a:r>
              <a:rPr lang="en-US" sz="3200" dirty="0">
                <a:latin typeface="210 오로라" panose="020B0604020202020204" charset="-127"/>
                <a:ea typeface="210 오로라" panose="020B0604020202020204" charset="-127"/>
              </a:rPr>
              <a:t> </a:t>
            </a:r>
            <a:r>
              <a:rPr lang="en-US" sz="3200" dirty="0" err="1">
                <a:latin typeface="210 오로라" panose="020B0604020202020204" charset="-127"/>
                <a:ea typeface="210 오로라" panose="020B0604020202020204" charset="-127"/>
              </a:rPr>
              <a:t>pasien</a:t>
            </a:r>
            <a:r>
              <a:rPr lang="en-US" sz="3200" dirty="0">
                <a:latin typeface="210 오로라" panose="020B0604020202020204" charset="-127"/>
                <a:ea typeface="210 오로라" panose="020B0604020202020204" charset="-127"/>
              </a:rPr>
              <a:t>, </a:t>
            </a:r>
            <a:r>
              <a:rPr lang="en-US" sz="3200" dirty="0" err="1">
                <a:latin typeface="210 오로라" panose="020B0604020202020204" charset="-127"/>
                <a:ea typeface="210 오로라" panose="020B0604020202020204" charset="-127"/>
              </a:rPr>
              <a:t>dokter</a:t>
            </a:r>
            <a:r>
              <a:rPr lang="en-US" sz="3200" dirty="0">
                <a:latin typeface="210 오로라" panose="020B0604020202020204" charset="-127"/>
                <a:ea typeface="210 오로라" panose="020B0604020202020204" charset="-127"/>
              </a:rPr>
              <a:t>, diagnosis, </a:t>
            </a:r>
            <a:r>
              <a:rPr lang="en-US" sz="3200" dirty="0" err="1">
                <a:latin typeface="210 오로라" panose="020B0604020202020204" charset="-127"/>
                <a:ea typeface="210 오로라" panose="020B0604020202020204" charset="-127"/>
              </a:rPr>
              <a:t>atau</a:t>
            </a:r>
            <a:r>
              <a:rPr lang="en-US" sz="3200" dirty="0">
                <a:latin typeface="210 오로라" panose="020B0604020202020204" charset="-127"/>
                <a:ea typeface="210 오로라" panose="020B0604020202020204" charset="-127"/>
              </a:rPr>
              <a:t> </a:t>
            </a:r>
            <a:r>
              <a:rPr lang="en-US" sz="3200" dirty="0" err="1">
                <a:latin typeface="210 오로라" panose="020B0604020202020204" charset="-127"/>
                <a:ea typeface="210 오로라" panose="020B0604020202020204" charset="-127"/>
              </a:rPr>
              <a:t>rujukan</a:t>
            </a:r>
            <a:r>
              <a:rPr lang="en-US" sz="3200" dirty="0">
                <a:latin typeface="210 오로라" panose="020B0604020202020204" charset="-127"/>
                <a:ea typeface="210 오로라" panose="020B0604020202020204" charset="-127"/>
              </a:rPr>
              <a:t>. </a:t>
            </a:r>
            <a:r>
              <a:rPr lang="en-US" sz="3200" dirty="0" err="1">
                <a:latin typeface="210 오로라" panose="020B0604020202020204" charset="-127"/>
                <a:ea typeface="210 오로라" panose="020B0604020202020204" charset="-127"/>
              </a:rPr>
              <a:t>Berguna</a:t>
            </a:r>
            <a:r>
              <a:rPr lang="en-US" sz="3200" dirty="0">
                <a:latin typeface="210 오로라" panose="020B0604020202020204" charset="-127"/>
                <a:ea typeface="210 오로라" panose="020B0604020202020204" charset="-127"/>
              </a:rPr>
              <a:t> </a:t>
            </a:r>
            <a:r>
              <a:rPr lang="en-US" sz="3200" dirty="0" err="1">
                <a:latin typeface="210 오로라" panose="020B0604020202020204" charset="-127"/>
                <a:ea typeface="210 오로라" panose="020B0604020202020204" charset="-127"/>
              </a:rPr>
              <a:t>untuk</a:t>
            </a:r>
            <a:r>
              <a:rPr lang="en-US" sz="3200" dirty="0">
                <a:latin typeface="210 오로라" panose="020B0604020202020204" charset="-127"/>
                <a:ea typeface="210 오로라" panose="020B0604020202020204" charset="-127"/>
              </a:rPr>
              <a:t> </a:t>
            </a:r>
            <a:r>
              <a:rPr lang="en-US" sz="3200" dirty="0" err="1">
                <a:latin typeface="210 오로라" panose="020B0604020202020204" charset="-127"/>
                <a:ea typeface="210 오로라" panose="020B0604020202020204" charset="-127"/>
              </a:rPr>
              <a:t>analisis</a:t>
            </a:r>
            <a:r>
              <a:rPr lang="en-US" sz="3200" dirty="0">
                <a:latin typeface="210 오로라" panose="020B0604020202020204" charset="-127"/>
                <a:ea typeface="210 오로라" panose="020B0604020202020204" charset="-127"/>
              </a:rPr>
              <a:t> </a:t>
            </a:r>
            <a:r>
              <a:rPr lang="en-US" sz="3200" dirty="0" err="1">
                <a:latin typeface="210 오로라" panose="020B0604020202020204" charset="-127"/>
                <a:ea typeface="210 오로라" panose="020B0604020202020204" charset="-127"/>
              </a:rPr>
              <a:t>jaringan</a:t>
            </a:r>
            <a:r>
              <a:rPr lang="en-US" sz="3200" dirty="0">
                <a:latin typeface="210 오로라" panose="020B0604020202020204" charset="-127"/>
                <a:ea typeface="210 오로라" panose="020B0604020202020204" charset="-127"/>
              </a:rPr>
              <a:t> dan </a:t>
            </a:r>
            <a:r>
              <a:rPr lang="en-US" sz="3200" dirty="0" err="1">
                <a:latin typeface="210 오로라" panose="020B0604020202020204" charset="-127"/>
                <a:ea typeface="210 오로라" panose="020B0604020202020204" charset="-127"/>
              </a:rPr>
              <a:t>rekomendasi</a:t>
            </a:r>
            <a:r>
              <a:rPr lang="en-US" sz="3200" dirty="0">
                <a:latin typeface="210 오로라" panose="020B0604020202020204" charset="-127"/>
                <a:ea typeface="210 오로라" panose="020B0604020202020204" charset="-127"/>
              </a:rPr>
              <a:t>.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2154750" y="2374471"/>
            <a:ext cx="6989250" cy="5539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3600" dirty="0">
                <a:latin typeface="210 오로라" panose="020B0604020202020204" charset="-127"/>
                <a:ea typeface="210 오로라" panose="020B0604020202020204" charset="-127"/>
              </a:rPr>
              <a:t>5. Neo4j: </a:t>
            </a:r>
          </a:p>
        </p:txBody>
      </p:sp>
      <p:sp>
        <p:nvSpPr>
          <p:cNvPr id="26" name="TextBox 22">
            <a:extLst>
              <a:ext uri="{FF2B5EF4-FFF2-40B4-BE49-F238E27FC236}">
                <a16:creationId xmlns:a16="http://schemas.microsoft.com/office/drawing/2014/main" id="{4E5E8D35-503A-42CB-877D-D7CC39967403}"/>
              </a:ext>
            </a:extLst>
          </p:cNvPr>
          <p:cNvSpPr txBox="1"/>
          <p:nvPr/>
        </p:nvSpPr>
        <p:spPr>
          <a:xfrm>
            <a:off x="9504278" y="3204057"/>
            <a:ext cx="6654952" cy="34470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/>
            <a:r>
              <a:rPr lang="en-US" sz="3200" dirty="0" err="1">
                <a:latin typeface="210 오로라" panose="020B0604020202020204" charset="-127"/>
                <a:ea typeface="210 오로라" panose="020B0604020202020204" charset="-127"/>
              </a:rPr>
              <a:t>Alasan</a:t>
            </a:r>
            <a:r>
              <a:rPr lang="en-US" sz="3200" dirty="0">
                <a:latin typeface="210 오로라" panose="020B0604020202020204" charset="-127"/>
                <a:ea typeface="210 오로라" panose="020B0604020202020204" charset="-127"/>
              </a:rPr>
              <a:t>: Basis data NoSQL </a:t>
            </a:r>
            <a:r>
              <a:rPr lang="en-US" sz="3200" dirty="0" err="1">
                <a:latin typeface="210 오로라" panose="020B0604020202020204" charset="-127"/>
                <a:ea typeface="210 오로라" panose="020B0604020202020204" charset="-127"/>
              </a:rPr>
              <a:t>terdistribusi</a:t>
            </a:r>
            <a:r>
              <a:rPr lang="en-US" sz="3200" dirty="0">
                <a:latin typeface="210 오로라" panose="020B0604020202020204" charset="-127"/>
                <a:ea typeface="210 오로라" panose="020B0604020202020204" charset="-127"/>
              </a:rPr>
              <a:t> yang </a:t>
            </a:r>
            <a:r>
              <a:rPr lang="en-US" sz="3200" dirty="0" err="1">
                <a:latin typeface="210 오로라" panose="020B0604020202020204" charset="-127"/>
                <a:ea typeface="210 오로라" panose="020B0604020202020204" charset="-127"/>
              </a:rPr>
              <a:t>sangat</a:t>
            </a:r>
            <a:r>
              <a:rPr lang="en-US" sz="3200" dirty="0">
                <a:latin typeface="210 오로라" panose="020B0604020202020204" charset="-127"/>
                <a:ea typeface="210 오로라" panose="020B0604020202020204" charset="-127"/>
              </a:rPr>
              <a:t> </a:t>
            </a:r>
            <a:r>
              <a:rPr lang="en-US" sz="3200" dirty="0" err="1">
                <a:latin typeface="210 오로라" panose="020B0604020202020204" charset="-127"/>
                <a:ea typeface="210 오로라" panose="020B0604020202020204" charset="-127"/>
              </a:rPr>
              <a:t>baik</a:t>
            </a:r>
            <a:r>
              <a:rPr lang="en-US" sz="3200" dirty="0">
                <a:latin typeface="210 오로라" panose="020B0604020202020204" charset="-127"/>
                <a:ea typeface="210 오로라" panose="020B0604020202020204" charset="-127"/>
              </a:rPr>
              <a:t> </a:t>
            </a:r>
            <a:r>
              <a:rPr lang="en-US" sz="3200" dirty="0" err="1">
                <a:latin typeface="210 오로라" panose="020B0604020202020204" charset="-127"/>
                <a:ea typeface="210 오로라" panose="020B0604020202020204" charset="-127"/>
              </a:rPr>
              <a:t>untuk</a:t>
            </a:r>
            <a:r>
              <a:rPr lang="en-US" sz="3200" dirty="0">
                <a:latin typeface="210 오로라" panose="020B0604020202020204" charset="-127"/>
                <a:ea typeface="210 오로라" panose="020B0604020202020204" charset="-127"/>
              </a:rPr>
              <a:t> </a:t>
            </a:r>
            <a:r>
              <a:rPr lang="en-US" sz="3200" dirty="0" err="1">
                <a:latin typeface="210 오로라" panose="020B0604020202020204" charset="-127"/>
                <a:ea typeface="210 오로라" panose="020B0604020202020204" charset="-127"/>
              </a:rPr>
              <a:t>menulis</a:t>
            </a:r>
            <a:r>
              <a:rPr lang="en-US" sz="3200" dirty="0">
                <a:latin typeface="210 오로라" panose="020B0604020202020204" charset="-127"/>
                <a:ea typeface="210 오로라" panose="020B0604020202020204" charset="-127"/>
              </a:rPr>
              <a:t> data </a:t>
            </a:r>
            <a:r>
              <a:rPr lang="en-US" sz="3200" dirty="0" err="1">
                <a:latin typeface="210 오로라" panose="020B0604020202020204" charset="-127"/>
                <a:ea typeface="210 오로라" panose="020B0604020202020204" charset="-127"/>
              </a:rPr>
              <a:t>dalam</a:t>
            </a:r>
            <a:r>
              <a:rPr lang="en-US" sz="3200" dirty="0">
                <a:latin typeface="210 오로라" panose="020B0604020202020204" charset="-127"/>
                <a:ea typeface="210 오로라" panose="020B0604020202020204" charset="-127"/>
              </a:rPr>
              <a:t> </a:t>
            </a:r>
            <a:r>
              <a:rPr lang="en-US" sz="3200" dirty="0" err="1">
                <a:latin typeface="210 오로라" panose="020B0604020202020204" charset="-127"/>
                <a:ea typeface="210 오로라" panose="020B0604020202020204" charset="-127"/>
              </a:rPr>
              <a:t>jumlah</a:t>
            </a:r>
            <a:r>
              <a:rPr lang="en-US" sz="3200" dirty="0">
                <a:latin typeface="210 오로라" panose="020B0604020202020204" charset="-127"/>
                <a:ea typeface="210 오로라" panose="020B0604020202020204" charset="-127"/>
              </a:rPr>
              <a:t> </a:t>
            </a:r>
            <a:r>
              <a:rPr lang="en-US" sz="3200" dirty="0" err="1">
                <a:latin typeface="210 오로라" panose="020B0604020202020204" charset="-127"/>
                <a:ea typeface="210 오로라" panose="020B0604020202020204" charset="-127"/>
              </a:rPr>
              <a:t>besar</a:t>
            </a:r>
            <a:r>
              <a:rPr lang="en-US" sz="3200" dirty="0">
                <a:latin typeface="210 오로라" panose="020B0604020202020204" charset="-127"/>
                <a:ea typeface="210 오로라" panose="020B0604020202020204" charset="-127"/>
              </a:rPr>
              <a:t> dan </a:t>
            </a:r>
            <a:r>
              <a:rPr lang="en-US" sz="3200" dirty="0" err="1">
                <a:latin typeface="210 오로라" panose="020B0604020202020204" charset="-127"/>
                <a:ea typeface="210 오로라" panose="020B0604020202020204" charset="-127"/>
              </a:rPr>
              <a:t>membaca</a:t>
            </a:r>
            <a:r>
              <a:rPr lang="en-US" sz="3200" dirty="0">
                <a:latin typeface="210 오로라" panose="020B0604020202020204" charset="-127"/>
                <a:ea typeface="210 오로라" panose="020B0604020202020204" charset="-127"/>
              </a:rPr>
              <a:t> data </a:t>
            </a:r>
            <a:r>
              <a:rPr lang="en-US" sz="3200" dirty="0" err="1">
                <a:latin typeface="210 오로라" panose="020B0604020202020204" charset="-127"/>
                <a:ea typeface="210 오로라" panose="020B0604020202020204" charset="-127"/>
              </a:rPr>
              <a:t>secara</a:t>
            </a:r>
            <a:r>
              <a:rPr lang="en-US" sz="3200" dirty="0">
                <a:latin typeface="210 오로라" panose="020B0604020202020204" charset="-127"/>
                <a:ea typeface="210 오로라" panose="020B0604020202020204" charset="-127"/>
              </a:rPr>
              <a:t> </a:t>
            </a:r>
            <a:r>
              <a:rPr lang="en-US" sz="3200" dirty="0" err="1">
                <a:latin typeface="210 오로라" panose="020B0604020202020204" charset="-127"/>
                <a:ea typeface="210 오로라" panose="020B0604020202020204" charset="-127"/>
              </a:rPr>
              <a:t>cepat</a:t>
            </a:r>
            <a:r>
              <a:rPr lang="en-US" sz="3200" dirty="0">
                <a:latin typeface="210 오로라" panose="020B0604020202020204" charset="-127"/>
                <a:ea typeface="210 오로라" panose="020B0604020202020204" charset="-127"/>
              </a:rPr>
              <a:t> </a:t>
            </a:r>
            <a:r>
              <a:rPr lang="en-US" sz="3200" dirty="0" err="1">
                <a:latin typeface="210 오로라" panose="020B0604020202020204" charset="-127"/>
                <a:ea typeface="210 오로라" panose="020B0604020202020204" charset="-127"/>
              </a:rPr>
              <a:t>dengan</a:t>
            </a:r>
            <a:r>
              <a:rPr lang="en-US" sz="3200" dirty="0">
                <a:latin typeface="210 오로라" panose="020B0604020202020204" charset="-127"/>
                <a:ea typeface="210 오로라" panose="020B0604020202020204" charset="-127"/>
              </a:rPr>
              <a:t> </a:t>
            </a:r>
            <a:r>
              <a:rPr lang="en-US" sz="3200" dirty="0" err="1">
                <a:latin typeface="210 오로라" panose="020B0604020202020204" charset="-127"/>
                <a:ea typeface="210 오로라" panose="020B0604020202020204" charset="-127"/>
              </a:rPr>
              <a:t>ketersediaan</a:t>
            </a:r>
            <a:r>
              <a:rPr lang="en-US" sz="3200" dirty="0">
                <a:latin typeface="210 오로라" panose="020B0604020202020204" charset="-127"/>
                <a:ea typeface="210 오로라" panose="020B0604020202020204" charset="-127"/>
              </a:rPr>
              <a:t> </a:t>
            </a:r>
            <a:r>
              <a:rPr lang="en-US" sz="3200" dirty="0" err="1">
                <a:latin typeface="210 오로라" panose="020B0604020202020204" charset="-127"/>
                <a:ea typeface="210 오로라" panose="020B0604020202020204" charset="-127"/>
              </a:rPr>
              <a:t>tinggi</a:t>
            </a:r>
            <a:r>
              <a:rPr lang="en-US" sz="3200" dirty="0">
                <a:latin typeface="210 오로라" panose="020B0604020202020204" charset="-127"/>
                <a:ea typeface="210 오로라" panose="020B0604020202020204" charset="-127"/>
              </a:rPr>
              <a:t>. </a:t>
            </a:r>
            <a:r>
              <a:rPr lang="en-US" sz="3200" dirty="0" err="1">
                <a:latin typeface="210 오로라" panose="020B0604020202020204" charset="-127"/>
                <a:ea typeface="210 오로라" panose="020B0604020202020204" charset="-127"/>
              </a:rPr>
              <a:t>Cocok</a:t>
            </a:r>
            <a:r>
              <a:rPr lang="en-US" sz="3200" dirty="0">
                <a:latin typeface="210 오로라" panose="020B0604020202020204" charset="-127"/>
                <a:ea typeface="210 오로라" panose="020B0604020202020204" charset="-127"/>
              </a:rPr>
              <a:t> </a:t>
            </a:r>
            <a:r>
              <a:rPr lang="en-US" sz="3200" dirty="0" err="1">
                <a:latin typeface="210 오로라" panose="020B0604020202020204" charset="-127"/>
                <a:ea typeface="210 오로라" panose="020B0604020202020204" charset="-127"/>
              </a:rPr>
              <a:t>untuk</a:t>
            </a:r>
            <a:r>
              <a:rPr lang="en-US" sz="3200" dirty="0">
                <a:latin typeface="210 오로라" panose="020B0604020202020204" charset="-127"/>
                <a:ea typeface="210 오로라" panose="020B0604020202020204" charset="-127"/>
              </a:rPr>
              <a:t> </a:t>
            </a:r>
            <a:r>
              <a:rPr lang="en-US" sz="3200" dirty="0" err="1">
                <a:latin typeface="210 오로라" panose="020B0604020202020204" charset="-127"/>
                <a:ea typeface="210 오로라" panose="020B0604020202020204" charset="-127"/>
              </a:rPr>
              <a:t>menyimpan</a:t>
            </a:r>
            <a:r>
              <a:rPr lang="en-US" sz="3200" dirty="0">
                <a:latin typeface="210 오로라" panose="020B0604020202020204" charset="-127"/>
                <a:ea typeface="210 오로라" panose="020B0604020202020204" charset="-127"/>
              </a:rPr>
              <a:t> log </a:t>
            </a:r>
            <a:r>
              <a:rPr lang="en-US" sz="3200" dirty="0" err="1">
                <a:latin typeface="210 오로라" panose="020B0604020202020204" charset="-127"/>
                <a:ea typeface="210 오로라" panose="020B0604020202020204" charset="-127"/>
              </a:rPr>
              <a:t>aktivitas</a:t>
            </a:r>
            <a:r>
              <a:rPr lang="en-US" sz="3200" dirty="0">
                <a:latin typeface="210 오로라" panose="020B0604020202020204" charset="-127"/>
                <a:ea typeface="210 오로라" panose="020B0604020202020204" charset="-127"/>
              </a:rPr>
              <a:t> </a:t>
            </a:r>
            <a:r>
              <a:rPr lang="en-US" sz="3200" dirty="0" err="1">
                <a:latin typeface="210 오로라" panose="020B0604020202020204" charset="-127"/>
                <a:ea typeface="210 오로라" panose="020B0604020202020204" charset="-127"/>
              </a:rPr>
              <a:t>pasien</a:t>
            </a:r>
            <a:r>
              <a:rPr lang="en-US" sz="3200" dirty="0">
                <a:latin typeface="210 오로라" panose="020B0604020202020204" charset="-127"/>
                <a:ea typeface="210 오로라" panose="020B0604020202020204" charset="-127"/>
              </a:rPr>
              <a:t>, </a:t>
            </a:r>
            <a:r>
              <a:rPr lang="en-US" sz="3200" dirty="0" err="1">
                <a:latin typeface="210 오로라" panose="020B0604020202020204" charset="-127"/>
                <a:ea typeface="210 오로라" panose="020B0604020202020204" charset="-127"/>
              </a:rPr>
              <a:t>riwayat</a:t>
            </a:r>
            <a:r>
              <a:rPr lang="en-US" sz="3200" dirty="0">
                <a:latin typeface="210 오로라" panose="020B0604020202020204" charset="-127"/>
                <a:ea typeface="210 오로라" panose="020B0604020202020204" charset="-127"/>
              </a:rPr>
              <a:t> </a:t>
            </a:r>
            <a:r>
              <a:rPr lang="en-US" sz="3200" dirty="0" err="1">
                <a:latin typeface="210 오로라" panose="020B0604020202020204" charset="-127"/>
                <a:ea typeface="210 오로라" panose="020B0604020202020204" charset="-127"/>
              </a:rPr>
              <a:t>transaksi</a:t>
            </a:r>
            <a:r>
              <a:rPr lang="en-US" sz="3200" dirty="0">
                <a:latin typeface="210 오로라" panose="020B0604020202020204" charset="-127"/>
                <a:ea typeface="210 오로라" panose="020B0604020202020204" charset="-127"/>
              </a:rPr>
              <a:t>, </a:t>
            </a:r>
            <a:r>
              <a:rPr lang="en-US" sz="3200" dirty="0" err="1">
                <a:latin typeface="210 오로라" panose="020B0604020202020204" charset="-127"/>
                <a:ea typeface="210 오로라" panose="020B0604020202020204" charset="-127"/>
              </a:rPr>
              <a:t>atau</a:t>
            </a:r>
            <a:r>
              <a:rPr lang="en-US" sz="3200" dirty="0">
                <a:latin typeface="210 오로라" panose="020B0604020202020204" charset="-127"/>
                <a:ea typeface="210 오로라" panose="020B0604020202020204" charset="-127"/>
              </a:rPr>
              <a:t> data sensor </a:t>
            </a:r>
            <a:r>
              <a:rPr lang="en-US" sz="3200" dirty="0" err="1">
                <a:latin typeface="210 오로라" panose="020B0604020202020204" charset="-127"/>
                <a:ea typeface="210 오로라" panose="020B0604020202020204" charset="-127"/>
              </a:rPr>
              <a:t>medis</a:t>
            </a:r>
            <a:r>
              <a:rPr lang="en-US" sz="3200" dirty="0">
                <a:latin typeface="210 오로라" panose="020B0604020202020204" charset="-127"/>
                <a:ea typeface="210 오로라" panose="020B0604020202020204" charset="-127"/>
              </a:rPr>
              <a:t>.</a:t>
            </a:r>
          </a:p>
        </p:txBody>
      </p:sp>
      <p:sp>
        <p:nvSpPr>
          <p:cNvPr id="30" name="TextBox 27">
            <a:extLst>
              <a:ext uri="{FF2B5EF4-FFF2-40B4-BE49-F238E27FC236}">
                <a16:creationId xmlns:a16="http://schemas.microsoft.com/office/drawing/2014/main" id="{61572EB2-09EE-40DF-80CF-FF8B4A2A4919}"/>
              </a:ext>
            </a:extLst>
          </p:cNvPr>
          <p:cNvSpPr txBox="1"/>
          <p:nvPr/>
        </p:nvSpPr>
        <p:spPr>
          <a:xfrm>
            <a:off x="9530258" y="2346562"/>
            <a:ext cx="6989250" cy="5539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3600" dirty="0">
                <a:latin typeface="210 오로라" panose="020B0604020202020204" charset="-127"/>
                <a:ea typeface="210 오로라" panose="020B0604020202020204" charset="-127"/>
              </a:rPr>
              <a:t>6. Cassandra: </a:t>
            </a:r>
          </a:p>
        </p:txBody>
      </p:sp>
    </p:spTree>
    <p:extLst>
      <p:ext uri="{BB962C8B-B14F-4D97-AF65-F5344CB8AC3E}">
        <p14:creationId xmlns:p14="http://schemas.microsoft.com/office/powerpoint/2010/main" val="3121301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2723</Words>
  <Application>Microsoft Office PowerPoint</Application>
  <PresentationFormat>Custom</PresentationFormat>
  <Paragraphs>298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210 오로라</vt:lpstr>
      <vt:lpstr>Calibri</vt:lpstr>
      <vt:lpstr>Aharoni</vt:lpstr>
      <vt:lpstr>Times New Roman</vt:lpstr>
      <vt:lpstr>Gliker Bold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Coklat Krem Estetik Bentuk Tugas Kelompok Presentasi</dc:title>
  <dc:creator>User</dc:creator>
  <cp:lastModifiedBy>rian riswandi</cp:lastModifiedBy>
  <cp:revision>19</cp:revision>
  <dcterms:created xsi:type="dcterms:W3CDTF">2006-08-16T00:00:00Z</dcterms:created>
  <dcterms:modified xsi:type="dcterms:W3CDTF">2025-06-29T09:34:42Z</dcterms:modified>
  <dc:identifier>DAGrolxkLE4</dc:identifier>
</cp:coreProperties>
</file>