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72" r:id="rId2"/>
    <p:sldId id="468" r:id="rId3"/>
    <p:sldId id="471" r:id="rId4"/>
    <p:sldId id="462" r:id="rId5"/>
    <p:sldId id="473" r:id="rId6"/>
    <p:sldId id="474" r:id="rId7"/>
  </p:sldIdLst>
  <p:sldSz cx="10801350" cy="6840538"/>
  <p:notesSz cx="9144000" cy="6858000"/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AFF"/>
    <a:srgbClr val="F2F2F2"/>
    <a:srgbClr val="FFE1E7"/>
    <a:srgbClr val="339EF4"/>
    <a:srgbClr val="222222"/>
    <a:srgbClr val="3B3936"/>
    <a:srgbClr val="B8AF82"/>
    <a:srgbClr val="DEDAC4"/>
    <a:srgbClr val="BAB2AE"/>
    <a:srgbClr val="8D8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09" autoAdjust="0"/>
    <p:restoredTop sz="96592" autoAdjust="0"/>
  </p:normalViewPr>
  <p:slideViewPr>
    <p:cSldViewPr>
      <p:cViewPr varScale="1">
        <p:scale>
          <a:sx n="111" d="100"/>
          <a:sy n="111" d="100"/>
        </p:scale>
        <p:origin x="1644" y="114"/>
      </p:cViewPr>
      <p:guideLst>
        <p:guide orient="horz" pos="1656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41588" y="514350"/>
            <a:ext cx="40608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6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0101" y="2125002"/>
            <a:ext cx="9181148" cy="146628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0205" y="3876305"/>
            <a:ext cx="756094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830979" y="273941"/>
            <a:ext cx="2430304" cy="583662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40069" y="273941"/>
            <a:ext cx="7110889" cy="583662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36979" y="6372597"/>
            <a:ext cx="2520315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3232" y="4395683"/>
            <a:ext cx="9181148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3232" y="2899313"/>
            <a:ext cx="9181148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40068" y="1596126"/>
            <a:ext cx="4770596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90686" y="1596126"/>
            <a:ext cx="4770596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0068" y="1531206"/>
            <a:ext cx="4772472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0068" y="2169338"/>
            <a:ext cx="4772472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86942" y="1531206"/>
            <a:ext cx="4774347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86942" y="2169338"/>
            <a:ext cx="4774347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072" y="272354"/>
            <a:ext cx="3553570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23030" y="272358"/>
            <a:ext cx="6038255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40072" y="1431450"/>
            <a:ext cx="3553570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7140" y="4788377"/>
            <a:ext cx="648081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117140" y="611215"/>
            <a:ext cx="648081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17140" y="5353673"/>
            <a:ext cx="648081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40070" y="273939"/>
            <a:ext cx="972121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0070" y="1596126"/>
            <a:ext cx="972121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40068" y="6340168"/>
            <a:ext cx="2520315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C60040C-C52E-46A6-BE25-B00183BD0CAF}" type="datetimeFigureOut">
              <a:rPr lang="ko-KR" altLang="en-US" smtClean="0"/>
              <a:pPr/>
              <a:t>2017-12-19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90461" y="6340168"/>
            <a:ext cx="3420428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40970" y="6340168"/>
            <a:ext cx="2520315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이등변 삼각형 6"/>
          <p:cNvSpPr/>
          <p:nvPr userDrawn="1"/>
        </p:nvSpPr>
        <p:spPr>
          <a:xfrm rot="10800000">
            <a:off x="-1142" y="-2"/>
            <a:ext cx="10802491" cy="6840539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8D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32123" y="431937"/>
            <a:ext cx="427704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SKY Talk</a:t>
            </a:r>
          </a:p>
          <a:p>
            <a:r>
              <a:rPr lang="ko-KR" altLang="en-US" sz="44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주요기능 </a:t>
            </a:r>
            <a:endParaRPr lang="en-US" altLang="ko-KR" sz="4400" dirty="0" smtClean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sz="44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설명</a:t>
            </a:r>
            <a:endParaRPr lang="en-US" altLang="ko-KR" sz="4400" dirty="0" smtClean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6179" y="4500389"/>
            <a:ext cx="2520000" cy="60016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대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채팅 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유저 선택하여 멀티 룸 생성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3593902" y="3999492"/>
            <a:ext cx="432328" cy="514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33927" y="4140349"/>
            <a:ext cx="524504" cy="161581"/>
          </a:xfrm>
          <a:prstGeom prst="rect">
            <a:avLst/>
          </a:prstGeom>
          <a:solidFill>
            <a:schemeClr val="tx1"/>
          </a:solidFill>
          <a:ln>
            <a:noFill/>
            <a:prstDash val="solid"/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*</a:t>
            </a:r>
            <a:endParaRPr lang="ko-KR" altLang="en-US" sz="1000" dirty="0">
              <a:solidFill>
                <a:srgbClr val="FFFF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6821676" y="3999492"/>
            <a:ext cx="432328" cy="514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4811" y="6372597"/>
            <a:ext cx="4277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1592009 </a:t>
            </a:r>
            <a:r>
              <a:rPr lang="ko-KR" altLang="en-US" sz="2000" b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김 하늘 </a:t>
            </a:r>
            <a:r>
              <a:rPr lang="en-US" altLang="ko-KR" sz="2000" b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1592022 </a:t>
            </a:r>
            <a:r>
              <a:rPr lang="ko-KR" altLang="en-US" sz="2000" b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 예지</a:t>
            </a:r>
            <a:endParaRPr lang="en-US" altLang="ko-KR" sz="1600" dirty="0" smtClean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16179" y="3410168"/>
            <a:ext cx="2160000" cy="43192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기본 채팅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멀티 채팅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20675" y="3410168"/>
            <a:ext cx="2160000" cy="43192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이모티콘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전송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pPr algn="ctr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메시지 수신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알림음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20675" y="4500389"/>
            <a:ext cx="2160000" cy="8540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채팅 방에서 </a:t>
            </a:r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이모티콘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선택하여 보낼 수 있음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새로운 </a:t>
            </a:r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채팅방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생성시 </a:t>
            </a:r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알림음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38423" y="4140349"/>
            <a:ext cx="524504" cy="161581"/>
          </a:xfrm>
          <a:prstGeom prst="rect">
            <a:avLst/>
          </a:prstGeom>
          <a:solidFill>
            <a:schemeClr val="tx1"/>
          </a:solidFill>
          <a:ln>
            <a:noFill/>
            <a:prstDash val="solid"/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*</a:t>
            </a:r>
            <a:endParaRPr lang="ko-KR" altLang="en-US" sz="1000" dirty="0">
              <a:solidFill>
                <a:srgbClr val="FFFF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99373" y="4500389"/>
            <a:ext cx="2520000" cy="60016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세팅 화면에서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개인 상태 메시지와 이미지 변경  가능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84255" y="4140349"/>
            <a:ext cx="524504" cy="161581"/>
          </a:xfrm>
          <a:prstGeom prst="rect">
            <a:avLst/>
          </a:prstGeom>
          <a:solidFill>
            <a:schemeClr val="tx1"/>
          </a:solidFill>
          <a:ln>
            <a:noFill/>
            <a:prstDash val="solid"/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*</a:t>
            </a:r>
            <a:endParaRPr lang="ko-KR" altLang="en-US" sz="1000" dirty="0">
              <a:solidFill>
                <a:srgbClr val="FFFF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43229" y="3410168"/>
            <a:ext cx="2160000" cy="43192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상태 메시지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상태 이미지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01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44091" y="971997"/>
            <a:ext cx="5157059" cy="3972680"/>
          </a:xfrm>
          <a:prstGeom prst="rect">
            <a:avLst/>
          </a:prstGeom>
          <a:pattFill prst="wdUpDiag">
            <a:fgClr>
              <a:srgbClr val="FFFF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8107" y="406966"/>
            <a:ext cx="10225136" cy="415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 smtClean="0">
                <a:solidFill>
                  <a:srgbClr val="222222"/>
                </a:solidFill>
                <a:latin typeface="Noto Sans CJK KR Bold" pitchFamily="34" charset="-127"/>
                <a:ea typeface="Noto Sans CJK KR Bold" pitchFamily="34" charset="-127"/>
              </a:rPr>
              <a:t>1. </a:t>
            </a:r>
            <a:r>
              <a:rPr lang="ko-KR" altLang="en-US" sz="1800" dirty="0" smtClean="0">
                <a:solidFill>
                  <a:srgbClr val="222222"/>
                </a:solidFill>
                <a:latin typeface="Noto Sans CJK KR Bold" pitchFamily="34" charset="-127"/>
                <a:ea typeface="Noto Sans CJK KR Bold" pitchFamily="34" charset="-127"/>
              </a:rPr>
              <a:t>시스템 구성도</a:t>
            </a:r>
            <a:endParaRPr lang="en-US" altLang="ko-KR" sz="1800" dirty="0">
              <a:solidFill>
                <a:srgbClr val="222222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35449" y="4222399"/>
            <a:ext cx="41327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ClientManager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모든 </a:t>
            </a:r>
            <a:r>
              <a:rPr lang="ko-KR" altLang="en-US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User을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관리하는 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</a:t>
            </a:r>
            <a:endParaRPr lang="en-US" altLang="ko-KR" sz="12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접속중인 </a:t>
            </a:r>
            <a:r>
              <a:rPr lang="ko-KR" altLang="en-US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유저,백업용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유저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lang="ko-KR" altLang="en-US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er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클라이언트와 통신하는 클래스-시그널을 정의하여 </a:t>
            </a:r>
            <a:endParaRPr lang="en-US" altLang="ko-KR" sz="12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메시지와 그 외의 시그널들을 </a:t>
            </a:r>
            <a:r>
              <a:rPr lang="ko-KR" altLang="en-US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구분,</a:t>
            </a:r>
            <a:r>
              <a:rPr lang="ko-KR" altLang="en-US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처리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CommandController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서버와 통신하는 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</a:t>
            </a:r>
            <a:endParaRPr lang="en-US" altLang="ko-KR" sz="12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서버에서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오는 시그널에 따라 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작업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92167" y="1145102"/>
            <a:ext cx="1416591" cy="5090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 w="0"/>
                <a:solidFill>
                  <a:schemeClr val="bg1"/>
                </a:solidFill>
              </a:rPr>
              <a:t>Server</a:t>
            </a:r>
            <a:endParaRPr lang="ko-KR" altLang="en-US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1156" y="2639165"/>
            <a:ext cx="2177706" cy="5168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ln w="0"/>
                <a:solidFill>
                  <a:schemeClr val="bg1"/>
                </a:solidFill>
              </a:rPr>
              <a:t>RoomManager</a:t>
            </a:r>
            <a:endParaRPr lang="ko-KR" altLang="en-US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904956" y="2639165"/>
            <a:ext cx="2177706" cy="5168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ln w="0"/>
                <a:solidFill>
                  <a:schemeClr val="bg1"/>
                </a:solidFill>
              </a:rPr>
              <a:t>ClientManager</a:t>
            </a:r>
            <a:endParaRPr lang="ko-KR" altLang="en-US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85514" y="4161097"/>
            <a:ext cx="1416591" cy="5090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 w="0"/>
                <a:solidFill>
                  <a:schemeClr val="bg1"/>
                </a:solidFill>
              </a:rPr>
              <a:t>User</a:t>
            </a:r>
            <a:endParaRPr lang="ko-KR" altLang="en-US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01156" y="4161097"/>
            <a:ext cx="2177706" cy="5168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ln w="0"/>
                <a:solidFill>
                  <a:schemeClr val="bg1"/>
                </a:solidFill>
              </a:rPr>
              <a:t>ChattingRoom</a:t>
            </a:r>
            <a:endParaRPr lang="ko-KR" altLang="en-US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816097" y="977384"/>
            <a:ext cx="2820088" cy="5168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ln w="0"/>
                <a:solidFill>
                  <a:schemeClr val="bg1"/>
                </a:solidFill>
              </a:rPr>
              <a:t>CommandController</a:t>
            </a:r>
            <a:endParaRPr lang="ko-KR" altLang="en-US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789166" y="2961013"/>
            <a:ext cx="1534148" cy="5090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 w="0"/>
                <a:solidFill>
                  <a:schemeClr val="bg1"/>
                </a:solidFill>
              </a:rPr>
              <a:t>Client(GUI)</a:t>
            </a:r>
            <a:endParaRPr lang="ko-KR" altLang="en-US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84841" y="2961013"/>
            <a:ext cx="1416591" cy="5090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ln w="0"/>
                <a:solidFill>
                  <a:schemeClr val="bg1"/>
                </a:solidFill>
              </a:rPr>
              <a:t>UserInfo</a:t>
            </a:r>
            <a:endParaRPr lang="ko-KR" altLang="en-US" sz="2000" dirty="0">
              <a:ln w="0"/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>
            <a:endCxn id="34" idx="0"/>
          </p:cNvCxnSpPr>
          <p:nvPr/>
        </p:nvCxnSpPr>
        <p:spPr>
          <a:xfrm flipH="1">
            <a:off x="1390009" y="1654184"/>
            <a:ext cx="1310453" cy="98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2" idx="2"/>
            <a:endCxn id="45" idx="0"/>
          </p:cNvCxnSpPr>
          <p:nvPr/>
        </p:nvCxnSpPr>
        <p:spPr>
          <a:xfrm>
            <a:off x="2700463" y="1654184"/>
            <a:ext cx="1293346" cy="98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7" idx="0"/>
            <a:endCxn id="34" idx="2"/>
          </p:cNvCxnSpPr>
          <p:nvPr/>
        </p:nvCxnSpPr>
        <p:spPr>
          <a:xfrm flipV="1">
            <a:off x="1390009" y="3156001"/>
            <a:ext cx="0" cy="1005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45" idx="2"/>
          </p:cNvCxnSpPr>
          <p:nvPr/>
        </p:nvCxnSpPr>
        <p:spPr>
          <a:xfrm flipV="1">
            <a:off x="3993809" y="3156001"/>
            <a:ext cx="0" cy="984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46" idx="3"/>
            <a:endCxn id="48" idx="1"/>
          </p:cNvCxnSpPr>
          <p:nvPr/>
        </p:nvCxnSpPr>
        <p:spPr>
          <a:xfrm flipV="1">
            <a:off x="4702105" y="1235802"/>
            <a:ext cx="2113992" cy="317983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48" idx="2"/>
            <a:endCxn id="49" idx="0"/>
          </p:cNvCxnSpPr>
          <p:nvPr/>
        </p:nvCxnSpPr>
        <p:spPr>
          <a:xfrm>
            <a:off x="8226141" y="1494220"/>
            <a:ext cx="1330099" cy="14667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48" idx="2"/>
            <a:endCxn id="50" idx="0"/>
          </p:cNvCxnSpPr>
          <p:nvPr/>
        </p:nvCxnSpPr>
        <p:spPr>
          <a:xfrm flipH="1">
            <a:off x="6993137" y="1494220"/>
            <a:ext cx="1233004" cy="14667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01156" y="5467993"/>
            <a:ext cx="5688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Sever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서버 측면의 클래스를 총괄, 명령을 내리는 </a:t>
            </a:r>
            <a:r>
              <a:rPr lang="ko-KR" altLang="en-US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역활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RoomManager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모든 </a:t>
            </a:r>
            <a:r>
              <a:rPr lang="ko-KR" altLang="en-US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ChattingRoom을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관리하는 클래스(사용중인 </a:t>
            </a:r>
            <a:r>
              <a:rPr lang="ko-KR" altLang="en-US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룸,백업용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룸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ChattingRoom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각 </a:t>
            </a:r>
            <a:r>
              <a:rPr lang="ko-KR" altLang="en-US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채팅방의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구체적인 정보를 관리하는 클래스(</a:t>
            </a:r>
            <a:r>
              <a:rPr lang="ko-KR" altLang="en-US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구성원,채팅내용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90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화살표 연결선 38"/>
          <p:cNvCxnSpPr/>
          <p:nvPr/>
        </p:nvCxnSpPr>
        <p:spPr>
          <a:xfrm flipH="1">
            <a:off x="1886055" y="3271412"/>
            <a:ext cx="3527044" cy="7704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88199" y="3275443"/>
            <a:ext cx="1140832" cy="81391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54" name="꺾인 연결선 153"/>
          <p:cNvCxnSpPr/>
          <p:nvPr/>
        </p:nvCxnSpPr>
        <p:spPr>
          <a:xfrm>
            <a:off x="5404995" y="2590514"/>
            <a:ext cx="3166137" cy="534831"/>
          </a:xfrm>
          <a:prstGeom prst="bentConnector3">
            <a:avLst>
              <a:gd name="adj1" fmla="val 4157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8107" y="380967"/>
            <a:ext cx="10225136" cy="5078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rgbClr val="22222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</a:t>
            </a:r>
            <a:r>
              <a:rPr lang="ko-KR" altLang="en-US" sz="2400" dirty="0" smtClean="0">
                <a:solidFill>
                  <a:srgbClr val="22222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중요 기능 프로토콜</a:t>
            </a:r>
            <a:endParaRPr lang="en-US" altLang="ko-KR" sz="2400" dirty="0">
              <a:solidFill>
                <a:srgbClr val="222222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807458" y="1315439"/>
            <a:ext cx="1186433" cy="4434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ln w="0"/>
                <a:solidFill>
                  <a:schemeClr val="bg1"/>
                </a:solidFill>
                <a:latin typeface="Consolas" panose="020B0609020204030204" pitchFamily="49" charset="0"/>
              </a:rPr>
              <a:t>Server</a:t>
            </a:r>
            <a:endParaRPr lang="ko-KR" altLang="en-US" sz="1800" dirty="0">
              <a:ln w="0"/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1877310" y="1775447"/>
            <a:ext cx="8746" cy="4597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282899" y="1315439"/>
            <a:ext cx="1186433" cy="4434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ln w="0"/>
                <a:solidFill>
                  <a:schemeClr val="bg1"/>
                </a:solidFill>
                <a:latin typeface="Consolas" panose="020B0609020204030204" pitchFamily="49" charset="0"/>
              </a:rPr>
              <a:t>Client</a:t>
            </a:r>
            <a:endParaRPr lang="ko-KR" altLang="en-US" sz="1800" dirty="0">
              <a:ln w="0"/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8641035" y="2842724"/>
            <a:ext cx="1362792" cy="660922"/>
            <a:chOff x="7742375" y="4878329"/>
            <a:chExt cx="1362792" cy="660922"/>
          </a:xfrm>
        </p:grpSpPr>
        <p:sp>
          <p:nvSpPr>
            <p:cNvPr id="84" name="타원 1"/>
            <p:cNvSpPr/>
            <p:nvPr/>
          </p:nvSpPr>
          <p:spPr>
            <a:xfrm>
              <a:off x="7742375" y="4878329"/>
              <a:ext cx="394604" cy="458120"/>
            </a:xfrm>
            <a:custGeom>
              <a:avLst/>
              <a:gdLst/>
              <a:ahLst/>
              <a:cxnLst/>
              <a:rect l="l" t="t" r="r" b="b"/>
              <a:pathLst>
                <a:path w="394604" h="458120">
                  <a:moveTo>
                    <a:pt x="197302" y="0"/>
                  </a:moveTo>
                  <a:cubicBezTo>
                    <a:pt x="276840" y="0"/>
                    <a:pt x="341318" y="64478"/>
                    <a:pt x="341318" y="144016"/>
                  </a:cubicBezTo>
                  <a:cubicBezTo>
                    <a:pt x="341318" y="192437"/>
                    <a:pt x="317422" y="235276"/>
                    <a:pt x="279261" y="259252"/>
                  </a:cubicBezTo>
                  <a:lnTo>
                    <a:pt x="394604" y="458120"/>
                  </a:lnTo>
                  <a:lnTo>
                    <a:pt x="0" y="458120"/>
                  </a:lnTo>
                  <a:lnTo>
                    <a:pt x="115344" y="259252"/>
                  </a:lnTo>
                  <a:cubicBezTo>
                    <a:pt x="77182" y="235276"/>
                    <a:pt x="53286" y="192437"/>
                    <a:pt x="53286" y="144016"/>
                  </a:cubicBezTo>
                  <a:cubicBezTo>
                    <a:pt x="53286" y="64478"/>
                    <a:pt x="117764" y="0"/>
                    <a:pt x="197302" y="0"/>
                  </a:cubicBez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rgbClr val="A8D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1"/>
            <p:cNvSpPr/>
            <p:nvPr/>
          </p:nvSpPr>
          <p:spPr>
            <a:xfrm>
              <a:off x="7982075" y="4878329"/>
              <a:ext cx="394604" cy="458120"/>
            </a:xfrm>
            <a:custGeom>
              <a:avLst/>
              <a:gdLst/>
              <a:ahLst/>
              <a:cxnLst/>
              <a:rect l="l" t="t" r="r" b="b"/>
              <a:pathLst>
                <a:path w="394604" h="458120">
                  <a:moveTo>
                    <a:pt x="197302" y="0"/>
                  </a:moveTo>
                  <a:cubicBezTo>
                    <a:pt x="276840" y="0"/>
                    <a:pt x="341318" y="64478"/>
                    <a:pt x="341318" y="144016"/>
                  </a:cubicBezTo>
                  <a:cubicBezTo>
                    <a:pt x="341318" y="192437"/>
                    <a:pt x="317422" y="235276"/>
                    <a:pt x="279261" y="259252"/>
                  </a:cubicBezTo>
                  <a:lnTo>
                    <a:pt x="394604" y="458120"/>
                  </a:lnTo>
                  <a:lnTo>
                    <a:pt x="0" y="458120"/>
                  </a:lnTo>
                  <a:lnTo>
                    <a:pt x="115344" y="259252"/>
                  </a:lnTo>
                  <a:cubicBezTo>
                    <a:pt x="77182" y="235276"/>
                    <a:pt x="53286" y="192437"/>
                    <a:pt x="53286" y="144016"/>
                  </a:cubicBezTo>
                  <a:cubicBezTo>
                    <a:pt x="53286" y="64478"/>
                    <a:pt x="117764" y="0"/>
                    <a:pt x="197302" y="0"/>
                  </a:cubicBez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rgbClr val="FFE1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1"/>
            <p:cNvSpPr/>
            <p:nvPr/>
          </p:nvSpPr>
          <p:spPr>
            <a:xfrm>
              <a:off x="8221775" y="4878329"/>
              <a:ext cx="394604" cy="458120"/>
            </a:xfrm>
            <a:custGeom>
              <a:avLst/>
              <a:gdLst/>
              <a:ahLst/>
              <a:cxnLst/>
              <a:rect l="l" t="t" r="r" b="b"/>
              <a:pathLst>
                <a:path w="394604" h="458120">
                  <a:moveTo>
                    <a:pt x="197302" y="0"/>
                  </a:moveTo>
                  <a:cubicBezTo>
                    <a:pt x="276840" y="0"/>
                    <a:pt x="341318" y="64478"/>
                    <a:pt x="341318" y="144016"/>
                  </a:cubicBezTo>
                  <a:cubicBezTo>
                    <a:pt x="341318" y="192437"/>
                    <a:pt x="317422" y="235276"/>
                    <a:pt x="279261" y="259252"/>
                  </a:cubicBezTo>
                  <a:lnTo>
                    <a:pt x="394604" y="458120"/>
                  </a:lnTo>
                  <a:lnTo>
                    <a:pt x="0" y="458120"/>
                  </a:lnTo>
                  <a:lnTo>
                    <a:pt x="115344" y="259252"/>
                  </a:lnTo>
                  <a:cubicBezTo>
                    <a:pt x="77182" y="235276"/>
                    <a:pt x="53286" y="192437"/>
                    <a:pt x="53286" y="144016"/>
                  </a:cubicBezTo>
                  <a:cubicBezTo>
                    <a:pt x="53286" y="64478"/>
                    <a:pt x="117764" y="0"/>
                    <a:pt x="197302" y="0"/>
                  </a:cubicBez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rgbClr val="A8D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1"/>
            <p:cNvSpPr/>
            <p:nvPr/>
          </p:nvSpPr>
          <p:spPr>
            <a:xfrm>
              <a:off x="8460238" y="4878329"/>
              <a:ext cx="394604" cy="458120"/>
            </a:xfrm>
            <a:custGeom>
              <a:avLst/>
              <a:gdLst/>
              <a:ahLst/>
              <a:cxnLst/>
              <a:rect l="l" t="t" r="r" b="b"/>
              <a:pathLst>
                <a:path w="394604" h="458120">
                  <a:moveTo>
                    <a:pt x="197302" y="0"/>
                  </a:moveTo>
                  <a:cubicBezTo>
                    <a:pt x="276840" y="0"/>
                    <a:pt x="341318" y="64478"/>
                    <a:pt x="341318" y="144016"/>
                  </a:cubicBezTo>
                  <a:cubicBezTo>
                    <a:pt x="341318" y="192437"/>
                    <a:pt x="317422" y="235276"/>
                    <a:pt x="279261" y="259252"/>
                  </a:cubicBezTo>
                  <a:lnTo>
                    <a:pt x="394604" y="458120"/>
                  </a:lnTo>
                  <a:lnTo>
                    <a:pt x="0" y="458120"/>
                  </a:lnTo>
                  <a:lnTo>
                    <a:pt x="115344" y="259252"/>
                  </a:lnTo>
                  <a:cubicBezTo>
                    <a:pt x="77182" y="235276"/>
                    <a:pt x="53286" y="192437"/>
                    <a:pt x="53286" y="144016"/>
                  </a:cubicBezTo>
                  <a:cubicBezTo>
                    <a:pt x="53286" y="64478"/>
                    <a:pt x="117764" y="0"/>
                    <a:pt x="197302" y="0"/>
                  </a:cubicBez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rgbClr val="FFE1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1"/>
            <p:cNvSpPr/>
            <p:nvPr/>
          </p:nvSpPr>
          <p:spPr>
            <a:xfrm>
              <a:off x="8710563" y="4878329"/>
              <a:ext cx="394604" cy="458120"/>
            </a:xfrm>
            <a:custGeom>
              <a:avLst/>
              <a:gdLst/>
              <a:ahLst/>
              <a:cxnLst/>
              <a:rect l="l" t="t" r="r" b="b"/>
              <a:pathLst>
                <a:path w="394604" h="458120">
                  <a:moveTo>
                    <a:pt x="197302" y="0"/>
                  </a:moveTo>
                  <a:cubicBezTo>
                    <a:pt x="276840" y="0"/>
                    <a:pt x="341318" y="64478"/>
                    <a:pt x="341318" y="144016"/>
                  </a:cubicBezTo>
                  <a:cubicBezTo>
                    <a:pt x="341318" y="192437"/>
                    <a:pt x="317422" y="235276"/>
                    <a:pt x="279261" y="259252"/>
                  </a:cubicBezTo>
                  <a:lnTo>
                    <a:pt x="394604" y="458120"/>
                  </a:lnTo>
                  <a:lnTo>
                    <a:pt x="0" y="458120"/>
                  </a:lnTo>
                  <a:lnTo>
                    <a:pt x="115344" y="259252"/>
                  </a:lnTo>
                  <a:cubicBezTo>
                    <a:pt x="77182" y="235276"/>
                    <a:pt x="53286" y="192437"/>
                    <a:pt x="53286" y="144016"/>
                  </a:cubicBezTo>
                  <a:cubicBezTo>
                    <a:pt x="53286" y="64478"/>
                    <a:pt x="117764" y="0"/>
                    <a:pt x="197302" y="0"/>
                  </a:cubicBez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rgbClr val="A8D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776673" y="5100614"/>
              <a:ext cx="1284808" cy="4386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 smtClean="0">
                  <a:ln w="0"/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Client</a:t>
              </a:r>
              <a:endParaRPr lang="ko-KR" altLang="en-US" sz="1800" dirty="0">
                <a:ln w="0"/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cxnSp>
        <p:nvCxnSpPr>
          <p:cNvPr id="96" name="직선 화살표 연결선 95"/>
          <p:cNvCxnSpPr/>
          <p:nvPr/>
        </p:nvCxnSpPr>
        <p:spPr>
          <a:xfrm>
            <a:off x="1886055" y="2340149"/>
            <a:ext cx="35146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2588945" y="2059009"/>
            <a:ext cx="193934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새유저</a:t>
            </a:r>
            <a:r>
              <a:rPr lang="ko-KR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접속 </a:t>
            </a:r>
            <a:r>
              <a:rPr lang="en-US" altLang="ko-K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신규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6840835" y="2609017"/>
            <a:ext cx="15760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접속한 유저의 정보</a:t>
            </a:r>
            <a:endParaRPr lang="en-US" altLang="ko-KR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브로드</a:t>
            </a:r>
            <a:r>
              <a:rPr lang="ko-KR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캐스팅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1890375" y="3048701"/>
            <a:ext cx="35146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592363" y="2752452"/>
            <a:ext cx="193934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유저 접속 </a:t>
            </a:r>
            <a:r>
              <a:rPr lang="en-US" altLang="ko-K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기존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200875" y="3195869"/>
            <a:ext cx="88036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화면 갱신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88945" y="3323605"/>
            <a:ext cx="1939341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백업 정보 전달</a:t>
            </a:r>
            <a:endParaRPr lang="en-US" altLang="ko-KR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상태 메시지</a:t>
            </a:r>
            <a:r>
              <a:rPr lang="en-US" altLang="ko-KR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</a:t>
            </a:r>
            <a:r>
              <a:rPr lang="ko-KR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이미지</a:t>
            </a:r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채팅 리스트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880225" y="4581689"/>
            <a:ext cx="35146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598421" y="4212357"/>
            <a:ext cx="1939341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상태 변경</a:t>
            </a:r>
            <a:endParaRPr lang="en-US" altLang="ko-KR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이미지</a:t>
            </a:r>
            <a:r>
              <a:rPr lang="en-US" altLang="ko-KR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 </a:t>
            </a:r>
            <a:r>
              <a:rPr lang="ko-KR" altLang="en-US" sz="1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메세지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1886957" y="5352957"/>
            <a:ext cx="35146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588945" y="5400449"/>
            <a:ext cx="193934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유저 접속 끊김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5386806" y="6156573"/>
            <a:ext cx="97883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/>
          <p:nvPr/>
        </p:nvCxnSpPr>
        <p:spPr>
          <a:xfrm>
            <a:off x="5386806" y="5669435"/>
            <a:ext cx="978838" cy="487138"/>
          </a:xfrm>
          <a:prstGeom prst="bentConnector3">
            <a:avLst>
              <a:gd name="adj1" fmla="val 9962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453342" y="5710098"/>
            <a:ext cx="21579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연결이 끊긴 유저 정보 백업</a:t>
            </a:r>
            <a:endParaRPr lang="en-US" altLang="ko-KR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자원 반납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5391929" y="1763694"/>
            <a:ext cx="8746" cy="4597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8630008" y="4593848"/>
            <a:ext cx="1362792" cy="660922"/>
            <a:chOff x="7742375" y="4878329"/>
            <a:chExt cx="1362792" cy="660922"/>
          </a:xfrm>
        </p:grpSpPr>
        <p:sp>
          <p:nvSpPr>
            <p:cNvPr id="60" name="타원 1"/>
            <p:cNvSpPr/>
            <p:nvPr/>
          </p:nvSpPr>
          <p:spPr>
            <a:xfrm>
              <a:off x="7742375" y="4878329"/>
              <a:ext cx="394604" cy="458120"/>
            </a:xfrm>
            <a:custGeom>
              <a:avLst/>
              <a:gdLst/>
              <a:ahLst/>
              <a:cxnLst/>
              <a:rect l="l" t="t" r="r" b="b"/>
              <a:pathLst>
                <a:path w="394604" h="458120">
                  <a:moveTo>
                    <a:pt x="197302" y="0"/>
                  </a:moveTo>
                  <a:cubicBezTo>
                    <a:pt x="276840" y="0"/>
                    <a:pt x="341318" y="64478"/>
                    <a:pt x="341318" y="144016"/>
                  </a:cubicBezTo>
                  <a:cubicBezTo>
                    <a:pt x="341318" y="192437"/>
                    <a:pt x="317422" y="235276"/>
                    <a:pt x="279261" y="259252"/>
                  </a:cubicBezTo>
                  <a:lnTo>
                    <a:pt x="394604" y="458120"/>
                  </a:lnTo>
                  <a:lnTo>
                    <a:pt x="0" y="458120"/>
                  </a:lnTo>
                  <a:lnTo>
                    <a:pt x="115344" y="259252"/>
                  </a:lnTo>
                  <a:cubicBezTo>
                    <a:pt x="77182" y="235276"/>
                    <a:pt x="53286" y="192437"/>
                    <a:pt x="53286" y="144016"/>
                  </a:cubicBezTo>
                  <a:cubicBezTo>
                    <a:pt x="53286" y="64478"/>
                    <a:pt x="117764" y="0"/>
                    <a:pt x="197302" y="0"/>
                  </a:cubicBez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rgbClr val="A8D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1"/>
            <p:cNvSpPr/>
            <p:nvPr/>
          </p:nvSpPr>
          <p:spPr>
            <a:xfrm>
              <a:off x="7982075" y="4878329"/>
              <a:ext cx="394604" cy="458120"/>
            </a:xfrm>
            <a:custGeom>
              <a:avLst/>
              <a:gdLst/>
              <a:ahLst/>
              <a:cxnLst/>
              <a:rect l="l" t="t" r="r" b="b"/>
              <a:pathLst>
                <a:path w="394604" h="458120">
                  <a:moveTo>
                    <a:pt x="197302" y="0"/>
                  </a:moveTo>
                  <a:cubicBezTo>
                    <a:pt x="276840" y="0"/>
                    <a:pt x="341318" y="64478"/>
                    <a:pt x="341318" y="144016"/>
                  </a:cubicBezTo>
                  <a:cubicBezTo>
                    <a:pt x="341318" y="192437"/>
                    <a:pt x="317422" y="235276"/>
                    <a:pt x="279261" y="259252"/>
                  </a:cubicBezTo>
                  <a:lnTo>
                    <a:pt x="394604" y="458120"/>
                  </a:lnTo>
                  <a:lnTo>
                    <a:pt x="0" y="458120"/>
                  </a:lnTo>
                  <a:lnTo>
                    <a:pt x="115344" y="259252"/>
                  </a:lnTo>
                  <a:cubicBezTo>
                    <a:pt x="77182" y="235276"/>
                    <a:pt x="53286" y="192437"/>
                    <a:pt x="53286" y="144016"/>
                  </a:cubicBezTo>
                  <a:cubicBezTo>
                    <a:pt x="53286" y="64478"/>
                    <a:pt x="117764" y="0"/>
                    <a:pt x="197302" y="0"/>
                  </a:cubicBez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rgbClr val="FFE1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1"/>
            <p:cNvSpPr/>
            <p:nvPr/>
          </p:nvSpPr>
          <p:spPr>
            <a:xfrm>
              <a:off x="8221775" y="4878329"/>
              <a:ext cx="394604" cy="458120"/>
            </a:xfrm>
            <a:custGeom>
              <a:avLst/>
              <a:gdLst/>
              <a:ahLst/>
              <a:cxnLst/>
              <a:rect l="l" t="t" r="r" b="b"/>
              <a:pathLst>
                <a:path w="394604" h="458120">
                  <a:moveTo>
                    <a:pt x="197302" y="0"/>
                  </a:moveTo>
                  <a:cubicBezTo>
                    <a:pt x="276840" y="0"/>
                    <a:pt x="341318" y="64478"/>
                    <a:pt x="341318" y="144016"/>
                  </a:cubicBezTo>
                  <a:cubicBezTo>
                    <a:pt x="341318" y="192437"/>
                    <a:pt x="317422" y="235276"/>
                    <a:pt x="279261" y="259252"/>
                  </a:cubicBezTo>
                  <a:lnTo>
                    <a:pt x="394604" y="458120"/>
                  </a:lnTo>
                  <a:lnTo>
                    <a:pt x="0" y="458120"/>
                  </a:lnTo>
                  <a:lnTo>
                    <a:pt x="115344" y="259252"/>
                  </a:lnTo>
                  <a:cubicBezTo>
                    <a:pt x="77182" y="235276"/>
                    <a:pt x="53286" y="192437"/>
                    <a:pt x="53286" y="144016"/>
                  </a:cubicBezTo>
                  <a:cubicBezTo>
                    <a:pt x="53286" y="64478"/>
                    <a:pt x="117764" y="0"/>
                    <a:pt x="197302" y="0"/>
                  </a:cubicBez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rgbClr val="A8D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1"/>
            <p:cNvSpPr/>
            <p:nvPr/>
          </p:nvSpPr>
          <p:spPr>
            <a:xfrm>
              <a:off x="8460238" y="4878329"/>
              <a:ext cx="394604" cy="458120"/>
            </a:xfrm>
            <a:custGeom>
              <a:avLst/>
              <a:gdLst/>
              <a:ahLst/>
              <a:cxnLst/>
              <a:rect l="l" t="t" r="r" b="b"/>
              <a:pathLst>
                <a:path w="394604" h="458120">
                  <a:moveTo>
                    <a:pt x="197302" y="0"/>
                  </a:moveTo>
                  <a:cubicBezTo>
                    <a:pt x="276840" y="0"/>
                    <a:pt x="341318" y="64478"/>
                    <a:pt x="341318" y="144016"/>
                  </a:cubicBezTo>
                  <a:cubicBezTo>
                    <a:pt x="341318" y="192437"/>
                    <a:pt x="317422" y="235276"/>
                    <a:pt x="279261" y="259252"/>
                  </a:cubicBezTo>
                  <a:lnTo>
                    <a:pt x="394604" y="458120"/>
                  </a:lnTo>
                  <a:lnTo>
                    <a:pt x="0" y="458120"/>
                  </a:lnTo>
                  <a:lnTo>
                    <a:pt x="115344" y="259252"/>
                  </a:lnTo>
                  <a:cubicBezTo>
                    <a:pt x="77182" y="235276"/>
                    <a:pt x="53286" y="192437"/>
                    <a:pt x="53286" y="144016"/>
                  </a:cubicBezTo>
                  <a:cubicBezTo>
                    <a:pt x="53286" y="64478"/>
                    <a:pt x="117764" y="0"/>
                    <a:pt x="197302" y="0"/>
                  </a:cubicBez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rgbClr val="FFE1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1"/>
            <p:cNvSpPr/>
            <p:nvPr/>
          </p:nvSpPr>
          <p:spPr>
            <a:xfrm>
              <a:off x="8710563" y="4878329"/>
              <a:ext cx="394604" cy="458120"/>
            </a:xfrm>
            <a:custGeom>
              <a:avLst/>
              <a:gdLst/>
              <a:ahLst/>
              <a:cxnLst/>
              <a:rect l="l" t="t" r="r" b="b"/>
              <a:pathLst>
                <a:path w="394604" h="458120">
                  <a:moveTo>
                    <a:pt x="197302" y="0"/>
                  </a:moveTo>
                  <a:cubicBezTo>
                    <a:pt x="276840" y="0"/>
                    <a:pt x="341318" y="64478"/>
                    <a:pt x="341318" y="144016"/>
                  </a:cubicBezTo>
                  <a:cubicBezTo>
                    <a:pt x="341318" y="192437"/>
                    <a:pt x="317422" y="235276"/>
                    <a:pt x="279261" y="259252"/>
                  </a:cubicBezTo>
                  <a:lnTo>
                    <a:pt x="394604" y="458120"/>
                  </a:lnTo>
                  <a:lnTo>
                    <a:pt x="0" y="458120"/>
                  </a:lnTo>
                  <a:lnTo>
                    <a:pt x="115344" y="259252"/>
                  </a:lnTo>
                  <a:cubicBezTo>
                    <a:pt x="77182" y="235276"/>
                    <a:pt x="53286" y="192437"/>
                    <a:pt x="53286" y="144016"/>
                  </a:cubicBezTo>
                  <a:cubicBezTo>
                    <a:pt x="53286" y="64478"/>
                    <a:pt x="117764" y="0"/>
                    <a:pt x="197302" y="0"/>
                  </a:cubicBez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rgbClr val="A8D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7776673" y="5100614"/>
              <a:ext cx="1284808" cy="4386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 smtClean="0">
                  <a:ln w="0"/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Client</a:t>
              </a:r>
              <a:endParaRPr lang="ko-KR" altLang="en-US" sz="1800" dirty="0">
                <a:ln w="0"/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6527273" y="4374083"/>
            <a:ext cx="1204176" cy="8463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변경한 정보를</a:t>
            </a:r>
            <a:endParaRPr lang="en-US" altLang="ko-KR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브로드캐스팅</a:t>
            </a:r>
            <a:endParaRPr lang="en-US" altLang="ko-KR" sz="1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화면 갱신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5394845" y="4860429"/>
            <a:ext cx="317418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81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꺾인 연결선 153"/>
          <p:cNvCxnSpPr/>
          <p:nvPr/>
        </p:nvCxnSpPr>
        <p:spPr>
          <a:xfrm flipV="1">
            <a:off x="7340264" y="2605670"/>
            <a:ext cx="1258023" cy="131865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8107" y="380967"/>
            <a:ext cx="10225136" cy="5078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rgbClr val="22222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</a:t>
            </a:r>
            <a:r>
              <a:rPr lang="ko-KR" altLang="en-US" sz="2400" dirty="0" smtClean="0">
                <a:solidFill>
                  <a:srgbClr val="22222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중요 기능 프로토콜</a:t>
            </a:r>
            <a:endParaRPr lang="en-US" altLang="ko-KR" sz="2400" dirty="0">
              <a:solidFill>
                <a:srgbClr val="222222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55008" y="1404045"/>
            <a:ext cx="1186433" cy="4434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ln w="0"/>
                <a:solidFill>
                  <a:schemeClr val="bg1"/>
                </a:solidFill>
                <a:latin typeface="Consolas" panose="020B0609020204030204" pitchFamily="49" charset="0"/>
              </a:rPr>
              <a:t>Server</a:t>
            </a:r>
            <a:endParaRPr lang="ko-KR" altLang="en-US" sz="1800" dirty="0">
              <a:ln w="0"/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904008" y="1836093"/>
            <a:ext cx="1" cy="43101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10792" y="1404045"/>
            <a:ext cx="1186433" cy="4434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ln w="0"/>
                <a:solidFill>
                  <a:schemeClr val="bg1"/>
                </a:solidFill>
                <a:latin typeface="Consolas" panose="020B0609020204030204" pitchFamily="49" charset="0"/>
              </a:rPr>
              <a:t>Client</a:t>
            </a:r>
            <a:endParaRPr lang="ko-KR" altLang="en-US" sz="1800" dirty="0">
              <a:ln w="0"/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2848224" y="1847455"/>
            <a:ext cx="1" cy="43101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310962" y="1404045"/>
            <a:ext cx="1707818" cy="4434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 smtClean="0">
                <a:ln w="0"/>
                <a:solidFill>
                  <a:schemeClr val="bg1"/>
                </a:solidFill>
                <a:latin typeface="Consolas" panose="020B0609020204030204" pitchFamily="49" charset="0"/>
              </a:rPr>
              <a:t>ChattingRoom</a:t>
            </a:r>
            <a:endParaRPr lang="ko-KR" altLang="en-US" sz="1800" dirty="0">
              <a:ln w="0"/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직선 연결선 42"/>
          <p:cNvCxnSpPr>
            <a:endCxn id="44" idx="2"/>
          </p:cNvCxnSpPr>
          <p:nvPr/>
        </p:nvCxnSpPr>
        <p:spPr>
          <a:xfrm flipV="1">
            <a:off x="4989609" y="1851285"/>
            <a:ext cx="1703" cy="42949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199224" y="1407875"/>
            <a:ext cx="1584176" cy="4434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 smtClean="0">
                <a:ln w="0"/>
                <a:solidFill>
                  <a:schemeClr val="bg1"/>
                </a:solidFill>
                <a:latin typeface="Consolas" panose="020B0609020204030204" pitchFamily="49" charset="0"/>
              </a:rPr>
              <a:t>RoomManager</a:t>
            </a:r>
            <a:endParaRPr lang="ko-KR" altLang="en-US" sz="1800" dirty="0">
              <a:ln w="0"/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7331572" y="1847455"/>
            <a:ext cx="0" cy="4298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8569259" y="2368744"/>
            <a:ext cx="1362792" cy="660922"/>
            <a:chOff x="7742375" y="4878329"/>
            <a:chExt cx="1362792" cy="660922"/>
          </a:xfrm>
        </p:grpSpPr>
        <p:sp>
          <p:nvSpPr>
            <p:cNvPr id="84" name="타원 1"/>
            <p:cNvSpPr/>
            <p:nvPr/>
          </p:nvSpPr>
          <p:spPr>
            <a:xfrm>
              <a:off x="7742375" y="4878329"/>
              <a:ext cx="394604" cy="458120"/>
            </a:xfrm>
            <a:custGeom>
              <a:avLst/>
              <a:gdLst/>
              <a:ahLst/>
              <a:cxnLst/>
              <a:rect l="l" t="t" r="r" b="b"/>
              <a:pathLst>
                <a:path w="394604" h="458120">
                  <a:moveTo>
                    <a:pt x="197302" y="0"/>
                  </a:moveTo>
                  <a:cubicBezTo>
                    <a:pt x="276840" y="0"/>
                    <a:pt x="341318" y="64478"/>
                    <a:pt x="341318" y="144016"/>
                  </a:cubicBezTo>
                  <a:cubicBezTo>
                    <a:pt x="341318" y="192437"/>
                    <a:pt x="317422" y="235276"/>
                    <a:pt x="279261" y="259252"/>
                  </a:cubicBezTo>
                  <a:lnTo>
                    <a:pt x="394604" y="458120"/>
                  </a:lnTo>
                  <a:lnTo>
                    <a:pt x="0" y="458120"/>
                  </a:lnTo>
                  <a:lnTo>
                    <a:pt x="115344" y="259252"/>
                  </a:lnTo>
                  <a:cubicBezTo>
                    <a:pt x="77182" y="235276"/>
                    <a:pt x="53286" y="192437"/>
                    <a:pt x="53286" y="144016"/>
                  </a:cubicBezTo>
                  <a:cubicBezTo>
                    <a:pt x="53286" y="64478"/>
                    <a:pt x="117764" y="0"/>
                    <a:pt x="197302" y="0"/>
                  </a:cubicBez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rgbClr val="A8D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1"/>
            <p:cNvSpPr/>
            <p:nvPr/>
          </p:nvSpPr>
          <p:spPr>
            <a:xfrm>
              <a:off x="7982075" y="4878329"/>
              <a:ext cx="394604" cy="458120"/>
            </a:xfrm>
            <a:custGeom>
              <a:avLst/>
              <a:gdLst/>
              <a:ahLst/>
              <a:cxnLst/>
              <a:rect l="l" t="t" r="r" b="b"/>
              <a:pathLst>
                <a:path w="394604" h="458120">
                  <a:moveTo>
                    <a:pt x="197302" y="0"/>
                  </a:moveTo>
                  <a:cubicBezTo>
                    <a:pt x="276840" y="0"/>
                    <a:pt x="341318" y="64478"/>
                    <a:pt x="341318" y="144016"/>
                  </a:cubicBezTo>
                  <a:cubicBezTo>
                    <a:pt x="341318" y="192437"/>
                    <a:pt x="317422" y="235276"/>
                    <a:pt x="279261" y="259252"/>
                  </a:cubicBezTo>
                  <a:lnTo>
                    <a:pt x="394604" y="458120"/>
                  </a:lnTo>
                  <a:lnTo>
                    <a:pt x="0" y="458120"/>
                  </a:lnTo>
                  <a:lnTo>
                    <a:pt x="115344" y="259252"/>
                  </a:lnTo>
                  <a:cubicBezTo>
                    <a:pt x="77182" y="235276"/>
                    <a:pt x="53286" y="192437"/>
                    <a:pt x="53286" y="144016"/>
                  </a:cubicBezTo>
                  <a:cubicBezTo>
                    <a:pt x="53286" y="64478"/>
                    <a:pt x="117764" y="0"/>
                    <a:pt x="197302" y="0"/>
                  </a:cubicBez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rgbClr val="FFE1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1"/>
            <p:cNvSpPr/>
            <p:nvPr/>
          </p:nvSpPr>
          <p:spPr>
            <a:xfrm>
              <a:off x="8221775" y="4878329"/>
              <a:ext cx="394604" cy="458120"/>
            </a:xfrm>
            <a:custGeom>
              <a:avLst/>
              <a:gdLst/>
              <a:ahLst/>
              <a:cxnLst/>
              <a:rect l="l" t="t" r="r" b="b"/>
              <a:pathLst>
                <a:path w="394604" h="458120">
                  <a:moveTo>
                    <a:pt x="197302" y="0"/>
                  </a:moveTo>
                  <a:cubicBezTo>
                    <a:pt x="276840" y="0"/>
                    <a:pt x="341318" y="64478"/>
                    <a:pt x="341318" y="144016"/>
                  </a:cubicBezTo>
                  <a:cubicBezTo>
                    <a:pt x="341318" y="192437"/>
                    <a:pt x="317422" y="235276"/>
                    <a:pt x="279261" y="259252"/>
                  </a:cubicBezTo>
                  <a:lnTo>
                    <a:pt x="394604" y="458120"/>
                  </a:lnTo>
                  <a:lnTo>
                    <a:pt x="0" y="458120"/>
                  </a:lnTo>
                  <a:lnTo>
                    <a:pt x="115344" y="259252"/>
                  </a:lnTo>
                  <a:cubicBezTo>
                    <a:pt x="77182" y="235276"/>
                    <a:pt x="53286" y="192437"/>
                    <a:pt x="53286" y="144016"/>
                  </a:cubicBezTo>
                  <a:cubicBezTo>
                    <a:pt x="53286" y="64478"/>
                    <a:pt x="117764" y="0"/>
                    <a:pt x="197302" y="0"/>
                  </a:cubicBez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rgbClr val="A8D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1"/>
            <p:cNvSpPr/>
            <p:nvPr/>
          </p:nvSpPr>
          <p:spPr>
            <a:xfrm>
              <a:off x="8460238" y="4878329"/>
              <a:ext cx="394604" cy="458120"/>
            </a:xfrm>
            <a:custGeom>
              <a:avLst/>
              <a:gdLst/>
              <a:ahLst/>
              <a:cxnLst/>
              <a:rect l="l" t="t" r="r" b="b"/>
              <a:pathLst>
                <a:path w="394604" h="458120">
                  <a:moveTo>
                    <a:pt x="197302" y="0"/>
                  </a:moveTo>
                  <a:cubicBezTo>
                    <a:pt x="276840" y="0"/>
                    <a:pt x="341318" y="64478"/>
                    <a:pt x="341318" y="144016"/>
                  </a:cubicBezTo>
                  <a:cubicBezTo>
                    <a:pt x="341318" y="192437"/>
                    <a:pt x="317422" y="235276"/>
                    <a:pt x="279261" y="259252"/>
                  </a:cubicBezTo>
                  <a:lnTo>
                    <a:pt x="394604" y="458120"/>
                  </a:lnTo>
                  <a:lnTo>
                    <a:pt x="0" y="458120"/>
                  </a:lnTo>
                  <a:lnTo>
                    <a:pt x="115344" y="259252"/>
                  </a:lnTo>
                  <a:cubicBezTo>
                    <a:pt x="77182" y="235276"/>
                    <a:pt x="53286" y="192437"/>
                    <a:pt x="53286" y="144016"/>
                  </a:cubicBezTo>
                  <a:cubicBezTo>
                    <a:pt x="53286" y="64478"/>
                    <a:pt x="117764" y="0"/>
                    <a:pt x="197302" y="0"/>
                  </a:cubicBez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rgbClr val="FFE1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1"/>
            <p:cNvSpPr/>
            <p:nvPr/>
          </p:nvSpPr>
          <p:spPr>
            <a:xfrm>
              <a:off x="8710563" y="4878329"/>
              <a:ext cx="394604" cy="458120"/>
            </a:xfrm>
            <a:custGeom>
              <a:avLst/>
              <a:gdLst/>
              <a:ahLst/>
              <a:cxnLst/>
              <a:rect l="l" t="t" r="r" b="b"/>
              <a:pathLst>
                <a:path w="394604" h="458120">
                  <a:moveTo>
                    <a:pt x="197302" y="0"/>
                  </a:moveTo>
                  <a:cubicBezTo>
                    <a:pt x="276840" y="0"/>
                    <a:pt x="341318" y="64478"/>
                    <a:pt x="341318" y="144016"/>
                  </a:cubicBezTo>
                  <a:cubicBezTo>
                    <a:pt x="341318" y="192437"/>
                    <a:pt x="317422" y="235276"/>
                    <a:pt x="279261" y="259252"/>
                  </a:cubicBezTo>
                  <a:lnTo>
                    <a:pt x="394604" y="458120"/>
                  </a:lnTo>
                  <a:lnTo>
                    <a:pt x="0" y="458120"/>
                  </a:lnTo>
                  <a:lnTo>
                    <a:pt x="115344" y="259252"/>
                  </a:lnTo>
                  <a:cubicBezTo>
                    <a:pt x="77182" y="235276"/>
                    <a:pt x="53286" y="192437"/>
                    <a:pt x="53286" y="144016"/>
                  </a:cubicBezTo>
                  <a:cubicBezTo>
                    <a:pt x="53286" y="64478"/>
                    <a:pt x="117764" y="0"/>
                    <a:pt x="197302" y="0"/>
                  </a:cubicBez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rgbClr val="A8D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776673" y="5100614"/>
              <a:ext cx="1284808" cy="4386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 smtClean="0">
                  <a:ln w="0"/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Client</a:t>
              </a:r>
              <a:endParaRPr lang="ko-KR" altLang="en-US" sz="1800" dirty="0">
                <a:ln w="0"/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cxnSp>
        <p:nvCxnSpPr>
          <p:cNvPr id="96" name="직선 화살표 연결선 95"/>
          <p:cNvCxnSpPr/>
          <p:nvPr/>
        </p:nvCxnSpPr>
        <p:spPr>
          <a:xfrm>
            <a:off x="904008" y="2372326"/>
            <a:ext cx="194421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2848224" y="2647926"/>
            <a:ext cx="214138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V="1">
            <a:off x="4989613" y="3727929"/>
            <a:ext cx="2355278" cy="1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1330935" y="2052117"/>
            <a:ext cx="109036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채팅 방 생성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373736" y="2340149"/>
            <a:ext cx="109036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채팅 방 생성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5628729" y="3420269"/>
            <a:ext cx="109036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채팅 방 생성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46" name="직선 화살표 연결선 145"/>
          <p:cNvCxnSpPr/>
          <p:nvPr/>
        </p:nvCxnSpPr>
        <p:spPr>
          <a:xfrm flipH="1">
            <a:off x="4989613" y="3335658"/>
            <a:ext cx="97883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8367138" y="3042226"/>
            <a:ext cx="178606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채팅 방 인원 모두에게</a:t>
            </a:r>
            <a:endParaRPr lang="en-US" altLang="ko-KR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브로드캐스팅</a:t>
            </a:r>
            <a:endParaRPr lang="en-US" altLang="ko-KR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채팅 창 띄우기</a:t>
            </a:r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채팅 목록 추가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77" name="꺾인 연결선 176"/>
          <p:cNvCxnSpPr/>
          <p:nvPr/>
        </p:nvCxnSpPr>
        <p:spPr>
          <a:xfrm>
            <a:off x="4989613" y="2848520"/>
            <a:ext cx="978838" cy="487138"/>
          </a:xfrm>
          <a:prstGeom prst="bentConnector3">
            <a:avLst>
              <a:gd name="adj1" fmla="val 9962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/>
          <p:cNvSpPr/>
          <p:nvPr/>
        </p:nvSpPr>
        <p:spPr>
          <a:xfrm>
            <a:off x="5410811" y="2340149"/>
            <a:ext cx="14141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새로운 방 생성</a:t>
            </a:r>
            <a:endParaRPr lang="en-US" altLang="ko-KR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관리 목록에 추가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84" name="꺾인 연결선 183"/>
          <p:cNvCxnSpPr/>
          <p:nvPr/>
        </p:nvCxnSpPr>
        <p:spPr>
          <a:xfrm flipV="1">
            <a:off x="7368866" y="5165287"/>
            <a:ext cx="1258023" cy="55923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그룹 184"/>
          <p:cNvGrpSpPr/>
          <p:nvPr/>
        </p:nvGrpSpPr>
        <p:grpSpPr>
          <a:xfrm>
            <a:off x="8610359" y="4860429"/>
            <a:ext cx="1362792" cy="660922"/>
            <a:chOff x="7742375" y="4878329"/>
            <a:chExt cx="1362792" cy="660922"/>
          </a:xfrm>
        </p:grpSpPr>
        <p:sp>
          <p:nvSpPr>
            <p:cNvPr id="186" name="타원 1"/>
            <p:cNvSpPr/>
            <p:nvPr/>
          </p:nvSpPr>
          <p:spPr>
            <a:xfrm>
              <a:off x="7742375" y="4878329"/>
              <a:ext cx="394604" cy="458120"/>
            </a:xfrm>
            <a:custGeom>
              <a:avLst/>
              <a:gdLst/>
              <a:ahLst/>
              <a:cxnLst/>
              <a:rect l="l" t="t" r="r" b="b"/>
              <a:pathLst>
                <a:path w="394604" h="458120">
                  <a:moveTo>
                    <a:pt x="197302" y="0"/>
                  </a:moveTo>
                  <a:cubicBezTo>
                    <a:pt x="276840" y="0"/>
                    <a:pt x="341318" y="64478"/>
                    <a:pt x="341318" y="144016"/>
                  </a:cubicBezTo>
                  <a:cubicBezTo>
                    <a:pt x="341318" y="192437"/>
                    <a:pt x="317422" y="235276"/>
                    <a:pt x="279261" y="259252"/>
                  </a:cubicBezTo>
                  <a:lnTo>
                    <a:pt x="394604" y="458120"/>
                  </a:lnTo>
                  <a:lnTo>
                    <a:pt x="0" y="458120"/>
                  </a:lnTo>
                  <a:lnTo>
                    <a:pt x="115344" y="259252"/>
                  </a:lnTo>
                  <a:cubicBezTo>
                    <a:pt x="77182" y="235276"/>
                    <a:pt x="53286" y="192437"/>
                    <a:pt x="53286" y="144016"/>
                  </a:cubicBezTo>
                  <a:cubicBezTo>
                    <a:pt x="53286" y="64478"/>
                    <a:pt x="117764" y="0"/>
                    <a:pt x="197302" y="0"/>
                  </a:cubicBez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rgbClr val="A8D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"/>
            <p:cNvSpPr/>
            <p:nvPr/>
          </p:nvSpPr>
          <p:spPr>
            <a:xfrm>
              <a:off x="7982075" y="4878329"/>
              <a:ext cx="394604" cy="458120"/>
            </a:xfrm>
            <a:custGeom>
              <a:avLst/>
              <a:gdLst/>
              <a:ahLst/>
              <a:cxnLst/>
              <a:rect l="l" t="t" r="r" b="b"/>
              <a:pathLst>
                <a:path w="394604" h="458120">
                  <a:moveTo>
                    <a:pt x="197302" y="0"/>
                  </a:moveTo>
                  <a:cubicBezTo>
                    <a:pt x="276840" y="0"/>
                    <a:pt x="341318" y="64478"/>
                    <a:pt x="341318" y="144016"/>
                  </a:cubicBezTo>
                  <a:cubicBezTo>
                    <a:pt x="341318" y="192437"/>
                    <a:pt x="317422" y="235276"/>
                    <a:pt x="279261" y="259252"/>
                  </a:cubicBezTo>
                  <a:lnTo>
                    <a:pt x="394604" y="458120"/>
                  </a:lnTo>
                  <a:lnTo>
                    <a:pt x="0" y="458120"/>
                  </a:lnTo>
                  <a:lnTo>
                    <a:pt x="115344" y="259252"/>
                  </a:lnTo>
                  <a:cubicBezTo>
                    <a:pt x="77182" y="235276"/>
                    <a:pt x="53286" y="192437"/>
                    <a:pt x="53286" y="144016"/>
                  </a:cubicBezTo>
                  <a:cubicBezTo>
                    <a:pt x="53286" y="64478"/>
                    <a:pt x="117764" y="0"/>
                    <a:pt x="197302" y="0"/>
                  </a:cubicBez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rgbClr val="FFE1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"/>
            <p:cNvSpPr/>
            <p:nvPr/>
          </p:nvSpPr>
          <p:spPr>
            <a:xfrm>
              <a:off x="8221775" y="4878329"/>
              <a:ext cx="394604" cy="458120"/>
            </a:xfrm>
            <a:custGeom>
              <a:avLst/>
              <a:gdLst/>
              <a:ahLst/>
              <a:cxnLst/>
              <a:rect l="l" t="t" r="r" b="b"/>
              <a:pathLst>
                <a:path w="394604" h="458120">
                  <a:moveTo>
                    <a:pt x="197302" y="0"/>
                  </a:moveTo>
                  <a:cubicBezTo>
                    <a:pt x="276840" y="0"/>
                    <a:pt x="341318" y="64478"/>
                    <a:pt x="341318" y="144016"/>
                  </a:cubicBezTo>
                  <a:cubicBezTo>
                    <a:pt x="341318" y="192437"/>
                    <a:pt x="317422" y="235276"/>
                    <a:pt x="279261" y="259252"/>
                  </a:cubicBezTo>
                  <a:lnTo>
                    <a:pt x="394604" y="458120"/>
                  </a:lnTo>
                  <a:lnTo>
                    <a:pt x="0" y="458120"/>
                  </a:lnTo>
                  <a:lnTo>
                    <a:pt x="115344" y="259252"/>
                  </a:lnTo>
                  <a:cubicBezTo>
                    <a:pt x="77182" y="235276"/>
                    <a:pt x="53286" y="192437"/>
                    <a:pt x="53286" y="144016"/>
                  </a:cubicBezTo>
                  <a:cubicBezTo>
                    <a:pt x="53286" y="64478"/>
                    <a:pt x="117764" y="0"/>
                    <a:pt x="197302" y="0"/>
                  </a:cubicBez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rgbClr val="A8D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"/>
            <p:cNvSpPr/>
            <p:nvPr/>
          </p:nvSpPr>
          <p:spPr>
            <a:xfrm>
              <a:off x="8460238" y="4878329"/>
              <a:ext cx="394604" cy="458120"/>
            </a:xfrm>
            <a:custGeom>
              <a:avLst/>
              <a:gdLst/>
              <a:ahLst/>
              <a:cxnLst/>
              <a:rect l="l" t="t" r="r" b="b"/>
              <a:pathLst>
                <a:path w="394604" h="458120">
                  <a:moveTo>
                    <a:pt x="197302" y="0"/>
                  </a:moveTo>
                  <a:cubicBezTo>
                    <a:pt x="276840" y="0"/>
                    <a:pt x="341318" y="64478"/>
                    <a:pt x="341318" y="144016"/>
                  </a:cubicBezTo>
                  <a:cubicBezTo>
                    <a:pt x="341318" y="192437"/>
                    <a:pt x="317422" y="235276"/>
                    <a:pt x="279261" y="259252"/>
                  </a:cubicBezTo>
                  <a:lnTo>
                    <a:pt x="394604" y="458120"/>
                  </a:lnTo>
                  <a:lnTo>
                    <a:pt x="0" y="458120"/>
                  </a:lnTo>
                  <a:lnTo>
                    <a:pt x="115344" y="259252"/>
                  </a:lnTo>
                  <a:cubicBezTo>
                    <a:pt x="77182" y="235276"/>
                    <a:pt x="53286" y="192437"/>
                    <a:pt x="53286" y="144016"/>
                  </a:cubicBezTo>
                  <a:cubicBezTo>
                    <a:pt x="53286" y="64478"/>
                    <a:pt x="117764" y="0"/>
                    <a:pt x="197302" y="0"/>
                  </a:cubicBez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rgbClr val="FFE1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"/>
            <p:cNvSpPr/>
            <p:nvPr/>
          </p:nvSpPr>
          <p:spPr>
            <a:xfrm>
              <a:off x="8710563" y="4878329"/>
              <a:ext cx="394604" cy="458120"/>
            </a:xfrm>
            <a:custGeom>
              <a:avLst/>
              <a:gdLst/>
              <a:ahLst/>
              <a:cxnLst/>
              <a:rect l="l" t="t" r="r" b="b"/>
              <a:pathLst>
                <a:path w="394604" h="458120">
                  <a:moveTo>
                    <a:pt x="197302" y="0"/>
                  </a:moveTo>
                  <a:cubicBezTo>
                    <a:pt x="276840" y="0"/>
                    <a:pt x="341318" y="64478"/>
                    <a:pt x="341318" y="144016"/>
                  </a:cubicBezTo>
                  <a:cubicBezTo>
                    <a:pt x="341318" y="192437"/>
                    <a:pt x="317422" y="235276"/>
                    <a:pt x="279261" y="259252"/>
                  </a:cubicBezTo>
                  <a:lnTo>
                    <a:pt x="394604" y="458120"/>
                  </a:lnTo>
                  <a:lnTo>
                    <a:pt x="0" y="458120"/>
                  </a:lnTo>
                  <a:lnTo>
                    <a:pt x="115344" y="259252"/>
                  </a:lnTo>
                  <a:cubicBezTo>
                    <a:pt x="77182" y="235276"/>
                    <a:pt x="53286" y="192437"/>
                    <a:pt x="53286" y="144016"/>
                  </a:cubicBezTo>
                  <a:cubicBezTo>
                    <a:pt x="53286" y="64478"/>
                    <a:pt x="117764" y="0"/>
                    <a:pt x="197302" y="0"/>
                  </a:cubicBez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rgbClr val="A8D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7776673" y="5100614"/>
              <a:ext cx="1284808" cy="4386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 smtClean="0">
                  <a:ln w="0"/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Client</a:t>
              </a:r>
              <a:endParaRPr lang="ko-KR" altLang="en-US" sz="1800" dirty="0">
                <a:ln w="0"/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cxnSp>
        <p:nvCxnSpPr>
          <p:cNvPr id="192" name="직선 화살표 연결선 191"/>
          <p:cNvCxnSpPr/>
          <p:nvPr/>
        </p:nvCxnSpPr>
        <p:spPr>
          <a:xfrm>
            <a:off x="932610" y="4100518"/>
            <a:ext cx="194421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/>
          <p:nvPr/>
        </p:nvCxnSpPr>
        <p:spPr>
          <a:xfrm>
            <a:off x="2876826" y="4592142"/>
            <a:ext cx="214138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/>
          <p:nvPr/>
        </p:nvCxnSpPr>
        <p:spPr>
          <a:xfrm flipV="1">
            <a:off x="5018211" y="5024073"/>
            <a:ext cx="2355278" cy="1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/>
          <p:cNvSpPr/>
          <p:nvPr/>
        </p:nvSpPr>
        <p:spPr>
          <a:xfrm>
            <a:off x="1197634" y="3780309"/>
            <a:ext cx="14141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채팅 메시지 전송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3240435" y="4284365"/>
            <a:ext cx="14141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채팅 메시지 전송</a:t>
            </a:r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5495428" y="4716413"/>
            <a:ext cx="14141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채팅 메시지 전송</a:t>
            </a:r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8497019" y="5489917"/>
            <a:ext cx="1786065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채팅 방 모든 인원에게</a:t>
            </a:r>
            <a:endParaRPr lang="en-US" altLang="ko-KR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메시지</a:t>
            </a:r>
            <a:r>
              <a:rPr lang="en-US" altLang="ko-K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 </a:t>
            </a:r>
            <a:r>
              <a:rPr lang="ko-KR" altLang="en-US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이모티콘</a:t>
            </a:r>
            <a:endParaRPr lang="en-US" altLang="ko-KR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브로드캐스팅</a:t>
            </a:r>
            <a:endParaRPr lang="en-US" altLang="ko-KR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1310516" y="4224789"/>
            <a:ext cx="120417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이모티콘</a:t>
            </a:r>
            <a:r>
              <a:rPr lang="ko-KR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전송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3348440" y="4750745"/>
            <a:ext cx="120417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이모티콘</a:t>
            </a:r>
            <a:r>
              <a:rPr lang="ko-KR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전송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5605626" y="5156633"/>
            <a:ext cx="120417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이모티콘</a:t>
            </a:r>
            <a:r>
              <a:rPr lang="ko-KR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전송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17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59433" y="720607"/>
            <a:ext cx="9082484" cy="49218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132" dirty="0">
                <a:solidFill>
                  <a:srgbClr val="22222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</a:t>
            </a:r>
            <a:r>
              <a:rPr lang="ko-KR" altLang="en-US" sz="2132" dirty="0">
                <a:solidFill>
                  <a:srgbClr val="22222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시현 화면</a:t>
            </a:r>
            <a:endParaRPr lang="en-US" altLang="ko-KR" sz="2132" dirty="0">
              <a:solidFill>
                <a:srgbClr val="222222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59" y="1564913"/>
            <a:ext cx="1911858" cy="19182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299" y="1560934"/>
            <a:ext cx="1364529" cy="20513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874" y="1560934"/>
            <a:ext cx="1444475" cy="20528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9704" y="1565396"/>
            <a:ext cx="1360180" cy="20528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3669" y="3990331"/>
            <a:ext cx="1440800" cy="20551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3536" y="4040271"/>
            <a:ext cx="1301863" cy="19413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2738" y="3990331"/>
            <a:ext cx="1361375" cy="20592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7971" y="1552381"/>
            <a:ext cx="1368705" cy="205992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2609779" y="2383875"/>
            <a:ext cx="3700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528613" y="2383875"/>
            <a:ext cx="3700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511409" y="2383875"/>
            <a:ext cx="3700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8430244" y="2381105"/>
            <a:ext cx="3700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697118" y="4942321"/>
            <a:ext cx="3700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696411" y="4936782"/>
            <a:ext cx="3700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70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연결선 40"/>
          <p:cNvCxnSpPr/>
          <p:nvPr/>
        </p:nvCxnSpPr>
        <p:spPr>
          <a:xfrm flipH="1">
            <a:off x="2650346" y="3191705"/>
            <a:ext cx="592976" cy="868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7558029" y="3191705"/>
            <a:ext cx="592976" cy="868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9433" y="720607"/>
            <a:ext cx="9082484" cy="49218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132" dirty="0">
                <a:solidFill>
                  <a:srgbClr val="22222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 </a:t>
            </a:r>
            <a:r>
              <a:rPr lang="ko-KR" altLang="en-US" sz="2132" dirty="0">
                <a:solidFill>
                  <a:srgbClr val="22222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소감</a:t>
            </a:r>
            <a:endParaRPr lang="en-US" altLang="ko-KR" sz="2132" dirty="0">
              <a:solidFill>
                <a:srgbClr val="222222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74637" y="2867156"/>
            <a:ext cx="3988114" cy="152830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44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완성도 </a:t>
            </a:r>
            <a:r>
              <a:rPr lang="en-US" altLang="ko-KR" sz="1244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244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구현된 기능에 대해서는 </a:t>
            </a:r>
            <a:r>
              <a:rPr lang="en-US" altLang="ko-KR" sz="1244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98%</a:t>
            </a:r>
          </a:p>
          <a:p>
            <a:pPr algn="ctr">
              <a:lnSpc>
                <a:spcPct val="150000"/>
              </a:lnSpc>
            </a:pPr>
            <a:endParaRPr lang="en-US" altLang="ko-KR" sz="1244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4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아쉬운점</a:t>
            </a:r>
            <a:r>
              <a:rPr lang="ko-KR" altLang="en-US" sz="1244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1244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24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안드로이드버전</a:t>
            </a:r>
            <a:r>
              <a:rPr lang="en-US" altLang="ko-KR" sz="1244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1244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라이브메시지</a:t>
            </a:r>
            <a:r>
              <a:rPr lang="en-US" altLang="ko-KR" sz="1244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), </a:t>
            </a:r>
            <a:r>
              <a:rPr lang="ko-KR" altLang="en-US" sz="1244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예외처리</a:t>
            </a:r>
          </a:p>
          <a:p>
            <a:pPr algn="ctr">
              <a:lnSpc>
                <a:spcPct val="150000"/>
              </a:lnSpc>
            </a:pPr>
            <a:endParaRPr lang="ko-KR" altLang="en-US" sz="1244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4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힘들었던점</a:t>
            </a:r>
            <a:r>
              <a:rPr lang="ko-KR" altLang="en-US" sz="1244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1244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swing</a:t>
            </a:r>
            <a:r>
              <a:rPr lang="ko-KR" altLang="en-US" sz="1244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으로 </a:t>
            </a:r>
            <a:r>
              <a:rPr lang="en-US" altLang="ko-KR" sz="1244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UI, </a:t>
            </a:r>
            <a:r>
              <a:rPr lang="ko-KR" altLang="en-US" sz="1244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초기 클래스</a:t>
            </a:r>
            <a:r>
              <a:rPr lang="en-US" altLang="ko-KR" sz="1244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</a:t>
            </a:r>
            <a:r>
              <a:rPr lang="ko-KR" altLang="en-US" sz="1244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프로토콜 설계</a:t>
            </a:r>
            <a:endParaRPr lang="en-US" altLang="ko-KR" sz="1244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42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9906</TotalTime>
  <Words>262</Words>
  <Application>Microsoft Office PowerPoint</Application>
  <PresentationFormat>사용자 지정</PresentationFormat>
  <Paragraphs>94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210 맨발의청춘 L</vt:lpstr>
      <vt:lpstr>Noto Sans CJK KR Bold</vt:lpstr>
      <vt:lpstr>Tmon몬소리 Black</vt:lpstr>
      <vt:lpstr>나눔고딕</vt:lpstr>
      <vt:lpstr>맑은 고딕</vt:lpstr>
      <vt:lpstr>함초롬돋움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홍현지</dc:creator>
  <cp:lastModifiedBy>Windows 사용자</cp:lastModifiedBy>
  <cp:revision>658</cp:revision>
  <cp:lastPrinted>2015-03-02T13:52:29Z</cp:lastPrinted>
  <dcterms:created xsi:type="dcterms:W3CDTF">2015-02-06T05:35:23Z</dcterms:created>
  <dcterms:modified xsi:type="dcterms:W3CDTF">2017-12-18T23:19:41Z</dcterms:modified>
</cp:coreProperties>
</file>