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7" r:id="rId6"/>
    <p:sldId id="271" r:id="rId7"/>
    <p:sldId id="272" r:id="rId8"/>
    <p:sldId id="262" r:id="rId9"/>
    <p:sldId id="273" r:id="rId10"/>
    <p:sldId id="261" r:id="rId11"/>
    <p:sldId id="260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954" autoAdjust="0"/>
  </p:normalViewPr>
  <p:slideViewPr>
    <p:cSldViewPr>
      <p:cViewPr varScale="1">
        <p:scale>
          <a:sx n="37" d="100"/>
          <a:sy n="37" d="100"/>
        </p:scale>
        <p:origin x="-20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28BD9-51AD-40F0-9E64-531E73016DE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3D3-5605-47B9-9ECE-7F8DE815B9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Conference – May </a:t>
            </a:r>
            <a:r>
              <a:rPr lang="en-GB" baseline="0" dirty="0" smtClean="0"/>
              <a:t>2017</a:t>
            </a:r>
          </a:p>
          <a:p>
            <a:r>
              <a:rPr lang="en-GB" baseline="0" dirty="0" smtClean="0"/>
              <a:t>‘Attachment and trauma: The resilience of mind and body’ London</a:t>
            </a:r>
          </a:p>
          <a:p>
            <a:r>
              <a:rPr lang="en-GB" baseline="0" dirty="0" smtClean="0"/>
              <a:t>Key speakers: Louis </a:t>
            </a:r>
            <a:r>
              <a:rPr lang="en-GB" baseline="0" dirty="0" err="1" smtClean="0"/>
              <a:t>Cozolino</a:t>
            </a:r>
            <a:r>
              <a:rPr lang="en-GB" baseline="0" dirty="0" smtClean="0"/>
              <a:t>, Rachel Yehuda, Bessel van der </a:t>
            </a:r>
            <a:r>
              <a:rPr lang="en-GB" baseline="0" dirty="0" err="1" smtClean="0"/>
              <a:t>Kolk</a:t>
            </a:r>
            <a:r>
              <a:rPr lang="en-GB" baseline="0" dirty="0" smtClean="0"/>
              <a:t>, Diana </a:t>
            </a:r>
            <a:r>
              <a:rPr lang="en-GB" baseline="0" dirty="0" err="1" smtClean="0"/>
              <a:t>Fosha</a:t>
            </a:r>
            <a:r>
              <a:rPr lang="en-GB" baseline="0" dirty="0" smtClean="0"/>
              <a:t>, Antonio </a:t>
            </a:r>
            <a:r>
              <a:rPr lang="en-GB" baseline="0" dirty="0" err="1" smtClean="0"/>
              <a:t>Damasio</a:t>
            </a:r>
            <a:r>
              <a:rPr lang="en-GB" baseline="0" dirty="0" smtClean="0"/>
              <a:t>, Stephen </a:t>
            </a:r>
            <a:r>
              <a:rPr lang="en-GB" baseline="0" dirty="0" err="1" smtClean="0"/>
              <a:t>Porges</a:t>
            </a:r>
            <a:r>
              <a:rPr lang="en-GB" baseline="0" dirty="0" smtClean="0"/>
              <a:t>, Vittorio </a:t>
            </a:r>
            <a:r>
              <a:rPr lang="en-GB" baseline="0" dirty="0" err="1" smtClean="0"/>
              <a:t>Gallese</a:t>
            </a:r>
            <a:r>
              <a:rPr lang="en-GB" baseline="0" dirty="0" smtClean="0"/>
              <a:t>, Daniel Siegel (and leading trauma therapists, including Judith Herman).</a:t>
            </a:r>
          </a:p>
          <a:p>
            <a:endParaRPr lang="en-GB" baseline="0" dirty="0" smtClean="0"/>
          </a:p>
          <a:p>
            <a:r>
              <a:rPr lang="en-GB" dirty="0" smtClean="0"/>
              <a:t>https://www.google.com/</a:t>
            </a:r>
            <a:r>
              <a:rPr lang="en-GB" dirty="0" err="1" smtClean="0"/>
              <a:t>search?site</a:t>
            </a:r>
            <a:r>
              <a:rPr lang="en-GB" dirty="0" smtClean="0"/>
              <a:t>=&amp;</a:t>
            </a:r>
            <a:r>
              <a:rPr lang="en-GB" dirty="0" err="1" smtClean="0"/>
              <a:t>tbm</a:t>
            </a:r>
            <a:r>
              <a:rPr lang="en-GB" dirty="0" smtClean="0"/>
              <a:t>=</a:t>
            </a:r>
            <a:r>
              <a:rPr lang="en-GB" dirty="0" err="1" smtClean="0"/>
              <a:t>isch&amp;source</a:t>
            </a:r>
            <a:r>
              <a:rPr lang="en-GB" dirty="0" smtClean="0"/>
              <a:t>=</a:t>
            </a:r>
            <a:r>
              <a:rPr lang="en-GB" dirty="0" err="1" smtClean="0"/>
              <a:t>hp&amp;biw</a:t>
            </a:r>
            <a:r>
              <a:rPr lang="en-GB" dirty="0" smtClean="0"/>
              <a:t>=978&amp;bih=526&amp;q=</a:t>
            </a:r>
            <a:r>
              <a:rPr lang="en-GB" dirty="0" err="1" smtClean="0"/>
              <a:t>polyvagal+theory&amp;oq</a:t>
            </a:r>
            <a:r>
              <a:rPr lang="en-GB" dirty="0" smtClean="0"/>
              <a:t>=</a:t>
            </a:r>
            <a:r>
              <a:rPr lang="en-GB" dirty="0" err="1" smtClean="0"/>
              <a:t>poly+vagal</a:t>
            </a:r>
            <a:r>
              <a:rPr lang="en-GB" dirty="0" smtClean="0"/>
              <a:t>+&amp;</a:t>
            </a:r>
            <a:r>
              <a:rPr lang="en-GB" dirty="0" err="1" smtClean="0"/>
              <a:t>gs_l</a:t>
            </a:r>
            <a:r>
              <a:rPr lang="en-GB" dirty="0" smtClean="0"/>
              <a:t>=img.3.0.0i10i24k1l2.3122.5292.0.6507.13.13.0.0.0.0.572.1574.3j5j5-1.9.0....0...1.1.64.img..4.9.1570.0..0j0i10k1.788iKvH318A#imgdii=kUG1OJ4QAXG6GM:&amp;</a:t>
            </a:r>
            <a:r>
              <a:rPr lang="en-GB" dirty="0" err="1" smtClean="0"/>
              <a:t>imgrc</a:t>
            </a:r>
            <a:r>
              <a:rPr lang="en-GB" dirty="0" smtClean="0"/>
              <a:t>=5gNbBzNAGZWW0M: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1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https://digitalsynopsis.com/design/love-inner-child-burning-man-sculpture/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0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https://www.explorediscoveract.com.au/single-post/2016/06/13/MWe-Time</a:t>
            </a:r>
          </a:p>
          <a:p>
            <a:endParaRPr lang="en-GB" dirty="0" smtClean="0"/>
          </a:p>
          <a:p>
            <a:r>
              <a:rPr lang="en-GB" dirty="0" smtClean="0"/>
              <a:t>‘The human mind is a relational and embodied process that regulates the flow of energy and information.” – </a:t>
            </a:r>
            <a:r>
              <a:rPr lang="en-GB" dirty="0" err="1" smtClean="0"/>
              <a:t>Dr.</a:t>
            </a:r>
            <a:r>
              <a:rPr lang="en-GB" dirty="0" smtClean="0"/>
              <a:t> Dan Siegel</a:t>
            </a:r>
          </a:p>
          <a:p>
            <a:endParaRPr lang="en-GB" dirty="0" smtClean="0"/>
          </a:p>
          <a:p>
            <a:r>
              <a:rPr lang="en-GB" dirty="0" smtClean="0"/>
              <a:t>https://www.youtube.com/watch?v=B7kBgaZLHaA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86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51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Strong engagement with philosophy</a:t>
            </a:r>
            <a:r>
              <a:rPr lang="en-GB" baseline="0" dirty="0" smtClean="0"/>
              <a:t> and history of science: </a:t>
            </a:r>
            <a:r>
              <a:rPr lang="en-GB" baseline="0" dirty="0" err="1" smtClean="0"/>
              <a:t>Canguilhem</a:t>
            </a:r>
            <a:r>
              <a:rPr lang="en-GB" baseline="0" dirty="0" smtClean="0"/>
              <a:t>, James, Darwin etc. (but no </a:t>
            </a:r>
            <a:r>
              <a:rPr lang="en-GB" baseline="0" dirty="0" err="1" smtClean="0"/>
              <a:t>deleuze</a:t>
            </a:r>
            <a:r>
              <a:rPr lang="en-GB" baseline="0" dirty="0" smtClean="0"/>
              <a:t>, grosz or </a:t>
            </a:r>
            <a:r>
              <a:rPr lang="en-GB" baseline="0" dirty="0" err="1" smtClean="0"/>
              <a:t>wilson</a:t>
            </a:r>
            <a:r>
              <a:rPr lang="en-GB" baseline="0" dirty="0" smtClean="0"/>
              <a:t> to date!)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5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Mind/body</a:t>
            </a:r>
          </a:p>
          <a:p>
            <a:r>
              <a:rPr lang="en-GB" dirty="0" smtClean="0"/>
              <a:t>Biology/culture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2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Licking by mothers changes your biology</a:t>
            </a:r>
            <a:r>
              <a:rPr lang="en-GB" baseline="0" dirty="0" smtClean="0"/>
              <a:t> – epigenetic changes</a:t>
            </a:r>
          </a:p>
          <a:p>
            <a:r>
              <a:rPr lang="en-GB" baseline="0" dirty="0" smtClean="0"/>
              <a:t>Attachment system trumps the trauma one – hence children can survive poverty/ trauma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if in secure attachment relationships [army uses this]</a:t>
            </a:r>
          </a:p>
          <a:p>
            <a:r>
              <a:rPr lang="en-GB" baseline="0" dirty="0" smtClean="0"/>
              <a:t>Abused/ neglected children: affect dysregulation, concentration, self loathing, loathing of others, aggression</a:t>
            </a:r>
          </a:p>
          <a:p>
            <a:r>
              <a:rPr lang="en-GB" baseline="0" dirty="0" smtClean="0"/>
              <a:t>Poor health outcomes</a:t>
            </a:r>
          </a:p>
          <a:p>
            <a:r>
              <a:rPr lang="en-GB" baseline="0" dirty="0" smtClean="0"/>
              <a:t>Epigenetic changes to cell methylation. Low cortisol.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8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https://www.sott.net/article/228410-How-your-nervous-system-sabotages-your-ability-to-relate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6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https://www.google.co.uk/search?q=polyvagal+evolution&amp;client=firefox-b-ab&amp;source=lnms&amp;tbm=isch&amp;sa=X&amp;ved=0ahUKEwi6oLvTjLjUAhVpLMAKHW-1CkEQ_AUICigB&amp;biw=1092&amp;bih=587#tbm=isch&amp;q=polyvagal+evolution+brain&amp;imgrc=B7-I4dfltZPsKM: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https://paradigmmalibu.com/teen-somatic-experiencing/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7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Insert slide</a:t>
            </a:r>
            <a:r>
              <a:rPr lang="en-GB" baseline="0" dirty="0" smtClean="0"/>
              <a:t> from </a:t>
            </a:r>
            <a:r>
              <a:rPr lang="en-GB" baseline="0" dirty="0" err="1" smtClean="0"/>
              <a:t>Porges</a:t>
            </a:r>
            <a:r>
              <a:rPr lang="en-GB" baseline="0" dirty="0" smtClean="0"/>
              <a:t> about evolution?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6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https://www.quora.com/What-is-the-most-complete-visual-human-evolution-chart-available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94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Breaks gene/environment</a:t>
            </a:r>
            <a:r>
              <a:rPr lang="en-GB" baseline="0" dirty="0" smtClean="0"/>
              <a:t> distinction. Genes don’t do anything – they are part of complex systems. DNA doesn’t change, regulation of gene action does.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343D3-5605-47B9-9ECE-7F8DE815B9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8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6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6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1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9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8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2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7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340FE-CD42-4008-9555-9F005D98EF49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1622-121A-4BBB-AA8F-A3673C3D8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5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en-GB" dirty="0" smtClean="0"/>
              <a:t>‘Personal neurobiology’: </a:t>
            </a:r>
            <a:br>
              <a:rPr lang="en-GB" dirty="0" smtClean="0"/>
            </a:br>
            <a:r>
              <a:rPr lang="en-GB" dirty="0" smtClean="0"/>
              <a:t>What’s in it </a:t>
            </a:r>
            <a:r>
              <a:rPr lang="en-GB" dirty="0" smtClean="0"/>
              <a:t>for us?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878" y="1916832"/>
            <a:ext cx="6400800" cy="1752600"/>
          </a:xfrm>
        </p:spPr>
        <p:txBody>
          <a:bodyPr/>
          <a:lstStyle/>
          <a:p>
            <a:r>
              <a:rPr lang="en-GB" dirty="0" smtClean="0"/>
              <a:t>Celia Roberts</a:t>
            </a:r>
          </a:p>
          <a:p>
            <a:r>
              <a:rPr lang="en-GB" dirty="0" smtClean="0"/>
              <a:t>June 2017</a:t>
            </a:r>
            <a:endParaRPr lang="en-GB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96704"/>
            <a:ext cx="4885081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Health, fitness, flourishing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Organisms are oriented towards more than survival; to </a:t>
            </a:r>
            <a:r>
              <a:rPr lang="en-GB" dirty="0" smtClean="0"/>
              <a:t>flourishing </a:t>
            </a:r>
            <a:endParaRPr lang="en-GB" dirty="0" smtClean="0"/>
          </a:p>
          <a:p>
            <a:r>
              <a:rPr lang="en-GB" dirty="0" smtClean="0"/>
              <a:t>The passing on of particular ways of being is a reaction to </a:t>
            </a:r>
            <a:r>
              <a:rPr lang="en-GB" dirty="0" smtClean="0"/>
              <a:t>circumstances (epigenetics)</a:t>
            </a:r>
            <a:endParaRPr lang="en-GB" dirty="0" smtClean="0"/>
          </a:p>
          <a:p>
            <a:r>
              <a:rPr lang="en-GB" dirty="0" smtClean="0"/>
              <a:t>Fitness does not mean strength but fit to a situation (maybe the gentlest will survive)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hildhood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e do not leave childhood behind – adults have their childhood in their minds/ </a:t>
            </a:r>
            <a:r>
              <a:rPr lang="en-GB" dirty="0" err="1" smtClean="0"/>
              <a:t>embrained</a:t>
            </a:r>
            <a:r>
              <a:rPr lang="en-GB" dirty="0" smtClean="0"/>
              <a:t> bodies/ relationships</a:t>
            </a:r>
          </a:p>
          <a:p>
            <a:r>
              <a:rPr lang="en-GB" dirty="0" smtClean="0"/>
              <a:t>Much of this is beyond direct conscious knowledge or control (but it can be worked on)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30" y="4486673"/>
            <a:ext cx="351039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7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k</a:t>
            </a:r>
            <a:r>
              <a:rPr lang="en-GB" dirty="0" smtClean="0"/>
              <a:t>ey </a:t>
            </a:r>
            <a:r>
              <a:rPr lang="en-GB" dirty="0" smtClean="0"/>
              <a:t>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self is a plural verb, not a singular </a:t>
            </a:r>
            <a:r>
              <a:rPr lang="en-GB" dirty="0" smtClean="0"/>
              <a:t>noun (</a:t>
            </a:r>
            <a:r>
              <a:rPr lang="en-GB" dirty="0" err="1" smtClean="0"/>
              <a:t>Mwe</a:t>
            </a:r>
            <a:r>
              <a:rPr lang="en-GB" dirty="0" smtClean="0"/>
              <a:t> - Siegel)</a:t>
            </a:r>
            <a:endParaRPr lang="en-GB" dirty="0" smtClean="0"/>
          </a:p>
          <a:p>
            <a:r>
              <a:rPr lang="en-GB" dirty="0" smtClean="0"/>
              <a:t>Humans </a:t>
            </a:r>
            <a:r>
              <a:rPr lang="en-GB" dirty="0" smtClean="0"/>
              <a:t>desire socio/cultural </a:t>
            </a:r>
            <a:r>
              <a:rPr lang="en-GB" dirty="0" smtClean="0"/>
              <a:t>homeostasis or ‘</a:t>
            </a:r>
            <a:r>
              <a:rPr lang="en-GB" dirty="0" err="1" smtClean="0"/>
              <a:t>sociostasis</a:t>
            </a:r>
            <a:r>
              <a:rPr lang="en-GB" dirty="0" smtClean="0"/>
              <a:t>’ but with excess (flourishing). </a:t>
            </a:r>
          </a:p>
          <a:p>
            <a:r>
              <a:rPr lang="en-GB" dirty="0" smtClean="0"/>
              <a:t>There is huge potential for </a:t>
            </a:r>
            <a:r>
              <a:rPr lang="en-GB" dirty="0" smtClean="0"/>
              <a:t>change:  neuroplasticity </a:t>
            </a:r>
            <a:r>
              <a:rPr lang="en-GB" dirty="0" smtClean="0"/>
              <a:t>can be </a:t>
            </a:r>
            <a:r>
              <a:rPr lang="en-GB" dirty="0" smtClean="0"/>
              <a:t>‘entrained’</a:t>
            </a:r>
          </a:p>
          <a:p>
            <a:pPr marL="0" indent="0">
              <a:buNone/>
            </a:pPr>
            <a:r>
              <a:rPr lang="en-GB" dirty="0" smtClean="0"/>
              <a:t>(Siegel calls this ‘mindsight’)</a:t>
            </a:r>
            <a:endParaRPr lang="en-GB" dirty="0"/>
          </a:p>
        </p:txBody>
      </p:sp>
      <p:pic>
        <p:nvPicPr>
          <p:cNvPr id="9218" name="Picture 2" descr="Image result for siegel plural 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20" y="43907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direct questions arise?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</a:t>
            </a:r>
            <a:r>
              <a:rPr lang="en-GB" dirty="0" smtClean="0"/>
              <a:t>happens in violent encounters and caring encounters?</a:t>
            </a:r>
          </a:p>
          <a:p>
            <a:r>
              <a:rPr lang="en-GB" dirty="0" smtClean="0"/>
              <a:t>Why do people respond as they do in violent situations</a:t>
            </a:r>
            <a:r>
              <a:rPr lang="en-GB" dirty="0" smtClean="0"/>
              <a:t>?</a:t>
            </a:r>
          </a:p>
          <a:p>
            <a:r>
              <a:rPr lang="en-GB" dirty="0"/>
              <a:t>How does trauma </a:t>
            </a:r>
            <a:r>
              <a:rPr lang="en-GB" dirty="0" smtClean="0"/>
              <a:t>stay in the body/ relations?</a:t>
            </a:r>
            <a:endParaRPr lang="en-GB" dirty="0" smtClean="0"/>
          </a:p>
          <a:p>
            <a:r>
              <a:rPr lang="en-GB" dirty="0" smtClean="0"/>
              <a:t>How is change possible at individual and group levels?</a:t>
            </a:r>
          </a:p>
          <a:p>
            <a:r>
              <a:rPr lang="en-GB" dirty="0" smtClean="0"/>
              <a:t>How can we help those who have experienced trauma and those trying to care for them?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3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Wider conceptual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Nature of the self/ the mind/ the body</a:t>
            </a:r>
          </a:p>
          <a:p>
            <a:pPr marL="0" indent="0">
              <a:buNone/>
            </a:pPr>
            <a:r>
              <a:rPr lang="en-GB" dirty="0" smtClean="0"/>
              <a:t>Theories of relationality</a:t>
            </a:r>
          </a:p>
          <a:p>
            <a:pPr marL="0" indent="0">
              <a:buNone/>
            </a:pPr>
            <a:r>
              <a:rPr lang="en-GB" dirty="0" smtClean="0"/>
              <a:t>Responsibility and </a:t>
            </a:r>
            <a:r>
              <a:rPr lang="en-GB" dirty="0" err="1" smtClean="0"/>
              <a:t>responsibilisation</a:t>
            </a:r>
            <a:r>
              <a:rPr lang="en-GB" dirty="0" smtClean="0"/>
              <a:t> (ethics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4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How are these theories made? What is the nature of the research and clinical work on which they are based?</a:t>
            </a:r>
          </a:p>
          <a:p>
            <a:r>
              <a:rPr lang="en-GB" dirty="0" smtClean="0"/>
              <a:t>What forms of visual representation, metaphor, figuration… operate here?</a:t>
            </a:r>
          </a:p>
          <a:p>
            <a:r>
              <a:rPr lang="en-GB" dirty="0" smtClean="0"/>
              <a:t>How and where are these ideas taken up, or not? (problems of poor use in public policy and related practice)</a:t>
            </a:r>
          </a:p>
          <a:p>
            <a:r>
              <a:rPr lang="en-GB" dirty="0" smtClean="0"/>
              <a:t>How can social scientists/ cultural theorists establish conversations with those in this field?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9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dichotomies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na</a:t>
            </a:r>
            <a:r>
              <a:rPr lang="en-GB" dirty="0" smtClean="0"/>
              <a:t>ture/nurture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b</a:t>
            </a:r>
            <a:r>
              <a:rPr lang="en-GB" dirty="0" smtClean="0"/>
              <a:t>iology/culture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body/mind</a:t>
            </a:r>
          </a:p>
          <a:p>
            <a:pPr marL="0" indent="0" algn="ctr">
              <a:buNone/>
            </a:pPr>
            <a:r>
              <a:rPr lang="en-GB" dirty="0"/>
              <a:t>g</a:t>
            </a:r>
            <a:r>
              <a:rPr lang="en-GB" dirty="0" smtClean="0"/>
              <a:t>enes/environment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h</a:t>
            </a:r>
            <a:r>
              <a:rPr lang="en-GB" dirty="0" smtClean="0"/>
              <a:t>ealth/illness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c</a:t>
            </a:r>
            <a:r>
              <a:rPr lang="en-GB" dirty="0" smtClean="0"/>
              <a:t>hild/adult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h</a:t>
            </a:r>
            <a:r>
              <a:rPr lang="en-GB" dirty="0" smtClean="0"/>
              <a:t>uman/animal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s</a:t>
            </a:r>
            <a:r>
              <a:rPr lang="en-GB" dirty="0" smtClean="0"/>
              <a:t>elf/other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/>
              <a:t>s</a:t>
            </a:r>
            <a:r>
              <a:rPr lang="en-GB" dirty="0" smtClean="0"/>
              <a:t>ame/different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All </a:t>
            </a:r>
            <a:r>
              <a:rPr lang="en-GB" dirty="0" err="1" smtClean="0"/>
              <a:t>problematised</a:t>
            </a:r>
            <a:r>
              <a:rPr lang="en-GB" dirty="0" smtClean="0"/>
              <a:t> in this </a:t>
            </a:r>
            <a:r>
              <a:rPr lang="en-GB" dirty="0" smtClean="0"/>
              <a:t>field, either explicitly or implicitly.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Embrained</a:t>
            </a:r>
            <a:r>
              <a:rPr lang="en-GB" dirty="0" smtClean="0"/>
              <a:t> body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brain is of and in the body (head brain, heart brain, gut brain); we are ‘</a:t>
            </a:r>
            <a:r>
              <a:rPr lang="en-GB" dirty="0" err="1" smtClean="0"/>
              <a:t>embrained</a:t>
            </a:r>
            <a:r>
              <a:rPr lang="en-GB" dirty="0" smtClean="0"/>
              <a:t>’ (</a:t>
            </a:r>
            <a:r>
              <a:rPr lang="en-GB" dirty="0" err="1" smtClean="0"/>
              <a:t>Porges</a:t>
            </a:r>
            <a:r>
              <a:rPr lang="en-GB" dirty="0" smtClean="0"/>
              <a:t>, </a:t>
            </a:r>
            <a:r>
              <a:rPr lang="en-GB" dirty="0" err="1" smtClean="0"/>
              <a:t>Gallese</a:t>
            </a:r>
            <a:r>
              <a:rPr lang="en-GB" dirty="0" smtClean="0"/>
              <a:t>).</a:t>
            </a:r>
            <a:r>
              <a:rPr lang="en-GB" dirty="0" smtClean="0"/>
              <a:t> </a:t>
            </a:r>
          </a:p>
          <a:p>
            <a:r>
              <a:rPr lang="en-GB" dirty="0" smtClean="0"/>
              <a:t>Bodies </a:t>
            </a:r>
            <a:r>
              <a:rPr lang="en-GB" dirty="0" smtClean="0"/>
              <a:t>are ‘served’ by brains and nervous systems – all elements of the brain are interactive (</a:t>
            </a:r>
            <a:r>
              <a:rPr lang="en-GB" dirty="0" err="1" smtClean="0"/>
              <a:t>Damasio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 mind is an emergent system – more than the body, moving beyond the skin in and through </a:t>
            </a:r>
            <a:r>
              <a:rPr lang="en-GB" dirty="0" smtClean="0"/>
              <a:t>relations</a:t>
            </a:r>
            <a:r>
              <a:rPr lang="en-GB" dirty="0"/>
              <a:t> </a:t>
            </a:r>
            <a:r>
              <a:rPr lang="en-GB" dirty="0" smtClean="0"/>
              <a:t>(Siegel)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824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nature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Biology is social – e.g. </a:t>
            </a:r>
            <a:r>
              <a:rPr lang="en-GB" dirty="0" err="1" smtClean="0"/>
              <a:t>Porges</a:t>
            </a:r>
            <a:r>
              <a:rPr lang="en-GB" dirty="0" smtClean="0"/>
              <a:t>’ ‘polyvagal theory’ and ‘</a:t>
            </a:r>
            <a:r>
              <a:rPr lang="en-GB" dirty="0" err="1" smtClean="0"/>
              <a:t>neuroception</a:t>
            </a:r>
            <a:r>
              <a:rPr lang="en-GB" dirty="0" smtClean="0"/>
              <a:t>’</a:t>
            </a:r>
          </a:p>
          <a:p>
            <a:r>
              <a:rPr lang="en-GB" dirty="0" err="1" smtClean="0"/>
              <a:t>Connnectedness</a:t>
            </a:r>
            <a:r>
              <a:rPr lang="en-GB" dirty="0" smtClean="0"/>
              <a:t> is physiologically necessary – humans (and other mammals) require care</a:t>
            </a:r>
          </a:p>
          <a:p>
            <a:r>
              <a:rPr lang="en-GB" dirty="0" smtClean="0"/>
              <a:t>‘Nurture is our nature’ </a:t>
            </a:r>
            <a:r>
              <a:rPr lang="en-GB" dirty="0" smtClean="0"/>
              <a:t>(van </a:t>
            </a:r>
            <a:r>
              <a:rPr lang="en-GB" dirty="0" smtClean="0"/>
              <a:t>der </a:t>
            </a:r>
            <a:r>
              <a:rPr lang="en-GB" dirty="0" err="1" smtClean="0"/>
              <a:t>Kolk</a:t>
            </a:r>
            <a:r>
              <a:rPr lang="en-GB" dirty="0" smtClean="0"/>
              <a:t>)</a:t>
            </a:r>
          </a:p>
          <a:p>
            <a:r>
              <a:rPr lang="en-GB" dirty="0" smtClean="0"/>
              <a:t>Quest for safety and to regulate ourselves both require others.</a:t>
            </a:r>
          </a:p>
          <a:p>
            <a:r>
              <a:rPr lang="en-GB" dirty="0" smtClean="0"/>
              <a:t>Need to talk about patterns not inherent features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5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Polyvagal theory (</a:t>
            </a:r>
            <a:r>
              <a:rPr lang="en-GB" dirty="0" err="1" smtClean="0"/>
              <a:t>Porges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58095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Neuroception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7717"/>
            <a:ext cx="7340068" cy="548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7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83697" cy="576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1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‘long line of life’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Humans are part of a long evolutionary line, and share characteristics with bacteria, reptiles, </a:t>
            </a:r>
            <a:r>
              <a:rPr lang="en-GB" dirty="0" smtClean="0"/>
              <a:t>mammals </a:t>
            </a:r>
            <a:endParaRPr lang="en-GB" dirty="0" smtClean="0"/>
          </a:p>
          <a:p>
            <a:r>
              <a:rPr lang="en-GB" dirty="0" smtClean="0"/>
              <a:t>Need to think about complexity of social mammals but also recognise that we are reptilian in some ways</a:t>
            </a:r>
          </a:p>
          <a:p>
            <a:r>
              <a:rPr lang="en-GB" dirty="0" smtClean="0"/>
              <a:t>Commonalities in biology but also deeply etched differences arising from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7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long lines of life</a:t>
            </a:r>
            <a:endParaRPr lang="en-GB" dirty="0"/>
          </a:p>
        </p:txBody>
      </p:sp>
      <p:pic>
        <p:nvPicPr>
          <p:cNvPr id="7170" name="Picture 2" descr="https://qph.ec.quoracdn.net/main-qimg-94f8cbd40d4d1f748a02a1ef43eed1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6773"/>
            <a:ext cx="8229600" cy="31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783</Words>
  <Application>Microsoft Office PowerPoint</Application>
  <PresentationFormat>On-screen Show (4:3)</PresentationFormat>
  <Paragraphs>101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‘Personal neurobiology’:  What’s in it for us?</vt:lpstr>
      <vt:lpstr>Old dichotomies</vt:lpstr>
      <vt:lpstr>Embrained body</vt:lpstr>
      <vt:lpstr>Social nature</vt:lpstr>
      <vt:lpstr>Polyvagal theory (Porges)</vt:lpstr>
      <vt:lpstr>Neuroception</vt:lpstr>
      <vt:lpstr>PowerPoint Presentation</vt:lpstr>
      <vt:lpstr>The ‘long line of life’</vt:lpstr>
      <vt:lpstr>The long lines of life</vt:lpstr>
      <vt:lpstr>Health, fitness, flourishing</vt:lpstr>
      <vt:lpstr>Childhood</vt:lpstr>
      <vt:lpstr>Additional key ideas</vt:lpstr>
      <vt:lpstr>What direct questions arise?</vt:lpstr>
      <vt:lpstr>Wider conceptual issues</vt:lpstr>
      <vt:lpstr>Research areas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‘Personal neurobiology’: what’s in it for us?</dc:title>
  <dc:creator>Roberts, Celia</dc:creator>
  <cp:lastModifiedBy>Roberts, Celia</cp:lastModifiedBy>
  <cp:revision>31</cp:revision>
  <dcterms:created xsi:type="dcterms:W3CDTF">2017-06-08T07:43:37Z</dcterms:created>
  <dcterms:modified xsi:type="dcterms:W3CDTF">2017-06-12T11:03:58Z</dcterms:modified>
</cp:coreProperties>
</file>