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62" r:id="rId3"/>
    <p:sldId id="260" r:id="rId4"/>
    <p:sldId id="257" r:id="rId5"/>
    <p:sldId id="263" r:id="rId6"/>
    <p:sldId id="288" r:id="rId7"/>
    <p:sldId id="267" r:id="rId8"/>
    <p:sldId id="287" r:id="rId9"/>
    <p:sldId id="280" r:id="rId10"/>
    <p:sldId id="285" r:id="rId11"/>
    <p:sldId id="286" r:id="rId12"/>
    <p:sldId id="264" r:id="rId13"/>
    <p:sldId id="284" r:id="rId14"/>
    <p:sldId id="266" r:id="rId15"/>
    <p:sldId id="265" r:id="rId16"/>
    <p:sldId id="283" r:id="rId17"/>
    <p:sldId id="268" r:id="rId18"/>
    <p:sldId id="278" r:id="rId19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76" y="72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8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7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5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97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12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3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38" y="1122363"/>
            <a:ext cx="1036589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97" y="3602039"/>
            <a:ext cx="9146381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7174" y="365128"/>
            <a:ext cx="2629585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423" y="365128"/>
            <a:ext cx="7736314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68" y="1709744"/>
            <a:ext cx="105183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068" y="4589469"/>
            <a:ext cx="105183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418" y="1825625"/>
            <a:ext cx="5182949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808" y="1825625"/>
            <a:ext cx="5182949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365129"/>
            <a:ext cx="1051833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8" y="1681163"/>
            <a:ext cx="5159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8" y="2505075"/>
            <a:ext cx="515913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812" y="1681163"/>
            <a:ext cx="51845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812" y="2505075"/>
            <a:ext cx="51845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538" y="987431"/>
            <a:ext cx="617380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1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538" y="987431"/>
            <a:ext cx="617380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1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686" y="-312516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399" y="-144876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899" y="1571529"/>
            <a:ext cx="1319063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42" y="2481617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80490" y="28338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950" y="-685187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90" y="4228501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87" y="4429124"/>
            <a:ext cx="2798985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687" y="5404455"/>
            <a:ext cx="1351540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5381" y="5533920"/>
            <a:ext cx="1894581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3623" y="5808599"/>
            <a:ext cx="1894581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5320" y="373396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1464" y="4306415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1293" y="375401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9205" y="353697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3721" y="491645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9209" y="15675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06871" y="3274565"/>
            <a:ext cx="51178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FAKE NEWS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621552" y="4054567"/>
            <a:ext cx="465531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21551" y="4229222"/>
            <a:ext cx="4655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An exploration of fake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ews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online, specifically in relation to the contemporary specificity of media today and celebrity culture.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21782" y="1074901"/>
            <a:ext cx="3205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FAKENEWS GROUP 1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Angela Bolchinova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Boyu Sui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Max Pike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Xi Yao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51"/>
          <p:cNvSpPr txBox="1"/>
          <p:nvPr/>
        </p:nvSpPr>
        <p:spPr>
          <a:xfrm rot="1649371">
            <a:off x="5269228" y="340586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rPr>
              <a:t>TEXT</a:t>
            </a:r>
            <a:endParaRPr lang="zh-CN" altLang="en-US" sz="1600" dirty="0">
              <a:solidFill>
                <a:schemeClr val="bg1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4" name="TextBox 100"/>
          <p:cNvSpPr txBox="1"/>
          <p:nvPr/>
        </p:nvSpPr>
        <p:spPr>
          <a:xfrm rot="19652838">
            <a:off x="6354716" y="442340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r>
              <a:rPr lang="en-US" altLang="zh-CN" sz="1600" dirty="0"/>
              <a:t>VISUAL</a:t>
            </a:r>
            <a:endParaRPr lang="zh-CN" altLang="en-US" sz="16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96540" y="403491"/>
            <a:ext cx="412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RESEARCH TIMETABLE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47393"/>
              </p:ext>
            </p:extLst>
          </p:nvPr>
        </p:nvGraphicFramePr>
        <p:xfrm>
          <a:off x="1876689" y="843280"/>
          <a:ext cx="9665070" cy="56692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5393">
                  <a:extLst>
                    <a:ext uri="{9D8B030D-6E8A-4147-A177-3AD203B41FA5}">
                      <a16:colId xmlns:a16="http://schemas.microsoft.com/office/drawing/2014/main" val="882096392"/>
                    </a:ext>
                  </a:extLst>
                </a:gridCol>
                <a:gridCol w="2016402">
                  <a:extLst>
                    <a:ext uri="{9D8B030D-6E8A-4147-A177-3AD203B41FA5}">
                      <a16:colId xmlns:a16="http://schemas.microsoft.com/office/drawing/2014/main" val="1498751122"/>
                    </a:ext>
                  </a:extLst>
                </a:gridCol>
                <a:gridCol w="2218470">
                  <a:extLst>
                    <a:ext uri="{9D8B030D-6E8A-4147-A177-3AD203B41FA5}">
                      <a16:colId xmlns:a16="http://schemas.microsoft.com/office/drawing/2014/main" val="3786439901"/>
                    </a:ext>
                  </a:extLst>
                </a:gridCol>
                <a:gridCol w="2424805">
                  <a:extLst>
                    <a:ext uri="{9D8B030D-6E8A-4147-A177-3AD203B41FA5}">
                      <a16:colId xmlns:a16="http://schemas.microsoft.com/office/drawing/2014/main" val="1615433828"/>
                    </a:ext>
                  </a:extLst>
                </a:gridCol>
              </a:tblGrid>
              <a:tr h="451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Research Activities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Researcher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Timescale</a:t>
                      </a:r>
                      <a:endParaRPr lang="zh-CN" sz="1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Deadline</a:t>
                      </a:r>
                      <a:endParaRPr lang="zh-CN" sz="1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2290151"/>
                  </a:ext>
                </a:extLst>
              </a:tr>
              <a:tr h="12277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Set up the group research digital portfolio;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Write description of significance of “fake news”.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Max</a:t>
                      </a:r>
                      <a:endParaRPr lang="zh-CN" sz="1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 week</a:t>
                      </a:r>
                      <a:endParaRPr lang="zh-CN" sz="1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26/Jan/2017</a:t>
                      </a:r>
                      <a:endParaRPr lang="zh-CN" sz="1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0892554"/>
                  </a:ext>
                </a:extLst>
              </a:tr>
              <a:tr h="1534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Find different online texts;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List materialist ways and two different theoretical approaches;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Describe own situations affect experience.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Angela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 week</a:t>
                      </a:r>
                      <a:endParaRPr lang="zh-CN" sz="1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2/Feb/2017</a:t>
                      </a:r>
                      <a:endParaRPr lang="zh-CN" sz="1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783767"/>
                  </a:ext>
                </a:extLst>
              </a:tr>
              <a:tr h="920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Choose two contrasting texts and do a semiotic analysis; Describe the textuality.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Xi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 week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9/Feb/2017</a:t>
                      </a:r>
                      <a:endParaRPr lang="zh-CN" sz="1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8077065"/>
                  </a:ext>
                </a:extLst>
              </a:tr>
              <a:tr h="1534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Choose two contrasting visual images and do a compositional analysis</a:t>
                      </a:r>
                      <a:r>
                        <a:rPr lang="zh-CN" alt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en-US" alt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Explore the visuality;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Compare the result of them.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Boyu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 week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16/Feb/2017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870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1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51"/>
          <p:cNvSpPr txBox="1"/>
          <p:nvPr/>
        </p:nvSpPr>
        <p:spPr>
          <a:xfrm rot="1649371">
            <a:off x="5269228" y="340586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rPr>
              <a:t>TEXT</a:t>
            </a:r>
            <a:endParaRPr lang="zh-CN" altLang="en-US" sz="1600" dirty="0">
              <a:solidFill>
                <a:schemeClr val="bg1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4" name="TextBox 100"/>
          <p:cNvSpPr txBox="1"/>
          <p:nvPr/>
        </p:nvSpPr>
        <p:spPr>
          <a:xfrm rot="19652838">
            <a:off x="6354716" y="442340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r>
              <a:rPr lang="en-US" altLang="zh-CN" sz="1600" dirty="0"/>
              <a:t>VISUAL</a:t>
            </a:r>
            <a:endParaRPr lang="zh-CN" altLang="en-US" sz="16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96540" y="403491"/>
            <a:ext cx="412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RESEARCH TIMETABLE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30506"/>
              </p:ext>
            </p:extLst>
          </p:nvPr>
        </p:nvGraphicFramePr>
        <p:xfrm>
          <a:off x="1846833" y="865156"/>
          <a:ext cx="9677108" cy="5677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9136">
                  <a:extLst>
                    <a:ext uri="{9D8B030D-6E8A-4147-A177-3AD203B41FA5}">
                      <a16:colId xmlns:a16="http://schemas.microsoft.com/office/drawing/2014/main" val="1149478116"/>
                    </a:ext>
                  </a:extLst>
                </a:gridCol>
                <a:gridCol w="2018913">
                  <a:extLst>
                    <a:ext uri="{9D8B030D-6E8A-4147-A177-3AD203B41FA5}">
                      <a16:colId xmlns:a16="http://schemas.microsoft.com/office/drawing/2014/main" val="482482472"/>
                    </a:ext>
                  </a:extLst>
                </a:gridCol>
                <a:gridCol w="2221233">
                  <a:extLst>
                    <a:ext uri="{9D8B030D-6E8A-4147-A177-3AD203B41FA5}">
                      <a16:colId xmlns:a16="http://schemas.microsoft.com/office/drawing/2014/main" val="4141733078"/>
                    </a:ext>
                  </a:extLst>
                </a:gridCol>
                <a:gridCol w="2427826">
                  <a:extLst>
                    <a:ext uri="{9D8B030D-6E8A-4147-A177-3AD203B41FA5}">
                      <a16:colId xmlns:a16="http://schemas.microsoft.com/office/drawing/2014/main" val="3111078956"/>
                    </a:ext>
                  </a:extLst>
                </a:gridCol>
              </a:tblGrid>
              <a:tr h="12452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Write a preliminary description of the institutional apparatuses, technologies and practices of audiencing that visually construct “fake news”.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Max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 week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23/Feb/2017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81661"/>
                  </a:ext>
                </a:extLst>
              </a:tr>
              <a:tr h="1036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List</a:t>
                      </a:r>
                      <a:r>
                        <a:rPr lang="zh-CN" alt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：</a:t>
                      </a: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three specific places which could be field sites;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People who could meet;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Things which could be observed as an ethnographer.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Boyu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 week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2/Mar/2017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00090"/>
                  </a:ext>
                </a:extLst>
              </a:tr>
              <a:tr h="829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Write a brief outline describing some initial observations from Internet Archive Wayback Machine.</a:t>
                      </a:r>
                      <a:endParaRPr lang="zh-CN" sz="14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Xi 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 week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9/Mar/2017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175305"/>
                  </a:ext>
                </a:extLst>
              </a:tr>
              <a:tr h="1658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Make a table of specific materials, places, people or things and suggest methods which would be appropriate to work with them</a:t>
                      </a:r>
                      <a:r>
                        <a:rPr lang="zh-CN" alt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Put two best research questions on the blog along with discussion.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Angela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 days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12/Mar/2017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351833"/>
                  </a:ext>
                </a:extLst>
              </a:tr>
              <a:tr h="829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Summarize and complete the research.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Angela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Boyu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Max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Xi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 days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20/Mar/2017</a:t>
                      </a:r>
                      <a:endParaRPr lang="zh-CN" sz="14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9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33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ANALYSIS OF EXAMPLES</a:t>
            </a:r>
          </a:p>
        </p:txBody>
      </p:sp>
      <p:sp>
        <p:nvSpPr>
          <p:cNvPr id="26" name="矩形 25"/>
          <p:cNvSpPr/>
          <p:nvPr/>
        </p:nvSpPr>
        <p:spPr>
          <a:xfrm>
            <a:off x="5970790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970790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970790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5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燕尾形 19"/>
          <p:cNvSpPr/>
          <p:nvPr/>
        </p:nvSpPr>
        <p:spPr>
          <a:xfrm>
            <a:off x="2352196" y="2236496"/>
            <a:ext cx="1800669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4235842" y="2236496"/>
            <a:ext cx="1800669" cy="21602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6119485" y="2236496"/>
            <a:ext cx="1800669" cy="21602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8003131" y="2236496"/>
            <a:ext cx="1800669" cy="21602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22021" y="1660432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Beginning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70940" y="1660432"/>
            <a:ext cx="1530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Research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11939" y="1660432"/>
            <a:ext cx="1415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</a:rPr>
              <a:t>Findings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00020" y="1660432"/>
            <a:ext cx="1806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4"/>
                </a:solidFill>
              </a:rPr>
              <a:t>Conclusion</a:t>
            </a:r>
            <a:endParaRPr lang="zh-CN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82855" y="4234731"/>
            <a:ext cx="2755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What do we know?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Contemporary Media Speculation &amp; Shock Practical Resolutions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235842" y="4996571"/>
            <a:ext cx="19534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Subjects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Celebrities Political Figures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Ordinary People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189003" y="4221933"/>
            <a:ext cx="173085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Aims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Manipulation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Uncertainty 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&amp; 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Chaos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727712" y="4998723"/>
            <a:ext cx="25476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Behind the scenes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Weapons of Mass Deception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Destructive Power of Lies </a:t>
            </a: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2892436" y="3515891"/>
            <a:ext cx="720188" cy="720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802723" y="4278723"/>
            <a:ext cx="720188" cy="72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6659725" y="3515891"/>
            <a:ext cx="720188" cy="720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8543369" y="4272125"/>
            <a:ext cx="720188" cy="720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36" name="直接箭头连接符 35"/>
          <p:cNvCxnSpPr>
            <a:cxnSpLocks/>
            <a:stCxn id="24" idx="2"/>
            <a:endCxn id="32" idx="0"/>
          </p:cNvCxnSpPr>
          <p:nvPr/>
        </p:nvCxnSpPr>
        <p:spPr>
          <a:xfrm flipH="1">
            <a:off x="3252530" y="2183652"/>
            <a:ext cx="7" cy="13322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2"/>
            <a:endCxn id="33" idx="0"/>
          </p:cNvCxnSpPr>
          <p:nvPr/>
        </p:nvCxnSpPr>
        <p:spPr>
          <a:xfrm>
            <a:off x="5136182" y="2183652"/>
            <a:ext cx="26635" cy="20950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2"/>
            <a:endCxn id="34" idx="0"/>
          </p:cNvCxnSpPr>
          <p:nvPr/>
        </p:nvCxnSpPr>
        <p:spPr>
          <a:xfrm flipH="1">
            <a:off x="7019819" y="2183652"/>
            <a:ext cx="7" cy="133223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2"/>
            <a:endCxn id="35" idx="0"/>
          </p:cNvCxnSpPr>
          <p:nvPr/>
        </p:nvCxnSpPr>
        <p:spPr>
          <a:xfrm flipH="1">
            <a:off x="8903463" y="2183652"/>
            <a:ext cx="10" cy="20884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217"/>
          <p:cNvSpPr>
            <a:spLocks noChangeAspect="1" noEditPoints="1"/>
          </p:cNvSpPr>
          <p:nvPr/>
        </p:nvSpPr>
        <p:spPr bwMode="auto">
          <a:xfrm>
            <a:off x="8708530" y="4446343"/>
            <a:ext cx="389866" cy="39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18"/>
          <p:cNvSpPr>
            <a:spLocks noChangeAspect="1" noEditPoints="1"/>
          </p:cNvSpPr>
          <p:nvPr/>
        </p:nvSpPr>
        <p:spPr bwMode="auto">
          <a:xfrm>
            <a:off x="3064145" y="3677311"/>
            <a:ext cx="376781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219"/>
          <p:cNvSpPr>
            <a:spLocks noChangeAspect="1" noEditPoints="1"/>
          </p:cNvSpPr>
          <p:nvPr/>
        </p:nvSpPr>
        <p:spPr bwMode="auto">
          <a:xfrm>
            <a:off x="5008430" y="4439647"/>
            <a:ext cx="30877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221"/>
          <p:cNvSpPr>
            <a:spLocks noChangeAspect="1"/>
          </p:cNvSpPr>
          <p:nvPr/>
        </p:nvSpPr>
        <p:spPr bwMode="auto">
          <a:xfrm>
            <a:off x="6812862" y="3677311"/>
            <a:ext cx="412746" cy="39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456835" y="403491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CHOICE OF EXAMPLES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81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5253896" y="2529000"/>
            <a:ext cx="1687396" cy="1800000"/>
            <a:chOff x="2922588" y="6135688"/>
            <a:chExt cx="615950" cy="6572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Freeform 315"/>
            <p:cNvSpPr>
              <a:spLocks/>
            </p:cNvSpPr>
            <p:nvPr/>
          </p:nvSpPr>
          <p:spPr bwMode="auto">
            <a:xfrm>
              <a:off x="3221038" y="6135688"/>
              <a:ext cx="34925" cy="92075"/>
            </a:xfrm>
            <a:custGeom>
              <a:avLst/>
              <a:gdLst>
                <a:gd name="T0" fmla="*/ 12 w 22"/>
                <a:gd name="T1" fmla="*/ 58 h 58"/>
                <a:gd name="T2" fmla="*/ 12 w 22"/>
                <a:gd name="T3" fmla="*/ 58 h 58"/>
                <a:gd name="T4" fmla="*/ 6 w 22"/>
                <a:gd name="T5" fmla="*/ 58 h 58"/>
                <a:gd name="T6" fmla="*/ 4 w 22"/>
                <a:gd name="T7" fmla="*/ 56 h 58"/>
                <a:gd name="T8" fmla="*/ 2 w 22"/>
                <a:gd name="T9" fmla="*/ 52 h 58"/>
                <a:gd name="T10" fmla="*/ 0 w 22"/>
                <a:gd name="T11" fmla="*/ 48 h 58"/>
                <a:gd name="T12" fmla="*/ 0 w 22"/>
                <a:gd name="T13" fmla="*/ 12 h 58"/>
                <a:gd name="T14" fmla="*/ 0 w 22"/>
                <a:gd name="T15" fmla="*/ 12 h 58"/>
                <a:gd name="T16" fmla="*/ 2 w 22"/>
                <a:gd name="T17" fmla="*/ 8 h 58"/>
                <a:gd name="T18" fmla="*/ 4 w 22"/>
                <a:gd name="T19" fmla="*/ 4 h 58"/>
                <a:gd name="T20" fmla="*/ 6 w 22"/>
                <a:gd name="T21" fmla="*/ 2 h 58"/>
                <a:gd name="T22" fmla="*/ 12 w 22"/>
                <a:gd name="T23" fmla="*/ 0 h 58"/>
                <a:gd name="T24" fmla="*/ 12 w 22"/>
                <a:gd name="T25" fmla="*/ 0 h 58"/>
                <a:gd name="T26" fmla="*/ 16 w 22"/>
                <a:gd name="T27" fmla="*/ 2 h 58"/>
                <a:gd name="T28" fmla="*/ 20 w 22"/>
                <a:gd name="T29" fmla="*/ 4 h 58"/>
                <a:gd name="T30" fmla="*/ 22 w 22"/>
                <a:gd name="T31" fmla="*/ 8 h 58"/>
                <a:gd name="T32" fmla="*/ 22 w 22"/>
                <a:gd name="T33" fmla="*/ 12 h 58"/>
                <a:gd name="T34" fmla="*/ 22 w 22"/>
                <a:gd name="T35" fmla="*/ 48 h 58"/>
                <a:gd name="T36" fmla="*/ 22 w 22"/>
                <a:gd name="T37" fmla="*/ 48 h 58"/>
                <a:gd name="T38" fmla="*/ 22 w 22"/>
                <a:gd name="T39" fmla="*/ 52 h 58"/>
                <a:gd name="T40" fmla="*/ 20 w 22"/>
                <a:gd name="T41" fmla="*/ 56 h 58"/>
                <a:gd name="T42" fmla="*/ 16 w 22"/>
                <a:gd name="T43" fmla="*/ 58 h 58"/>
                <a:gd name="T44" fmla="*/ 12 w 22"/>
                <a:gd name="T45" fmla="*/ 58 h 58"/>
                <a:gd name="T46" fmla="*/ 12 w 22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58">
                  <a:moveTo>
                    <a:pt x="12" y="58"/>
                  </a:moveTo>
                  <a:lnTo>
                    <a:pt x="12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52"/>
                  </a:lnTo>
                  <a:lnTo>
                    <a:pt x="20" y="56"/>
                  </a:lnTo>
                  <a:lnTo>
                    <a:pt x="16" y="58"/>
                  </a:lnTo>
                  <a:lnTo>
                    <a:pt x="12" y="58"/>
                  </a:lnTo>
                  <a:lnTo>
                    <a:pt x="1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16"/>
            <p:cNvSpPr>
              <a:spLocks/>
            </p:cNvSpPr>
            <p:nvPr/>
          </p:nvSpPr>
          <p:spPr bwMode="auto">
            <a:xfrm>
              <a:off x="3074988" y="6170613"/>
              <a:ext cx="63500" cy="85725"/>
            </a:xfrm>
            <a:custGeom>
              <a:avLst/>
              <a:gdLst>
                <a:gd name="T0" fmla="*/ 30 w 40"/>
                <a:gd name="T1" fmla="*/ 54 h 54"/>
                <a:gd name="T2" fmla="*/ 30 w 40"/>
                <a:gd name="T3" fmla="*/ 54 h 54"/>
                <a:gd name="T4" fmla="*/ 24 w 40"/>
                <a:gd name="T5" fmla="*/ 52 h 54"/>
                <a:gd name="T6" fmla="*/ 20 w 40"/>
                <a:gd name="T7" fmla="*/ 48 h 54"/>
                <a:gd name="T8" fmla="*/ 2 w 40"/>
                <a:gd name="T9" fmla="*/ 18 h 54"/>
                <a:gd name="T10" fmla="*/ 2 w 40"/>
                <a:gd name="T11" fmla="*/ 18 h 54"/>
                <a:gd name="T12" fmla="*/ 0 w 40"/>
                <a:gd name="T13" fmla="*/ 12 h 54"/>
                <a:gd name="T14" fmla="*/ 0 w 40"/>
                <a:gd name="T15" fmla="*/ 8 h 54"/>
                <a:gd name="T16" fmla="*/ 2 w 40"/>
                <a:gd name="T17" fmla="*/ 4 h 54"/>
                <a:gd name="T18" fmla="*/ 6 w 40"/>
                <a:gd name="T19" fmla="*/ 2 h 54"/>
                <a:gd name="T20" fmla="*/ 6 w 40"/>
                <a:gd name="T21" fmla="*/ 2 h 54"/>
                <a:gd name="T22" fmla="*/ 10 w 40"/>
                <a:gd name="T23" fmla="*/ 0 h 54"/>
                <a:gd name="T24" fmla="*/ 14 w 40"/>
                <a:gd name="T25" fmla="*/ 0 h 54"/>
                <a:gd name="T26" fmla="*/ 18 w 40"/>
                <a:gd name="T27" fmla="*/ 2 h 54"/>
                <a:gd name="T28" fmla="*/ 20 w 40"/>
                <a:gd name="T29" fmla="*/ 6 h 54"/>
                <a:gd name="T30" fmla="*/ 38 w 40"/>
                <a:gd name="T31" fmla="*/ 36 h 54"/>
                <a:gd name="T32" fmla="*/ 38 w 40"/>
                <a:gd name="T33" fmla="*/ 36 h 54"/>
                <a:gd name="T34" fmla="*/ 40 w 40"/>
                <a:gd name="T35" fmla="*/ 42 h 54"/>
                <a:gd name="T36" fmla="*/ 40 w 40"/>
                <a:gd name="T37" fmla="*/ 46 h 54"/>
                <a:gd name="T38" fmla="*/ 38 w 40"/>
                <a:gd name="T39" fmla="*/ 50 h 54"/>
                <a:gd name="T40" fmla="*/ 34 w 40"/>
                <a:gd name="T41" fmla="*/ 52 h 54"/>
                <a:gd name="T42" fmla="*/ 34 w 40"/>
                <a:gd name="T43" fmla="*/ 52 h 54"/>
                <a:gd name="T44" fmla="*/ 30 w 40"/>
                <a:gd name="T45" fmla="*/ 54 h 54"/>
                <a:gd name="T46" fmla="*/ 30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30" y="54"/>
                  </a:moveTo>
                  <a:lnTo>
                    <a:pt x="30" y="54"/>
                  </a:lnTo>
                  <a:lnTo>
                    <a:pt x="24" y="52"/>
                  </a:lnTo>
                  <a:lnTo>
                    <a:pt x="20" y="4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42"/>
                  </a:lnTo>
                  <a:lnTo>
                    <a:pt x="40" y="46"/>
                  </a:lnTo>
                  <a:lnTo>
                    <a:pt x="38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0" y="54"/>
                  </a:lnTo>
                  <a:lnTo>
                    <a:pt x="30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17"/>
            <p:cNvSpPr>
              <a:spLocks/>
            </p:cNvSpPr>
            <p:nvPr/>
          </p:nvSpPr>
          <p:spPr bwMode="auto">
            <a:xfrm>
              <a:off x="2967038" y="6275388"/>
              <a:ext cx="82550" cy="63500"/>
            </a:xfrm>
            <a:custGeom>
              <a:avLst/>
              <a:gdLst>
                <a:gd name="T0" fmla="*/ 42 w 52"/>
                <a:gd name="T1" fmla="*/ 40 h 40"/>
                <a:gd name="T2" fmla="*/ 42 w 52"/>
                <a:gd name="T3" fmla="*/ 40 h 40"/>
                <a:gd name="T4" fmla="*/ 36 w 52"/>
                <a:gd name="T5" fmla="*/ 38 h 40"/>
                <a:gd name="T6" fmla="*/ 4 w 52"/>
                <a:gd name="T7" fmla="*/ 20 h 40"/>
                <a:gd name="T8" fmla="*/ 4 w 52"/>
                <a:gd name="T9" fmla="*/ 20 h 40"/>
                <a:gd name="T10" fmla="*/ 2 w 52"/>
                <a:gd name="T11" fmla="*/ 16 h 40"/>
                <a:gd name="T12" fmla="*/ 0 w 52"/>
                <a:gd name="T13" fmla="*/ 14 h 40"/>
                <a:gd name="T14" fmla="*/ 0 w 52"/>
                <a:gd name="T15" fmla="*/ 8 h 40"/>
                <a:gd name="T16" fmla="*/ 0 w 52"/>
                <a:gd name="T17" fmla="*/ 4 h 40"/>
                <a:gd name="T18" fmla="*/ 0 w 52"/>
                <a:gd name="T19" fmla="*/ 4 h 40"/>
                <a:gd name="T20" fmla="*/ 4 w 52"/>
                <a:gd name="T21" fmla="*/ 2 h 40"/>
                <a:gd name="T22" fmla="*/ 8 w 52"/>
                <a:gd name="T23" fmla="*/ 0 h 40"/>
                <a:gd name="T24" fmla="*/ 12 w 52"/>
                <a:gd name="T25" fmla="*/ 0 h 40"/>
                <a:gd name="T26" fmla="*/ 16 w 52"/>
                <a:gd name="T27" fmla="*/ 0 h 40"/>
                <a:gd name="T28" fmla="*/ 46 w 52"/>
                <a:gd name="T29" fmla="*/ 18 h 40"/>
                <a:gd name="T30" fmla="*/ 46 w 52"/>
                <a:gd name="T31" fmla="*/ 18 h 40"/>
                <a:gd name="T32" fmla="*/ 50 w 52"/>
                <a:gd name="T33" fmla="*/ 22 h 40"/>
                <a:gd name="T34" fmla="*/ 52 w 52"/>
                <a:gd name="T35" fmla="*/ 26 h 40"/>
                <a:gd name="T36" fmla="*/ 52 w 52"/>
                <a:gd name="T37" fmla="*/ 30 h 40"/>
                <a:gd name="T38" fmla="*/ 50 w 52"/>
                <a:gd name="T39" fmla="*/ 34 h 40"/>
                <a:gd name="T40" fmla="*/ 50 w 52"/>
                <a:gd name="T41" fmla="*/ 34 h 40"/>
                <a:gd name="T42" fmla="*/ 46 w 52"/>
                <a:gd name="T43" fmla="*/ 38 h 40"/>
                <a:gd name="T44" fmla="*/ 42 w 52"/>
                <a:gd name="T45" fmla="*/ 40 h 40"/>
                <a:gd name="T46" fmla="*/ 42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42" y="40"/>
                  </a:moveTo>
                  <a:lnTo>
                    <a:pt x="42" y="40"/>
                  </a:lnTo>
                  <a:lnTo>
                    <a:pt x="36" y="3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50" y="22"/>
                  </a:lnTo>
                  <a:lnTo>
                    <a:pt x="52" y="26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18"/>
            <p:cNvSpPr>
              <a:spLocks/>
            </p:cNvSpPr>
            <p:nvPr/>
          </p:nvSpPr>
          <p:spPr bwMode="auto">
            <a:xfrm>
              <a:off x="2922588" y="641826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2 w 58"/>
                <a:gd name="T3" fmla="*/ 22 h 22"/>
                <a:gd name="T4" fmla="*/ 12 w 58"/>
                <a:gd name="T5" fmla="*/ 22 h 22"/>
                <a:gd name="T6" fmla="*/ 6 w 58"/>
                <a:gd name="T7" fmla="*/ 22 h 22"/>
                <a:gd name="T8" fmla="*/ 4 w 58"/>
                <a:gd name="T9" fmla="*/ 18 h 22"/>
                <a:gd name="T10" fmla="*/ 0 w 58"/>
                <a:gd name="T11" fmla="*/ 16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4 w 58"/>
                <a:gd name="T19" fmla="*/ 2 h 22"/>
                <a:gd name="T20" fmla="*/ 6 w 58"/>
                <a:gd name="T21" fmla="*/ 0 h 22"/>
                <a:gd name="T22" fmla="*/ 12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2 w 58"/>
                <a:gd name="T29" fmla="*/ 0 h 22"/>
                <a:gd name="T30" fmla="*/ 54 w 58"/>
                <a:gd name="T31" fmla="*/ 2 h 22"/>
                <a:gd name="T32" fmla="*/ 58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8 w 58"/>
                <a:gd name="T39" fmla="*/ 16 h 22"/>
                <a:gd name="T40" fmla="*/ 54 w 58"/>
                <a:gd name="T41" fmla="*/ 18 h 22"/>
                <a:gd name="T42" fmla="*/ 52 w 58"/>
                <a:gd name="T43" fmla="*/ 22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2" y="22"/>
                  </a:lnTo>
                  <a:lnTo>
                    <a:pt x="12" y="22"/>
                  </a:lnTo>
                  <a:lnTo>
                    <a:pt x="6" y="22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8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19"/>
            <p:cNvSpPr>
              <a:spLocks/>
            </p:cNvSpPr>
            <p:nvPr/>
          </p:nvSpPr>
          <p:spPr bwMode="auto">
            <a:xfrm>
              <a:off x="2957513" y="6535738"/>
              <a:ext cx="82550" cy="63500"/>
            </a:xfrm>
            <a:custGeom>
              <a:avLst/>
              <a:gdLst>
                <a:gd name="T0" fmla="*/ 10 w 52"/>
                <a:gd name="T1" fmla="*/ 40 h 40"/>
                <a:gd name="T2" fmla="*/ 10 w 52"/>
                <a:gd name="T3" fmla="*/ 40 h 40"/>
                <a:gd name="T4" fmla="*/ 6 w 52"/>
                <a:gd name="T5" fmla="*/ 38 h 40"/>
                <a:gd name="T6" fmla="*/ 2 w 52"/>
                <a:gd name="T7" fmla="*/ 34 h 40"/>
                <a:gd name="T8" fmla="*/ 2 w 52"/>
                <a:gd name="T9" fmla="*/ 34 h 40"/>
                <a:gd name="T10" fmla="*/ 0 w 52"/>
                <a:gd name="T11" fmla="*/ 30 h 40"/>
                <a:gd name="T12" fmla="*/ 0 w 52"/>
                <a:gd name="T13" fmla="*/ 26 h 40"/>
                <a:gd name="T14" fmla="*/ 2 w 52"/>
                <a:gd name="T15" fmla="*/ 22 h 40"/>
                <a:gd name="T16" fmla="*/ 6 w 52"/>
                <a:gd name="T17" fmla="*/ 20 h 40"/>
                <a:gd name="T18" fmla="*/ 36 w 52"/>
                <a:gd name="T19" fmla="*/ 2 h 40"/>
                <a:gd name="T20" fmla="*/ 36 w 52"/>
                <a:gd name="T21" fmla="*/ 2 h 40"/>
                <a:gd name="T22" fmla="*/ 40 w 52"/>
                <a:gd name="T23" fmla="*/ 0 h 40"/>
                <a:gd name="T24" fmla="*/ 44 w 52"/>
                <a:gd name="T25" fmla="*/ 0 h 40"/>
                <a:gd name="T26" fmla="*/ 48 w 52"/>
                <a:gd name="T27" fmla="*/ 2 h 40"/>
                <a:gd name="T28" fmla="*/ 52 w 52"/>
                <a:gd name="T29" fmla="*/ 6 h 40"/>
                <a:gd name="T30" fmla="*/ 52 w 52"/>
                <a:gd name="T31" fmla="*/ 6 h 40"/>
                <a:gd name="T32" fmla="*/ 52 w 52"/>
                <a:gd name="T33" fmla="*/ 10 h 40"/>
                <a:gd name="T34" fmla="*/ 52 w 52"/>
                <a:gd name="T35" fmla="*/ 14 h 40"/>
                <a:gd name="T36" fmla="*/ 50 w 52"/>
                <a:gd name="T37" fmla="*/ 18 h 40"/>
                <a:gd name="T38" fmla="*/ 48 w 52"/>
                <a:gd name="T39" fmla="*/ 20 h 40"/>
                <a:gd name="T40" fmla="*/ 16 w 52"/>
                <a:gd name="T41" fmla="*/ 38 h 40"/>
                <a:gd name="T42" fmla="*/ 16 w 52"/>
                <a:gd name="T43" fmla="*/ 38 h 40"/>
                <a:gd name="T44" fmla="*/ 10 w 52"/>
                <a:gd name="T45" fmla="*/ 40 h 40"/>
                <a:gd name="T46" fmla="*/ 10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10" y="40"/>
                  </a:moveTo>
                  <a:lnTo>
                    <a:pt x="10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8" y="20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0" y="40"/>
                  </a:lnTo>
                  <a:lnTo>
                    <a:pt x="1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20"/>
            <p:cNvSpPr>
              <a:spLocks/>
            </p:cNvSpPr>
            <p:nvPr/>
          </p:nvSpPr>
          <p:spPr bwMode="auto">
            <a:xfrm>
              <a:off x="3408363" y="6551613"/>
              <a:ext cx="85725" cy="63500"/>
            </a:xfrm>
            <a:custGeom>
              <a:avLst/>
              <a:gdLst>
                <a:gd name="T0" fmla="*/ 42 w 54"/>
                <a:gd name="T1" fmla="*/ 40 h 40"/>
                <a:gd name="T2" fmla="*/ 42 w 54"/>
                <a:gd name="T3" fmla="*/ 40 h 40"/>
                <a:gd name="T4" fmla="*/ 38 w 54"/>
                <a:gd name="T5" fmla="*/ 38 h 40"/>
                <a:gd name="T6" fmla="*/ 6 w 54"/>
                <a:gd name="T7" fmla="*/ 20 h 40"/>
                <a:gd name="T8" fmla="*/ 6 w 54"/>
                <a:gd name="T9" fmla="*/ 20 h 40"/>
                <a:gd name="T10" fmla="*/ 4 w 54"/>
                <a:gd name="T11" fmla="*/ 18 h 40"/>
                <a:gd name="T12" fmla="*/ 2 w 54"/>
                <a:gd name="T13" fmla="*/ 14 h 40"/>
                <a:gd name="T14" fmla="*/ 0 w 54"/>
                <a:gd name="T15" fmla="*/ 10 h 40"/>
                <a:gd name="T16" fmla="*/ 2 w 54"/>
                <a:gd name="T17" fmla="*/ 6 h 40"/>
                <a:gd name="T18" fmla="*/ 2 w 54"/>
                <a:gd name="T19" fmla="*/ 6 h 40"/>
                <a:gd name="T20" fmla="*/ 6 w 54"/>
                <a:gd name="T21" fmla="*/ 2 h 40"/>
                <a:gd name="T22" fmla="*/ 10 w 54"/>
                <a:gd name="T23" fmla="*/ 0 h 40"/>
                <a:gd name="T24" fmla="*/ 14 w 54"/>
                <a:gd name="T25" fmla="*/ 0 h 40"/>
                <a:gd name="T26" fmla="*/ 18 w 54"/>
                <a:gd name="T27" fmla="*/ 2 h 40"/>
                <a:gd name="T28" fmla="*/ 48 w 54"/>
                <a:gd name="T29" fmla="*/ 20 h 40"/>
                <a:gd name="T30" fmla="*/ 48 w 54"/>
                <a:gd name="T31" fmla="*/ 20 h 40"/>
                <a:gd name="T32" fmla="*/ 52 w 54"/>
                <a:gd name="T33" fmla="*/ 22 h 40"/>
                <a:gd name="T34" fmla="*/ 54 w 54"/>
                <a:gd name="T35" fmla="*/ 26 h 40"/>
                <a:gd name="T36" fmla="*/ 54 w 54"/>
                <a:gd name="T37" fmla="*/ 30 h 40"/>
                <a:gd name="T38" fmla="*/ 52 w 54"/>
                <a:gd name="T39" fmla="*/ 34 h 40"/>
                <a:gd name="T40" fmla="*/ 52 w 54"/>
                <a:gd name="T41" fmla="*/ 34 h 40"/>
                <a:gd name="T42" fmla="*/ 48 w 54"/>
                <a:gd name="T43" fmla="*/ 38 h 40"/>
                <a:gd name="T44" fmla="*/ 42 w 54"/>
                <a:gd name="T45" fmla="*/ 40 h 40"/>
                <a:gd name="T46" fmla="*/ 4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42" y="40"/>
                  </a:moveTo>
                  <a:lnTo>
                    <a:pt x="42" y="40"/>
                  </a:lnTo>
                  <a:lnTo>
                    <a:pt x="38" y="3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52" y="22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48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21"/>
            <p:cNvSpPr>
              <a:spLocks/>
            </p:cNvSpPr>
            <p:nvPr/>
          </p:nvSpPr>
          <p:spPr bwMode="auto">
            <a:xfrm>
              <a:off x="3446463" y="643731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0 w 58"/>
                <a:gd name="T3" fmla="*/ 22 h 22"/>
                <a:gd name="T4" fmla="*/ 10 w 58"/>
                <a:gd name="T5" fmla="*/ 22 h 22"/>
                <a:gd name="T6" fmla="*/ 6 w 58"/>
                <a:gd name="T7" fmla="*/ 20 h 22"/>
                <a:gd name="T8" fmla="*/ 2 w 58"/>
                <a:gd name="T9" fmla="*/ 18 h 22"/>
                <a:gd name="T10" fmla="*/ 0 w 58"/>
                <a:gd name="T11" fmla="*/ 14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2 w 58"/>
                <a:gd name="T19" fmla="*/ 2 h 22"/>
                <a:gd name="T20" fmla="*/ 6 w 58"/>
                <a:gd name="T21" fmla="*/ 0 h 22"/>
                <a:gd name="T22" fmla="*/ 10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0 w 58"/>
                <a:gd name="T29" fmla="*/ 0 h 22"/>
                <a:gd name="T30" fmla="*/ 54 w 58"/>
                <a:gd name="T31" fmla="*/ 2 h 22"/>
                <a:gd name="T32" fmla="*/ 56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6 w 58"/>
                <a:gd name="T39" fmla="*/ 14 h 22"/>
                <a:gd name="T40" fmla="*/ 54 w 58"/>
                <a:gd name="T41" fmla="*/ 18 h 22"/>
                <a:gd name="T42" fmla="*/ 50 w 58"/>
                <a:gd name="T43" fmla="*/ 20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4" y="2"/>
                  </a:lnTo>
                  <a:lnTo>
                    <a:pt x="56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22"/>
            <p:cNvSpPr>
              <a:spLocks/>
            </p:cNvSpPr>
            <p:nvPr/>
          </p:nvSpPr>
          <p:spPr bwMode="auto">
            <a:xfrm>
              <a:off x="3417888" y="6291263"/>
              <a:ext cx="85725" cy="63500"/>
            </a:xfrm>
            <a:custGeom>
              <a:avLst/>
              <a:gdLst>
                <a:gd name="T0" fmla="*/ 12 w 54"/>
                <a:gd name="T1" fmla="*/ 40 h 40"/>
                <a:gd name="T2" fmla="*/ 12 w 54"/>
                <a:gd name="T3" fmla="*/ 40 h 40"/>
                <a:gd name="T4" fmla="*/ 6 w 54"/>
                <a:gd name="T5" fmla="*/ 38 h 40"/>
                <a:gd name="T6" fmla="*/ 2 w 54"/>
                <a:gd name="T7" fmla="*/ 34 h 40"/>
                <a:gd name="T8" fmla="*/ 2 w 54"/>
                <a:gd name="T9" fmla="*/ 34 h 40"/>
                <a:gd name="T10" fmla="*/ 0 w 54"/>
                <a:gd name="T11" fmla="*/ 30 h 40"/>
                <a:gd name="T12" fmla="*/ 0 w 54"/>
                <a:gd name="T13" fmla="*/ 26 h 40"/>
                <a:gd name="T14" fmla="*/ 2 w 54"/>
                <a:gd name="T15" fmla="*/ 22 h 40"/>
                <a:gd name="T16" fmla="*/ 6 w 54"/>
                <a:gd name="T17" fmla="*/ 18 h 40"/>
                <a:gd name="T18" fmla="*/ 38 w 54"/>
                <a:gd name="T19" fmla="*/ 0 h 40"/>
                <a:gd name="T20" fmla="*/ 38 w 54"/>
                <a:gd name="T21" fmla="*/ 0 h 40"/>
                <a:gd name="T22" fmla="*/ 42 w 54"/>
                <a:gd name="T23" fmla="*/ 0 h 40"/>
                <a:gd name="T24" fmla="*/ 46 w 54"/>
                <a:gd name="T25" fmla="*/ 0 h 40"/>
                <a:gd name="T26" fmla="*/ 50 w 54"/>
                <a:gd name="T27" fmla="*/ 2 h 40"/>
                <a:gd name="T28" fmla="*/ 52 w 54"/>
                <a:gd name="T29" fmla="*/ 4 h 40"/>
                <a:gd name="T30" fmla="*/ 52 w 54"/>
                <a:gd name="T31" fmla="*/ 4 h 40"/>
                <a:gd name="T32" fmla="*/ 54 w 54"/>
                <a:gd name="T33" fmla="*/ 8 h 40"/>
                <a:gd name="T34" fmla="*/ 54 w 54"/>
                <a:gd name="T35" fmla="*/ 12 h 40"/>
                <a:gd name="T36" fmla="*/ 52 w 54"/>
                <a:gd name="T37" fmla="*/ 16 h 40"/>
                <a:gd name="T38" fmla="*/ 48 w 54"/>
                <a:gd name="T39" fmla="*/ 20 h 40"/>
                <a:gd name="T40" fmla="*/ 18 w 54"/>
                <a:gd name="T41" fmla="*/ 38 h 40"/>
                <a:gd name="T42" fmla="*/ 18 w 54"/>
                <a:gd name="T43" fmla="*/ 38 h 40"/>
                <a:gd name="T44" fmla="*/ 12 w 54"/>
                <a:gd name="T45" fmla="*/ 40 h 40"/>
                <a:gd name="T46" fmla="*/ 1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12" y="40"/>
                  </a:moveTo>
                  <a:lnTo>
                    <a:pt x="12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48" y="2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23"/>
            <p:cNvSpPr>
              <a:spLocks/>
            </p:cNvSpPr>
            <p:nvPr/>
          </p:nvSpPr>
          <p:spPr bwMode="auto">
            <a:xfrm>
              <a:off x="3335338" y="6180138"/>
              <a:ext cx="63500" cy="85725"/>
            </a:xfrm>
            <a:custGeom>
              <a:avLst/>
              <a:gdLst>
                <a:gd name="T0" fmla="*/ 12 w 40"/>
                <a:gd name="T1" fmla="*/ 54 h 54"/>
                <a:gd name="T2" fmla="*/ 12 w 40"/>
                <a:gd name="T3" fmla="*/ 54 h 54"/>
                <a:gd name="T4" fmla="*/ 6 w 40"/>
                <a:gd name="T5" fmla="*/ 52 h 54"/>
                <a:gd name="T6" fmla="*/ 6 w 40"/>
                <a:gd name="T7" fmla="*/ 52 h 54"/>
                <a:gd name="T8" fmla="*/ 4 w 40"/>
                <a:gd name="T9" fmla="*/ 48 h 54"/>
                <a:gd name="T10" fmla="*/ 2 w 40"/>
                <a:gd name="T11" fmla="*/ 46 h 54"/>
                <a:gd name="T12" fmla="*/ 0 w 40"/>
                <a:gd name="T13" fmla="*/ 40 h 54"/>
                <a:gd name="T14" fmla="*/ 2 w 40"/>
                <a:gd name="T15" fmla="*/ 36 h 54"/>
                <a:gd name="T16" fmla="*/ 20 w 40"/>
                <a:gd name="T17" fmla="*/ 6 h 54"/>
                <a:gd name="T18" fmla="*/ 20 w 40"/>
                <a:gd name="T19" fmla="*/ 6 h 54"/>
                <a:gd name="T20" fmla="*/ 24 w 40"/>
                <a:gd name="T21" fmla="*/ 2 h 54"/>
                <a:gd name="T22" fmla="*/ 26 w 40"/>
                <a:gd name="T23" fmla="*/ 0 h 54"/>
                <a:gd name="T24" fmla="*/ 32 w 40"/>
                <a:gd name="T25" fmla="*/ 0 h 54"/>
                <a:gd name="T26" fmla="*/ 36 w 40"/>
                <a:gd name="T27" fmla="*/ 2 h 54"/>
                <a:gd name="T28" fmla="*/ 36 w 40"/>
                <a:gd name="T29" fmla="*/ 2 h 54"/>
                <a:gd name="T30" fmla="*/ 38 w 40"/>
                <a:gd name="T31" fmla="*/ 4 h 54"/>
                <a:gd name="T32" fmla="*/ 40 w 40"/>
                <a:gd name="T33" fmla="*/ 8 h 54"/>
                <a:gd name="T34" fmla="*/ 40 w 40"/>
                <a:gd name="T35" fmla="*/ 12 h 54"/>
                <a:gd name="T36" fmla="*/ 40 w 40"/>
                <a:gd name="T37" fmla="*/ 16 h 54"/>
                <a:gd name="T38" fmla="*/ 22 w 40"/>
                <a:gd name="T39" fmla="*/ 48 h 54"/>
                <a:gd name="T40" fmla="*/ 22 w 40"/>
                <a:gd name="T41" fmla="*/ 48 h 54"/>
                <a:gd name="T42" fmla="*/ 18 w 40"/>
                <a:gd name="T43" fmla="*/ 52 h 54"/>
                <a:gd name="T44" fmla="*/ 12 w 40"/>
                <a:gd name="T45" fmla="*/ 54 h 54"/>
                <a:gd name="T46" fmla="*/ 12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12" y="54"/>
                  </a:moveTo>
                  <a:lnTo>
                    <a:pt x="12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4" y="48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40" y="16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18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24"/>
            <p:cNvSpPr>
              <a:spLocks noEditPoints="1"/>
            </p:cNvSpPr>
            <p:nvPr/>
          </p:nvSpPr>
          <p:spPr bwMode="auto">
            <a:xfrm>
              <a:off x="3065463" y="6281738"/>
              <a:ext cx="327025" cy="396875"/>
            </a:xfrm>
            <a:custGeom>
              <a:avLst/>
              <a:gdLst>
                <a:gd name="T0" fmla="*/ 198 w 206"/>
                <a:gd name="T1" fmla="*/ 64 h 250"/>
                <a:gd name="T2" fmla="*/ 144 w 206"/>
                <a:gd name="T3" fmla="*/ 8 h 250"/>
                <a:gd name="T4" fmla="*/ 82 w 206"/>
                <a:gd name="T5" fmla="*/ 2 h 250"/>
                <a:gd name="T6" fmla="*/ 18 w 206"/>
                <a:gd name="T7" fmla="*/ 46 h 250"/>
                <a:gd name="T8" fmla="*/ 0 w 206"/>
                <a:gd name="T9" fmla="*/ 104 h 250"/>
                <a:gd name="T10" fmla="*/ 6 w 206"/>
                <a:gd name="T11" fmla="*/ 142 h 250"/>
                <a:gd name="T12" fmla="*/ 42 w 206"/>
                <a:gd name="T13" fmla="*/ 206 h 250"/>
                <a:gd name="T14" fmla="*/ 48 w 206"/>
                <a:gd name="T15" fmla="*/ 234 h 250"/>
                <a:gd name="T16" fmla="*/ 96 w 206"/>
                <a:gd name="T17" fmla="*/ 250 h 250"/>
                <a:gd name="T18" fmla="*/ 158 w 206"/>
                <a:gd name="T19" fmla="*/ 250 h 250"/>
                <a:gd name="T20" fmla="*/ 164 w 206"/>
                <a:gd name="T21" fmla="*/ 206 h 250"/>
                <a:gd name="T22" fmla="*/ 196 w 206"/>
                <a:gd name="T23" fmla="*/ 154 h 250"/>
                <a:gd name="T24" fmla="*/ 206 w 206"/>
                <a:gd name="T25" fmla="*/ 114 h 250"/>
                <a:gd name="T26" fmla="*/ 90 w 206"/>
                <a:gd name="T27" fmla="*/ 184 h 250"/>
                <a:gd name="T28" fmla="*/ 70 w 206"/>
                <a:gd name="T29" fmla="*/ 142 h 250"/>
                <a:gd name="T30" fmla="*/ 84 w 206"/>
                <a:gd name="T31" fmla="*/ 136 h 250"/>
                <a:gd name="T32" fmla="*/ 100 w 206"/>
                <a:gd name="T33" fmla="*/ 142 h 250"/>
                <a:gd name="T34" fmla="*/ 114 w 206"/>
                <a:gd name="T35" fmla="*/ 136 h 250"/>
                <a:gd name="T36" fmla="*/ 124 w 206"/>
                <a:gd name="T37" fmla="*/ 144 h 250"/>
                <a:gd name="T38" fmla="*/ 110 w 206"/>
                <a:gd name="T39" fmla="*/ 180 h 250"/>
                <a:gd name="T40" fmla="*/ 90 w 206"/>
                <a:gd name="T41" fmla="*/ 234 h 250"/>
                <a:gd name="T42" fmla="*/ 86 w 206"/>
                <a:gd name="T43" fmla="*/ 112 h 250"/>
                <a:gd name="T44" fmla="*/ 88 w 206"/>
                <a:gd name="T45" fmla="*/ 114 h 250"/>
                <a:gd name="T46" fmla="*/ 84 w 206"/>
                <a:gd name="T47" fmla="*/ 124 h 250"/>
                <a:gd name="T48" fmla="*/ 114 w 206"/>
                <a:gd name="T49" fmla="*/ 110 h 250"/>
                <a:gd name="T50" fmla="*/ 116 w 206"/>
                <a:gd name="T51" fmla="*/ 108 h 250"/>
                <a:gd name="T52" fmla="*/ 118 w 206"/>
                <a:gd name="T53" fmla="*/ 114 h 250"/>
                <a:gd name="T54" fmla="*/ 114 w 206"/>
                <a:gd name="T55" fmla="*/ 110 h 250"/>
                <a:gd name="T56" fmla="*/ 188 w 206"/>
                <a:gd name="T57" fmla="*/ 120 h 250"/>
                <a:gd name="T58" fmla="*/ 168 w 206"/>
                <a:gd name="T59" fmla="*/ 170 h 250"/>
                <a:gd name="T60" fmla="*/ 142 w 206"/>
                <a:gd name="T61" fmla="*/ 214 h 250"/>
                <a:gd name="T62" fmla="*/ 122 w 206"/>
                <a:gd name="T63" fmla="*/ 186 h 250"/>
                <a:gd name="T64" fmla="*/ 142 w 206"/>
                <a:gd name="T65" fmla="*/ 130 h 250"/>
                <a:gd name="T66" fmla="*/ 134 w 206"/>
                <a:gd name="T67" fmla="*/ 134 h 250"/>
                <a:gd name="T68" fmla="*/ 122 w 206"/>
                <a:gd name="T69" fmla="*/ 136 h 250"/>
                <a:gd name="T70" fmla="*/ 116 w 206"/>
                <a:gd name="T71" fmla="*/ 130 h 250"/>
                <a:gd name="T72" fmla="*/ 124 w 206"/>
                <a:gd name="T73" fmla="*/ 112 h 250"/>
                <a:gd name="T74" fmla="*/ 116 w 206"/>
                <a:gd name="T75" fmla="*/ 102 h 250"/>
                <a:gd name="T76" fmla="*/ 108 w 206"/>
                <a:gd name="T77" fmla="*/ 108 h 250"/>
                <a:gd name="T78" fmla="*/ 102 w 206"/>
                <a:gd name="T79" fmla="*/ 134 h 250"/>
                <a:gd name="T80" fmla="*/ 92 w 206"/>
                <a:gd name="T81" fmla="*/ 134 h 250"/>
                <a:gd name="T82" fmla="*/ 94 w 206"/>
                <a:gd name="T83" fmla="*/ 114 h 250"/>
                <a:gd name="T84" fmla="*/ 88 w 206"/>
                <a:gd name="T85" fmla="*/ 106 h 250"/>
                <a:gd name="T86" fmla="*/ 78 w 206"/>
                <a:gd name="T87" fmla="*/ 112 h 250"/>
                <a:gd name="T88" fmla="*/ 80 w 206"/>
                <a:gd name="T89" fmla="*/ 130 h 250"/>
                <a:gd name="T90" fmla="*/ 68 w 206"/>
                <a:gd name="T91" fmla="*/ 136 h 250"/>
                <a:gd name="T92" fmla="*/ 60 w 206"/>
                <a:gd name="T93" fmla="*/ 130 h 250"/>
                <a:gd name="T94" fmla="*/ 58 w 206"/>
                <a:gd name="T95" fmla="*/ 130 h 250"/>
                <a:gd name="T96" fmla="*/ 58 w 206"/>
                <a:gd name="T97" fmla="*/ 132 h 250"/>
                <a:gd name="T98" fmla="*/ 54 w 206"/>
                <a:gd name="T99" fmla="*/ 136 h 250"/>
                <a:gd name="T100" fmla="*/ 66 w 206"/>
                <a:gd name="T101" fmla="*/ 234 h 250"/>
                <a:gd name="T102" fmla="*/ 60 w 206"/>
                <a:gd name="T103" fmla="*/ 204 h 250"/>
                <a:gd name="T104" fmla="*/ 28 w 206"/>
                <a:gd name="T105" fmla="*/ 148 h 250"/>
                <a:gd name="T106" fmla="*/ 18 w 206"/>
                <a:gd name="T107" fmla="*/ 108 h 250"/>
                <a:gd name="T108" fmla="*/ 20 w 206"/>
                <a:gd name="T109" fmla="*/ 86 h 250"/>
                <a:gd name="T110" fmla="*/ 56 w 206"/>
                <a:gd name="T111" fmla="*/ 34 h 250"/>
                <a:gd name="T112" fmla="*/ 104 w 206"/>
                <a:gd name="T113" fmla="*/ 18 h 250"/>
                <a:gd name="T114" fmla="*/ 164 w 206"/>
                <a:gd name="T115" fmla="*/ 44 h 250"/>
                <a:gd name="T116" fmla="*/ 188 w 206"/>
                <a:gd name="T117" fmla="*/ 10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6" h="250">
                  <a:moveTo>
                    <a:pt x="206" y="104"/>
                  </a:moveTo>
                  <a:lnTo>
                    <a:pt x="206" y="104"/>
                  </a:lnTo>
                  <a:lnTo>
                    <a:pt x="204" y="84"/>
                  </a:lnTo>
                  <a:lnTo>
                    <a:pt x="198" y="64"/>
                  </a:lnTo>
                  <a:lnTo>
                    <a:pt x="188" y="46"/>
                  </a:lnTo>
                  <a:lnTo>
                    <a:pt x="176" y="32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2" y="2"/>
                  </a:lnTo>
                  <a:lnTo>
                    <a:pt x="62" y="8"/>
                  </a:lnTo>
                  <a:lnTo>
                    <a:pt x="46" y="18"/>
                  </a:lnTo>
                  <a:lnTo>
                    <a:pt x="30" y="32"/>
                  </a:lnTo>
                  <a:lnTo>
                    <a:pt x="18" y="46"/>
                  </a:lnTo>
                  <a:lnTo>
                    <a:pt x="8" y="64"/>
                  </a:lnTo>
                  <a:lnTo>
                    <a:pt x="2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6" y="142"/>
                  </a:lnTo>
                  <a:lnTo>
                    <a:pt x="10" y="154"/>
                  </a:lnTo>
                  <a:lnTo>
                    <a:pt x="18" y="170"/>
                  </a:lnTo>
                  <a:lnTo>
                    <a:pt x="28" y="188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12"/>
                  </a:lnTo>
                  <a:lnTo>
                    <a:pt x="46" y="218"/>
                  </a:lnTo>
                  <a:lnTo>
                    <a:pt x="48" y="234"/>
                  </a:lnTo>
                  <a:lnTo>
                    <a:pt x="48" y="250"/>
                  </a:lnTo>
                  <a:lnTo>
                    <a:pt x="48" y="250"/>
                  </a:lnTo>
                  <a:lnTo>
                    <a:pt x="96" y="250"/>
                  </a:lnTo>
                  <a:lnTo>
                    <a:pt x="96" y="250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58" y="250"/>
                  </a:lnTo>
                  <a:lnTo>
                    <a:pt x="158" y="250"/>
                  </a:lnTo>
                  <a:lnTo>
                    <a:pt x="158" y="234"/>
                  </a:lnTo>
                  <a:lnTo>
                    <a:pt x="160" y="218"/>
                  </a:lnTo>
                  <a:lnTo>
                    <a:pt x="162" y="212"/>
                  </a:lnTo>
                  <a:lnTo>
                    <a:pt x="164" y="206"/>
                  </a:lnTo>
                  <a:lnTo>
                    <a:pt x="164" y="206"/>
                  </a:lnTo>
                  <a:lnTo>
                    <a:pt x="178" y="188"/>
                  </a:lnTo>
                  <a:lnTo>
                    <a:pt x="188" y="170"/>
                  </a:lnTo>
                  <a:lnTo>
                    <a:pt x="196" y="154"/>
                  </a:lnTo>
                  <a:lnTo>
                    <a:pt x="200" y="142"/>
                  </a:lnTo>
                  <a:lnTo>
                    <a:pt x="204" y="122"/>
                  </a:lnTo>
                  <a:lnTo>
                    <a:pt x="206" y="114"/>
                  </a:lnTo>
                  <a:lnTo>
                    <a:pt x="206" y="114"/>
                  </a:lnTo>
                  <a:lnTo>
                    <a:pt x="206" y="104"/>
                  </a:lnTo>
                  <a:lnTo>
                    <a:pt x="206" y="104"/>
                  </a:lnTo>
                  <a:close/>
                  <a:moveTo>
                    <a:pt x="90" y="234"/>
                  </a:moveTo>
                  <a:lnTo>
                    <a:pt x="90" y="184"/>
                  </a:lnTo>
                  <a:lnTo>
                    <a:pt x="90" y="184"/>
                  </a:lnTo>
                  <a:lnTo>
                    <a:pt x="90" y="180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74" y="140"/>
                  </a:lnTo>
                  <a:lnTo>
                    <a:pt x="74" y="140"/>
                  </a:lnTo>
                  <a:lnTo>
                    <a:pt x="84" y="136"/>
                  </a:lnTo>
                  <a:lnTo>
                    <a:pt x="84" y="136"/>
                  </a:lnTo>
                  <a:lnTo>
                    <a:pt x="88" y="140"/>
                  </a:lnTo>
                  <a:lnTo>
                    <a:pt x="94" y="142"/>
                  </a:lnTo>
                  <a:lnTo>
                    <a:pt x="94" y="142"/>
                  </a:lnTo>
                  <a:lnTo>
                    <a:pt x="100" y="142"/>
                  </a:lnTo>
                  <a:lnTo>
                    <a:pt x="104" y="140"/>
                  </a:lnTo>
                  <a:lnTo>
                    <a:pt x="112" y="134"/>
                  </a:lnTo>
                  <a:lnTo>
                    <a:pt x="112" y="134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18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30" y="142"/>
                  </a:lnTo>
                  <a:lnTo>
                    <a:pt x="110" y="180"/>
                  </a:lnTo>
                  <a:lnTo>
                    <a:pt x="110" y="180"/>
                  </a:lnTo>
                  <a:lnTo>
                    <a:pt x="110" y="184"/>
                  </a:lnTo>
                  <a:lnTo>
                    <a:pt x="110" y="234"/>
                  </a:lnTo>
                  <a:lnTo>
                    <a:pt x="90" y="234"/>
                  </a:lnTo>
                  <a:close/>
                  <a:moveTo>
                    <a:pt x="84" y="112"/>
                  </a:moveTo>
                  <a:lnTo>
                    <a:pt x="84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8" y="112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88" y="120"/>
                  </a:lnTo>
                  <a:lnTo>
                    <a:pt x="84" y="124"/>
                  </a:lnTo>
                  <a:lnTo>
                    <a:pt x="84" y="124"/>
                  </a:lnTo>
                  <a:lnTo>
                    <a:pt x="84" y="116"/>
                  </a:lnTo>
                  <a:lnTo>
                    <a:pt x="84" y="112"/>
                  </a:lnTo>
                  <a:lnTo>
                    <a:pt x="84" y="112"/>
                  </a:lnTo>
                  <a:close/>
                  <a:moveTo>
                    <a:pt x="114" y="110"/>
                  </a:moveTo>
                  <a:lnTo>
                    <a:pt x="114" y="110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8" y="110"/>
                  </a:lnTo>
                  <a:lnTo>
                    <a:pt x="118" y="110"/>
                  </a:lnTo>
                  <a:lnTo>
                    <a:pt x="118" y="114"/>
                  </a:lnTo>
                  <a:lnTo>
                    <a:pt x="114" y="122"/>
                  </a:lnTo>
                  <a:lnTo>
                    <a:pt x="114" y="122"/>
                  </a:lnTo>
                  <a:lnTo>
                    <a:pt x="114" y="116"/>
                  </a:lnTo>
                  <a:lnTo>
                    <a:pt x="114" y="110"/>
                  </a:lnTo>
                  <a:lnTo>
                    <a:pt x="114" y="110"/>
                  </a:lnTo>
                  <a:close/>
                  <a:moveTo>
                    <a:pt x="188" y="108"/>
                  </a:moveTo>
                  <a:lnTo>
                    <a:pt x="186" y="120"/>
                  </a:lnTo>
                  <a:lnTo>
                    <a:pt x="188" y="120"/>
                  </a:lnTo>
                  <a:lnTo>
                    <a:pt x="188" y="120"/>
                  </a:lnTo>
                  <a:lnTo>
                    <a:pt x="184" y="132"/>
                  </a:lnTo>
                  <a:lnTo>
                    <a:pt x="178" y="148"/>
                  </a:lnTo>
                  <a:lnTo>
                    <a:pt x="168" y="170"/>
                  </a:lnTo>
                  <a:lnTo>
                    <a:pt x="150" y="194"/>
                  </a:lnTo>
                  <a:lnTo>
                    <a:pt x="150" y="194"/>
                  </a:lnTo>
                  <a:lnTo>
                    <a:pt x="146" y="204"/>
                  </a:lnTo>
                  <a:lnTo>
                    <a:pt x="142" y="214"/>
                  </a:lnTo>
                  <a:lnTo>
                    <a:pt x="140" y="224"/>
                  </a:lnTo>
                  <a:lnTo>
                    <a:pt x="140" y="234"/>
                  </a:lnTo>
                  <a:lnTo>
                    <a:pt x="122" y="234"/>
                  </a:lnTo>
                  <a:lnTo>
                    <a:pt x="122" y="186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46" y="134"/>
                  </a:lnTo>
                  <a:lnTo>
                    <a:pt x="142" y="130"/>
                  </a:lnTo>
                  <a:lnTo>
                    <a:pt x="142" y="130"/>
                  </a:lnTo>
                  <a:lnTo>
                    <a:pt x="138" y="130"/>
                  </a:lnTo>
                  <a:lnTo>
                    <a:pt x="134" y="134"/>
                  </a:lnTo>
                  <a:lnTo>
                    <a:pt x="134" y="134"/>
                  </a:lnTo>
                  <a:lnTo>
                    <a:pt x="130" y="136"/>
                  </a:lnTo>
                  <a:lnTo>
                    <a:pt x="124" y="136"/>
                  </a:lnTo>
                  <a:lnTo>
                    <a:pt x="124" y="136"/>
                  </a:lnTo>
                  <a:lnTo>
                    <a:pt x="122" y="136"/>
                  </a:lnTo>
                  <a:lnTo>
                    <a:pt x="118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2" y="118"/>
                  </a:lnTo>
                  <a:lnTo>
                    <a:pt x="124" y="112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20" y="104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12" y="104"/>
                  </a:lnTo>
                  <a:lnTo>
                    <a:pt x="108" y="108"/>
                  </a:lnTo>
                  <a:lnTo>
                    <a:pt x="108" y="108"/>
                  </a:lnTo>
                  <a:lnTo>
                    <a:pt x="108" y="118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02" y="134"/>
                  </a:lnTo>
                  <a:lnTo>
                    <a:pt x="100" y="136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2" y="134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94" y="122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92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84" y="106"/>
                  </a:lnTo>
                  <a:lnTo>
                    <a:pt x="80" y="108"/>
                  </a:lnTo>
                  <a:lnTo>
                    <a:pt x="80" y="108"/>
                  </a:lnTo>
                  <a:lnTo>
                    <a:pt x="78" y="112"/>
                  </a:lnTo>
                  <a:lnTo>
                    <a:pt x="78" y="116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80" y="130"/>
                  </a:lnTo>
                  <a:lnTo>
                    <a:pt x="80" y="130"/>
                  </a:lnTo>
                  <a:lnTo>
                    <a:pt x="72" y="134"/>
                  </a:lnTo>
                  <a:lnTo>
                    <a:pt x="72" y="134"/>
                  </a:lnTo>
                  <a:lnTo>
                    <a:pt x="68" y="136"/>
                  </a:lnTo>
                  <a:lnTo>
                    <a:pt x="66" y="134"/>
                  </a:lnTo>
                  <a:lnTo>
                    <a:pt x="66" y="134"/>
                  </a:lnTo>
                  <a:lnTo>
                    <a:pt x="64" y="130"/>
                  </a:lnTo>
                  <a:lnTo>
                    <a:pt x="60" y="130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36"/>
                  </a:lnTo>
                  <a:lnTo>
                    <a:pt x="56" y="140"/>
                  </a:lnTo>
                  <a:lnTo>
                    <a:pt x="78" y="186"/>
                  </a:lnTo>
                  <a:lnTo>
                    <a:pt x="78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24"/>
                  </a:lnTo>
                  <a:lnTo>
                    <a:pt x="64" y="214"/>
                  </a:lnTo>
                  <a:lnTo>
                    <a:pt x="60" y="204"/>
                  </a:lnTo>
                  <a:lnTo>
                    <a:pt x="56" y="194"/>
                  </a:lnTo>
                  <a:lnTo>
                    <a:pt x="56" y="194"/>
                  </a:lnTo>
                  <a:lnTo>
                    <a:pt x="38" y="170"/>
                  </a:lnTo>
                  <a:lnTo>
                    <a:pt x="28" y="148"/>
                  </a:lnTo>
                  <a:lnTo>
                    <a:pt x="22" y="132"/>
                  </a:lnTo>
                  <a:lnTo>
                    <a:pt x="18" y="120"/>
                  </a:lnTo>
                  <a:lnTo>
                    <a:pt x="20" y="120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20" y="86"/>
                  </a:lnTo>
                  <a:lnTo>
                    <a:pt x="24" y="70"/>
                  </a:lnTo>
                  <a:lnTo>
                    <a:pt x="32" y="56"/>
                  </a:lnTo>
                  <a:lnTo>
                    <a:pt x="42" y="44"/>
                  </a:lnTo>
                  <a:lnTo>
                    <a:pt x="56" y="34"/>
                  </a:lnTo>
                  <a:lnTo>
                    <a:pt x="70" y="26"/>
                  </a:lnTo>
                  <a:lnTo>
                    <a:pt x="86" y="20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20" y="20"/>
                  </a:lnTo>
                  <a:lnTo>
                    <a:pt x="136" y="26"/>
                  </a:lnTo>
                  <a:lnTo>
                    <a:pt x="150" y="34"/>
                  </a:lnTo>
                  <a:lnTo>
                    <a:pt x="164" y="44"/>
                  </a:lnTo>
                  <a:lnTo>
                    <a:pt x="174" y="56"/>
                  </a:lnTo>
                  <a:lnTo>
                    <a:pt x="182" y="70"/>
                  </a:lnTo>
                  <a:lnTo>
                    <a:pt x="186" y="86"/>
                  </a:lnTo>
                  <a:lnTo>
                    <a:pt x="188" y="104"/>
                  </a:lnTo>
                  <a:lnTo>
                    <a:pt x="188" y="104"/>
                  </a:lnTo>
                  <a:lnTo>
                    <a:pt x="188" y="108"/>
                  </a:lnTo>
                  <a:lnTo>
                    <a:pt x="18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25"/>
            <p:cNvSpPr>
              <a:spLocks/>
            </p:cNvSpPr>
            <p:nvPr/>
          </p:nvSpPr>
          <p:spPr bwMode="auto">
            <a:xfrm>
              <a:off x="3141663" y="6694488"/>
              <a:ext cx="174625" cy="98425"/>
            </a:xfrm>
            <a:custGeom>
              <a:avLst/>
              <a:gdLst>
                <a:gd name="T0" fmla="*/ 0 w 110"/>
                <a:gd name="T1" fmla="*/ 8 h 62"/>
                <a:gd name="T2" fmla="*/ 6 w 110"/>
                <a:gd name="T3" fmla="*/ 8 h 62"/>
                <a:gd name="T4" fmla="*/ 6 w 110"/>
                <a:gd name="T5" fmla="*/ 16 h 62"/>
                <a:gd name="T6" fmla="*/ 0 w 110"/>
                <a:gd name="T7" fmla="*/ 16 h 62"/>
                <a:gd name="T8" fmla="*/ 0 w 110"/>
                <a:gd name="T9" fmla="*/ 24 h 62"/>
                <a:gd name="T10" fmla="*/ 6 w 110"/>
                <a:gd name="T11" fmla="*/ 24 h 62"/>
                <a:gd name="T12" fmla="*/ 6 w 110"/>
                <a:gd name="T13" fmla="*/ 32 h 62"/>
                <a:gd name="T14" fmla="*/ 0 w 110"/>
                <a:gd name="T15" fmla="*/ 32 h 62"/>
                <a:gd name="T16" fmla="*/ 0 w 110"/>
                <a:gd name="T17" fmla="*/ 32 h 62"/>
                <a:gd name="T18" fmla="*/ 2 w 110"/>
                <a:gd name="T19" fmla="*/ 40 h 62"/>
                <a:gd name="T20" fmla="*/ 8 w 110"/>
                <a:gd name="T21" fmla="*/ 46 h 62"/>
                <a:gd name="T22" fmla="*/ 16 w 110"/>
                <a:gd name="T23" fmla="*/ 50 h 62"/>
                <a:gd name="T24" fmla="*/ 24 w 110"/>
                <a:gd name="T25" fmla="*/ 52 h 62"/>
                <a:gd name="T26" fmla="*/ 24 w 110"/>
                <a:gd name="T27" fmla="*/ 52 h 62"/>
                <a:gd name="T28" fmla="*/ 26 w 110"/>
                <a:gd name="T29" fmla="*/ 56 h 62"/>
                <a:gd name="T30" fmla="*/ 30 w 110"/>
                <a:gd name="T31" fmla="*/ 58 h 62"/>
                <a:gd name="T32" fmla="*/ 34 w 110"/>
                <a:gd name="T33" fmla="*/ 60 h 62"/>
                <a:gd name="T34" fmla="*/ 38 w 110"/>
                <a:gd name="T35" fmla="*/ 62 h 62"/>
                <a:gd name="T36" fmla="*/ 72 w 110"/>
                <a:gd name="T37" fmla="*/ 62 h 62"/>
                <a:gd name="T38" fmla="*/ 72 w 110"/>
                <a:gd name="T39" fmla="*/ 62 h 62"/>
                <a:gd name="T40" fmla="*/ 76 w 110"/>
                <a:gd name="T41" fmla="*/ 60 h 62"/>
                <a:gd name="T42" fmla="*/ 80 w 110"/>
                <a:gd name="T43" fmla="*/ 58 h 62"/>
                <a:gd name="T44" fmla="*/ 84 w 110"/>
                <a:gd name="T45" fmla="*/ 56 h 62"/>
                <a:gd name="T46" fmla="*/ 86 w 110"/>
                <a:gd name="T47" fmla="*/ 52 h 62"/>
                <a:gd name="T48" fmla="*/ 86 w 110"/>
                <a:gd name="T49" fmla="*/ 52 h 62"/>
                <a:gd name="T50" fmla="*/ 94 w 110"/>
                <a:gd name="T51" fmla="*/ 50 h 62"/>
                <a:gd name="T52" fmla="*/ 102 w 110"/>
                <a:gd name="T53" fmla="*/ 46 h 62"/>
                <a:gd name="T54" fmla="*/ 108 w 110"/>
                <a:gd name="T55" fmla="*/ 40 h 62"/>
                <a:gd name="T56" fmla="*/ 110 w 110"/>
                <a:gd name="T57" fmla="*/ 32 h 62"/>
                <a:gd name="T58" fmla="*/ 106 w 110"/>
                <a:gd name="T59" fmla="*/ 32 h 62"/>
                <a:gd name="T60" fmla="*/ 106 w 110"/>
                <a:gd name="T61" fmla="*/ 24 h 62"/>
                <a:gd name="T62" fmla="*/ 110 w 110"/>
                <a:gd name="T63" fmla="*/ 24 h 62"/>
                <a:gd name="T64" fmla="*/ 110 w 110"/>
                <a:gd name="T65" fmla="*/ 16 h 62"/>
                <a:gd name="T66" fmla="*/ 106 w 110"/>
                <a:gd name="T67" fmla="*/ 16 h 62"/>
                <a:gd name="T68" fmla="*/ 106 w 110"/>
                <a:gd name="T69" fmla="*/ 8 h 62"/>
                <a:gd name="T70" fmla="*/ 110 w 110"/>
                <a:gd name="T71" fmla="*/ 8 h 62"/>
                <a:gd name="T72" fmla="*/ 110 w 110"/>
                <a:gd name="T73" fmla="*/ 0 h 62"/>
                <a:gd name="T74" fmla="*/ 0 w 110"/>
                <a:gd name="T75" fmla="*/ 0 h 62"/>
                <a:gd name="T76" fmla="*/ 0 w 110"/>
                <a:gd name="T7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0" h="62">
                  <a:moveTo>
                    <a:pt x="0" y="8"/>
                  </a:moveTo>
                  <a:lnTo>
                    <a:pt x="6" y="8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0"/>
                  </a:lnTo>
                  <a:lnTo>
                    <a:pt x="8" y="46"/>
                  </a:lnTo>
                  <a:lnTo>
                    <a:pt x="16" y="50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30" y="58"/>
                  </a:lnTo>
                  <a:lnTo>
                    <a:pt x="34" y="60"/>
                  </a:lnTo>
                  <a:lnTo>
                    <a:pt x="38" y="62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6" y="60"/>
                  </a:lnTo>
                  <a:lnTo>
                    <a:pt x="80" y="58"/>
                  </a:lnTo>
                  <a:lnTo>
                    <a:pt x="84" y="56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08" y="40"/>
                  </a:lnTo>
                  <a:lnTo>
                    <a:pt x="110" y="32"/>
                  </a:lnTo>
                  <a:lnTo>
                    <a:pt x="106" y="32"/>
                  </a:lnTo>
                  <a:lnTo>
                    <a:pt x="106" y="24"/>
                  </a:lnTo>
                  <a:lnTo>
                    <a:pt x="110" y="24"/>
                  </a:lnTo>
                  <a:lnTo>
                    <a:pt x="110" y="16"/>
                  </a:lnTo>
                  <a:lnTo>
                    <a:pt x="106" y="16"/>
                  </a:lnTo>
                  <a:lnTo>
                    <a:pt x="106" y="8"/>
                  </a:lnTo>
                  <a:lnTo>
                    <a:pt x="110" y="8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11507" y="2847173"/>
            <a:ext cx="44782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FATALITY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​</a:t>
            </a:r>
          </a:p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‘RIP Cher’​</a:t>
            </a:r>
          </a:p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‘Donald Trump Dead’​</a:t>
            </a:r>
          </a:p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‘Queen Elizabeth II announced dead’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777480" y="5674913"/>
            <a:ext cx="366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POLITICAL MANIPULATION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​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​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7991753" y="2511652"/>
            <a:ext cx="24111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MOCKERY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Donald Trump takes hair-growth drug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4368945" y="2325192"/>
            <a:ext cx="751500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6817855" y="4079883"/>
            <a:ext cx="751500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7023607" y="2325192"/>
            <a:ext cx="751500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4440972" y="4079883"/>
            <a:ext cx="751500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501828" y="405614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EXAMPLES ANALYSIS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0790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zh-CN" altLang="en-US" dirty="0"/>
          </a:p>
        </p:txBody>
      </p:sp>
      <p:sp>
        <p:nvSpPr>
          <p:cNvPr id="3" name="AutoShape 2" descr="data:image/jpg;base64,%20/9j/4AAQSkZJRgABAQEAYABgAAD/2wBDAAUDBAQEAwUEBAQFBQUGBwwIBwcHBw8LCwkMEQ8SEhEPERETFhwXExQaFRERGCEYGh0dHx8fExciJCIeJBweHx7/2wBDAQUFBQcGBw4ICA4eFBEUHh4eHh4eHh4eHh4eHh4eHh4eHh4eHh4eHh4eHh4eHh4eHh4eHh4eHh4eHh4eHh4eHh7/wAARCABfAL8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HSijvR3pCCiikY0ANdse1Vpn61LI2BVG4fApjILmXAPNYt9c4zzVm/mwDXNard7Qxz0pFJGx4TW11HxhpdrfTCG0kukEsjfd4+bbntnGK+kdCvI7K9F5D4cfT9Wvbp7We68tGzaKrPvZlOFA2r94cdMV5/8ACbUPC2la9J4GurWa6uriSPUreUwK0ajyYmViT0I+f6evNdVrNp4i0vWH1Tw1Z2+sXdxFItlHcSmOK0MrZllnlY8rwoCDJ6kCqRnKWp5T8FYNK0/9pc6foetRa3Yx29y0F3Gc5LR9CeASCcZHB7V7ppXjDQ9b8T32naa0982mL5d3qNuAI0l/54LKfvHglgOBgdTXkXgX4WXekeMdT8Sax4206LUtVW4tZ4NFt2ItDcbtxSQ4CdNoOMDeD6Z9F8Jr4O8NaDBo2jyXcVnAsgWNYdu5owC7bs/Nkh/mJOfypOzFOSuWdI8UaZL4j1Pw1ZrHp2sWn+kTJL/y3Q4Pnqc/vFIxnOCO9fM03i46b8VtU1uW3ju9upXG+OTjI3sDg/wsOx7V7vq9x4W1bU7PXtKL2V3paGSxu5bRx8pdQikjJeOQMc44AHrXAWPgjU9I8Q3evaFaeHvEEl2ZSLczDcvmu6jCNg5P3vpRFrYItLc6HR9PtbL4jz6vDJBcW08XzjZvMOVyZOOgO3GexY1S+LIW+1WPWNLsg9p5Aa4vIH8yNmLELlunAAH5VsXOstZ6LPqlxpwgvriw8v7HGjGUSAAKjIwG4dD347nunxAm0vU9B0Gx0eeGBby5iaSFFCidSBudV4IUYzjAq4q4r6o89tJs9607eTIrL1aP7HrdzAqeWm/cig8BTyB/SrVpJnFZmprRN0qcGqcLVZQ8UCJaKQdMUtMA+tB6UCii4gNFLikNIANMPSnGo3NMCCZsCsy9kwDV64OAaxdQkwDzSGZWqT4B5rkdWuckjdj3ra1efg81rfCHwBqXjTxVaXEloTo8E6tcSSDCyBWyUHr0waqMbjlJRV2fSHgLwjosNtpfjzxBDFa6tcaXHCsaSfuoYT8wUDjsQMdhxXZ3F/ol1AFt/KkU/dK4IJrA+MBltPDqNbWyzEIeC2AmOn4V5j8MJL6TwteNI+Lq7mLRIpwIlHGfbJqnKxzcrkd74vs40bdb/Z4JmBWPKBsDnnnpjmubS18RT5Y6gjFHDkLDEM8sVGCn3eW4qJfC2pXwRpLyVZI23ZZif/11qXNlqNnYNC0rFjGyhg3Umn7VNaopYZrZmXFFfssZubOJkjPl5EKAqPkXgqBg4QAenPrSHS9Ovtl9rFmqguWjiJOByTn1zz61XmbVIrOWMzS/O4bPoahk8TwzWtrbagjGaFj84GCQSeo/lUc8NgdCa1OzgbwxrUZ0i4ULKjExyRuWaJ8YyCehH5DFebaraS6Lr1sNTuYbq1sFlTT5mhJluHkPIbbycDIx23A85qP4bQmz+LBE96zadIWnjBYkMOv4da9G8X2aSob6xjV1Hzhe45OSD61rTkrkTTgeI+OL6W48USxPMsscCLHEVGAE64/DJ681FZScCoNd0zVjez6lcWzpESScrt2gcDim2D8CspppnTFpxRv27cCrsZrMtW471oRHioAsLTqYvSn0wCjHNFKKBB3opaSgBrflUUtStUEx4oGUbpuDWBqb8Gtu86Gud1Q8GhDRzl3HLeXkdrCCZJXCLgZ5Jr7O+HGm2+h+GNN0m3t1LW0CIXA6nqxJ9M5NfMfwQvo7L4u6O0tpHc+bIYgG/gz1Ye4Ga+t9T0+3a0kaaaWNcZdI3xg9lOK0vZGFa7ZznxAmXU4n0+D95H/y0bGQfasjwxo8GmWe3aoJPPHerVnfWseqS6euCx+6SeuP/rVLNNHGvzsq5OeawqPZGmH6ks0xUYTA+lZ9zdblO4AgetJc3UQUfvF/PrVFpkkzyByRn8KFodO5S1GfCngDnsK5HVo0mm83aFbs2Oma3dbvIgRE8iR89WOMiua1HULeJfL3KzE4+U9KipFhzLYuaDDaLf8A2yRnWVEwNgyfwFdX4f1KXUtRubKzhkKQ53rKuOcdMe9cr4Tk8u9M4XdsXJXrlD1/Wt/QNVuLfxXHPpcIupp38p4gflx7+nStKWsTlrrUzPiBZ3b2s0kcSiHY/mp13AccenWvKdPbpzXv/je1RZBPEQhjDJ5Wcq/OSP5j8BXhmpWbWOqzR7NiM25Poa3lsRRl0NG0NaUR4rKs+grTh7VmbMtp0xTx0qNOlSCkKwvbrRR2oFAIXNJ+NFBouCGtUEvT0qdqhk6UDM286Gud1QcGukuhkGsDU14NNAW/gdbef8XtI+Xd5ZkkHqCFOCPxNfVGsf6DoQ3SbpJZfnIORuHFfKPwu1y38M/ESy1S7cRxbJIt56IWUgE+2a+nNN1W21jwxGpvIJJizrMVYcOQcH8eDVN2RjUXvHM3UNtaapa3UyPFdNILdF3ZU7+jfkKZqNnNcX8vnXZiGT5YAHA9q5e7137d4v8ADWkwn93HMzyMT95x29eOfzNdzq2hrqtq+67uraT+F4nxj8O/41zz1nodFGLjC7PK9cFrpt6Wm1q4RiScSyZAx/StPWr6bT/h/B4iS9SW2kUzrKnPy4A/pVLxB8K7HWpSLjUtQuNrgHewCD/gKgZq18VoLa18GWmg24xbxxiLZjAAFUqXM9y3UStYoeGdC0PxDDHrd1qU1/tUSbFkO0Ej29Ky9es9NkvSunyCNVPKE/MTnr9Kyfhp4IaKzuHj1i/tRLIQREFZfbKkYH1FdhD4Gs7W3Zmubm8lY5e5mbaVx2UDAFVOk0rBGSb0K2j3MmnPvIUsisDk8EV13wovtPm1Yz+U9tJcKwt7lySgYc7SDwc47VwF85W4eEM2GBXJ+mK3PCGp6feeDVsL2KW0utKxLDdR9Bjufappu2jJxFJtJpHV+JtUW/SPT2kUyRTPIsgHTJ6e/Oa4Px+Giaxgk2NJtYkgcgZ4p8Gs+ZfedGfOY5+ZhgH1OKoeMJ3uWt5peHYnA7kDvXQnucsY2aKNn0rUg6CsuzPArTg6VDNy2hqQVFH0qUdaQCilFIKXtSEHekNFBoARqhl6VK1QymhDKNz3rE1Hoa2rpuDWFqMnBqkBy2rjhq3vgjrl1ZeJp9MW4nEM0LykK3C7Bkt+A5rn9Yfg1zMesXmi6pHqWnzGK4i3AHsVIIZT7EEitY6kTV0e/wAEdqvjnSdZaaITQ3HzbScMrfKTjp3r3KJVMDK7cNzz0r5I+E3jNPFXjbT/AA7eWMMd3eTKlvJ5oVS3XHI4PHvX1VcTFbcr0ZVwfY1y4iPK0zTDybTizk/EXidbPxJaaPaLKVIeW5eGPeUjQE4AHQscD8a5P4uatp7aWZ2WUK6gqgQl/X7vXNdZZPpGl295qV5dQxvPzLNIwG1cnC57Cuc17xV4JvLW5EmsafMhgMa5cZzkUqfNa5q6bl8MWc38LtXJvf7PkuHkt5lU28zJsZWP/LNvevQfEq3Fvp7fvWK4PWvOdE1Lw7CQtlf2sqljvVJBkDsfUc130WpJrGgyHeHkhyjtng8dfypVG1uCjaW1jgbqYTSb+hFNvVa10qVmuAou0EWxBwEyDz6k4NNul2Xcqqc44NReONNuLHTdNvLbbdNKzoqrJkllAydvYDoCetVRhzsqvWUItdy7afYbOAXDzbUC5YZ61z95qTahftMeIwcRr/dWuYv7vU2lC3uVUdQBgD/GrmnzjiuqUbHFTXU6mzbgVq27dKwLGbgVr20mcVkzU00NTLVWJ+KsK1IB5pR0poNOHSkISkNKTUbNTGI7VVmkp8z4zWddTYBoAhvJuDzXPancgA81b1C6wDXKave4B61aQFHWLofNzWDa6Xd65eGzs8C4Yfuw4IDn0z2ra8MaX/wk3iSDS/PMYlbHAyTX1V4F+EfhrQreGcR3TzhRy824Z/Lj6ZrRNRV2Y1J20W58/wDw2+DGoX8jrrVpNaXETBlLHBU9mVlPI/Gvo3QdNk0Hw/aaTcSSyiCPy1kmcuzL2yx5OM11zQrbhVjwQBgZHNUNWtRcWkik4YDcp9DWNeSqRsZ0JyhUu9jzPUfCmh60btdWhaeETbYMuflA5JGD6k1yXiD4aeEGnCwpfxKxG7DKfyyv0rudM1NTczQ7chPnX3Bo1PUYZ3I8rAxz7VjRnKKsmetCvVp/BKx43deBdB06YTW1vPPIDgG4Oe/pgCvRvCNzHa+EjZKqKyytu28ZGeKyNZkFw7RrnAOdxPNQwXAs4JXfOxVLH3qKsnJk3lN3k7snm8qbUxBnO8nj2xWtF4eZ0S4VcueGLd6yPA6nUpjfvHlnchMn7q8V6Xb7IlWJl4PFbU/dWhw4l3nY42Xw6sybbi3hcfwsUyBXFeLPCdzo3+mQ4aEnnAwBXvtvZRyRfMB+FY/ibSVm06aB1VlKHg85rWM+5im4u6PBdPuenNbtncVx1zItrqk9uhO2OQrg9q19PusgdTQ0da2uddBJkDmrkb571gWtxkCtKGaoaEzSDDFPDe9VEkyKmVuKAP/Z"/>
          <p:cNvSpPr>
            <a:spLocks noChangeAspect="1" noChangeArrowheads="1"/>
          </p:cNvSpPr>
          <p:nvPr/>
        </p:nvSpPr>
        <p:spPr bwMode="auto">
          <a:xfrm>
            <a:off x="594518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data:image/jpg;base64,%20/9j/4AAQSkZJRgABAQEAYABgAAD/2wBDAAUDBAQEAwUEBAQFBQUGBwwIBwcHBw8LCwkMEQ8SEhEPERETFhwXExQaFRERGCEYGh0dHx8fExciJCIeJBweHx7/2wBDAQUFBQcGBw4ICA4eFBEUHh4eHh4eHh4eHh4eHh4eHh4eHh4eHh4eHh4eHh4eHh4eHh4eHh4eHh4eHh4eHh4eHh7/wAARCABfAL8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HSijvR3pCCiikY0ANdse1Vpn61LI2BVG4fApjILmXAPNYt9c4zzVm/mwDXNard7Qxz0pFJGx4TW11HxhpdrfTCG0kukEsjfd4+bbntnGK+kdCvI7K9F5D4cfT9Wvbp7We68tGzaKrPvZlOFA2r94cdMV5/8ACbUPC2la9J4GurWa6uriSPUreUwK0ajyYmViT0I+f6evNdVrNp4i0vWH1Tw1Z2+sXdxFItlHcSmOK0MrZllnlY8rwoCDJ6kCqRnKWp5T8FYNK0/9pc6foetRa3Yx29y0F3Gc5LR9CeASCcZHB7V7ppXjDQ9b8T32naa0982mL5d3qNuAI0l/54LKfvHglgOBgdTXkXgX4WXekeMdT8Sax4206LUtVW4tZ4NFt2ItDcbtxSQ4CdNoOMDeD6Z9F8Jr4O8NaDBo2jyXcVnAsgWNYdu5owC7bs/Nkh/mJOfypOzFOSuWdI8UaZL4j1Pw1ZrHp2sWn+kTJL/y3Q4Pnqc/vFIxnOCO9fM03i46b8VtU1uW3ju9upXG+OTjI3sDg/wsOx7V7vq9x4W1bU7PXtKL2V3paGSxu5bRx8pdQikjJeOQMc44AHrXAWPgjU9I8Q3evaFaeHvEEl2ZSLczDcvmu6jCNg5P3vpRFrYItLc6HR9PtbL4jz6vDJBcW08XzjZvMOVyZOOgO3GexY1S+LIW+1WPWNLsg9p5Aa4vIH8yNmLELlunAAH5VsXOstZ6LPqlxpwgvriw8v7HGjGUSAAKjIwG4dD347nunxAm0vU9B0Gx0eeGBby5iaSFFCidSBudV4IUYzjAq4q4r6o89tJs9607eTIrL1aP7HrdzAqeWm/cig8BTyB/SrVpJnFZmprRN0qcGqcLVZQ8UCJaKQdMUtMA+tB6UCii4gNFLikNIANMPSnGo3NMCCZsCsy9kwDV64OAaxdQkwDzSGZWqT4B5rkdWuckjdj3ra1efg81rfCHwBqXjTxVaXEloTo8E6tcSSDCyBWyUHr0waqMbjlJRV2fSHgLwjosNtpfjzxBDFa6tcaXHCsaSfuoYT8wUDjsQMdhxXZ3F/ol1AFt/KkU/dK4IJrA+MBltPDqNbWyzEIeC2AmOn4V5j8MJL6TwteNI+Lq7mLRIpwIlHGfbJqnKxzcrkd74vs40bdb/Z4JmBWPKBsDnnnpjmubS18RT5Y6gjFHDkLDEM8sVGCn3eW4qJfC2pXwRpLyVZI23ZZif/11qXNlqNnYNC0rFjGyhg3Umn7VNaopYZrZmXFFfssZubOJkjPl5EKAqPkXgqBg4QAenPrSHS9Ovtl9rFmqguWjiJOByTn1zz61XmbVIrOWMzS/O4bPoahk8TwzWtrbagjGaFj84GCQSeo/lUc8NgdCa1OzgbwxrUZ0i4ULKjExyRuWaJ8YyCehH5DFebaraS6Lr1sNTuYbq1sFlTT5mhJluHkPIbbycDIx23A85qP4bQmz+LBE96zadIWnjBYkMOv4da9G8X2aSob6xjV1Hzhe45OSD61rTkrkTTgeI+OL6W48USxPMsscCLHEVGAE64/DJ681FZScCoNd0zVjez6lcWzpESScrt2gcDim2D8CspppnTFpxRv27cCrsZrMtW471oRHioAsLTqYvSn0wCjHNFKKBB3opaSgBrflUUtStUEx4oGUbpuDWBqb8Gtu86Gud1Q8GhDRzl3HLeXkdrCCZJXCLgZ5Jr7O+HGm2+h+GNN0m3t1LW0CIXA6nqxJ9M5NfMfwQvo7L4u6O0tpHc+bIYgG/gz1Ye4Ga+t9T0+3a0kaaaWNcZdI3xg9lOK0vZGFa7ZznxAmXU4n0+D95H/y0bGQfasjwxo8GmWe3aoJPPHerVnfWseqS6euCx+6SeuP/rVLNNHGvzsq5OeawqPZGmH6ks0xUYTA+lZ9zdblO4AgetJc3UQUfvF/PrVFpkkzyByRn8KFodO5S1GfCngDnsK5HVo0mm83aFbs2Oma3dbvIgRE8iR89WOMiua1HULeJfL3KzE4+U9KipFhzLYuaDDaLf8A2yRnWVEwNgyfwFdX4f1KXUtRubKzhkKQ53rKuOcdMe9cr4Tk8u9M4XdsXJXrlD1/Wt/QNVuLfxXHPpcIupp38p4gflx7+nStKWsTlrrUzPiBZ3b2s0kcSiHY/mp13AccenWvKdPbpzXv/je1RZBPEQhjDJ5Wcq/OSP5j8BXhmpWbWOqzR7NiM25Poa3lsRRl0NG0NaUR4rKs+grTh7VmbMtp0xTx0qNOlSCkKwvbrRR2oFAIXNJ+NFBouCGtUEvT0qdqhk6UDM286Gud1QcGukuhkGsDU14NNAW/gdbef8XtI+Xd5ZkkHqCFOCPxNfVGsf6DoQ3SbpJZfnIORuHFfKPwu1y38M/ESy1S7cRxbJIt56IWUgE+2a+nNN1W21jwxGpvIJJizrMVYcOQcH8eDVN2RjUXvHM3UNtaapa3UyPFdNILdF3ZU7+jfkKZqNnNcX8vnXZiGT5YAHA9q5e7137d4v8ADWkwn93HMzyMT95x29eOfzNdzq2hrqtq+67uraT+F4nxj8O/41zz1nodFGLjC7PK9cFrpt6Wm1q4RiScSyZAx/StPWr6bT/h/B4iS9SW2kUzrKnPy4A/pVLxB8K7HWpSLjUtQuNrgHewCD/gKgZq18VoLa18GWmg24xbxxiLZjAAFUqXM9y3UStYoeGdC0PxDDHrd1qU1/tUSbFkO0Ej29Ky9es9NkvSunyCNVPKE/MTnr9Kyfhp4IaKzuHj1i/tRLIQREFZfbKkYH1FdhD4Gs7W3Zmubm8lY5e5mbaVx2UDAFVOk0rBGSb0K2j3MmnPvIUsisDk8EV13wovtPm1Yz+U9tJcKwt7lySgYc7SDwc47VwF85W4eEM2GBXJ+mK3PCGp6feeDVsL2KW0utKxLDdR9Bjufappu2jJxFJtJpHV+JtUW/SPT2kUyRTPIsgHTJ6e/Oa4Px+Giaxgk2NJtYkgcgZ4p8Gs+ZfedGfOY5+ZhgH1OKoeMJ3uWt5peHYnA7kDvXQnucsY2aKNn0rUg6CsuzPArTg6VDNy2hqQVFH0qUdaQCilFIKXtSEHekNFBoARqhl6VK1QymhDKNz3rE1Hoa2rpuDWFqMnBqkBy2rjhq3vgjrl1ZeJp9MW4nEM0LykK3C7Bkt+A5rn9Yfg1zMesXmi6pHqWnzGK4i3AHsVIIZT7EEitY6kTV0e/wAEdqvjnSdZaaITQ3HzbScMrfKTjp3r3KJVMDK7cNzz0r5I+E3jNPFXjbT/AA7eWMMd3eTKlvJ5oVS3XHI4PHvX1VcTFbcr0ZVwfY1y4iPK0zTDybTizk/EXidbPxJaaPaLKVIeW5eGPeUjQE4AHQscD8a5P4uatp7aWZ2WUK6gqgQl/X7vXNdZZPpGl295qV5dQxvPzLNIwG1cnC57Cuc17xV4JvLW5EmsafMhgMa5cZzkUqfNa5q6bl8MWc38LtXJvf7PkuHkt5lU28zJsZWP/LNvevQfEq3Fvp7fvWK4PWvOdE1Lw7CQtlf2sqljvVJBkDsfUc130WpJrGgyHeHkhyjtng8dfypVG1uCjaW1jgbqYTSb+hFNvVa10qVmuAou0EWxBwEyDz6k4NNul2Xcqqc44NReONNuLHTdNvLbbdNKzoqrJkllAydvYDoCetVRhzsqvWUItdy7afYbOAXDzbUC5YZ61z95qTahftMeIwcRr/dWuYv7vU2lC3uVUdQBgD/GrmnzjiuqUbHFTXU6mzbgVq27dKwLGbgVr20mcVkzU00NTLVWJ+KsK1IB5pR0poNOHSkISkNKTUbNTGI7VVmkp8z4zWddTYBoAhvJuDzXPancgA81b1C6wDXKave4B61aQFHWLofNzWDa6Xd65eGzs8C4Yfuw4IDn0z2ra8MaX/wk3iSDS/PMYlbHAyTX1V4F+EfhrQreGcR3TzhRy824Z/Lj6ZrRNRV2Y1J20W58/wDw2+DGoX8jrrVpNaXETBlLHBU9mVlPI/Gvo3QdNk0Hw/aaTcSSyiCPy1kmcuzL2yx5OM11zQrbhVjwQBgZHNUNWtRcWkik4YDcp9DWNeSqRsZ0JyhUu9jzPUfCmh60btdWhaeETbYMuflA5JGD6k1yXiD4aeEGnCwpfxKxG7DKfyyv0rudM1NTczQ7chPnX3Bo1PUYZ3I8rAxz7VjRnKKsmetCvVp/BKx43deBdB06YTW1vPPIDgG4Oe/pgCvRvCNzHa+EjZKqKyytu28ZGeKyNZkFw7RrnAOdxPNQwXAs4JXfOxVLH3qKsnJk3lN3k7snm8qbUxBnO8nj2xWtF4eZ0S4VcueGLd6yPA6nUpjfvHlnchMn7q8V6Xb7IlWJl4PFbU/dWhw4l3nY42Xw6sybbi3hcfwsUyBXFeLPCdzo3+mQ4aEnnAwBXvtvZRyRfMB+FY/ibSVm06aB1VlKHg85rWM+5im4u6PBdPuenNbtncVx1zItrqk9uhO2OQrg9q19PusgdTQ0da2uddBJkDmrkb571gWtxkCtKGaoaEzSDDFPDe9VEkyKmVuKAP/Z"/>
          <p:cNvSpPr>
            <a:spLocks noChangeAspect="1" noChangeArrowheads="1"/>
          </p:cNvSpPr>
          <p:nvPr/>
        </p:nvSpPr>
        <p:spPr bwMode="auto">
          <a:xfrm>
            <a:off x="6097588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78" y="1345047"/>
            <a:ext cx="2562417" cy="15356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80" y="4161824"/>
            <a:ext cx="2584315" cy="154634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27057" y="5985832"/>
            <a:ext cx="2813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Hillary Clinton is sick with pneumonia.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84394" y="5268727"/>
            <a:ext cx="423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HEALTH AND ENTERTAINMENT</a:t>
            </a:r>
            <a:r>
              <a:rPr lang="zh-CN" altLang="en-US" dirty="0"/>
              <a:t>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787650" y="5645724"/>
            <a:ext cx="2882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Terminal illnesses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Natural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remedies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Beauty and weight loss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47" y="923277"/>
            <a:ext cx="2623399" cy="1505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593" y="3810314"/>
            <a:ext cx="2400702" cy="14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252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733998" y="2450660"/>
            <a:ext cx="2021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Reconsider </a:t>
            </a:r>
          </a:p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‘fake News’</a:t>
            </a:r>
          </a:p>
        </p:txBody>
      </p:sp>
      <p:sp>
        <p:nvSpPr>
          <p:cNvPr id="21" name="矩形 20"/>
          <p:cNvSpPr/>
          <p:nvPr/>
        </p:nvSpPr>
        <p:spPr>
          <a:xfrm>
            <a:off x="2094460" y="3161506"/>
            <a:ext cx="1332347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58685" y="3277055"/>
            <a:ext cx="468122" cy="46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94962" y="3161506"/>
            <a:ext cx="1332347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509218" y="2653564"/>
            <a:ext cx="468122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7254935" y="4012353"/>
            <a:ext cx="1643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Media,</a:t>
            </a:r>
          </a:p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Audience, Celebrity, ‘Fake News’</a:t>
            </a:r>
          </a:p>
        </p:txBody>
      </p:sp>
      <p:sp>
        <p:nvSpPr>
          <p:cNvPr id="68" name="矩形 67"/>
          <p:cNvSpPr/>
          <p:nvPr/>
        </p:nvSpPr>
        <p:spPr>
          <a:xfrm>
            <a:off x="7412680" y="5477306"/>
            <a:ext cx="1332347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294458" y="5592335"/>
            <a:ext cx="468122" cy="46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8856785" y="5477306"/>
            <a:ext cx="1332347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842574" y="4950661"/>
            <a:ext cx="468122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491514" y="40715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IMPLICATIONS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37402" y="2085821"/>
            <a:ext cx="600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‘Fake news’ might be a product/example of us living in a ‘post-truth society’.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箭头: 下 8"/>
          <p:cNvSpPr/>
          <p:nvPr/>
        </p:nvSpPr>
        <p:spPr>
          <a:xfrm>
            <a:off x="9246343" y="2455506"/>
            <a:ext cx="157127" cy="4382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528519" y="2767442"/>
            <a:ext cx="2145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Myth or Truth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箭头: 下 89"/>
          <p:cNvSpPr/>
          <p:nvPr/>
        </p:nvSpPr>
        <p:spPr>
          <a:xfrm>
            <a:off x="6963309" y="2799455"/>
            <a:ext cx="157127" cy="4382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 flipH="1">
            <a:off x="6015054" y="3103391"/>
            <a:ext cx="2747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Consumer Society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Shape 2688"/>
          <p:cNvSpPr/>
          <p:nvPr/>
        </p:nvSpPr>
        <p:spPr>
          <a:xfrm>
            <a:off x="3494962" y="208422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  <p:sp>
        <p:nvSpPr>
          <p:cNvPr id="92" name="Shape 2662"/>
          <p:cNvSpPr/>
          <p:nvPr/>
        </p:nvSpPr>
        <p:spPr>
          <a:xfrm>
            <a:off x="8797307" y="436473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3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3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" name="文本框 2"/>
          <p:cNvSpPr txBox="1"/>
          <p:nvPr/>
        </p:nvSpPr>
        <p:spPr>
          <a:xfrm>
            <a:off x="1974089" y="4863493"/>
            <a:ext cx="3887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Individual’s participation in the (social) media to promote cultures.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箭头: 上 3"/>
          <p:cNvSpPr/>
          <p:nvPr/>
        </p:nvSpPr>
        <p:spPr>
          <a:xfrm>
            <a:off x="4153062" y="4576821"/>
            <a:ext cx="214832" cy="338669"/>
          </a:xfrm>
          <a:prstGeom prst="up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92746" y="3924268"/>
            <a:ext cx="241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Through sharing to get inside cultures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1846833" y="4433942"/>
            <a:ext cx="164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All about the West</a:t>
            </a:r>
          </a:p>
        </p:txBody>
      </p:sp>
      <p:sp>
        <p:nvSpPr>
          <p:cNvPr id="50" name="矩形 49"/>
          <p:cNvSpPr/>
          <p:nvPr/>
        </p:nvSpPr>
        <p:spPr>
          <a:xfrm>
            <a:off x="1846833" y="5156927"/>
            <a:ext cx="1332347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711058" y="5258601"/>
            <a:ext cx="468122" cy="46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245815" y="5153134"/>
            <a:ext cx="1332347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255111" y="4645338"/>
            <a:ext cx="468122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814914" y="2644221"/>
            <a:ext cx="1643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657105" y="3034876"/>
            <a:ext cx="1332347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521330" y="3138012"/>
            <a:ext cx="468122" cy="46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9074343" y="3033031"/>
            <a:ext cx="1332347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9074343" y="2527970"/>
            <a:ext cx="468122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487272" y="38107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REMAINING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PROBLEMS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2254" y="2314793"/>
            <a:ext cx="2317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All about entertainment </a:t>
            </a:r>
          </a:p>
        </p:txBody>
      </p:sp>
      <p:sp>
        <p:nvSpPr>
          <p:cNvPr id="89" name="Shape 2947"/>
          <p:cNvSpPr/>
          <p:nvPr/>
        </p:nvSpPr>
        <p:spPr>
          <a:xfrm>
            <a:off x="2220032" y="3957454"/>
            <a:ext cx="558655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08" y="3912005"/>
            <a:ext cx="3390476" cy="7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56" y="4637521"/>
            <a:ext cx="3441364" cy="9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08" y="5608950"/>
            <a:ext cx="3914286" cy="733333"/>
          </a:xfrm>
          <a:prstGeom prst="rect">
            <a:avLst/>
          </a:prstGeom>
        </p:spPr>
      </p:pic>
      <p:sp>
        <p:nvSpPr>
          <p:cNvPr id="9" name="箭头: 左 8"/>
          <p:cNvSpPr/>
          <p:nvPr/>
        </p:nvSpPr>
        <p:spPr>
          <a:xfrm>
            <a:off x="5950634" y="1966802"/>
            <a:ext cx="1111348" cy="253691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4318" y="1867123"/>
            <a:ext cx="6371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Pick sources from social media, yellow magazine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箭头: 左 89"/>
          <p:cNvSpPr/>
          <p:nvPr/>
        </p:nvSpPr>
        <p:spPr>
          <a:xfrm>
            <a:off x="5952139" y="2416250"/>
            <a:ext cx="1111348" cy="253691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箭头: 左 90"/>
          <p:cNvSpPr/>
          <p:nvPr/>
        </p:nvSpPr>
        <p:spPr>
          <a:xfrm>
            <a:off x="5950634" y="2791024"/>
            <a:ext cx="1111348" cy="253691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7790" y="2303972"/>
            <a:ext cx="5318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Focus on fake news around ‘health’ of celebrities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514" y="2704929"/>
            <a:ext cx="587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Discuss about celebrity culture and commercial culture </a:t>
            </a:r>
            <a:endParaRPr lang="zh-CN" altLang="en-US" sz="2000" dirty="0"/>
          </a:p>
        </p:txBody>
      </p:sp>
      <p:sp>
        <p:nvSpPr>
          <p:cNvPr id="92" name="Shape 2643"/>
          <p:cNvSpPr/>
          <p:nvPr/>
        </p:nvSpPr>
        <p:spPr>
          <a:xfrm>
            <a:off x="7958441" y="1797623"/>
            <a:ext cx="30472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2960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874686" y="2901370"/>
            <a:ext cx="5291280" cy="1107996"/>
          </a:xfrm>
          <a:prstGeom prst="rect">
            <a:avLst/>
          </a:prstGeom>
          <a:solidFill>
            <a:schemeClr val="accent5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77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</a:p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5779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菱形 19"/>
          <p:cNvSpPr/>
          <p:nvPr/>
        </p:nvSpPr>
        <p:spPr>
          <a:xfrm>
            <a:off x="5469956" y="2111364"/>
            <a:ext cx="1255280" cy="172681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 rot="4320000">
            <a:off x="6368106" y="2787874"/>
            <a:ext cx="1254953" cy="172726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 rot="8640000">
            <a:off x="6030590" y="3865595"/>
            <a:ext cx="1255280" cy="172681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 rot="12960000">
            <a:off x="4909319" y="3875763"/>
            <a:ext cx="1255280" cy="172681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 rot="17280000" flipH="1">
            <a:off x="4572130" y="2798042"/>
            <a:ext cx="1254953" cy="1727265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760229" y="2142289"/>
            <a:ext cx="2565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5. MEDIA COMPANIES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Profit Vs. Truth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379231" y="4354450"/>
            <a:ext cx="2276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4. PARTIAL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Ulterior motives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513162" y="5010846"/>
            <a:ext cx="31865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3. POPULARITY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How entertaining is it?</a:t>
            </a:r>
          </a:p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How shocking is it?</a:t>
            </a:r>
          </a:p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How different is it?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183862" y="3008936"/>
            <a:ext cx="3143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2. GLOBAL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Fake news worldwide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921438" y="1033863"/>
            <a:ext cx="28556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1. VIRAL </a:t>
            </a:r>
          </a:p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Successful news is defined by how far it reaches.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477495" y="422066"/>
            <a:ext cx="5533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 THE START OF OUR JOURNEY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0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5111" y="5253952"/>
            <a:ext cx="2245488" cy="22460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9709" y="6403544"/>
            <a:ext cx="2689956" cy="2690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8422" y="5935140"/>
            <a:ext cx="1318720" cy="1319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7184" y="6645667"/>
            <a:ext cx="1947513" cy="194802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831" y="3977660"/>
            <a:ext cx="2606873" cy="260755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7936" y="4762214"/>
            <a:ext cx="1644608" cy="1645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7216" y="6243258"/>
            <a:ext cx="1130239" cy="113053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60179" y="5524344"/>
            <a:ext cx="2798256" cy="2798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3963" y="6582703"/>
            <a:ext cx="1351188" cy="1351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8548" y="4861779"/>
            <a:ext cx="1894088" cy="189458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3736" y="5474173"/>
            <a:ext cx="1894088" cy="189458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9800" y="5670907"/>
            <a:ext cx="817868" cy="8180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2323" y="6497219"/>
            <a:ext cx="245420" cy="2454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40510" y="6858004"/>
            <a:ext cx="334678" cy="334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2684" y="5089846"/>
            <a:ext cx="245420" cy="2454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2549" y="5089813"/>
            <a:ext cx="490840" cy="4909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5033" y="3601611"/>
            <a:ext cx="1656813" cy="165724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7"/>
            <a:ext cx="12195175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99535" y="2013975"/>
            <a:ext cx="544201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74005" y="1123777"/>
            <a:ext cx="544201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42538" y="2305040"/>
            <a:ext cx="544201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96252" y="2849099"/>
            <a:ext cx="4326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42156" y="181723"/>
            <a:ext cx="4489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Can contemporary fake news be understood in regards to celebrity culture?</a:t>
            </a:r>
          </a:p>
        </p:txBody>
      </p:sp>
      <p:sp>
        <p:nvSpPr>
          <p:cNvPr id="28" name="矩形 27"/>
          <p:cNvSpPr/>
          <p:nvPr/>
        </p:nvSpPr>
        <p:spPr>
          <a:xfrm>
            <a:off x="7903101" y="3027270"/>
            <a:ext cx="2843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61415" y="744651"/>
            <a:ext cx="483726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 fake news be understood in the specificity of media today?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52376" y="2856202"/>
            <a:ext cx="44692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do people believe in lies so easily: the courage to hear the truth?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3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nodePh="1" p14:presetBounceEnd="36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nodePh="1" p14:presetBounceEnd="36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7" grpId="0"/>
          <p:bldP spid="28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7" grpId="0"/>
          <p:bldP spid="28" grpId="0"/>
          <p:bldP spid="2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</a:p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 OF RESEARCH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81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/>
          <p:cNvSpPr/>
          <p:nvPr/>
        </p:nvSpPr>
        <p:spPr>
          <a:xfrm>
            <a:off x="164676" y="585944"/>
            <a:ext cx="1036500" cy="9629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上箭头 20"/>
          <p:cNvSpPr/>
          <p:nvPr/>
        </p:nvSpPr>
        <p:spPr>
          <a:xfrm rot="10800000">
            <a:off x="3402236" y="4363983"/>
            <a:ext cx="1150111" cy="1901171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4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上箭头 19"/>
          <p:cNvSpPr/>
          <p:nvPr/>
        </p:nvSpPr>
        <p:spPr>
          <a:xfrm rot="6574828">
            <a:off x="4901492" y="3336913"/>
            <a:ext cx="11504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3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上箭头 20"/>
          <p:cNvSpPr/>
          <p:nvPr/>
        </p:nvSpPr>
        <p:spPr>
          <a:xfrm rot="14646803">
            <a:off x="2070242" y="3475257"/>
            <a:ext cx="1150111" cy="1901171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上箭头 21"/>
          <p:cNvSpPr/>
          <p:nvPr/>
        </p:nvSpPr>
        <p:spPr>
          <a:xfrm rot="19242815" flipH="1">
            <a:off x="2489493" y="1664798"/>
            <a:ext cx="11504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上箭头 22"/>
          <p:cNvSpPr/>
          <p:nvPr/>
        </p:nvSpPr>
        <p:spPr>
          <a:xfrm rot="13026398" flipV="1">
            <a:off x="4293564" y="1640772"/>
            <a:ext cx="1150111" cy="1901171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2753274" y="2506539"/>
            <a:ext cx="2546190" cy="25455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同心圆 24"/>
          <p:cNvSpPr/>
          <p:nvPr/>
        </p:nvSpPr>
        <p:spPr>
          <a:xfrm>
            <a:off x="2753274" y="2506539"/>
            <a:ext cx="2546190" cy="2545523"/>
          </a:xfrm>
          <a:prstGeom prst="donut">
            <a:avLst>
              <a:gd name="adj" fmla="val 12403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3435502" y="3086802"/>
            <a:ext cx="11817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Fake</a:t>
            </a:r>
          </a:p>
          <a:p>
            <a:pPr algn="ctr"/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News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17290" y="1266093"/>
            <a:ext cx="4554090" cy="92333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Textual methods</a:t>
            </a:r>
          </a:p>
          <a:p>
            <a:r>
              <a:rPr lang="en-GB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semiotics</a:t>
            </a:r>
          </a:p>
          <a:p>
            <a:r>
              <a:rPr lang="en-GB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textual environment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17290" y="2307435"/>
            <a:ext cx="4554090" cy="923330"/>
          </a:xfrm>
          <a:prstGeom prst="rect">
            <a:avLst/>
          </a:prstGeom>
          <a:solidFill>
            <a:schemeClr val="accent2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Visual methods</a:t>
            </a:r>
          </a:p>
          <a:p>
            <a:r>
              <a:rPr lang="en-GB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composition analysis</a:t>
            </a:r>
          </a:p>
          <a:p>
            <a:r>
              <a:rPr lang="en-GB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expert readings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17290" y="3331114"/>
            <a:ext cx="4554090" cy="1138773"/>
          </a:xfrm>
          <a:prstGeom prst="rect">
            <a:avLst/>
          </a:prstGeom>
          <a:solidFill>
            <a:schemeClr val="accent3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Discourse analysis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documents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institutions</a:t>
            </a:r>
          </a:p>
          <a:p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17290" y="4563590"/>
            <a:ext cx="4554090" cy="923330"/>
          </a:xfrm>
          <a:prstGeom prst="rect">
            <a:avLst/>
          </a:prstGeom>
          <a:solidFill>
            <a:schemeClr val="tx2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Ethnography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Field site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Digital ethnography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717290" y="5618824"/>
            <a:ext cx="455409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Digital methods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Live methods</a:t>
            </a:r>
          </a:p>
        </p:txBody>
      </p:sp>
      <p:sp>
        <p:nvSpPr>
          <p:cNvPr id="55" name="矩形 54"/>
          <p:cNvSpPr/>
          <p:nvPr/>
        </p:nvSpPr>
        <p:spPr>
          <a:xfrm>
            <a:off x="2456835" y="392208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OVERVIEW - METHODS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0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100"/>
          <p:cNvSpPr txBox="1"/>
          <p:nvPr/>
        </p:nvSpPr>
        <p:spPr>
          <a:xfrm rot="19652838">
            <a:off x="6354716" y="442340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r>
              <a:rPr lang="en-US" altLang="zh-CN" sz="1600" b="1" dirty="0"/>
              <a:t>VISUAL</a:t>
            </a:r>
            <a:endParaRPr lang="zh-CN" altLang="en-US" sz="1600" b="1" dirty="0"/>
          </a:p>
        </p:txBody>
      </p:sp>
      <p:grpSp>
        <p:nvGrpSpPr>
          <p:cNvPr id="48" name="组合 47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456835" y="392208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OVERVIEW - METHODS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8" t="8869" r="2242" b="24618"/>
          <a:stretch/>
        </p:blipFill>
        <p:spPr>
          <a:xfrm>
            <a:off x="2148962" y="1127265"/>
            <a:ext cx="9136655" cy="4561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20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498152" y="3412648"/>
            <a:ext cx="187271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V="1">
            <a:off x="4016789" y="2918292"/>
            <a:ext cx="1829068" cy="45719"/>
          </a:xfrm>
          <a:prstGeom prst="rect">
            <a:avLst/>
          </a:prstGeom>
          <a:solidFill>
            <a:srgbClr val="C41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V="1">
            <a:off x="5457544" y="2484919"/>
            <a:ext cx="1836771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68425" y="2087541"/>
            <a:ext cx="196515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712166" y="1649085"/>
            <a:ext cx="1839286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flipV="1">
            <a:off x="10145635" y="1203897"/>
            <a:ext cx="182664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76" idx="2"/>
            <a:endCxn id="36" idx="6"/>
          </p:cNvCxnSpPr>
          <p:nvPr/>
        </p:nvCxnSpPr>
        <p:spPr>
          <a:xfrm flipV="1">
            <a:off x="1345643" y="4054828"/>
            <a:ext cx="10566031" cy="619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>
            <a:spLocks noChangeAspect="1"/>
          </p:cNvSpPr>
          <p:nvPr/>
        </p:nvSpPr>
        <p:spPr>
          <a:xfrm>
            <a:off x="4226825" y="3998802"/>
            <a:ext cx="144038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5714198" y="3992275"/>
            <a:ext cx="144038" cy="144000"/>
          </a:xfrm>
          <a:prstGeom prst="ellipse">
            <a:avLst/>
          </a:prstGeom>
          <a:solidFill>
            <a:srgbClr val="C41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7229852" y="3998802"/>
            <a:ext cx="144038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8889544" y="3992275"/>
            <a:ext cx="144038" cy="14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10407414" y="3992275"/>
            <a:ext cx="144038" cy="14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457544" y="4252204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75414" y="4252204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635106" y="4252204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423078" y="4253862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8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11793181" y="3995597"/>
            <a:ext cx="118493" cy="118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152976" y="4245705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079360" y="4994948"/>
            <a:ext cx="1776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="1" kern="100" dirty="0">
                <a:ea typeface="Microsoft YaHei" panose="020B0503020204020204" pitchFamily="34" charset="-122"/>
              </a:rPr>
              <a:t>    1. contrasting visual images </a:t>
            </a:r>
          </a:p>
          <a:p>
            <a:pPr algn="ctr">
              <a:spcAft>
                <a:spcPts val="0"/>
              </a:spcAft>
            </a:pPr>
            <a:r>
              <a:rPr lang="en-US" altLang="zh-CN" sz="1400" kern="100" dirty="0">
                <a:ea typeface="Microsoft YaHei" panose="020B0503020204020204" pitchFamily="34" charset="-122"/>
              </a:rPr>
              <a:t>Hillary/Cher</a:t>
            </a:r>
            <a:r>
              <a:rPr lang="en-US" altLang="zh-CN" sz="1400" b="1" kern="100" dirty="0">
                <a:ea typeface="Microsoft YaHei" panose="020B0503020204020204" pitchFamily="34" charset="-122"/>
              </a:rPr>
              <a:t>      </a:t>
            </a:r>
          </a:p>
          <a:p>
            <a:pPr algn="ctr">
              <a:spcAft>
                <a:spcPts val="0"/>
              </a:spcAft>
            </a:pPr>
            <a:r>
              <a:rPr lang="en-US" altLang="zh-CN" sz="1400" b="1" kern="100" dirty="0">
                <a:ea typeface="Microsoft YaHei" panose="020B0503020204020204" pitchFamily="34" charset="-122"/>
              </a:rPr>
              <a:t>         2. compositional analysis</a:t>
            </a:r>
          </a:p>
          <a:p>
            <a:pPr algn="ctr">
              <a:spcAft>
                <a:spcPts val="0"/>
              </a:spcAft>
            </a:pPr>
            <a:r>
              <a:rPr lang="en-US" altLang="zh-CN" sz="1400" b="1" kern="100" dirty="0">
                <a:ea typeface="Microsoft YaHei" panose="020B0503020204020204" pitchFamily="34" charset="-122"/>
              </a:rPr>
              <a:t>   3. explore the visuality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845570" y="4994948"/>
            <a:ext cx="16974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b="1" dirty="0"/>
              <a:t>preliminary description of the institutional apparatuses </a:t>
            </a:r>
          </a:p>
          <a:p>
            <a:r>
              <a:rPr lang="en-GB" altLang="zh-CN" sz="1400" dirty="0"/>
              <a:t>Q: Is “fake news” a product/example of us living in a “post-truth society”?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466036" y="4995634"/>
            <a:ext cx="122447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field sites: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place: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People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Things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(problem)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389878" y="5003328"/>
            <a:ext cx="1963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b="1" dirty="0"/>
              <a:t>live methods analysis:</a:t>
            </a:r>
          </a:p>
          <a:p>
            <a:r>
              <a:rPr lang="en-GB" altLang="zh-CN" sz="1400" dirty="0"/>
              <a:t>Design of Apple Website From 1996 to 2016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326028" y="4988688"/>
            <a:ext cx="225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1. research questions</a:t>
            </a:r>
          </a:p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2. theoretical approaches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005474" y="4252204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等腰三角形 50"/>
          <p:cNvSpPr/>
          <p:nvPr/>
        </p:nvSpPr>
        <p:spPr>
          <a:xfrm flipV="1">
            <a:off x="4190804" y="4656340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flipV="1">
            <a:off x="5675960" y="4656340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flipV="1">
            <a:off x="7193830" y="4656340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flipV="1">
            <a:off x="8853522" y="4656340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flipV="1">
            <a:off x="10371392" y="4656340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flipV="1">
            <a:off x="11758205" y="4656340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58" name="椭圆 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>
            <a:spLocks noChangeAspect="1"/>
          </p:cNvSpPr>
          <p:nvPr/>
        </p:nvSpPr>
        <p:spPr>
          <a:xfrm>
            <a:off x="2798835" y="4005329"/>
            <a:ext cx="130980" cy="1309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34"/>
          <p:cNvSpPr txBox="1"/>
          <p:nvPr/>
        </p:nvSpPr>
        <p:spPr>
          <a:xfrm>
            <a:off x="2504711" y="4252204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椭圆 75"/>
          <p:cNvSpPr>
            <a:spLocks noChangeAspect="1"/>
          </p:cNvSpPr>
          <p:nvPr/>
        </p:nvSpPr>
        <p:spPr>
          <a:xfrm>
            <a:off x="1345643" y="3998698"/>
            <a:ext cx="124672" cy="1246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54956" y="3897291"/>
            <a:ext cx="180722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flipV="1">
            <a:off x="2723127" y="4656340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 flipV="1">
            <a:off x="1290650" y="4655001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1" name="文本框 34"/>
          <p:cNvSpPr txBox="1"/>
          <p:nvPr/>
        </p:nvSpPr>
        <p:spPr>
          <a:xfrm>
            <a:off x="1072234" y="4256062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605081" y="4985103"/>
            <a:ext cx="1948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1. semiotic analysis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“R.I.P” Cher</a:t>
            </a:r>
          </a:p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2. textuality</a:t>
            </a:r>
          </a:p>
          <a:p>
            <a:r>
              <a:rPr lang="en-GB" altLang="zh-CN" sz="1400" b="1" dirty="0"/>
              <a:t>3. textual environment and its difference with semiotic analysis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文本框 38"/>
          <p:cNvSpPr txBox="1"/>
          <p:nvPr/>
        </p:nvSpPr>
        <p:spPr>
          <a:xfrm>
            <a:off x="2178048" y="4986477"/>
            <a:ext cx="2378042" cy="145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1. online text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Hillary/Trump</a:t>
            </a:r>
          </a:p>
          <a:p>
            <a:r>
              <a:rPr lang="en-US" altLang="zh-CN" sz="1400" b="1" kern="100" dirty="0">
                <a:ea typeface="Microsoft YaHei" panose="020B0503020204020204" pitchFamily="34" charset="-122"/>
              </a:rPr>
              <a:t>2. materialist ways</a:t>
            </a:r>
          </a:p>
          <a:p>
            <a:r>
              <a:rPr lang="en-US" altLang="zh-CN" sz="1400" b="1" kern="100" dirty="0">
                <a:ea typeface="Microsoft YaHei" panose="020B0503020204020204" pitchFamily="34" charset="-122"/>
              </a:rPr>
              <a:t>3. theoretical </a:t>
            </a:r>
          </a:p>
          <a:p>
            <a:r>
              <a:rPr lang="en-US" altLang="zh-CN" sz="1400" b="1" kern="100" dirty="0">
                <a:ea typeface="Microsoft YaHei" panose="020B0503020204020204" pitchFamily="34" charset="-122"/>
              </a:rPr>
              <a:t>approaches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456835" y="392208"/>
            <a:ext cx="5216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OVERVIEW – RESEARCH BLOG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205" y="3485379"/>
            <a:ext cx="284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Too important to ignore.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5348" y="3016304"/>
            <a:ext cx="235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Engage or walk away?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73033" y="2539799"/>
            <a:ext cx="258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Thinking about viruality.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93179" y="2112166"/>
            <a:ext cx="228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Discourse analysis.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20531" y="1739616"/>
            <a:ext cx="400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Studying what people do with media.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21265" y="1290919"/>
            <a:ext cx="17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Live Methods.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975236" y="853873"/>
            <a:ext cx="373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Questions, Theories, Approaches.</a:t>
            </a:r>
            <a:endParaRPr lang="zh-CN" altLang="en-US" dirty="0"/>
          </a:p>
        </p:txBody>
      </p:sp>
      <p:sp>
        <p:nvSpPr>
          <p:cNvPr id="78" name="文本框 38"/>
          <p:cNvSpPr txBox="1"/>
          <p:nvPr/>
        </p:nvSpPr>
        <p:spPr>
          <a:xfrm>
            <a:off x="41449" y="4938446"/>
            <a:ext cx="2037156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What is “Fake News”?</a:t>
            </a:r>
          </a:p>
        </p:txBody>
      </p:sp>
    </p:spTree>
    <p:extLst>
      <p:ext uri="{BB962C8B-B14F-4D97-AF65-F5344CB8AC3E}">
        <p14:creationId xmlns:p14="http://schemas.microsoft.com/office/powerpoint/2010/main" val="10900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51"/>
          <p:cNvSpPr txBox="1"/>
          <p:nvPr/>
        </p:nvSpPr>
        <p:spPr>
          <a:xfrm rot="1649371">
            <a:off x="5269228" y="340586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rPr>
              <a:t>TEXT</a:t>
            </a:r>
            <a:endParaRPr lang="zh-CN" altLang="en-US" sz="1600" dirty="0">
              <a:solidFill>
                <a:schemeClr val="bg1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4" name="TextBox 100"/>
          <p:cNvSpPr txBox="1"/>
          <p:nvPr/>
        </p:nvSpPr>
        <p:spPr>
          <a:xfrm rot="19652838">
            <a:off x="6354716" y="442340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r>
              <a:rPr lang="en-US" altLang="zh-CN" sz="1600" dirty="0"/>
              <a:t>VISUAL</a:t>
            </a:r>
            <a:endParaRPr lang="zh-CN" altLang="en-US" sz="16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96540" y="403491"/>
            <a:ext cx="359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PLAN OF RESEARCH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95243"/>
              </p:ext>
            </p:extLst>
          </p:nvPr>
        </p:nvGraphicFramePr>
        <p:xfrm>
          <a:off x="1982031" y="1266094"/>
          <a:ext cx="9737218" cy="2806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3446">
                  <a:extLst>
                    <a:ext uri="{9D8B030D-6E8A-4147-A177-3AD203B41FA5}">
                      <a16:colId xmlns:a16="http://schemas.microsoft.com/office/drawing/2014/main" val="3250255128"/>
                    </a:ext>
                  </a:extLst>
                </a:gridCol>
                <a:gridCol w="7843772">
                  <a:extLst>
                    <a:ext uri="{9D8B030D-6E8A-4147-A177-3AD203B41FA5}">
                      <a16:colId xmlns:a16="http://schemas.microsoft.com/office/drawing/2014/main" val="1151248772"/>
                    </a:ext>
                  </a:extLst>
                </a:gridCol>
              </a:tblGrid>
              <a:tr h="5612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Topic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Fake News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70912"/>
                  </a:ext>
                </a:extLst>
              </a:tr>
              <a:tr h="5612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Background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Fals</a:t>
                      </a:r>
                      <a:r>
                        <a:rPr lang="en-US" altLang="zh-CN" baseline="0" dirty="0"/>
                        <a:t>e information spreads in news media today and influences celebrity activities.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78283"/>
                  </a:ext>
                </a:extLst>
              </a:tr>
              <a:tr h="5612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Aim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To</a:t>
                      </a:r>
                      <a:r>
                        <a:rPr lang="en-US" altLang="zh-CN" baseline="0" dirty="0"/>
                        <a:t> explore the influence on contemporary specificity of media today of fake news.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37920"/>
                  </a:ext>
                </a:extLst>
              </a:tr>
              <a:tr h="5612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b="1" u="sng" dirty="0">
                          <a:solidFill>
                            <a:schemeClr val="accent1"/>
                          </a:solidFill>
                        </a:rPr>
                        <a:t>Step</a:t>
                      </a:r>
                      <a:endParaRPr lang="zh-CN" altLang="en-US" b="1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Addendum.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18147"/>
                  </a:ext>
                </a:extLst>
              </a:tr>
              <a:tr h="5612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Methodology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Textual analysis; Visual analysis; </a:t>
                      </a:r>
                      <a:r>
                        <a:rPr lang="en-GB" altLang="zh-CN" dirty="0"/>
                        <a:t>Discourse Analysis;</a:t>
                      </a:r>
                      <a:r>
                        <a:rPr lang="en-GB" altLang="zh-CN" baseline="0" dirty="0"/>
                        <a:t> Ethnography; Live methods;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757549"/>
                  </a:ext>
                </a:extLst>
              </a:tr>
            </a:tbl>
          </a:graphicData>
        </a:graphic>
      </p:graphicFrame>
      <p:sp>
        <p:nvSpPr>
          <p:cNvPr id="22" name="椭圆 21"/>
          <p:cNvSpPr/>
          <p:nvPr/>
        </p:nvSpPr>
        <p:spPr>
          <a:xfrm rot="16200000">
            <a:off x="630990" y="4047654"/>
            <a:ext cx="2007550" cy="206657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200000">
            <a:off x="-678305" y="5356854"/>
            <a:ext cx="2164536" cy="2281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200000">
            <a:off x="8344091" y="6406215"/>
            <a:ext cx="851022" cy="91876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0242" y="5785941"/>
            <a:ext cx="1228887" cy="12015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200000">
            <a:off x="11383675" y="5387802"/>
            <a:ext cx="2007550" cy="206657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564732" y="4819195"/>
            <a:ext cx="1586724" cy="15455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200000">
            <a:off x="-391005" y="4491626"/>
            <a:ext cx="1644608" cy="1645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879626" y="4985039"/>
            <a:ext cx="2364510" cy="23970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200000">
            <a:off x="10087195" y="6166921"/>
            <a:ext cx="1506338" cy="15152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 rot="16200000">
            <a:off x="10463053" y="4099383"/>
            <a:ext cx="2007550" cy="206657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8239743" y="4861872"/>
            <a:ext cx="293498" cy="2954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200000">
            <a:off x="7095629" y="5132876"/>
            <a:ext cx="151381" cy="1628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7136026" y="5609548"/>
            <a:ext cx="889488" cy="8880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200000">
            <a:off x="8211644" y="6284533"/>
            <a:ext cx="373769" cy="4260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1977569" y="6107490"/>
            <a:ext cx="1163033" cy="1204206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BFA3A83-6BCC-4EE0-BB32-B92CCBD9E2A4}" vid="{69435C07-64FA-4E6E-A1D3-F570153E1B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6704</TotalTime>
  <Words>832</Words>
  <Application>Microsoft Office PowerPoint</Application>
  <PresentationFormat>自定义</PresentationFormat>
  <Paragraphs>229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Gill Sans</vt:lpstr>
      <vt:lpstr>Kozuka Gothic Pro B</vt:lpstr>
      <vt:lpstr>Microsoft YaHei</vt:lpstr>
      <vt:lpstr>Microsoft YaHei</vt:lpstr>
      <vt:lpstr>宋体</vt:lpstr>
      <vt:lpstr>Arial</vt:lpstr>
      <vt:lpstr>Arial Rounded MT Bold</vt:lpstr>
      <vt:lpstr>Calibri</vt:lpstr>
      <vt:lpstr>Calibri Light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一点素材；https://dian1.taobao.com</dc:title>
  <dc:creator>一点素材;https://dian1.taobao.com</dc:creator>
  <dc:description>一点素材；https://dian1.taobao.com</dc:description>
  <cp:lastModifiedBy>隋博宇</cp:lastModifiedBy>
  <cp:revision>148</cp:revision>
  <dcterms:created xsi:type="dcterms:W3CDTF">2015-01-07T12:23:28Z</dcterms:created>
  <dcterms:modified xsi:type="dcterms:W3CDTF">2017-03-24T09:12:34Z</dcterms:modified>
</cp:coreProperties>
</file>