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58" r:id="rId6"/>
    <p:sldId id="257" r:id="rId7"/>
    <p:sldId id="260" r:id="rId8"/>
    <p:sldId id="268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2BF651-9E1C-410B-9431-3003BDAE54B1}">
          <p14:sldIdLst>
            <p14:sldId id="256"/>
          </p14:sldIdLst>
        </p14:section>
        <p14:section name="Untitled Section" id="{F5E1DB63-398C-4C0C-A48A-ADF13CFA5EDD}">
          <p14:sldIdLst>
            <p14:sldId id="264"/>
            <p14:sldId id="265"/>
            <p14:sldId id="259"/>
            <p14:sldId id="258"/>
            <p14:sldId id="257"/>
            <p14:sldId id="260"/>
            <p14:sldId id="268"/>
            <p14:sldId id="262"/>
            <p14:sldId id="266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mp.com/comment/insight-opinion/article/1570876/guo-meimei-scandal-shows-chinese-red-cross-must-clean-its" TargetMode="External"/><Relationship Id="rId2" Type="http://schemas.openxmlformats.org/officeDocument/2006/relationships/hyperlink" Target="http://www.cnn.com/2015/09/11/asia/china-guo-meimei-charg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mp.com/news/china/policies-politics/article/2055179/what-facebook-can-learn-chinas-wechat-and-weibo-h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R</a:t>
            </a:r>
            <a:r>
              <a:rPr lang="en-GB" sz="6600" dirty="0" smtClean="0"/>
              <a:t>esearch Plan</a:t>
            </a:r>
            <a:endParaRPr lang="en-GB" sz="19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612" y="3628501"/>
            <a:ext cx="9448800" cy="685800"/>
          </a:xfrm>
        </p:spPr>
        <p:txBody>
          <a:bodyPr>
            <a:normAutofit/>
          </a:bodyPr>
          <a:lstStyle/>
          <a:p>
            <a:r>
              <a:rPr lang="en-GB" i="1" dirty="0"/>
              <a:t>“How do different media institutions define and avoid fake news within the cross-cultural contexts of China and England?”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19" y="1940943"/>
            <a:ext cx="2024157" cy="6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Fake News Examples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9" y="1600201"/>
            <a:ext cx="2857500" cy="3648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15" y="1600201"/>
            <a:ext cx="2584910" cy="3659084"/>
          </a:xfrm>
          <a:prstGeom prst="rect">
            <a:avLst/>
          </a:prstGeom>
        </p:spPr>
      </p:pic>
      <p:pic>
        <p:nvPicPr>
          <p:cNvPr id="6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79" y="2338986"/>
            <a:ext cx="3325495" cy="4302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72863" y="2338986"/>
            <a:ext cx="2783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r>
              <a:rPr lang="en-GB" sz="1600" dirty="0" smtClean="0"/>
              <a:t>ontrasting producers</a:t>
            </a:r>
          </a:p>
          <a:p>
            <a:endParaRPr lang="en-GB" sz="1600" dirty="0"/>
          </a:p>
          <a:p>
            <a:pPr algn="r"/>
            <a:r>
              <a:rPr lang="en-GB" sz="1600" dirty="0" smtClean="0"/>
              <a:t>contrasting cultures</a:t>
            </a:r>
          </a:p>
          <a:p>
            <a:pPr algn="r"/>
            <a:endParaRPr lang="en-GB" sz="1600" dirty="0"/>
          </a:p>
          <a:p>
            <a:pPr algn="ctr"/>
            <a:r>
              <a:rPr lang="en-GB" sz="1600" dirty="0" smtClean="0"/>
              <a:t>The Sun as a ‘reputable’ source for many readers?</a:t>
            </a:r>
          </a:p>
          <a:p>
            <a:endParaRPr lang="en-GB" sz="1600" dirty="0"/>
          </a:p>
          <a:p>
            <a:r>
              <a:rPr lang="en-GB" sz="1600" dirty="0" smtClean="0"/>
              <a:t>Issues surrounding gender and representation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9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17" y="1435268"/>
            <a:ext cx="4924246" cy="1248543"/>
          </a:xfrm>
        </p:spPr>
        <p:txBody>
          <a:bodyPr/>
          <a:lstStyle/>
          <a:p>
            <a:r>
              <a:rPr lang="en-GB" dirty="0" smtClean="0"/>
              <a:t>Conclusion &amp; Implication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21" y="610478"/>
            <a:ext cx="4556389" cy="5975593"/>
          </a:xfrm>
        </p:spPr>
      </p:pic>
      <p:sp>
        <p:nvSpPr>
          <p:cNvPr id="3" name="TextBox 2"/>
          <p:cNvSpPr txBox="1"/>
          <p:nvPr/>
        </p:nvSpPr>
        <p:spPr>
          <a:xfrm>
            <a:off x="379559" y="2338754"/>
            <a:ext cx="6288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Strengths</a:t>
            </a:r>
          </a:p>
          <a:p>
            <a:endParaRPr lang="en-GB" dirty="0" smtClean="0"/>
          </a:p>
          <a:p>
            <a:r>
              <a:rPr lang="en-GB" dirty="0" smtClean="0"/>
              <a:t>Fake news is not a new phenomenon in China and so there is a rich literature landscape already available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Breaks down Eurocentric sociological understandings</a:t>
            </a:r>
          </a:p>
          <a:p>
            <a:endParaRPr lang="en-GB" dirty="0"/>
          </a:p>
          <a:p>
            <a:r>
              <a:rPr lang="en-GB" sz="2400" dirty="0" smtClean="0"/>
              <a:t>Limitations</a:t>
            </a:r>
          </a:p>
          <a:p>
            <a:endParaRPr lang="en-GB" sz="2400" dirty="0"/>
          </a:p>
          <a:p>
            <a:r>
              <a:rPr lang="en-GB" dirty="0" smtClean="0"/>
              <a:t>We may face repercussions from the Chinese government for discussing censored content</a:t>
            </a:r>
          </a:p>
          <a:p>
            <a:endParaRPr lang="en-GB" dirty="0" smtClean="0"/>
          </a:p>
          <a:p>
            <a:r>
              <a:rPr lang="en-GB" dirty="0" smtClean="0"/>
              <a:t>Power imbalances between journalists and ethnographers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6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85" y="1690778"/>
            <a:ext cx="108204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300" dirty="0" smtClean="0"/>
              <a:t>Back</a:t>
            </a:r>
            <a:r>
              <a:rPr lang="en-US" sz="2300" dirty="0"/>
              <a:t>, L. (2007) The Art of Listening, London: Berg.</a:t>
            </a:r>
            <a:endParaRPr lang="en-GB" sz="2300" dirty="0"/>
          </a:p>
          <a:p>
            <a:pPr marL="0" indent="0">
              <a:buNone/>
            </a:pPr>
            <a:r>
              <a:rPr lang="en-GB" sz="2300" dirty="0" err="1" smtClean="0"/>
              <a:t>Baudrillard</a:t>
            </a:r>
            <a:r>
              <a:rPr lang="en-GB" sz="2300" dirty="0"/>
              <a:t>, J. (1983). </a:t>
            </a:r>
            <a:r>
              <a:rPr lang="en-GB" sz="2300" i="1" dirty="0"/>
              <a:t>Simulations. </a:t>
            </a:r>
            <a:r>
              <a:rPr lang="en-GB" sz="2300" dirty="0"/>
              <a:t>Translated by: Foss, P. Patton, P. &amp; </a:t>
            </a:r>
            <a:r>
              <a:rPr lang="en-GB" sz="2300" dirty="0" err="1"/>
              <a:t>Beitchman</a:t>
            </a:r>
            <a:r>
              <a:rPr lang="en-GB" sz="2300" dirty="0"/>
              <a:t>, P. New York: </a:t>
            </a:r>
            <a:r>
              <a:rPr lang="en-GB" sz="2300" dirty="0" err="1"/>
              <a:t>Semiotexte</a:t>
            </a:r>
            <a:r>
              <a:rPr lang="en-GB" sz="2300" dirty="0"/>
              <a:t> Inc.</a:t>
            </a:r>
          </a:p>
          <a:p>
            <a:pPr marL="0" indent="0">
              <a:buNone/>
            </a:pPr>
            <a:r>
              <a:rPr lang="en-GB" sz="2300" dirty="0" err="1"/>
              <a:t>Baudrillard</a:t>
            </a:r>
            <a:r>
              <a:rPr lang="en-GB" sz="2300" dirty="0"/>
              <a:t>, J. (1983). ‘The Implosion of Meaning in the Media’, </a:t>
            </a:r>
            <a:r>
              <a:rPr lang="en-GB" sz="2300" i="1" dirty="0"/>
              <a:t>In the Shadow of the Silent Majorities, </a:t>
            </a:r>
            <a:r>
              <a:rPr lang="en-GB" sz="2300" dirty="0"/>
              <a:t>New York: </a:t>
            </a:r>
            <a:r>
              <a:rPr lang="en-GB" sz="2300" dirty="0" err="1"/>
              <a:t>Semiotexte</a:t>
            </a:r>
            <a:r>
              <a:rPr lang="en-GB" sz="2300" dirty="0"/>
              <a:t>, pp.95-110</a:t>
            </a:r>
            <a:r>
              <a:rPr lang="en-GB" sz="2300" dirty="0" smtClean="0"/>
              <a:t>.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Beech</a:t>
            </a:r>
            <a:r>
              <a:rPr lang="en-US" sz="2300" dirty="0"/>
              <a:t>, H., </a:t>
            </a:r>
            <a:r>
              <a:rPr lang="en-US" sz="2300" dirty="0" err="1"/>
              <a:t>n.d.</a:t>
            </a:r>
            <a:r>
              <a:rPr lang="en-US" sz="2300" dirty="0"/>
              <a:t> TIME’s Pretty Young Cover Girl Who Wasn’t. Time.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Bet Qin, David S., </a:t>
            </a:r>
            <a:r>
              <a:rPr lang="en-US" sz="2300" dirty="0" err="1"/>
              <a:t>Yanhui</a:t>
            </a:r>
            <a:r>
              <a:rPr lang="en-US" sz="2300" dirty="0"/>
              <a:t> Wu (2017) Why Does China Allow Freer Social Media? Protests versus Surveillance and Propaganda, Journal of Economic Perspectives, 31(1):</a:t>
            </a:r>
            <a:r>
              <a:rPr lang="en-US" sz="2300" dirty="0" smtClean="0"/>
              <a:t>117-140</a:t>
            </a:r>
            <a:endParaRPr lang="en-GB" sz="2300" dirty="0" smtClean="0"/>
          </a:p>
          <a:p>
            <a:pPr marL="0" indent="0">
              <a:buNone/>
            </a:pPr>
            <a:r>
              <a:rPr lang="en-GB" sz="2300" dirty="0" err="1"/>
              <a:t>Couldry</a:t>
            </a:r>
            <a:r>
              <a:rPr lang="en-GB" sz="2300" dirty="0"/>
              <a:t>, Nick. </a:t>
            </a:r>
            <a:r>
              <a:rPr lang="en-GB" sz="2300" dirty="0" smtClean="0"/>
              <a:t>(2000) </a:t>
            </a:r>
            <a:r>
              <a:rPr lang="en-GB" sz="2300" i="1" dirty="0" smtClean="0"/>
              <a:t>Inside </a:t>
            </a:r>
            <a:r>
              <a:rPr lang="en-GB" sz="2300" i="1" dirty="0"/>
              <a:t>Culture: Re-Imagining the Method of </a:t>
            </a:r>
            <a:r>
              <a:rPr lang="en-GB" sz="2300" i="1" dirty="0" smtClean="0"/>
              <a:t>Cultural Studies</a:t>
            </a:r>
            <a:r>
              <a:rPr lang="en-GB" sz="2300" dirty="0"/>
              <a:t>, </a:t>
            </a:r>
            <a:r>
              <a:rPr lang="en-GB" sz="2300" dirty="0" smtClean="0"/>
              <a:t>Sage.</a:t>
            </a:r>
          </a:p>
          <a:p>
            <a:pPr marL="0" indent="0">
              <a:buNone/>
            </a:pPr>
            <a:r>
              <a:rPr lang="en-US" sz="2300" dirty="0" smtClean="0"/>
              <a:t>Chinadaily.com.cn (2015)Profile: </a:t>
            </a:r>
            <a:r>
              <a:rPr lang="en-US" sz="2300" dirty="0" err="1" smtClean="0"/>
              <a:t>Guo</a:t>
            </a:r>
            <a:r>
              <a:rPr lang="en-US" sz="2300" dirty="0" smtClean="0"/>
              <a:t> </a:t>
            </a:r>
            <a:r>
              <a:rPr lang="en-US" sz="2300" dirty="0" err="1" smtClean="0"/>
              <a:t>Meime</a:t>
            </a:r>
            <a:r>
              <a:rPr lang="en-US" sz="2300" dirty="0" err="1"/>
              <a:t>l</a:t>
            </a:r>
            <a:r>
              <a:rPr lang="en-US" sz="2300" dirty="0" smtClean="0"/>
              <a:t> URL:http</a:t>
            </a:r>
            <a:r>
              <a:rPr lang="en-US" sz="2300" dirty="0"/>
              <a:t>://www.chinadaily.com.cn/china/2015-09/10/content_21839962.htm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CNN, S.L. and K.H., </a:t>
            </a:r>
            <a:r>
              <a:rPr lang="en-US" sz="2300" dirty="0" err="1"/>
              <a:t>n.d.</a:t>
            </a:r>
            <a:r>
              <a:rPr lang="en-US" sz="2300" dirty="0"/>
              <a:t> Chinese social media celebrity </a:t>
            </a:r>
            <a:r>
              <a:rPr lang="en-US" sz="2300" dirty="0" err="1"/>
              <a:t>Guo</a:t>
            </a:r>
            <a:r>
              <a:rPr lang="en-US" sz="2300" dirty="0"/>
              <a:t> </a:t>
            </a:r>
            <a:r>
              <a:rPr lang="en-US" sz="2300" dirty="0" err="1"/>
              <a:t>Meimei</a:t>
            </a:r>
            <a:r>
              <a:rPr lang="en-US" sz="2300" dirty="0"/>
              <a:t> sentenced [WWW Document]. CNN. URL </a:t>
            </a:r>
            <a:r>
              <a:rPr lang="en-US" sz="2300" u="sng" dirty="0">
                <a:hlinkClick r:id="rId2"/>
              </a:rPr>
              <a:t>http://www.cnn.com/2015/09/11/asia/china-guo-meimei-charge/index.html</a:t>
            </a:r>
            <a:r>
              <a:rPr lang="en-US" sz="2300" dirty="0"/>
              <a:t> (accessed 3.22.17).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Gao, H., </a:t>
            </a:r>
            <a:r>
              <a:rPr lang="en-US" sz="2300" dirty="0" err="1"/>
              <a:t>n.d.</a:t>
            </a:r>
            <a:r>
              <a:rPr lang="en-US" sz="2300" dirty="0"/>
              <a:t> Rumor, Lies, and Weibo: How Social Media is Changing the Nature of Truth in China.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Guan, W., Gao, H., Yang, M., Li, Y., Ma, H., Qian, W., Cao, Z., Yang, X., 2014. Analyzing user behavior of the micro-blogging website </a:t>
            </a:r>
            <a:r>
              <a:rPr lang="en-US" sz="2300" dirty="0" err="1"/>
              <a:t>Sina</a:t>
            </a:r>
            <a:r>
              <a:rPr lang="en-US" sz="2300" dirty="0"/>
              <a:t> Weibo during hot social events. </a:t>
            </a:r>
            <a:r>
              <a:rPr lang="en-US" sz="2300" dirty="0" err="1"/>
              <a:t>Physica</a:t>
            </a:r>
            <a:r>
              <a:rPr lang="en-US" sz="2300" dirty="0"/>
              <a:t> A: Statistical Mechanics and its Applications 395, 340–351. doi:10.1016/j.physa.2013.09.059</a:t>
            </a:r>
            <a:endParaRPr lang="en-GB" sz="2300" dirty="0"/>
          </a:p>
          <a:p>
            <a:pPr marL="0" indent="0">
              <a:buNone/>
            </a:pPr>
            <a:r>
              <a:rPr lang="en-US" sz="2300" dirty="0" err="1"/>
              <a:t>Guo</a:t>
            </a:r>
            <a:r>
              <a:rPr lang="en-US" sz="2300" dirty="0"/>
              <a:t> </a:t>
            </a:r>
            <a:r>
              <a:rPr lang="en-US" sz="2300" dirty="0" err="1"/>
              <a:t>Meimei</a:t>
            </a:r>
            <a:r>
              <a:rPr lang="en-US" sz="2300" dirty="0"/>
              <a:t> scandal shows Chinese Red Cross must clean up its act [WWW Document], 2014. . South China Morning Post. URL </a:t>
            </a:r>
            <a:r>
              <a:rPr lang="en-US" sz="2300" u="sng" dirty="0">
                <a:hlinkClick r:id="rId3"/>
              </a:rPr>
              <a:t>http://www.scmp.com/comment/insight-opinion/article/1570876/guo-meimei-scandal-shows-chinese-red-cross-must-clean-its</a:t>
            </a:r>
            <a:r>
              <a:rPr lang="en-US" sz="2300" dirty="0"/>
              <a:t> (accessed 3.22.17).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Hine, C. (2000) Virtual Ethnography London, Thousand Oaks and New Delhi: Sage.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How China’s highly censored WeChat and Weibo fight fake news [WWW Document], 2016. . South China Morning Post. URL </a:t>
            </a:r>
            <a:r>
              <a:rPr lang="en-US" sz="2300" u="sng" dirty="0">
                <a:hlinkClick r:id="rId4"/>
              </a:rPr>
              <a:t>http://www.scmp.com/news/china/policies-politics/article/2055179/what-facebook-can-learn-chinas-wechat-and-weibo-how</a:t>
            </a:r>
            <a:r>
              <a:rPr lang="en-US" sz="2300" dirty="0"/>
              <a:t> (accessed 3.22.17).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Keats, D. (1999) Interviewing: A Practical Guide for Students and Professionals, Sydney: UNSW Press.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Xia, F., Zhang, Q., Wang, C., Qian, W., Zhou, A., 2015. On the rise and fall of </a:t>
            </a:r>
            <a:r>
              <a:rPr lang="en-US" sz="2300" dirty="0" err="1"/>
              <a:t>Sina</a:t>
            </a:r>
            <a:r>
              <a:rPr lang="en-US" sz="2300" dirty="0"/>
              <a:t> Weibo: Analysis based on a fixed user group. IEEE, pp. 224–231. doi:10.1109/ICDEW.2015.7129580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Yu, L.L., </a:t>
            </a:r>
            <a:r>
              <a:rPr lang="en-US" sz="2300" dirty="0" err="1"/>
              <a:t>Asur</a:t>
            </a:r>
            <a:r>
              <a:rPr lang="en-US" sz="2300" dirty="0"/>
              <a:t>, S., Huberman, B.A., 2015. Trend Dynamics and Attention in Chinese Social Media. American Behavioral Scientist 59, 1142–1156. doi:10.1177/0002764215580619</a:t>
            </a:r>
            <a:endParaRPr lang="en-GB" sz="2300" dirty="0"/>
          </a:p>
          <a:p>
            <a:pPr marL="0" indent="0">
              <a:buNone/>
            </a:pPr>
            <a:r>
              <a:rPr lang="en-US" sz="2300" dirty="0"/>
              <a:t>Zhang, L., Amos, C., </a:t>
            </a:r>
            <a:r>
              <a:rPr lang="en-US" sz="2300" dirty="0" err="1"/>
              <a:t>Pentina</a:t>
            </a:r>
            <a:r>
              <a:rPr lang="en-US" sz="2300" dirty="0"/>
              <a:t>, I., 2015. Information Disclosure on a Chinese Social Media Platform. Journal of Information Privacy and Security 11, 3–18. doi:10.1080/15536548.2015.1010981</a:t>
            </a:r>
            <a:endParaRPr lang="en-GB" sz="2300" dirty="0"/>
          </a:p>
          <a:p>
            <a:pPr marL="0" indent="0">
              <a:buNone/>
            </a:pPr>
            <a:endParaRPr lang="en-GB" sz="2300" dirty="0" smtClean="0"/>
          </a:p>
          <a:p>
            <a:pPr marL="0" indent="0">
              <a:buNone/>
            </a:pP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32534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9" y="1498732"/>
            <a:ext cx="5303808" cy="1293028"/>
          </a:xfrm>
        </p:spPr>
        <p:txBody>
          <a:bodyPr/>
          <a:lstStyle/>
          <a:p>
            <a:r>
              <a:rPr lang="en-GB" dirty="0" smtClean="0"/>
              <a:t>Our Portfolio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67" y="485028"/>
            <a:ext cx="3261656" cy="186380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363" y="2555835"/>
            <a:ext cx="4154679" cy="27407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60" y="5503621"/>
            <a:ext cx="1947227" cy="1094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103" y="2717321"/>
            <a:ext cx="646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Fake news consistently appeared arbitrary and difficult to define, appearing in a myriad of forms on a variety of different platforms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57532" y="3926226"/>
            <a:ext cx="612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/>
              <a:t>Many accounts of fake news don’t take into consideration the differences exemplified on a global platform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732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505110"/>
            <a:ext cx="5334000" cy="4024125"/>
          </a:xfrm>
        </p:spPr>
        <p:txBody>
          <a:bodyPr>
            <a:normAutofit/>
          </a:bodyPr>
          <a:lstStyle/>
          <a:p>
            <a:r>
              <a:rPr lang="en-GB" dirty="0" smtClean="0"/>
              <a:t>How </a:t>
            </a:r>
            <a:r>
              <a:rPr lang="en-GB" dirty="0"/>
              <a:t>can you define fake news where there is an </a:t>
            </a:r>
            <a:r>
              <a:rPr lang="en-GB" dirty="0" smtClean="0"/>
              <a:t>obesity </a:t>
            </a:r>
            <a:r>
              <a:rPr lang="en-GB" dirty="0"/>
              <a:t>of news?</a:t>
            </a:r>
          </a:p>
          <a:p>
            <a:r>
              <a:rPr lang="en-GB" dirty="0" smtClean="0"/>
              <a:t>What are the differences </a:t>
            </a:r>
            <a:r>
              <a:rPr lang="en-GB" dirty="0"/>
              <a:t>between nations where there is open government censorship and where there is not?</a:t>
            </a:r>
          </a:p>
          <a:p>
            <a:r>
              <a:rPr lang="en-GB" dirty="0"/>
              <a:t>Does fake news include what is not </a:t>
            </a:r>
            <a:r>
              <a:rPr lang="en-GB" dirty="0" smtClean="0"/>
              <a:t>said </a:t>
            </a:r>
            <a:r>
              <a:rPr lang="en-GB" dirty="0"/>
              <a:t>through censorship or power relations over knowledge?</a:t>
            </a:r>
          </a:p>
          <a:p>
            <a:r>
              <a:rPr lang="en-GB" dirty="0"/>
              <a:t>Do certain </a:t>
            </a:r>
            <a:r>
              <a:rPr lang="en-GB" dirty="0" smtClean="0"/>
              <a:t>practices </a:t>
            </a:r>
            <a:r>
              <a:rPr lang="en-GB" dirty="0"/>
              <a:t>give rise to more fake news?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542" y="1720969"/>
            <a:ext cx="5907657" cy="134140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GB" sz="1400" i="1" dirty="0" smtClean="0"/>
              <a:t> “</a:t>
            </a:r>
            <a:r>
              <a:rPr lang="en-GB" sz="1400" i="1" dirty="0"/>
              <a:t>How do different media institutions define and avoid fake news within the cross-cultural contexts of China </a:t>
            </a:r>
            <a:r>
              <a:rPr lang="en-GB" sz="1400" i="1" dirty="0" smtClean="0"/>
              <a:t>and England</a:t>
            </a:r>
            <a:r>
              <a:rPr lang="en-GB" sz="1400" i="1" dirty="0"/>
              <a:t>?”</a:t>
            </a:r>
          </a:p>
          <a:p>
            <a:pPr algn="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9"/>
          <a:stretch/>
        </p:blipFill>
        <p:spPr>
          <a:xfrm>
            <a:off x="6330352" y="2816016"/>
            <a:ext cx="5175848" cy="34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Rationale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/>
          <a:stretch/>
        </p:blipFill>
        <p:spPr>
          <a:xfrm>
            <a:off x="155275" y="2152201"/>
            <a:ext cx="5709756" cy="4024313"/>
          </a:xfrm>
        </p:spPr>
      </p:pic>
      <p:sp>
        <p:nvSpPr>
          <p:cNvPr id="3" name="TextBox 2"/>
          <p:cNvSpPr txBox="1"/>
          <p:nvPr/>
        </p:nvSpPr>
        <p:spPr>
          <a:xfrm>
            <a:off x="6131944" y="1656576"/>
            <a:ext cx="580701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Why are we asking these questions?</a:t>
            </a:r>
          </a:p>
          <a:p>
            <a:endParaRPr lang="en-GB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smtClean="0"/>
              <a:t>To build on current arbitrary understandings </a:t>
            </a:r>
          </a:p>
          <a:p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smtClean="0"/>
              <a:t>To avoid making assumptions of what fake news is to different people across the globe</a:t>
            </a:r>
          </a:p>
          <a:p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smtClean="0"/>
              <a:t>To take a step back and consider the effects on democracy</a:t>
            </a:r>
          </a:p>
          <a:p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smtClean="0"/>
              <a:t>To understand contemporary fake news as grounded in a long history of contested media production (such as propaganda)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smtClean="0"/>
              <a:t>To explore the impact of government censorship (following MP’s discussions to combat it)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smtClean="0"/>
              <a:t>To explore the popular use of the phrase ‘post-truth’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529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Hyper-reality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0" y="2276459"/>
            <a:ext cx="5577154" cy="3813789"/>
          </a:xfrm>
        </p:spPr>
      </p:pic>
      <p:sp>
        <p:nvSpPr>
          <p:cNvPr id="3" name="TextBox 2"/>
          <p:cNvSpPr txBox="1"/>
          <p:nvPr/>
        </p:nvSpPr>
        <p:spPr>
          <a:xfrm>
            <a:off x="6589143" y="2104847"/>
            <a:ext cx="491705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…a </a:t>
            </a:r>
            <a:r>
              <a:rPr lang="en-GB" sz="1400" dirty="0"/>
              <a:t>world in which </a:t>
            </a:r>
            <a:r>
              <a:rPr lang="en-GB" sz="1400" dirty="0" smtClean="0"/>
              <a:t>a lack of real information, </a:t>
            </a:r>
            <a:r>
              <a:rPr lang="en-GB" sz="1400" dirty="0"/>
              <a:t>is </a:t>
            </a:r>
            <a:r>
              <a:rPr lang="en-GB" sz="1400" dirty="0" smtClean="0"/>
              <a:t>concealed </a:t>
            </a:r>
            <a:r>
              <a:rPr lang="en-GB" sz="1400" dirty="0"/>
              <a:t>by </a:t>
            </a:r>
            <a:r>
              <a:rPr lang="en-GB" sz="1400" dirty="0" smtClean="0"/>
              <a:t>an over </a:t>
            </a:r>
            <a:r>
              <a:rPr lang="en-GB" sz="1400" dirty="0"/>
              <a:t>production of simulacra </a:t>
            </a:r>
            <a:endParaRPr lang="en-GB" sz="1400" dirty="0" smtClean="0"/>
          </a:p>
          <a:p>
            <a:r>
              <a:rPr lang="en-GB" sz="1200" dirty="0" smtClean="0"/>
              <a:t>(</a:t>
            </a:r>
            <a:r>
              <a:rPr lang="en-GB" sz="1200" dirty="0"/>
              <a:t>signs that do not seek to represent the real) (</a:t>
            </a:r>
            <a:r>
              <a:rPr lang="en-GB" sz="1200" dirty="0" smtClean="0"/>
              <a:t>1981)</a:t>
            </a:r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r>
              <a:rPr lang="en-GB" sz="1200" dirty="0" err="1" smtClean="0"/>
              <a:t>Baudrillard</a:t>
            </a:r>
            <a:r>
              <a:rPr lang="en-GB" sz="1200" dirty="0" smtClean="0"/>
              <a:t> </a:t>
            </a:r>
            <a:r>
              <a:rPr lang="en-GB" sz="1200" dirty="0"/>
              <a:t>refers to this implosion of information as an ‘ecstasy’ of communication, through which less real communication actually occurs </a:t>
            </a:r>
            <a:r>
              <a:rPr lang="en-GB" sz="1200" dirty="0" smtClean="0"/>
              <a:t>(1988</a:t>
            </a:r>
            <a:r>
              <a:rPr lang="en-GB" sz="1200" dirty="0"/>
              <a:t>). </a:t>
            </a:r>
            <a:endParaRPr lang="en-GB" sz="1200" dirty="0" smtClean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/>
          </a:p>
          <a:p>
            <a:pPr algn="r"/>
            <a:r>
              <a:rPr lang="en-GB" sz="1200" dirty="0"/>
              <a:t>The </a:t>
            </a:r>
            <a:r>
              <a:rPr lang="en-GB" sz="2400" dirty="0"/>
              <a:t>obesity of information </a:t>
            </a:r>
            <a:r>
              <a:rPr lang="en-GB" sz="1200" dirty="0"/>
              <a:t>may reduce the level of reflexivity and consequently allows Fake News stories to circulate more freely online. </a:t>
            </a:r>
            <a:endParaRPr lang="en-GB" sz="1200" dirty="0" smtClean="0"/>
          </a:p>
          <a:p>
            <a:endParaRPr lang="en-GB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2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Timetable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5" y="2193925"/>
            <a:ext cx="10566570" cy="4024313"/>
          </a:xfrm>
        </p:spPr>
      </p:pic>
    </p:spTree>
    <p:extLst>
      <p:ext uri="{BB962C8B-B14F-4D97-AF65-F5344CB8AC3E}">
        <p14:creationId xmlns:p14="http://schemas.microsoft.com/office/powerpoint/2010/main" val="19745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Ethnography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15" y="2381145"/>
            <a:ext cx="6924675" cy="366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6603">
            <a:off x="4278156" y="1765874"/>
            <a:ext cx="1686926" cy="2044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30" y="3494485"/>
            <a:ext cx="23622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892" y="2381145"/>
            <a:ext cx="357535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"Ethnography is the recording and analysis of a culture or society, usually based on participant-observation and resulting in a written account of a people, place or </a:t>
            </a:r>
            <a:r>
              <a:rPr lang="en-US" sz="2000" i="1" dirty="0" smtClean="0"/>
              <a:t>institution”</a:t>
            </a:r>
          </a:p>
          <a:p>
            <a:pPr algn="ctr"/>
            <a:endParaRPr lang="en-US" sz="2000" i="1" dirty="0" smtClean="0"/>
          </a:p>
          <a:p>
            <a:pPr algn="ctr"/>
            <a:r>
              <a:rPr lang="en-US" sz="2000" dirty="0" smtClean="0"/>
              <a:t>(Coleman </a:t>
            </a:r>
            <a:r>
              <a:rPr lang="en-US" sz="2000" dirty="0"/>
              <a:t>and </a:t>
            </a:r>
            <a:r>
              <a:rPr lang="en-US" sz="2000" dirty="0" smtClean="0"/>
              <a:t>Simpson).</a:t>
            </a:r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6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359" y="760061"/>
            <a:ext cx="8610600" cy="1293028"/>
          </a:xfrm>
        </p:spPr>
        <p:txBody>
          <a:bodyPr/>
          <a:lstStyle/>
          <a:p>
            <a:r>
              <a:rPr lang="en-GB" dirty="0" smtClean="0"/>
              <a:t>Ethnography</a:t>
            </a:r>
            <a:endParaRPr lang="en-GB" dirty="0"/>
          </a:p>
        </p:txBody>
      </p:sp>
      <p:pic>
        <p:nvPicPr>
          <p:cNvPr id="5" name="图片 2" descr="1:Users:lisaai:Desktop:Xinhua news agenc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7" y="2168765"/>
            <a:ext cx="4480704" cy="35756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232748" y="574443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a typeface="SimSun" panose="02010600030101010101" pitchFamily="2" charset="-122"/>
                <a:cs typeface="Times New Roman" panose="02020603050405020304" pitchFamily="18" charset="0"/>
              </a:rPr>
              <a:t>Xinhua News Agency</a:t>
            </a:r>
            <a:endParaRPr lang="en-GB" sz="1400" kern="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7105" y="2168765"/>
            <a:ext cx="59608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Xinhua is the </a:t>
            </a:r>
            <a:r>
              <a:rPr lang="en-US" sz="1400" dirty="0"/>
              <a:t>biggest and most influential media organization in China</a:t>
            </a:r>
            <a:r>
              <a:rPr lang="en-US" sz="140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GB" sz="12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place </a:t>
            </a:r>
            <a:r>
              <a:rPr lang="en-US" sz="1400" dirty="0" smtClean="0"/>
              <a:t>where we </a:t>
            </a:r>
            <a:r>
              <a:rPr lang="en-US" sz="1400" dirty="0"/>
              <a:t>can observe directly </a:t>
            </a:r>
            <a:r>
              <a:rPr lang="en-US" sz="1400" dirty="0" smtClean="0"/>
              <a:t>how the </a:t>
            </a:r>
            <a:r>
              <a:rPr lang="en-US" sz="1400" dirty="0"/>
              <a:t>government-backed institution </a:t>
            </a:r>
            <a:r>
              <a:rPr lang="en-US" sz="1400" dirty="0" smtClean="0"/>
              <a:t>defines </a:t>
            </a:r>
            <a:r>
              <a:rPr lang="en-US" sz="1400" dirty="0"/>
              <a:t>and </a:t>
            </a:r>
            <a:r>
              <a:rPr lang="en-US" sz="1400" dirty="0" smtClean="0"/>
              <a:t>avoids </a:t>
            </a:r>
            <a:r>
              <a:rPr lang="en-US" sz="1400" dirty="0"/>
              <a:t>fake </a:t>
            </a:r>
            <a:r>
              <a:rPr lang="en-US" sz="1400" dirty="0" smtClean="0"/>
              <a:t>news</a:t>
            </a:r>
          </a:p>
          <a:p>
            <a:pPr lvl="0"/>
            <a:endParaRPr lang="en-US" sz="1400" dirty="0" smtClean="0"/>
          </a:p>
          <a:p>
            <a:r>
              <a:rPr lang="en-GB" sz="2000" dirty="0" smtClean="0"/>
              <a:t>Participant Observation</a:t>
            </a:r>
          </a:p>
          <a:p>
            <a:endParaRPr lang="en-GB" sz="1600" dirty="0" smtClean="0"/>
          </a:p>
          <a:p>
            <a:r>
              <a:rPr lang="en-GB" sz="1200" dirty="0" smtClean="0"/>
              <a:t>Insight into the everyday practices</a:t>
            </a:r>
          </a:p>
          <a:p>
            <a:endParaRPr lang="en-GB" sz="1200" dirty="0" smtClean="0"/>
          </a:p>
          <a:p>
            <a:r>
              <a:rPr lang="en-GB" sz="1200" dirty="0" smtClean="0"/>
              <a:t>Journalists/ producers will feel comfortable with researcher presence over time </a:t>
            </a:r>
          </a:p>
          <a:p>
            <a:endParaRPr lang="en-GB" sz="1200" dirty="0" smtClean="0"/>
          </a:p>
          <a:p>
            <a:r>
              <a:rPr lang="en-GB" sz="1200" dirty="0" smtClean="0"/>
              <a:t>Allows a sufficient rapport to be built up before…</a:t>
            </a:r>
          </a:p>
          <a:p>
            <a:endParaRPr lang="en-GB" sz="1600" dirty="0" smtClean="0"/>
          </a:p>
          <a:p>
            <a:r>
              <a:rPr lang="en-GB" sz="2000" dirty="0" smtClean="0"/>
              <a:t>Interviews</a:t>
            </a:r>
          </a:p>
          <a:p>
            <a:endParaRPr lang="en-GB" sz="1400" dirty="0" smtClean="0"/>
          </a:p>
          <a:p>
            <a:r>
              <a:rPr lang="en-GB" sz="1200" dirty="0" smtClean="0"/>
              <a:t>Qualitative data</a:t>
            </a:r>
          </a:p>
          <a:p>
            <a:pPr lvl="0"/>
            <a:endParaRPr lang="en-GB" sz="1200" dirty="0" smtClean="0"/>
          </a:p>
          <a:p>
            <a:r>
              <a:rPr lang="en-GB" sz="1200" dirty="0" smtClean="0"/>
              <a:t>May uncover why news is produced in certain ways in addition to how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124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Textual Analysis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2" y="1471272"/>
            <a:ext cx="6245149" cy="3512897"/>
          </a:xfrm>
        </p:spPr>
      </p:pic>
      <p:sp>
        <p:nvSpPr>
          <p:cNvPr id="2" name="TextBox 1"/>
          <p:cNvSpPr txBox="1"/>
          <p:nvPr/>
        </p:nvSpPr>
        <p:spPr>
          <a:xfrm>
            <a:off x="7108166" y="2057401"/>
            <a:ext cx="40026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“How does a text get taken up in particular social and cultural contexts?” </a:t>
            </a:r>
            <a:r>
              <a:rPr lang="en-GB" dirty="0"/>
              <a:t>(</a:t>
            </a:r>
            <a:r>
              <a:rPr lang="en-GB" dirty="0" err="1"/>
              <a:t>Couldry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US" sz="2400" dirty="0" smtClean="0"/>
              <a:t>signifier </a:t>
            </a:r>
            <a:r>
              <a:rPr lang="en-US" sz="2400" dirty="0"/>
              <a:t>&amp; </a:t>
            </a:r>
            <a:r>
              <a:rPr lang="en-US" sz="2400" dirty="0" smtClean="0"/>
              <a:t>signified</a:t>
            </a:r>
          </a:p>
          <a:p>
            <a:endParaRPr lang="en-GB" dirty="0"/>
          </a:p>
          <a:p>
            <a:r>
              <a:rPr lang="en-US" dirty="0" smtClean="0"/>
              <a:t>relations </a:t>
            </a:r>
            <a:r>
              <a:rPr lang="en-US" dirty="0"/>
              <a:t>between these </a:t>
            </a:r>
            <a:r>
              <a:rPr lang="en-US" dirty="0" smtClean="0"/>
              <a:t>signs</a:t>
            </a:r>
          </a:p>
          <a:p>
            <a:endParaRPr lang="en-GB" dirty="0"/>
          </a:p>
          <a:p>
            <a:r>
              <a:rPr lang="en-US" sz="1400" dirty="0" smtClean="0"/>
              <a:t>textual environment</a:t>
            </a:r>
          </a:p>
          <a:p>
            <a:endParaRPr lang="en-US" sz="1400" dirty="0"/>
          </a:p>
          <a:p>
            <a:r>
              <a:rPr lang="en-US" sz="2000" dirty="0" smtClean="0"/>
              <a:t>intertextuality</a:t>
            </a:r>
          </a:p>
          <a:p>
            <a:r>
              <a:rPr lang="en-GB" sz="1400" dirty="0" smtClean="0"/>
              <a:t>‘the dense </a:t>
            </a:r>
            <a:r>
              <a:rPr lang="en-GB" sz="1400" dirty="0"/>
              <a:t>network of interconnections between </a:t>
            </a:r>
            <a:r>
              <a:rPr lang="en-GB" sz="1400" dirty="0" smtClean="0"/>
              <a:t>texts’</a:t>
            </a:r>
            <a:endParaRPr lang="en-GB" sz="1400" dirty="0"/>
          </a:p>
          <a:p>
            <a:endParaRPr lang="en-GB" sz="1400" dirty="0"/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5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21" y="5143591"/>
            <a:ext cx="2438400" cy="1099820"/>
          </a:xfrm>
          <a:prstGeom prst="rect">
            <a:avLst/>
          </a:prstGeom>
        </p:spPr>
      </p:pic>
      <p:pic>
        <p:nvPicPr>
          <p:cNvPr id="8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75" y="5143591"/>
            <a:ext cx="2337399" cy="15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430</TotalTime>
  <Words>991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SimSun</vt:lpstr>
      <vt:lpstr>Arial</vt:lpstr>
      <vt:lpstr>Century Gothic</vt:lpstr>
      <vt:lpstr>Times New Roman</vt:lpstr>
      <vt:lpstr>Wingdings</vt:lpstr>
      <vt:lpstr>Vapor Trail</vt:lpstr>
      <vt:lpstr>Research Plan</vt:lpstr>
      <vt:lpstr>Our Portfolio</vt:lpstr>
      <vt:lpstr>Research Questions</vt:lpstr>
      <vt:lpstr>Rationale </vt:lpstr>
      <vt:lpstr>Hyper-reality</vt:lpstr>
      <vt:lpstr>Research Timetable</vt:lpstr>
      <vt:lpstr>Ethnography</vt:lpstr>
      <vt:lpstr>Ethnography</vt:lpstr>
      <vt:lpstr>Textual Analysis</vt:lpstr>
      <vt:lpstr>Fake News Examples</vt:lpstr>
      <vt:lpstr>Conclusion &amp; Implication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Plan</dc:title>
  <dc:creator>Jess Ordonez</dc:creator>
  <cp:lastModifiedBy>Jess Ordonez</cp:lastModifiedBy>
  <cp:revision>37</cp:revision>
  <dcterms:created xsi:type="dcterms:W3CDTF">2017-03-20T21:07:15Z</dcterms:created>
  <dcterms:modified xsi:type="dcterms:W3CDTF">2017-03-23T21:17:10Z</dcterms:modified>
</cp:coreProperties>
</file>