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9" r:id="rId3"/>
    <p:sldId id="257" r:id="rId4"/>
    <p:sldId id="258" r:id="rId5"/>
    <p:sldId id="260" r:id="rId6"/>
    <p:sldId id="261" r:id="rId7"/>
    <p:sldId id="262" r:id="rId8"/>
    <p:sldId id="263" r:id="rId9"/>
    <p:sldId id="265" r:id="rId10"/>
    <p:sldId id="266"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510" autoAdjust="0"/>
  </p:normalViewPr>
  <p:slideViewPr>
    <p:cSldViewPr>
      <p:cViewPr varScale="1">
        <p:scale>
          <a:sx n="31" d="100"/>
          <a:sy n="31" d="100"/>
        </p:scale>
        <p:origin x="-162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8263F1-C1C2-496A-A32C-EA41D6E433DC}" type="datetimeFigureOut">
              <a:rPr lang="en-GB" smtClean="0"/>
              <a:pPr/>
              <a:t>06/02/2012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09A82-DBE1-4AFC-8B98-9D62D21E172C}"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11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smtClean="0"/>
          </a:p>
        </p:txBody>
      </p:sp>
      <p:sp>
        <p:nvSpPr>
          <p:cNvPr id="4" name="Slide Number Placeholder 3"/>
          <p:cNvSpPr>
            <a:spLocks noGrp="1"/>
          </p:cNvSpPr>
          <p:nvPr>
            <p:ph type="sldNum" sz="quarter" idx="10"/>
          </p:nvPr>
        </p:nvSpPr>
        <p:spPr/>
        <p:txBody>
          <a:bodyPr/>
          <a:lstStyle/>
          <a:p>
            <a:fld id="{E0F09A82-DBE1-4AFC-8B98-9D62D21E172C}"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0F09A82-DBE1-4AFC-8B98-9D62D21E172C}"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4F181-C56A-40FF-BF01-58456F8FAEDB}" type="datetimeFigureOut">
              <a:rPr lang="en-GB" smtClean="0"/>
              <a:pPr/>
              <a:t>06/02/2012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777DBF-B6C2-4BCD-8E48-BE305EE6EDB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F181-C56A-40FF-BF01-58456F8FAEDB}" type="datetimeFigureOut">
              <a:rPr lang="en-GB" smtClean="0"/>
              <a:pPr/>
              <a:t>06/02/2012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77DBF-B6C2-4BCD-8E48-BE305EE6EDB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Critical Methods in Cultural Studies</a:t>
            </a:r>
            <a:endParaRPr lang="en-GB" dirty="0"/>
          </a:p>
        </p:txBody>
      </p:sp>
      <p:sp>
        <p:nvSpPr>
          <p:cNvPr id="3" name="Subtitle 2"/>
          <p:cNvSpPr>
            <a:spLocks noGrp="1"/>
          </p:cNvSpPr>
          <p:nvPr>
            <p:ph type="subTitle" idx="1"/>
          </p:nvPr>
        </p:nvSpPr>
        <p:spPr/>
        <p:txBody>
          <a:bodyPr/>
          <a:lstStyle/>
          <a:p>
            <a:r>
              <a:rPr lang="en-GB" dirty="0" smtClean="0"/>
              <a:t>Week 1-2: the visual as archive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Images and ideology</a:t>
            </a:r>
            <a:endParaRPr lang="en-GB" dirty="0"/>
          </a:p>
        </p:txBody>
      </p:sp>
      <p:sp>
        <p:nvSpPr>
          <p:cNvPr id="4" name="Content Placeholder 3"/>
          <p:cNvSpPr>
            <a:spLocks noGrp="1"/>
          </p:cNvSpPr>
          <p:nvPr>
            <p:ph sz="half" idx="1"/>
          </p:nvPr>
        </p:nvSpPr>
        <p:spPr/>
        <p:txBody>
          <a:bodyPr>
            <a:normAutofit fontScale="85000" lnSpcReduction="20000"/>
          </a:bodyPr>
          <a:lstStyle/>
          <a:p>
            <a:pPr>
              <a:buNone/>
            </a:pPr>
            <a:r>
              <a:rPr lang="en-GB" dirty="0" smtClean="0"/>
              <a:t>	“This Web site is focused on the cultural intersections of gender and advertising. Its goal is to promote greater awareness of the relationships of gender and advertising as well as an understanding of the social, cultural, political, personal, psychological and other effects of gender and advertising” (Gender Ad Project)</a:t>
            </a:r>
            <a:br>
              <a:rPr lang="en-GB" dirty="0" smtClean="0"/>
            </a:br>
            <a:r>
              <a:rPr lang="en-GB" dirty="0" smtClean="0"/>
              <a:t/>
            </a:r>
            <a:br>
              <a:rPr lang="en-GB" dirty="0" smtClean="0"/>
            </a:br>
            <a:endParaRPr lang="en-GB" dirty="0"/>
          </a:p>
        </p:txBody>
      </p:sp>
      <p:pic>
        <p:nvPicPr>
          <p:cNvPr id="33794" name="Picture 2"/>
          <p:cNvPicPr>
            <a:picLocks noGrp="1" noChangeAspect="1" noChangeArrowheads="1"/>
          </p:cNvPicPr>
          <p:nvPr>
            <p:ph sz="half" idx="2"/>
          </p:nvPr>
        </p:nvPicPr>
        <p:blipFill>
          <a:blip r:embed="rId3" cstate="print"/>
          <a:srcRect/>
          <a:stretch>
            <a:fillRect/>
          </a:stretch>
        </p:blipFill>
        <p:spPr bwMode="auto">
          <a:xfrm>
            <a:off x="4644007" y="1700808"/>
            <a:ext cx="4155973" cy="32403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agency of the image</a:t>
            </a:r>
            <a:endParaRPr lang="en-GB" dirty="0"/>
          </a:p>
        </p:txBody>
      </p:sp>
      <p:sp>
        <p:nvSpPr>
          <p:cNvPr id="3" name="Content Placeholder 2"/>
          <p:cNvSpPr>
            <a:spLocks noGrp="1"/>
          </p:cNvSpPr>
          <p:nvPr>
            <p:ph sz="half" idx="1"/>
          </p:nvPr>
        </p:nvSpPr>
        <p:spPr/>
        <p:txBody>
          <a:bodyPr/>
          <a:lstStyle/>
          <a:p>
            <a:r>
              <a:rPr lang="en-GB" dirty="0" smtClean="0"/>
              <a:t>The </a:t>
            </a:r>
            <a:r>
              <a:rPr lang="en-GB" dirty="0"/>
              <a:t>important question </a:t>
            </a:r>
            <a:r>
              <a:rPr lang="en-GB" dirty="0" smtClean="0"/>
              <a:t>is not </a:t>
            </a:r>
            <a:r>
              <a:rPr lang="en-GB" dirty="0"/>
              <a:t>how images "look", but what they can "do</a:t>
            </a:r>
            <a:r>
              <a:rPr lang="en-GB" dirty="0" smtClean="0"/>
              <a:t>''‘ (</a:t>
            </a:r>
            <a:r>
              <a:rPr lang="en-GB" dirty="0" err="1" smtClean="0"/>
              <a:t>Pinney</a:t>
            </a:r>
            <a:r>
              <a:rPr lang="en-GB" dirty="0" smtClean="0"/>
              <a:t> 2004: 8)</a:t>
            </a:r>
            <a:endParaRPr lang="en-GB" dirty="0"/>
          </a:p>
          <a:p>
            <a:endParaRPr lang="en-GB" dirty="0"/>
          </a:p>
        </p:txBody>
      </p:sp>
      <p:pic>
        <p:nvPicPr>
          <p:cNvPr id="29698" name="Picture 2" descr="http://abstract-art.com/abstraction/l2_grnfthrs_fldr/g0000_gr_inf_images/g051_rothko_vbkoy-wr.jpg"/>
          <p:cNvPicPr>
            <a:picLocks noGrp="1" noChangeAspect="1" noChangeArrowheads="1"/>
          </p:cNvPicPr>
          <p:nvPr>
            <p:ph sz="half" idx="2"/>
          </p:nvPr>
        </p:nvPicPr>
        <p:blipFill>
          <a:blip r:embed="rId3" cstate="print"/>
          <a:srcRect/>
          <a:stretch>
            <a:fillRect/>
          </a:stretch>
        </p:blipFill>
        <p:spPr bwMode="auto">
          <a:xfrm>
            <a:off x="4829491" y="1600200"/>
            <a:ext cx="3676017" cy="4525963"/>
          </a:xfrm>
          <a:prstGeom prst="rect">
            <a:avLst/>
          </a:prstGeom>
          <a:noFill/>
        </p:spPr>
      </p:pic>
      <p:sp>
        <p:nvSpPr>
          <p:cNvPr id="6" name="TextBox 5"/>
          <p:cNvSpPr txBox="1"/>
          <p:nvPr/>
        </p:nvSpPr>
        <p:spPr>
          <a:xfrm>
            <a:off x="4788024" y="6237312"/>
            <a:ext cx="4032448" cy="923330"/>
          </a:xfrm>
          <a:prstGeom prst="rect">
            <a:avLst/>
          </a:prstGeom>
          <a:noFill/>
        </p:spPr>
        <p:txBody>
          <a:bodyPr wrap="square" rtlCol="0">
            <a:spAutoFit/>
          </a:bodyPr>
          <a:lstStyle/>
          <a:p>
            <a:r>
              <a:rPr lang="en-GB" b="1" dirty="0" smtClean="0"/>
              <a:t>Mark Rothko</a:t>
            </a:r>
            <a:br>
              <a:rPr lang="en-GB" b="1" dirty="0" smtClean="0"/>
            </a:br>
            <a:r>
              <a:rPr lang="en-GB" b="1" dirty="0" smtClean="0"/>
              <a:t>Red, Orange, Tan, and Purple,</a:t>
            </a:r>
            <a:r>
              <a:rPr lang="en-GB" dirty="0" smtClean="0"/>
              <a:t> 1949</a:t>
            </a:r>
            <a:br>
              <a:rPr lang="en-GB" dirty="0" smtClean="0"/>
            </a:b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GB" dirty="0" smtClean="0"/>
              <a:t>	‘We still do not know exactly what pictures are, what their relation to language is, how they operate on observers and on the world, how their history is to be understood, and what is to be done with or about them’ (WJT Mitchell, </a:t>
            </a:r>
            <a:r>
              <a:rPr lang="en-GB" i="1" dirty="0" smtClean="0"/>
              <a:t>Picture Theory</a:t>
            </a:r>
            <a:r>
              <a:rPr lang="en-GB" dirty="0" smtClean="0"/>
              <a:t>)</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Stuart Hall on visual cultures</a:t>
            </a:r>
            <a:endParaRPr lang="en-GB" dirty="0"/>
          </a:p>
        </p:txBody>
      </p:sp>
      <p:sp>
        <p:nvSpPr>
          <p:cNvPr id="3" name="Content Placeholder 2"/>
          <p:cNvSpPr>
            <a:spLocks noGrp="1"/>
          </p:cNvSpPr>
          <p:nvPr>
            <p:ph idx="1"/>
          </p:nvPr>
        </p:nvSpPr>
        <p:spPr/>
        <p:txBody>
          <a:bodyPr/>
          <a:lstStyle/>
          <a:p>
            <a:pPr>
              <a:buNone/>
            </a:pPr>
            <a:r>
              <a:rPr lang="en-GB" dirty="0" smtClean="0"/>
              <a:t>	... There is no single or ‘correct’ answer to the question: ‘What does this image mean?’ or ‘What is this ad saying?’ [this means] work in this area is bound to be interpretative – a debate between not who is ‘right’ and who is ‘wrong’, but between equally plausible, though sometimes competing and contested, meanings and interpretations. (cited in Rose 2007: 2).</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Critical Visual Methodology</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Suggests that ‘the interpretation of visual images must address questions of cultural meaning and power’ (Rose p. 3)</a:t>
            </a:r>
          </a:p>
          <a:p>
            <a:pPr lvl="1"/>
            <a:r>
              <a:rPr lang="en-GB" dirty="0" smtClean="0"/>
              <a:t>Cultural significance of the visual and the social practices and power relations in which it is embedded</a:t>
            </a:r>
          </a:p>
          <a:p>
            <a:pPr lvl="1"/>
            <a:r>
              <a:rPr lang="en-GB" dirty="0" smtClean="0"/>
              <a:t>The power relations and institutions that produce, are articulated through, and can be challenged by ways of seeing and imaging</a:t>
            </a:r>
          </a:p>
          <a:p>
            <a:r>
              <a:rPr lang="en-GB" dirty="0" smtClean="0"/>
              <a:t>For Rose, ‘successful interpretation depends on a passionate engagement with what you see’ (p. 4)</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48680"/>
            <a:ext cx="8003232" cy="5577483"/>
          </a:xfrm>
        </p:spPr>
        <p:txBody>
          <a:bodyPr>
            <a:normAutofit/>
          </a:bodyPr>
          <a:lstStyle/>
          <a:p>
            <a:pPr>
              <a:buNone/>
            </a:pPr>
            <a:r>
              <a:rPr lang="en-GB" dirty="0"/>
              <a:t>	</a:t>
            </a:r>
            <a:r>
              <a:rPr lang="en-GB" dirty="0" smtClean="0"/>
              <a:t>‘Depiction</a:t>
            </a:r>
            <a:r>
              <a:rPr lang="en-GB" dirty="0"/>
              <a:t>, </a:t>
            </a:r>
            <a:r>
              <a:rPr lang="en-GB" dirty="0" smtClean="0"/>
              <a:t>picturing and seeing </a:t>
            </a:r>
            <a:r>
              <a:rPr lang="en-GB" dirty="0"/>
              <a:t>are ubiquitous features of the process by which most </a:t>
            </a:r>
            <a:r>
              <a:rPr lang="en-GB" dirty="0" smtClean="0"/>
              <a:t>human beings </a:t>
            </a:r>
            <a:r>
              <a:rPr lang="en-GB" dirty="0"/>
              <a:t>come to know the world as it really </a:t>
            </a:r>
            <a:r>
              <a:rPr lang="en-GB" i="1" dirty="0"/>
              <a:t>is </a:t>
            </a:r>
            <a:r>
              <a:rPr lang="en-GB" dirty="0"/>
              <a:t>for </a:t>
            </a:r>
            <a:r>
              <a:rPr lang="en-GB" dirty="0" smtClean="0"/>
              <a:t>them‘ Gordon Fyfe and John Law (1988: 2)</a:t>
            </a:r>
          </a:p>
          <a:p>
            <a:pPr>
              <a:buNone/>
            </a:pPr>
            <a:endParaRPr lang="en-GB" dirty="0"/>
          </a:p>
          <a:p>
            <a:pPr>
              <a:buNone/>
            </a:pPr>
            <a:r>
              <a:rPr lang="en-GB" dirty="0" smtClean="0"/>
              <a:t>	'seeing </a:t>
            </a:r>
            <a:r>
              <a:rPr lang="en-GB" dirty="0"/>
              <a:t>comes before words. The </a:t>
            </a:r>
            <a:r>
              <a:rPr lang="en-GB" dirty="0" smtClean="0"/>
              <a:t>child looks </a:t>
            </a:r>
            <a:r>
              <a:rPr lang="en-GB" dirty="0"/>
              <a:t>and recognizes before it can speak</a:t>
            </a:r>
            <a:r>
              <a:rPr lang="en-GB" dirty="0" smtClean="0"/>
              <a:t>.‘ (Berger 1972: 7)</a:t>
            </a:r>
          </a:p>
          <a:p>
            <a:endParaRPr lang="en-GB" dirty="0"/>
          </a:p>
        </p:txBody>
      </p:sp>
      <p:pic>
        <p:nvPicPr>
          <p:cNvPr id="5122" name="Picture 2" descr="http://content.internetvideoarchive.com/content/photos/7158/30067616_.jpg"/>
          <p:cNvPicPr>
            <a:picLocks noGrp="1" noChangeAspect="1" noChangeArrowheads="1"/>
          </p:cNvPicPr>
          <p:nvPr>
            <p:ph sz="half" idx="2"/>
          </p:nvPr>
        </p:nvPicPr>
        <p:blipFill>
          <a:blip r:embed="rId3" cstate="print"/>
          <a:srcRect/>
          <a:stretch>
            <a:fillRect/>
          </a:stretch>
        </p:blipFill>
        <p:spPr bwMode="auto">
          <a:xfrm>
            <a:off x="2915816" y="4077072"/>
            <a:ext cx="3048000" cy="2286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Ocularcentrism</a:t>
            </a:r>
            <a:endParaRPr lang="en-GB" dirty="0"/>
          </a:p>
        </p:txBody>
      </p:sp>
      <p:sp>
        <p:nvSpPr>
          <p:cNvPr id="3" name="Content Placeholder 2"/>
          <p:cNvSpPr>
            <a:spLocks noGrp="1"/>
          </p:cNvSpPr>
          <p:nvPr>
            <p:ph idx="1"/>
          </p:nvPr>
        </p:nvSpPr>
        <p:spPr/>
        <p:txBody>
          <a:bodyPr>
            <a:normAutofit/>
          </a:bodyPr>
          <a:lstStyle/>
          <a:p>
            <a:r>
              <a:rPr lang="en-GB" dirty="0"/>
              <a:t>e.g. </a:t>
            </a:r>
            <a:r>
              <a:rPr lang="en-GB" dirty="0" err="1"/>
              <a:t>Rorty</a:t>
            </a:r>
            <a:r>
              <a:rPr lang="en-GB" dirty="0"/>
              <a:t> on Enlightenment philosophy</a:t>
            </a:r>
          </a:p>
          <a:p>
            <a:r>
              <a:rPr lang="en-GB" dirty="0"/>
              <a:t>Tourist gaze and colonialism</a:t>
            </a:r>
          </a:p>
          <a:p>
            <a:r>
              <a:rPr lang="en-GB" dirty="0"/>
              <a:t>Foucault – surveillance, </a:t>
            </a:r>
            <a:r>
              <a:rPr lang="en-GB" dirty="0" err="1"/>
              <a:t>panopticon</a:t>
            </a:r>
            <a:endParaRPr lang="en-GB" dirty="0"/>
          </a:p>
          <a:p>
            <a:r>
              <a:rPr lang="en-GB" dirty="0"/>
              <a:t>Idea of </a:t>
            </a:r>
            <a:r>
              <a:rPr lang="en-GB" dirty="0" smtClean="0"/>
              <a:t>exhibition</a:t>
            </a:r>
            <a:endParaRPr lang="en-GB" dirty="0"/>
          </a:p>
          <a:p>
            <a:r>
              <a:rPr lang="en-GB" dirty="0" err="1"/>
              <a:t>Debord</a:t>
            </a:r>
            <a:r>
              <a:rPr lang="en-GB" dirty="0"/>
              <a:t> on </a:t>
            </a:r>
            <a:r>
              <a:rPr lang="en-GB" dirty="0" smtClean="0"/>
              <a:t>spectacle</a:t>
            </a:r>
          </a:p>
          <a:p>
            <a:r>
              <a:rPr lang="en-GB" dirty="0" smtClean="0"/>
              <a:t>Baudrillard on simulation</a:t>
            </a:r>
            <a:endParaRPr lang="en-GB" dirty="0"/>
          </a:p>
          <a:p>
            <a:pPr>
              <a:buNone/>
            </a:pPr>
            <a:endParaRPr lang="en-GB" dirty="0" smtClean="0"/>
          </a:p>
          <a:p>
            <a:pPr>
              <a:buNone/>
            </a:pPr>
            <a:endParaRPr lang="en-GB" dirty="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Haraway on scientific vision</a:t>
            </a:r>
            <a:endParaRPr lang="en-GB" dirty="0"/>
          </a:p>
        </p:txBody>
      </p:sp>
      <p:sp>
        <p:nvSpPr>
          <p:cNvPr id="3" name="Content Placeholder 2"/>
          <p:cNvSpPr>
            <a:spLocks noGrp="1"/>
          </p:cNvSpPr>
          <p:nvPr>
            <p:ph sz="half" idx="1"/>
          </p:nvPr>
        </p:nvSpPr>
        <p:spPr/>
        <p:txBody>
          <a:bodyPr>
            <a:normAutofit fontScale="92500"/>
          </a:bodyPr>
          <a:lstStyle/>
          <a:p>
            <a:pPr>
              <a:buNone/>
            </a:pPr>
            <a:r>
              <a:rPr lang="en-GB" dirty="0" smtClean="0"/>
              <a:t>	‘Vision… becomes unregulated gluttony: all perspective gives way to infinitely mobile vision, which no longer seems just mythically about the god-trick of seeing everything from nowhere, but to have put the myth into everyday practice’ (1991: 189)</a:t>
            </a:r>
            <a:endParaRPr lang="en-GB" dirty="0"/>
          </a:p>
        </p:txBody>
      </p:sp>
      <p:sp>
        <p:nvSpPr>
          <p:cNvPr id="27656" name="AutoShape 8" descr="data:image/jpeg;base64,/9j/4AAQSkZJRgABAQAAAQABAAD/2wBDAAkGBwgHBgkIBwgKCgkLDRYPDQwMDRsUFRAWIB0iIiAdHx8kKDQsJCYxJx8fLT0tMTU3Ojo6Iys/RD84QzQ5Ojf/2wBDAQoKCg0MDRoPDxo3JR8lNzc3Nzc3Nzc3Nzc3Nzc3Nzc3Nzc3Nzc3Nzc3Nzc3Nzc3Nzc3Nzc3Nzc3Nzc3Nzc3Nzf/wAARCAClAHYDASIAAhEBAxEB/8QAHAAAAQUBAQEAAAAAAAAAAAAABQACAwQGBwEI/8QASRAAAQMCAwMGCAoHCAMAAAAAAQACAwQRBRIhBjFBEyJRYXGBBzZ0daGys8EUJSYyQlJkkbHRFSMzZXKT4SQ1Q0RVkqLwo+Lx/8QAGgEAAwEBAQEAAAAAAAAAAAAAAwQFAgEABv/EACsRAAICAgIBAgUEAwEAAAAAAAECAAMEERIhMSJBBRNRYYEjM6HwMnGxwf/aAAwDAQACEQMRAD8A5ltN4zYz5wqPaOVWj/aK3tMPlNjPnCo9o5Uqc5ZR2Lx8TS+YZhHNUijg+aFKk28y5i9iOaNE8BNapGhBYykoiATgF6AnALBaFAnlksqeAvQ1Z3NcZEWKMsIVktXhYvBpwpKySkexRkWWwYMjU2/gk8YKryM+u1JeeCTxhqvIz67Uk3UPTIOf++fxOabSj5TYyP3hUe0cqcbeddX9ox8psZ841HtHKrG3VMEycohClddgVgDs715hVFLUmzRlYNS47h+a1mGUNPTWMceeX67tT3dCm5F61/cy/g0uy8iOoFpcIrZ25mxZGHc6U5QfeilPgENgaqrffiIo7j7yfcikpe3Um3amNvxupz5Lt76lMV9eY2DBcHaRmNY/rMjR6AEUh2Z2cqWhrauqheemRtx94VIBTRi+9B+bYO9zL1E+GIl9/g6hmjvQYsSeAmiBv3tI/BBMR2LxugaXmlFRGN7qY57d1gfQjFLNNTuz08jmO6ijNLtNXQOHLMjmaOnmlHTKrPTdRUnKrO1IYfecxNO4EgggjQgjUJhhcOC7TJQYJtXTCSaFrKm3z2Gz2nr6e9YfaLZKswZxkIM1LfmysadP4hw/BHIIXkOxCU59djcHHFvoZinxniFXexGpacdCozQEbgupZGyARNN4JfGGq8kPrtST/BW220NUfsh9dqSo1MOE+c+IDV5/E5ttAL7S4yf3jUe0cpcMoTO/ORzB6VNiVK6p2oxdoHN/SNQXHq5VyJFzIGCKIAALORaV9K+YT4bhiz9R/wDEfzLcL2wMDWACytU07mvBBKDiUk71cpXk2upjp9Z9FyGtCbvBsWe3Kx4Dm7rO1WhdhOD4nCOUpmwyu/xYRkIPWBoe9YbC8xIstphkhDQHcVMsvek6XsfSTMqrR5IdGZvGcGqMIqBHIeUidrHKBYO/I9SotBXRcQpm4lg1RDILyRN5SN3QR/0jvWEbGCAUV2Uqrr4P9M3iZBtUhvInsB01VxrQRuUEUYuFfYwZQlXaGdpFSSy0VS2aInoI6Qt9htZBilEcwa8OBa5rhcHtCxzYwW2Kt4NUOw6vGY2jk0NzomsHL+VYFPgybmUi1djyIL2v2V+AE1lECaQnnt38l/6/h+GKng6l3xzWTxEOAfG8WIIuCCuW7W4F+ia0iIE0stzEfq9Le5U8mj5Z5p4nvh+aX/Ss8jxKvg0iyY/UnppT67Ulb8HrMuOVB+zH1mpJnHf9MRb4gd5B/EwNYxsWM4w4DV1dUOJ7ZXKg5xLjqiGJ64xio+1z+0ch1tSsHtyTLKAJUoHjUc0olQi9kOZvRGhNiEG7xNq01+BsAFzwC0lDIyV1o3DM3rWVwuoawWJtcI3gtIGVHLMkvfpKhXqNkmBvGwSZqnTtpMGq6h+/LkA6zoPxCw7Whug4Lcx0jK6kkopi4Nks4ObvBGoQvZ/B4pquo+ElskdM/LYbnn8kxUjXVVqnjsfnyf4iGPclIdj5/uoAYFbjOi2VfhFDWRODYmRy8JGNAP8AVY8sMcjmEhxaS0kbjZYysY062d7h6MpbwdDREla+wUkrWyRqJgUoSJhGhzZmvc8OpJ33LAOTJ324hX9oMNbimFzU9hyls0Z6HDd+Xesjd8ErZojZ7TcFbehqm1dLHMw/OGo6CvpPhuQL6zS/kf8AJIy6jVYLU/pnO9h2OZjVQHAtcKcgjo5zUkdpqEUW2tbkFmT0xmFt1y4X9N/vSTNK8V4n2ncq0O/Ie4E45iDgMfxIE2HwycH+Y5VJ4+TfpeylxY/HuKeWz+0cpGETR5XfO4dazZtW3PoaNPUBKjCrVM+xCidCWdikpxzgsOQRMceJhujlOi02CVDhIBwKy9GzULX7PQNdK3MpGTrU7cRwJM18FQyLD6mZ7nNAiIzN3g9Sq7MDk8OdoAZJbjsAA/NXJKOpnifRtjZHSuIzS57ueNDYDh3qKodFRSQwQNDWNFsoXLFbHpX7f+nv+JCBDBlHk/8ABFjeIOpYhBD+0kGp+qFnIxYLR17MLqpQ2rqHQTgWzXtpvG8WUTcFo5wfgWIB77biWn8Ft8e27tSD9tiGourqTTAg/wCoIYnpTwSUkxhmblcPSOlIaqcylTo+Y5sMNiJ2rbIrstUuZUS0xJyuGZvURv8A+9SG2CfRP5HEIHj6470bDuNV6sPrA3oHqZZoa+INxanqLf5eRh/3MI96St1YBLL66H3JL61iASJFB6E+bcYPx7ifl0/tHJsLjcar3Gj8eYp5dP7RyiicgWifTYjekQhI7NFdQwusV6HZoHW3gqIOsUuB7RuwbO4dopBcXK0VDWGGxadyxlPPlO9F6Sr3XKRvq3M8QRozax7RTNZlzEJ2H1cldWguJcglH8GqC0SG3WFocPFLRj9SQ5x4kpCwDwYnaiIDxXuF6jCBiD5popC2YGwB1abIVSQTw4rDC5rmTNkGnV/8utFhNRHl3i5RGSCJ0jajkw6RjSGutr2KpTiV3orodMPMkHJeolG7Ezu1L2mthaLZmx695096EsdZTxsnxfEnXsHvJLifoAfluRebZ5nIE087jKB9K1j+SUsosy7HtQdRpba8dFrc9wE6SxAuNetOBLZYnDg4FEcFmZROrBVx2MeQEEajerE8VFWQump2iJwOltx7kv8AIVEDFu/p7zrX+ojXX1hKtm/tkELTq6N7vuLR70kEbXfCdsDTggtgoDf+Jz2k+gNSX1FNnNOQ95JZOPRnCMYk+P8AFR0V9QP/ACuUbHWVbGpiNpsZYf8AUagj+Y5PidmGhRLFlLBv70YRppGhxDvmkWv0da8laWuIKrRu1Vpjw8ZX7+BSbLo7l1W5DU8jdYq3BORx4qo5haSCLL1pIWGUET2odpqxzeKJU9cdOcsxHLYK5FORZKPSJ0aPmbbD8WfFa77LVUO0ADQH6965bDVEWRihq7loO6+vYlCr1Hkh1Fr8Ouwdib+aro6TPVxAslqQCQeA/qqVBjEks7uTcGxNF3OebADrKyOK4pJUzmziGDQDoCnoajk6GrPTGB/yCyxdmDk6/wBdRYYAWvbeTNFj1ZKTycmUXsbt+khjcSZRwc5xta5HQAg82IvbG1jnZwBZoP0UDxStc+8Zdq7V3ZwC8KDa3ZhloFVWmmn2DrH1u01dUSE5pYHON+HObp3bklT8GLr49U+Su9dqS+ix01WAJCyf3DOTbTG20+MkcMQqPauSpKkONjv6E3aY/KbGfOFR7RyoMcWuuDYp5lBEVrcodiaCN19VO1yF0lQHNAJAPar7T0pKxNS9iZIcaMuxyAtDX7unoT+T0u3UKq111Kwlu4n70qVlUNsSUAgqZpIUTJfrgHsUrXNNrG3asNO8SfEsRP3IpTziNhPFCmRuOoF+zVS53NG4juQHXlCqp95dM2Z177yiRmEOESuO97mtH339yARP/WAuIA60/EcSEobHGDyUe4E2uekobVFiAJm3iANnqPqKzKL/AEjuHvQySQucSTcnUlMdIXElx1UbnJyusLJWTkfMP2m18Fhvj9T5IfXakmeCk3x+q8kPrtSVCoemRLztzOWbTeM2M+cKj2jkPG/uRDabxmxnzhUe0ch4sSm4pJIjlKLUWeVo15o0Qdh0RfB3E6E2DSD3oN3S7jeJ3YAYVbQVOXPGzOOgEAppEjNHsc3tC0OHzZT+taHXbusrEVKHuaWk2dvsozZOj6hPpE2BMy146k8SW4rXDBJJDd0TTfiWhFaHZ1gANmNPU0ILZlcJ84KNzBRx1E37KJ7usNKnkpKyGIyzAtaOBdqulx4ZDA05xfuWS2rqoeUdTMaBkPDjpf3rNWQbX4gQTZZ1sTLOmcekKK6TimXVIKIhZczHbGPzLwm6aSldbCxdm3Nt4KP7/qvJD67Ul54J/GCq8kd67Ek0g9MRuPrnLtp/GfGfOFR7RyHDeiO0/jPjPnCo9o5DeKZi0cFao6jkHXOrTvCqA6J4Kyw2NGaVip2JrMOxPI0OBuCLG62+AYhHNA2J2RoGt7alcjp5jE8O0txCO4fiEsIY9rjbepOXhcxsS1jZvNeLzsTJ9G6ggDSysfCcrGhrhYdQ0XPqDaMBoDiLq1Jj943Ozc0C5sFCbCs5ajyorje5rautLhlB1XM8XqTPiNS9zg67yLjdYaD0AKXFNoTVQ8hT5mNJ5zjoT1diCmVU8LCNWyYvfYgHFZMXJt9VFymiWcdKpBdRItJbpXUWdIyAcV0CZLTd+CY/KGq8jd67ElD4IZA/aSqH2N3rsSR0Hpidp205ttQPlNjPnCo9o5DQUkkxF4gU4JJL09ECrEVRIwBrTpfikkskAibQkHqW2V77fNAPTdONXMWFubmneEkkIIp9oy1jgaBjOXeNDqvWzuISSXiBuZBMcJnWTTUEDd6UklzU9sxpqnDh6VFJVPt/VJJbUCYLGbzwISOk2prcx3ULvXYkkkiagCTP/9k="/>
          <p:cNvSpPr>
            <a:spLocks noChangeAspect="1" noChangeArrowheads="1"/>
          </p:cNvSpPr>
          <p:nvPr/>
        </p:nvSpPr>
        <p:spPr bwMode="auto">
          <a:xfrm>
            <a:off x="63500" y="-673100"/>
            <a:ext cx="990600" cy="139065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7658" name="AutoShape 10" descr="data:image/jpeg;base64,/9j/4AAQSkZJRgABAQAAAQABAAD/2wBDAAkGBwgHBgkIBwgKCgkLDRYPDQwMDRsUFRAWIB0iIiAdHx8kKDQsJCYxJx8fLT0tMTU3Ojo6Iys/RD84QzQ5Ojf/2wBDAQoKCg0MDRoPDxo3JR8lNzc3Nzc3Nzc3Nzc3Nzc3Nzc3Nzc3Nzc3Nzc3Nzc3Nzc3Nzc3Nzc3Nzc3Nzc3Nzc3Nzf/wAARCAClAHYDASIAAhEBAxEB/8QAHAAAAQUBAQEAAAAAAAAAAAAABQACAwQGBwEI/8QASRAAAQMCAwMGCAoHCAMAAAAAAQACAwQRBRIhBjFBEyJRYXGBBzZ0daGys8EUJSYyQlJkkbHRFSMzZXKT4SQ1Q0RVkqLwo+Lx/8QAGgEAAwEBAQEAAAAAAAAAAAAAAwQFAgEABv/EACsRAAICAgIBAgUEAwEAAAAAAAECAAMEERIhMSJBBRNRYYEjM6HwMnGxwf/aAAwDAQACEQMRAD8A5ltN4zYz5wqPaOVWj/aK3tMPlNjPnCo9o5Uqc5ZR2Lx8TS+YZhHNUijg+aFKk28y5i9iOaNE8BNapGhBYykoiATgF6AnALBaFAnlksqeAvQ1Z3NcZEWKMsIVktXhYvBpwpKySkexRkWWwYMjU2/gk8YKryM+u1JeeCTxhqvIz67Uk3UPTIOf++fxOabSj5TYyP3hUe0cqcbeddX9ox8psZ841HtHKrG3VMEycohClddgVgDs715hVFLUmzRlYNS47h+a1mGUNPTWMceeX67tT3dCm5F61/cy/g0uy8iOoFpcIrZ25mxZGHc6U5QfeilPgENgaqrffiIo7j7yfcikpe3Um3amNvxupz5Lt76lMV9eY2DBcHaRmNY/rMjR6AEUh2Z2cqWhrauqheemRtx94VIBTRi+9B+bYO9zL1E+GIl9/g6hmjvQYsSeAmiBv3tI/BBMR2LxugaXmlFRGN7qY57d1gfQjFLNNTuz08jmO6ijNLtNXQOHLMjmaOnmlHTKrPTdRUnKrO1IYfecxNO4EgggjQgjUJhhcOC7TJQYJtXTCSaFrKm3z2Gz2nr6e9YfaLZKswZxkIM1LfmysadP4hw/BHIIXkOxCU59djcHHFvoZinxniFXexGpacdCozQEbgupZGyARNN4JfGGq8kPrtST/BW220NUfsh9dqSo1MOE+c+IDV5/E5ttAL7S4yf3jUe0cpcMoTO/ORzB6VNiVK6p2oxdoHN/SNQXHq5VyJFzIGCKIAALORaV9K+YT4bhiz9R/wDEfzLcL2wMDWACytU07mvBBKDiUk71cpXk2upjp9Z9FyGtCbvBsWe3Kx4Dm7rO1WhdhOD4nCOUpmwyu/xYRkIPWBoe9YbC8xIstphkhDQHcVMsvek6XsfSTMqrR5IdGZvGcGqMIqBHIeUidrHKBYO/I9SotBXRcQpm4lg1RDILyRN5SN3QR/0jvWEbGCAUV2Uqrr4P9M3iZBtUhvInsB01VxrQRuUEUYuFfYwZQlXaGdpFSSy0VS2aInoI6Qt9htZBilEcwa8OBa5rhcHtCxzYwW2Kt4NUOw6vGY2jk0NzomsHL+VYFPgybmUi1djyIL2v2V+AE1lECaQnnt38l/6/h+GKng6l3xzWTxEOAfG8WIIuCCuW7W4F+ia0iIE0stzEfq9Le5U8mj5Z5p4nvh+aX/Ss8jxKvg0iyY/UnppT67Ulb8HrMuOVB+zH1mpJnHf9MRb4gd5B/EwNYxsWM4w4DV1dUOJ7ZXKg5xLjqiGJ64xio+1z+0ch1tSsHtyTLKAJUoHjUc0olQi9kOZvRGhNiEG7xNq01+BsAFzwC0lDIyV1o3DM3rWVwuoawWJtcI3gtIGVHLMkvfpKhXqNkmBvGwSZqnTtpMGq6h+/LkA6zoPxCw7Whug4Lcx0jK6kkopi4Nks4ObvBGoQvZ/B4pquo+ElskdM/LYbnn8kxUjXVVqnjsfnyf4iGPclIdj5/uoAYFbjOi2VfhFDWRODYmRy8JGNAP8AVY8sMcjmEhxaS0kbjZYysY062d7h6MpbwdDREla+wUkrWyRqJgUoSJhGhzZmvc8OpJ33LAOTJ324hX9oMNbimFzU9hyls0Z6HDd+Xesjd8ErZojZ7TcFbehqm1dLHMw/OGo6CvpPhuQL6zS/kf8AJIy6jVYLU/pnO9h2OZjVQHAtcKcgjo5zUkdpqEUW2tbkFmT0xmFt1y4X9N/vSTNK8V4n2ncq0O/Ie4E45iDgMfxIE2HwycH+Y5VJ4+TfpeylxY/HuKeWz+0cpGETR5XfO4dazZtW3PoaNPUBKjCrVM+xCidCWdikpxzgsOQRMceJhujlOi02CVDhIBwKy9GzULX7PQNdK3MpGTrU7cRwJM18FQyLD6mZ7nNAiIzN3g9Sq7MDk8OdoAZJbjsAA/NXJKOpnifRtjZHSuIzS57ueNDYDh3qKodFRSQwQNDWNFsoXLFbHpX7f+nv+JCBDBlHk/8ABFjeIOpYhBD+0kGp+qFnIxYLR17MLqpQ2rqHQTgWzXtpvG8WUTcFo5wfgWIB77biWn8Ft8e27tSD9tiGourqTTAg/wCoIYnpTwSUkxhmblcPSOlIaqcylTo+Y5sMNiJ2rbIrstUuZUS0xJyuGZvURv8A+9SG2CfRP5HEIHj6470bDuNV6sPrA3oHqZZoa+INxanqLf5eRh/3MI96St1YBLL66H3JL61iASJFB6E+bcYPx7ifl0/tHJsLjcar3Gj8eYp5dP7RyiicgWifTYjekQhI7NFdQwusV6HZoHW3gqIOsUuB7RuwbO4dopBcXK0VDWGGxadyxlPPlO9F6Sr3XKRvq3M8QRozax7RTNZlzEJ2H1cldWguJcglH8GqC0SG3WFocPFLRj9SQ5x4kpCwDwYnaiIDxXuF6jCBiD5popC2YGwB1abIVSQTw4rDC5rmTNkGnV/8utFhNRHl3i5RGSCJ0jajkw6RjSGutr2KpTiV3orodMPMkHJeolG7Ezu1L2mthaLZmx695096EsdZTxsnxfEnXsHvJLifoAfluRebZ5nIE087jKB9K1j+SUsosy7HtQdRpba8dFrc9wE6SxAuNetOBLZYnDg4FEcFmZROrBVx2MeQEEajerE8VFWQump2iJwOltx7kv8AIVEDFu/p7zrX+ojXX1hKtm/tkELTq6N7vuLR70kEbXfCdsDTggtgoDf+Jz2k+gNSX1FNnNOQ95JZOPRnCMYk+P8AFR0V9QP/ACuUbHWVbGpiNpsZYf8AUagj+Y5PidmGhRLFlLBv70YRppGhxDvmkWv0da8laWuIKrRu1Vpjw8ZX7+BSbLo7l1W5DU8jdYq3BORx4qo5haSCLL1pIWGUET2odpqxzeKJU9cdOcsxHLYK5FORZKPSJ0aPmbbD8WfFa77LVUO0ADQH6965bDVEWRihq7loO6+vYlCr1Hkh1Fr8Ouwdib+aro6TPVxAslqQCQeA/qqVBjEks7uTcGxNF3OebADrKyOK4pJUzmziGDQDoCnoajk6GrPTGB/yCyxdmDk6/wBdRYYAWvbeTNFj1ZKTycmUXsbt+khjcSZRwc5xta5HQAg82IvbG1jnZwBZoP0UDxStc+8Zdq7V3ZwC8KDa3ZhloFVWmmn2DrH1u01dUSE5pYHON+HObp3bklT8GLr49U+Su9dqS+ix01WAJCyf3DOTbTG20+MkcMQqPauSpKkONjv6E3aY/KbGfOFR7RyoMcWuuDYp5lBEVrcodiaCN19VO1yF0lQHNAJAPar7T0pKxNS9iZIcaMuxyAtDX7unoT+T0u3UKq111Kwlu4n70qVlUNsSUAgqZpIUTJfrgHsUrXNNrG3asNO8SfEsRP3IpTziNhPFCmRuOoF+zVS53NG4juQHXlCqp95dM2Z177yiRmEOESuO97mtH339yARP/WAuIA60/EcSEobHGDyUe4E2uekobVFiAJm3iANnqPqKzKL/AEjuHvQySQucSTcnUlMdIXElx1UbnJyusLJWTkfMP2m18Fhvj9T5IfXakmeCk3x+q8kPrtSVCoemRLztzOWbTeM2M+cKj2jkPG/uRDabxmxnzhUe0ch4sSm4pJIjlKLUWeVo15o0Qdh0RfB3E6E2DSD3oN3S7jeJ3YAYVbQVOXPGzOOgEAppEjNHsc3tC0OHzZT+taHXbusrEVKHuaWk2dvsozZOj6hPpE2BMy146k8SW4rXDBJJDd0TTfiWhFaHZ1gANmNPU0ILZlcJ84KNzBRx1E37KJ7usNKnkpKyGIyzAtaOBdqulx4ZDA05xfuWS2rqoeUdTMaBkPDjpf3rNWQbX4gQTZZ1sTLOmcekKK6TimXVIKIhZczHbGPzLwm6aSldbCxdm3Nt4KP7/qvJD67Ul54J/GCq8kd67Ek0g9MRuPrnLtp/GfGfOFR7RyHDeiO0/jPjPnCo9o5DeKZi0cFao6jkHXOrTvCqA6J4Kyw2NGaVip2JrMOxPI0OBuCLG62+AYhHNA2J2RoGt7alcjp5jE8O0txCO4fiEsIY9rjbepOXhcxsS1jZvNeLzsTJ9G6ggDSysfCcrGhrhYdQ0XPqDaMBoDiLq1Jj943Ozc0C5sFCbCs5ajyorje5rautLhlB1XM8XqTPiNS9zg67yLjdYaD0AKXFNoTVQ8hT5mNJ5zjoT1diCmVU8LCNWyYvfYgHFZMXJt9VFymiWcdKpBdRItJbpXUWdIyAcV0CZLTd+CY/KGq8jd67ElD4IZA/aSqH2N3rsSR0Hpidp205ttQPlNjPnCo9o5DQUkkxF4gU4JJL09ECrEVRIwBrTpfikkskAibQkHqW2V77fNAPTdONXMWFubmneEkkIIp9oy1jgaBjOXeNDqvWzuISSXiBuZBMcJnWTTUEDd6UklzU9sxpqnDh6VFJVPt/VJJbUCYLGbzwISOk2prcx3ULvXYkkkiagCTP/9k="/>
          <p:cNvSpPr>
            <a:spLocks noChangeAspect="1" noChangeArrowheads="1"/>
          </p:cNvSpPr>
          <p:nvPr/>
        </p:nvSpPr>
        <p:spPr bwMode="auto">
          <a:xfrm>
            <a:off x="63500" y="-673100"/>
            <a:ext cx="990600" cy="1390650"/>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7660" name="AutoShape 12" descr="data:image/jpeg;base64,/9j/4AAQSkZJRgABAQAAAQABAAD/2wBDAAkGBwgHBgkIBwgKCgkLDRYPDQwMDRsUFRAWIB0iIiAdHx8kKDQsJCYxJx8fLT0tMTU3Ojo6Iys/RD84QzQ5Ojf/2wBDAQoKCg0MDRoPDxo3JR8lNzc3Nzc3Nzc3Nzc3Nzc3Nzc3Nzc3Nzc3Nzc3Nzc3Nzc3Nzc3Nzc3Nzc3Nzc3Nzc3Nzf/wAARCAClAHYDASIAAhEBAxEB/8QAHAAAAQUBAQEAAAAAAAAAAAAABQACAwQGBwEI/8QASRAAAQMCAwMGCAoHCAMAAAAAAQACAwQRBRIhBjFBEyJRYXGBBzZ0daGys8EUJSYyQlJkkbHRFSMzZXKT4SQ1Q0RVkqLwo+Lx/8QAGgEAAwEBAQEAAAAAAAAAAAAAAwQFAgEABv/EACsRAAICAgIBAgUEAwEAAAAAAAECAAMEERIhMSJBBRNRYYEjM6HwMnGxwf/aAAwDAQACEQMRAD8A5ltN4zYz5wqPaOVWj/aK3tMPlNjPnCo9o5Uqc5ZR2Lx8TS+YZhHNUijg+aFKk28y5i9iOaNE8BNapGhBYykoiATgF6AnALBaFAnlksqeAvQ1Z3NcZEWKMsIVktXhYvBpwpKySkexRkWWwYMjU2/gk8YKryM+u1JeeCTxhqvIz67Uk3UPTIOf++fxOabSj5TYyP3hUe0cqcbeddX9ox8psZ841HtHKrG3VMEycohClddgVgDs715hVFLUmzRlYNS47h+a1mGUNPTWMceeX67tT3dCm5F61/cy/g0uy8iOoFpcIrZ25mxZGHc6U5QfeilPgENgaqrffiIo7j7yfcikpe3Um3amNvxupz5Lt76lMV9eY2DBcHaRmNY/rMjR6AEUh2Z2cqWhrauqheemRtx94VIBTRi+9B+bYO9zL1E+GIl9/g6hmjvQYsSeAmiBv3tI/BBMR2LxugaXmlFRGN7qY57d1gfQjFLNNTuz08jmO6ijNLtNXQOHLMjmaOnmlHTKrPTdRUnKrO1IYfecxNO4EgggjQgjUJhhcOC7TJQYJtXTCSaFrKm3z2Gz2nr6e9YfaLZKswZxkIM1LfmysadP4hw/BHIIXkOxCU59djcHHFvoZinxniFXexGpacdCozQEbgupZGyARNN4JfGGq8kPrtST/BW220NUfsh9dqSo1MOE+c+IDV5/E5ttAL7S4yf3jUe0cpcMoTO/ORzB6VNiVK6p2oxdoHN/SNQXHq5VyJFzIGCKIAALORaV9K+YT4bhiz9R/wDEfzLcL2wMDWACytU07mvBBKDiUk71cpXk2upjp9Z9FyGtCbvBsWe3Kx4Dm7rO1WhdhOD4nCOUpmwyu/xYRkIPWBoe9YbC8xIstphkhDQHcVMsvek6XsfSTMqrR5IdGZvGcGqMIqBHIeUidrHKBYO/I9SotBXRcQpm4lg1RDILyRN5SN3QR/0jvWEbGCAUV2Uqrr4P9M3iZBtUhvInsB01VxrQRuUEUYuFfYwZQlXaGdpFSSy0VS2aInoI6Qt9htZBilEcwa8OBa5rhcHtCxzYwW2Kt4NUOw6vGY2jk0NzomsHL+VYFPgybmUi1djyIL2v2V+AE1lECaQnnt38l/6/h+GKng6l3xzWTxEOAfG8WIIuCCuW7W4F+ia0iIE0stzEfq9Le5U8mj5Z5p4nvh+aX/Ss8jxKvg0iyY/UnppT67Ulb8HrMuOVB+zH1mpJnHf9MRb4gd5B/EwNYxsWM4w4DV1dUOJ7ZXKg5xLjqiGJ64xio+1z+0ch1tSsHtyTLKAJUoHjUc0olQi9kOZvRGhNiEG7xNq01+BsAFzwC0lDIyV1o3DM3rWVwuoawWJtcI3gtIGVHLMkvfpKhXqNkmBvGwSZqnTtpMGq6h+/LkA6zoPxCw7Whug4Lcx0jK6kkopi4Nks4ObvBGoQvZ/B4pquo+ElskdM/LYbnn8kxUjXVVqnjsfnyf4iGPclIdj5/uoAYFbjOi2VfhFDWRODYmRy8JGNAP8AVY8sMcjmEhxaS0kbjZYysY062d7h6MpbwdDREla+wUkrWyRqJgUoSJhGhzZmvc8OpJ33LAOTJ324hX9oMNbimFzU9hyls0Z6HDd+Xesjd8ErZojZ7TcFbehqm1dLHMw/OGo6CvpPhuQL6zS/kf8AJIy6jVYLU/pnO9h2OZjVQHAtcKcgjo5zUkdpqEUW2tbkFmT0xmFt1y4X9N/vSTNK8V4n2ncq0O/Ie4E45iDgMfxIE2HwycH+Y5VJ4+TfpeylxY/HuKeWz+0cpGETR5XfO4dazZtW3PoaNPUBKjCrVM+xCidCWdikpxzgsOQRMceJhujlOi02CVDhIBwKy9GzULX7PQNdK3MpGTrU7cRwJM18FQyLD6mZ7nNAiIzN3g9Sq7MDk8OdoAZJbjsAA/NXJKOpnifRtjZHSuIzS57ueNDYDh3qKodFRSQwQNDWNFsoXLFbHpX7f+nv+JCBDBlHk/8ABFjeIOpYhBD+0kGp+qFnIxYLR17MLqpQ2rqHQTgWzXtpvG8WUTcFo5wfgWIB77biWn8Ft8e27tSD9tiGourqTTAg/wCoIYnpTwSUkxhmblcPSOlIaqcylTo+Y5sMNiJ2rbIrstUuZUS0xJyuGZvURv8A+9SG2CfRP5HEIHj6470bDuNV6sPrA3oHqZZoa+INxanqLf5eRh/3MI96St1YBLL66H3JL61iASJFB6E+bcYPx7ifl0/tHJsLjcar3Gj8eYp5dP7RyiicgWifTYjekQhI7NFdQwusV6HZoHW3gqIOsUuB7RuwbO4dopBcXK0VDWGGxadyxlPPlO9F6Sr3XKRvq3M8QRozax7RTNZlzEJ2H1cldWguJcglH8GqC0SG3WFocPFLRj9SQ5x4kpCwDwYnaiIDxXuF6jCBiD5popC2YGwB1abIVSQTw4rDC5rmTNkGnV/8utFhNRHl3i5RGSCJ0jajkw6RjSGutr2KpTiV3orodMPMkHJeolG7Ezu1L2mthaLZmx695096EsdZTxsnxfEnXsHvJLifoAfluRebZ5nIE087jKB9K1j+SUsosy7HtQdRpba8dFrc9wE6SxAuNetOBLZYnDg4FEcFmZROrBVx2MeQEEajerE8VFWQump2iJwOltx7kv8AIVEDFu/p7zrX+ojXX1hKtm/tkELTq6N7vuLR70kEbXfCdsDTggtgoDf+Jz2k+gNSX1FNnNOQ95JZOPRnCMYk+P8AFR0V9QP/ACuUbHWVbGpiNpsZYf8AUagj+Y5PidmGhRLFlLBv70YRppGhxDvmkWv0da8laWuIKrRu1Vpjw8ZX7+BSbLo7l1W5DU8jdYq3BORx4qo5haSCLL1pIWGUET2odpqxzeKJU9cdOcsxHLYK5FORZKPSJ0aPmbbD8WfFa77LVUO0ADQH6965bDVEWRihq7loO6+vYlCr1Hkh1Fr8Ouwdib+aro6TPVxAslqQCQeA/qqVBjEks7uTcGxNF3OebADrKyOK4pJUzmziGDQDoCnoajk6GrPTGB/yCyxdmDk6/wBdRYYAWvbeTNFj1ZKTycmUXsbt+khjcSZRwc5xta5HQAg82IvbG1jnZwBZoP0UDxStc+8Zdq7V3ZwC8KDa3ZhloFVWmmn2DrH1u01dUSE5pYHON+HObp3bklT8GLr49U+Su9dqS+ix01WAJCyf3DOTbTG20+MkcMQqPauSpKkONjv6E3aY/KbGfOFR7RyoMcWuuDYp5lBEVrcodiaCN19VO1yF0lQHNAJAPar7T0pKxNS9iZIcaMuxyAtDX7unoT+T0u3UKq111Kwlu4n70qVlUNsSUAgqZpIUTJfrgHsUrXNNrG3asNO8SfEsRP3IpTziNhPFCmRuOoF+zVS53NG4juQHXlCqp95dM2Z177yiRmEOESuO97mtH339yARP/WAuIA60/EcSEobHGDyUe4E2uekobVFiAJm3iANnqPqKzKL/AEjuHvQySQucSTcnUlMdIXElx1UbnJyusLJWTkfMP2m18Fhvj9T5IfXakmeCk3x+q8kPrtSVCoemRLztzOWbTeM2M+cKj2jkPG/uRDabxmxnzhUe0ch4sSm4pJIjlKLUWeVo15o0Qdh0RfB3E6E2DSD3oN3S7jeJ3YAYVbQVOXPGzOOgEAppEjNHsc3tC0OHzZT+taHXbusrEVKHuaWk2dvsozZOj6hPpE2BMy146k8SW4rXDBJJDd0TTfiWhFaHZ1gANmNPU0ILZlcJ84KNzBRx1E37KJ7usNKnkpKyGIyzAtaOBdqulx4ZDA05xfuWS2rqoeUdTMaBkPDjpf3rNWQbX4gQTZZ1sTLOmcekKK6TimXVIKIhZczHbGPzLwm6aSldbCxdm3Nt4KP7/qvJD67Ul54J/GCq8kd67Ek0g9MRuPrnLtp/GfGfOFR7RyHDeiO0/jPjPnCo9o5DeKZi0cFao6jkHXOrTvCqA6J4Kyw2NGaVip2JrMOxPI0OBuCLG62+AYhHNA2J2RoGt7alcjp5jE8O0txCO4fiEsIY9rjbepOXhcxsS1jZvNeLzsTJ9G6ggDSysfCcrGhrhYdQ0XPqDaMBoDiLq1Jj943Ozc0C5sFCbCs5ajyorje5rautLhlB1XM8XqTPiNS9zg67yLjdYaD0AKXFNoTVQ8hT5mNJ5zjoT1diCmVU8LCNWyYvfYgHFZMXJt9VFymiWcdKpBdRItJbpXUWdIyAcV0CZLTd+CY/KGq8jd67ElD4IZA/aSqH2N3rsSR0Hpidp205ttQPlNjPnCo9o5DQUkkxF4gU4JJL09ECrEVRIwBrTpfikkskAibQkHqW2V77fNAPTdONXMWFubmneEkkIIp9oy1jgaBjOXeNDqvWzuISSXiBuZBMcJnWTTUEDd6UklzU9sxpqnDh6VFJVPt/VJJbUCYLGbzwISOk2prcx3ULvXYkkkiagCTP/9k="/>
          <p:cNvSpPr>
            <a:spLocks noChangeAspect="1" noChangeArrowheads="1"/>
          </p:cNvSpPr>
          <p:nvPr/>
        </p:nvSpPr>
        <p:spPr bwMode="auto">
          <a:xfrm>
            <a:off x="63500" y="-673100"/>
            <a:ext cx="990600" cy="1390650"/>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7662" name="Picture 14" descr="http://2.bp.blogspot.com/_cCpMtWvjyww/S9AHJPC_n-I/AAAAAAAAAFQ/ApqYw_C6SGs/s1600/fot.jpg"/>
          <p:cNvPicPr>
            <a:picLocks noChangeAspect="1" noChangeArrowheads="1"/>
          </p:cNvPicPr>
          <p:nvPr/>
        </p:nvPicPr>
        <p:blipFill>
          <a:blip r:embed="rId3" cstate="print"/>
          <a:srcRect/>
          <a:stretch>
            <a:fillRect/>
          </a:stretch>
        </p:blipFill>
        <p:spPr bwMode="auto">
          <a:xfrm>
            <a:off x="4716016" y="1340768"/>
            <a:ext cx="2387196" cy="3338736"/>
          </a:xfrm>
          <a:prstGeom prst="rect">
            <a:avLst/>
          </a:prstGeom>
          <a:noFill/>
        </p:spPr>
      </p:pic>
      <p:pic>
        <p:nvPicPr>
          <p:cNvPr id="27664" name="Picture 16" descr="http://www.universetoday.com/wp-content/uploads/2011/08/wonders-of-the-universe-book.jpg"/>
          <p:cNvPicPr>
            <a:picLocks noChangeAspect="1" noChangeArrowheads="1"/>
          </p:cNvPicPr>
          <p:nvPr/>
        </p:nvPicPr>
        <p:blipFill>
          <a:blip r:embed="rId4" cstate="print"/>
          <a:srcRect/>
          <a:stretch>
            <a:fillRect/>
          </a:stretch>
        </p:blipFill>
        <p:spPr bwMode="auto">
          <a:xfrm>
            <a:off x="6156176" y="3284984"/>
            <a:ext cx="2499695" cy="321297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‘Showing Seeing’</a:t>
            </a:r>
            <a:endParaRPr lang="en-GB" dirty="0"/>
          </a:p>
        </p:txBody>
      </p:sp>
      <p:sp>
        <p:nvSpPr>
          <p:cNvPr id="3" name="Content Placeholder 2"/>
          <p:cNvSpPr>
            <a:spLocks noGrp="1"/>
          </p:cNvSpPr>
          <p:nvPr>
            <p:ph sz="half" idx="1"/>
          </p:nvPr>
        </p:nvSpPr>
        <p:spPr/>
        <p:txBody>
          <a:bodyPr/>
          <a:lstStyle/>
          <a:p>
            <a:r>
              <a:rPr lang="en-GB" dirty="0" smtClean="0"/>
              <a:t>'we never look just at the thing; we are always looking at the relation between things and ourselves’ (Berger 1972: 9).</a:t>
            </a:r>
          </a:p>
          <a:p>
            <a:endParaRPr lang="en-GB" dirty="0"/>
          </a:p>
          <a:p>
            <a:endParaRPr lang="en-GB" dirty="0" smtClean="0"/>
          </a:p>
          <a:p>
            <a:endParaRPr lang="en-GB" dirty="0" smtClean="0"/>
          </a:p>
          <a:p>
            <a:endParaRPr lang="en-GB" dirty="0"/>
          </a:p>
        </p:txBody>
      </p:sp>
      <p:pic>
        <p:nvPicPr>
          <p:cNvPr id="31746" name="Picture 2" descr="https://netfiles.uiuc.edu/jgrogers/www/R108/Images/BergerCH2/bathsheba_University_Leipzig.jpg"/>
          <p:cNvPicPr>
            <a:picLocks noGrp="1" noChangeAspect="1" noChangeArrowheads="1"/>
          </p:cNvPicPr>
          <p:nvPr>
            <p:ph sz="half" idx="2"/>
          </p:nvPr>
        </p:nvPicPr>
        <p:blipFill>
          <a:blip r:embed="rId3" cstate="print"/>
          <a:srcRect/>
          <a:stretch>
            <a:fillRect/>
          </a:stretch>
        </p:blipFill>
        <p:spPr bwMode="auto">
          <a:xfrm>
            <a:off x="4648200" y="1786460"/>
            <a:ext cx="4038600" cy="4153442"/>
          </a:xfrm>
          <a:prstGeom prst="rect">
            <a:avLst/>
          </a:prstGeom>
          <a:noFill/>
        </p:spPr>
      </p:pic>
      <p:sp>
        <p:nvSpPr>
          <p:cNvPr id="7" name="TextBox 6"/>
          <p:cNvSpPr txBox="1"/>
          <p:nvPr/>
        </p:nvSpPr>
        <p:spPr>
          <a:xfrm>
            <a:off x="4644008" y="6165304"/>
            <a:ext cx="4045531" cy="369332"/>
          </a:xfrm>
          <a:prstGeom prst="rect">
            <a:avLst/>
          </a:prstGeom>
          <a:noFill/>
        </p:spPr>
        <p:txBody>
          <a:bodyPr wrap="none" rtlCol="0">
            <a:spAutoFit/>
          </a:bodyPr>
          <a:lstStyle/>
          <a:p>
            <a:r>
              <a:rPr lang="en-GB" dirty="0" smtClean="0"/>
              <a:t>Rembrandt (1654) </a:t>
            </a:r>
            <a:r>
              <a:rPr lang="en-GB" i="1" dirty="0" smtClean="0"/>
              <a:t>Bathsheba at her Bath</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www.photos-de-pub.com/images/jpg/opium.jpg"/>
          <p:cNvPicPr>
            <a:picLocks noChangeAspect="1" noChangeArrowheads="1"/>
          </p:cNvPicPr>
          <p:nvPr/>
        </p:nvPicPr>
        <p:blipFill>
          <a:blip r:embed="rId3" cstate="print"/>
          <a:srcRect/>
          <a:stretch>
            <a:fillRect/>
          </a:stretch>
        </p:blipFill>
        <p:spPr bwMode="auto">
          <a:xfrm>
            <a:off x="3563888" y="2708920"/>
            <a:ext cx="5078338" cy="3588692"/>
          </a:xfrm>
          <a:prstGeom prst="rect">
            <a:avLst/>
          </a:prstGeom>
          <a:noFill/>
        </p:spPr>
      </p:pic>
      <p:pic>
        <p:nvPicPr>
          <p:cNvPr id="6" name="Picture 2" descr="https://netfiles.uiuc.edu/jgrogers/www/R108/Images/BergerCH2/bathsheba_University_Leipzig.jpg"/>
          <p:cNvPicPr>
            <a:picLocks noChangeAspect="1" noChangeArrowheads="1"/>
          </p:cNvPicPr>
          <p:nvPr/>
        </p:nvPicPr>
        <p:blipFill>
          <a:blip r:embed="rId4" cstate="print"/>
          <a:srcRect/>
          <a:stretch>
            <a:fillRect/>
          </a:stretch>
        </p:blipFill>
        <p:spPr bwMode="auto">
          <a:xfrm>
            <a:off x="251520" y="332656"/>
            <a:ext cx="4038600" cy="4153442"/>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On-screen Show (4:3)</PresentationFormat>
  <Paragraphs>44</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Critical Methods in Cultural Studies</vt:lpstr>
      <vt:lpstr>Slide 2</vt:lpstr>
      <vt:lpstr>Stuart Hall on visual cultures</vt:lpstr>
      <vt:lpstr>Critical Visual Methodology</vt:lpstr>
      <vt:lpstr>Slide 5</vt:lpstr>
      <vt:lpstr>Ocularcentrism</vt:lpstr>
      <vt:lpstr>Haraway on scientific vision</vt:lpstr>
      <vt:lpstr>‘Showing Seeing’</vt:lpstr>
      <vt:lpstr>Slide 9</vt:lpstr>
      <vt:lpstr>Images and ideology</vt:lpstr>
      <vt:lpstr>The agency of the image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2012-02-06T15:31:20Z</dcterms:created>
  <dcterms:modified xsi:type="dcterms:W3CDTF">2012-02-06T15:31:29Z</dcterms:modified>
</cp:coreProperties>
</file>