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4" autoAdjust="0"/>
    <p:restoredTop sz="94570" autoAdjust="0"/>
  </p:normalViewPr>
  <p:slideViewPr>
    <p:cSldViewPr>
      <p:cViewPr varScale="1">
        <p:scale>
          <a:sx n="77" d="100"/>
          <a:sy n="77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03195"/>
            <a:ext cx="16351699" cy="347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4000" spc="255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ALIGNING CATEGORY CHOICES WITH ENGAGEMENT GOALS FOR MAXIMUM </a:t>
            </a:r>
            <a:r>
              <a:rPr lang="en-US" sz="4000" spc="2550" dirty="0">
                <a:solidFill>
                  <a:srgbClr val="0097B2"/>
                </a:solidFill>
                <a:latin typeface="Helvetica" charset="0"/>
                <a:ea typeface="Helvetica" charset="0"/>
                <a:cs typeface="Helvetica" charset="0"/>
              </a:rPr>
              <a:t>ROI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042988"/>
            <a:ext cx="649224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767060" y="9224962"/>
            <a:ext cx="649224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71550"/>
            <a:ext cx="16207431" cy="2328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4800" spc="144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WHICH CATEGORY INFLUENCERS YIELDS THE MAXIMUM </a:t>
            </a:r>
            <a:r>
              <a:rPr lang="en-US" sz="4800" spc="1440" dirty="0">
                <a:solidFill>
                  <a:srgbClr val="0097B2"/>
                </a:solidFill>
                <a:latin typeface="Helvetica" charset="0"/>
                <a:ea typeface="Helvetica" charset="0"/>
                <a:cs typeface="Helvetica" charset="0"/>
              </a:rPr>
              <a:t>ROI</a:t>
            </a:r>
            <a:r>
              <a:rPr lang="en-US" sz="4800" spc="144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IN TERMS OF ENGAGEMENT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768865"/>
            <a:ext cx="14303712" cy="66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95"/>
              </a:lnSpc>
            </a:pPr>
            <a:r>
              <a:rPr lang="en-US" sz="2118" spc="127" dirty="0">
                <a:solidFill>
                  <a:srgbClr val="000000"/>
                </a:solidFill>
                <a:latin typeface="Helvetica Now Light"/>
              </a:rPr>
              <a:t>Maximum Engagement</a:t>
            </a:r>
          </a:p>
          <a:p>
            <a:pPr algn="just">
              <a:lnSpc>
                <a:spcPts val="5295"/>
              </a:lnSpc>
            </a:pPr>
            <a:r>
              <a:rPr lang="en-US" sz="2118" spc="127" dirty="0">
                <a:solidFill>
                  <a:srgbClr val="000000"/>
                </a:solidFill>
                <a:latin typeface="Helvetica Now Light"/>
              </a:rPr>
              <a:t>Better ROI (Return Of Investment) </a:t>
            </a:r>
          </a:p>
          <a:p>
            <a:pPr algn="just">
              <a:lnSpc>
                <a:spcPts val="5295"/>
              </a:lnSpc>
            </a:pPr>
            <a:r>
              <a:rPr lang="en-US" sz="2118" spc="127" dirty="0">
                <a:solidFill>
                  <a:srgbClr val="000000"/>
                </a:solidFill>
                <a:latin typeface="Helvetica Now Light"/>
              </a:rPr>
              <a:t>Targeted Strategy </a:t>
            </a:r>
          </a:p>
          <a:p>
            <a:pPr algn="just">
              <a:lnSpc>
                <a:spcPts val="5295"/>
              </a:lnSpc>
            </a:pPr>
            <a:r>
              <a:rPr lang="en-US" sz="2118" spc="127" dirty="0">
                <a:solidFill>
                  <a:srgbClr val="000000"/>
                </a:solidFill>
                <a:latin typeface="Helvetica Now Light"/>
              </a:rPr>
              <a:t>Decision Making</a:t>
            </a: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  <a:p>
            <a:pPr algn="just">
              <a:lnSpc>
                <a:spcPts val="5295"/>
              </a:lnSpc>
            </a:pPr>
            <a:endParaRPr lang="en-US" sz="2118" spc="127" dirty="0">
              <a:solidFill>
                <a:srgbClr val="000000"/>
              </a:solidFill>
              <a:latin typeface="Helvetica Now Ligh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767060" y="9224962"/>
            <a:ext cx="649224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8303" y="1226684"/>
            <a:ext cx="9217826" cy="73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40"/>
              </a:lnSpc>
            </a:pPr>
            <a:r>
              <a:rPr lang="en-US" sz="4800" spc="144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8303" y="2772659"/>
            <a:ext cx="9857687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60" dirty="0">
                <a:solidFill>
                  <a:srgbClr val="000000"/>
                </a:solidFill>
                <a:latin typeface="Helvetica Now"/>
              </a:rPr>
              <a:t>NATURAL LANGUAGE PROCESSING </a:t>
            </a:r>
          </a:p>
          <a:p>
            <a:pPr>
              <a:lnSpc>
                <a:spcPts val="3600"/>
              </a:lnSpc>
            </a:pPr>
            <a:endParaRPr lang="en-US" sz="2400" spc="60" dirty="0">
              <a:solidFill>
                <a:srgbClr val="000000"/>
              </a:solidFill>
              <a:latin typeface="Helvetica Now"/>
            </a:endParaRPr>
          </a:p>
          <a:p>
            <a:pPr>
              <a:lnSpc>
                <a:spcPts val="3600"/>
              </a:lnSpc>
            </a:pPr>
            <a:r>
              <a:rPr lang="en-US" sz="2400" spc="60" dirty="0">
                <a:solidFill>
                  <a:srgbClr val="000000"/>
                </a:solidFill>
                <a:latin typeface="Helvetica Now"/>
              </a:rPr>
              <a:t>SENTIMENT ANALYSIS 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1042988"/>
            <a:ext cx="649224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51869" y="4662419"/>
            <a:ext cx="16207431" cy="295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2400" spc="144" dirty="0">
                <a:solidFill>
                  <a:srgbClr val="000000"/>
                </a:solidFill>
                <a:latin typeface="Helvetica Now Light"/>
              </a:rPr>
              <a:t>5 CATEGORIES </a:t>
            </a:r>
          </a:p>
          <a:p>
            <a:pPr algn="r">
              <a:lnSpc>
                <a:spcPts val="6000"/>
              </a:lnSpc>
            </a:pPr>
            <a:r>
              <a:rPr lang="en-US" sz="2400" spc="144" dirty="0">
                <a:solidFill>
                  <a:srgbClr val="000000"/>
                </a:solidFill>
                <a:latin typeface="Helvetica Now Light"/>
              </a:rPr>
              <a:t>TRENDING KEYWORDS</a:t>
            </a:r>
          </a:p>
          <a:p>
            <a:pPr algn="r">
              <a:lnSpc>
                <a:spcPts val="6000"/>
              </a:lnSpc>
            </a:pPr>
            <a:r>
              <a:rPr lang="en-US" sz="2400" spc="144" dirty="0">
                <a:solidFill>
                  <a:srgbClr val="000000"/>
                </a:solidFill>
                <a:latin typeface="Helvetica Now Light"/>
              </a:rPr>
              <a:t>NATURAL LANGUAGE TOOLKIT (NLTK)</a:t>
            </a:r>
          </a:p>
          <a:p>
            <a:pPr algn="r">
              <a:lnSpc>
                <a:spcPts val="6000"/>
              </a:lnSpc>
            </a:pPr>
            <a:r>
              <a:rPr lang="en-US" sz="2400" spc="144" dirty="0">
                <a:solidFill>
                  <a:srgbClr val="000000"/>
                </a:solidFill>
                <a:latin typeface="Helvetica Now Light"/>
              </a:rPr>
              <a:t>TEXTBLOB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80614" y="0"/>
            <a:ext cx="14639022" cy="10287000"/>
          </a:xfrm>
          <a:custGeom>
            <a:avLst/>
            <a:gdLst/>
            <a:ahLst/>
            <a:cxnLst/>
            <a:rect l="l" t="t" r="r" b="b"/>
            <a:pathLst>
              <a:path w="14639022" h="10287000">
                <a:moveTo>
                  <a:pt x="0" y="0"/>
                </a:moveTo>
                <a:lnTo>
                  <a:pt x="14639022" y="0"/>
                </a:lnTo>
                <a:lnTo>
                  <a:pt x="146390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01" r="-935" b="-34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3022" y="1400175"/>
            <a:ext cx="9320955" cy="80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199" spc="1559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CONCLUSION</a:t>
            </a:r>
            <a:r>
              <a:rPr lang="en-US" sz="5199" spc="1559" dirty="0">
                <a:solidFill>
                  <a:srgbClr val="000000"/>
                </a:solidFill>
                <a:latin typeface="League Gothic Bold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015740"/>
            <a:ext cx="1828800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Helvetica Now"/>
              </a:rPr>
              <a:t>Creative category is the one that gave us the highest </a:t>
            </a:r>
            <a:r>
              <a:rPr lang="en-US" sz="3999" dirty="0">
                <a:solidFill>
                  <a:srgbClr val="0097B2"/>
                </a:solidFill>
                <a:latin typeface="Helvetica Now"/>
              </a:rPr>
              <a:t>ROI</a:t>
            </a:r>
            <a:r>
              <a:rPr lang="en-US" sz="3999" dirty="0">
                <a:solidFill>
                  <a:srgbClr val="000000"/>
                </a:solidFill>
                <a:latin typeface="Helvetica Now"/>
              </a:rPr>
              <a:t>.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FF3131"/>
                </a:solidFill>
                <a:latin typeface="Helvetica Now"/>
              </a:rPr>
              <a:t>PYTHON</a:t>
            </a:r>
            <a:r>
              <a:rPr lang="en-US" sz="3999" dirty="0">
                <a:solidFill>
                  <a:srgbClr val="000000"/>
                </a:solidFill>
                <a:latin typeface="Helvetica Now"/>
              </a:rPr>
              <a:t> is the keyword that was found to be the most engaging. </a:t>
            </a:r>
          </a:p>
        </p:txBody>
      </p:sp>
      <p:sp>
        <p:nvSpPr>
          <p:cNvPr id="4" name="AutoShape 4"/>
          <p:cNvSpPr/>
          <p:nvPr/>
        </p:nvSpPr>
        <p:spPr>
          <a:xfrm>
            <a:off x="5707380" y="2258060"/>
            <a:ext cx="649224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Macintosh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Helvetica Now</vt:lpstr>
      <vt:lpstr>Helvetica Now Light</vt:lpstr>
      <vt:lpstr>League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category choices with engagement goals for Maximum roi</dc:title>
  <dc:creator>ujjvala hanumanthu</dc:creator>
  <cp:lastModifiedBy>Rian Renold Dbritto</cp:lastModifiedBy>
  <cp:revision>4</cp:revision>
  <dcterms:created xsi:type="dcterms:W3CDTF">2006-08-16T00:00:00Z</dcterms:created>
  <dcterms:modified xsi:type="dcterms:W3CDTF">2025-06-26T20:24:27Z</dcterms:modified>
  <dc:identifier>DAGAFUWg5AY</dc:identifier>
</cp:coreProperties>
</file>