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sldIdLst>
    <p:sldId id="256" r:id="rId2"/>
    <p:sldId id="270" r:id="rId3"/>
    <p:sldId id="271" r:id="rId4"/>
    <p:sldId id="260" r:id="rId5"/>
    <p:sldId id="272" r:id="rId6"/>
    <p:sldId id="259" r:id="rId7"/>
    <p:sldId id="273" r:id="rId8"/>
    <p:sldId id="265" r:id="rId9"/>
    <p:sldId id="275" r:id="rId10"/>
    <p:sldId id="267" r:id="rId11"/>
    <p:sldId id="263" r:id="rId12"/>
    <p:sldId id="264" r:id="rId13"/>
    <p:sldId id="274" r:id="rId14"/>
    <p:sldId id="269"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a:srgbClr val="787878"/>
    <a:srgbClr val="4472C4"/>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5" autoAdjust="0"/>
    <p:restoredTop sz="94660"/>
  </p:normalViewPr>
  <p:slideViewPr>
    <p:cSldViewPr snapToGrid="0">
      <p:cViewPr>
        <p:scale>
          <a:sx n="71" d="100"/>
          <a:sy n="71" d="100"/>
        </p:scale>
        <p:origin x="588"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3692A-A3FE-4B69-9FA7-AE233BD789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85ED89-C6B7-47A3-9795-C80794576A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AD81C58-B117-4CE9-B7F7-19BC22395C43}"/>
              </a:ext>
            </a:extLst>
          </p:cNvPr>
          <p:cNvSpPr>
            <a:spLocks noGrp="1"/>
          </p:cNvSpPr>
          <p:nvPr>
            <p:ph type="dt" sz="half" idx="10"/>
          </p:nvPr>
        </p:nvSpPr>
        <p:spPr/>
        <p:txBody>
          <a:bodyPr/>
          <a:lstStyle/>
          <a:p>
            <a:fld id="{6045380B-C062-44E5-91EC-E01DF957BB5D}" type="datetimeFigureOut">
              <a:rPr lang="en-IN" smtClean="0"/>
              <a:t>17-12-2021</a:t>
            </a:fld>
            <a:endParaRPr lang="en-IN"/>
          </a:p>
        </p:txBody>
      </p:sp>
      <p:sp>
        <p:nvSpPr>
          <p:cNvPr id="5" name="Footer Placeholder 4">
            <a:extLst>
              <a:ext uri="{FF2B5EF4-FFF2-40B4-BE49-F238E27FC236}">
                <a16:creationId xmlns:a16="http://schemas.microsoft.com/office/drawing/2014/main" id="{1AC0E8EA-D308-4C0A-A972-8384100687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48D50E-1718-4865-B04F-CDFB8220B50D}"/>
              </a:ext>
            </a:extLst>
          </p:cNvPr>
          <p:cNvSpPr>
            <a:spLocks noGrp="1"/>
          </p:cNvSpPr>
          <p:nvPr>
            <p:ph type="sldNum" sz="quarter" idx="12"/>
          </p:nvPr>
        </p:nvSpPr>
        <p:spPr/>
        <p:txBody>
          <a:bodyPr/>
          <a:lstStyle/>
          <a:p>
            <a:fld id="{3B37835B-985B-4D3B-B5CB-2F5C3E5C7EB8}" type="slidenum">
              <a:rPr lang="en-IN" smtClean="0"/>
              <a:t>‹#›</a:t>
            </a:fld>
            <a:endParaRPr lang="en-IN"/>
          </a:p>
        </p:txBody>
      </p:sp>
    </p:spTree>
    <p:extLst>
      <p:ext uri="{BB962C8B-B14F-4D97-AF65-F5344CB8AC3E}">
        <p14:creationId xmlns:p14="http://schemas.microsoft.com/office/powerpoint/2010/main" val="1257424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02B74-071A-4BCB-9F15-9D333FBD1E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6C6D62-E219-4174-94BF-7EA2EE1EAF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09323F-0AEA-489E-A9FB-C7E6C632A7AF}"/>
              </a:ext>
            </a:extLst>
          </p:cNvPr>
          <p:cNvSpPr>
            <a:spLocks noGrp="1"/>
          </p:cNvSpPr>
          <p:nvPr>
            <p:ph type="dt" sz="half" idx="10"/>
          </p:nvPr>
        </p:nvSpPr>
        <p:spPr/>
        <p:txBody>
          <a:bodyPr/>
          <a:lstStyle/>
          <a:p>
            <a:fld id="{6045380B-C062-44E5-91EC-E01DF957BB5D}" type="datetimeFigureOut">
              <a:rPr lang="en-IN" smtClean="0"/>
              <a:t>17-12-2021</a:t>
            </a:fld>
            <a:endParaRPr lang="en-IN"/>
          </a:p>
        </p:txBody>
      </p:sp>
      <p:sp>
        <p:nvSpPr>
          <p:cNvPr id="5" name="Footer Placeholder 4">
            <a:extLst>
              <a:ext uri="{FF2B5EF4-FFF2-40B4-BE49-F238E27FC236}">
                <a16:creationId xmlns:a16="http://schemas.microsoft.com/office/drawing/2014/main" id="{5D04C5AF-0611-48D6-93CB-4DAA427B1F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D95E6D-4417-42E0-81BB-2D9443CF0E2A}"/>
              </a:ext>
            </a:extLst>
          </p:cNvPr>
          <p:cNvSpPr>
            <a:spLocks noGrp="1"/>
          </p:cNvSpPr>
          <p:nvPr>
            <p:ph type="sldNum" sz="quarter" idx="12"/>
          </p:nvPr>
        </p:nvSpPr>
        <p:spPr/>
        <p:txBody>
          <a:bodyPr/>
          <a:lstStyle/>
          <a:p>
            <a:fld id="{3B37835B-985B-4D3B-B5CB-2F5C3E5C7EB8}" type="slidenum">
              <a:rPr lang="en-IN" smtClean="0"/>
              <a:t>‹#›</a:t>
            </a:fld>
            <a:endParaRPr lang="en-IN"/>
          </a:p>
        </p:txBody>
      </p:sp>
    </p:spTree>
    <p:extLst>
      <p:ext uri="{BB962C8B-B14F-4D97-AF65-F5344CB8AC3E}">
        <p14:creationId xmlns:p14="http://schemas.microsoft.com/office/powerpoint/2010/main" val="3470444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F7EA80-24F5-4F2D-9F2E-3446D5CA2F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57A723-3207-4D0A-9EC5-0D1745F899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7A2084-EABD-441A-87EF-214F3F31B983}"/>
              </a:ext>
            </a:extLst>
          </p:cNvPr>
          <p:cNvSpPr>
            <a:spLocks noGrp="1"/>
          </p:cNvSpPr>
          <p:nvPr>
            <p:ph type="dt" sz="half" idx="10"/>
          </p:nvPr>
        </p:nvSpPr>
        <p:spPr/>
        <p:txBody>
          <a:bodyPr/>
          <a:lstStyle/>
          <a:p>
            <a:fld id="{6045380B-C062-44E5-91EC-E01DF957BB5D}" type="datetimeFigureOut">
              <a:rPr lang="en-IN" smtClean="0"/>
              <a:t>17-12-2021</a:t>
            </a:fld>
            <a:endParaRPr lang="en-IN"/>
          </a:p>
        </p:txBody>
      </p:sp>
      <p:sp>
        <p:nvSpPr>
          <p:cNvPr id="5" name="Footer Placeholder 4">
            <a:extLst>
              <a:ext uri="{FF2B5EF4-FFF2-40B4-BE49-F238E27FC236}">
                <a16:creationId xmlns:a16="http://schemas.microsoft.com/office/drawing/2014/main" id="{7DDBCFD9-0003-4F15-BBAD-47E1AEC30B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20E87C-4142-4A69-B5AA-C04EFD66693E}"/>
              </a:ext>
            </a:extLst>
          </p:cNvPr>
          <p:cNvSpPr>
            <a:spLocks noGrp="1"/>
          </p:cNvSpPr>
          <p:nvPr>
            <p:ph type="sldNum" sz="quarter" idx="12"/>
          </p:nvPr>
        </p:nvSpPr>
        <p:spPr/>
        <p:txBody>
          <a:bodyPr/>
          <a:lstStyle/>
          <a:p>
            <a:fld id="{3B37835B-985B-4D3B-B5CB-2F5C3E5C7EB8}" type="slidenum">
              <a:rPr lang="en-IN" smtClean="0"/>
              <a:t>‹#›</a:t>
            </a:fld>
            <a:endParaRPr lang="en-IN"/>
          </a:p>
        </p:txBody>
      </p:sp>
    </p:spTree>
    <p:extLst>
      <p:ext uri="{BB962C8B-B14F-4D97-AF65-F5344CB8AC3E}">
        <p14:creationId xmlns:p14="http://schemas.microsoft.com/office/powerpoint/2010/main" val="3910007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4AE6D-25CA-406D-B8B6-900DB3ECC8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A0605C-2800-44AA-B54C-FC1EF1FC73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8756D5-4C76-47D9-95AE-D231EE132F48}"/>
              </a:ext>
            </a:extLst>
          </p:cNvPr>
          <p:cNvSpPr>
            <a:spLocks noGrp="1"/>
          </p:cNvSpPr>
          <p:nvPr>
            <p:ph type="dt" sz="half" idx="10"/>
          </p:nvPr>
        </p:nvSpPr>
        <p:spPr/>
        <p:txBody>
          <a:bodyPr/>
          <a:lstStyle/>
          <a:p>
            <a:fld id="{6045380B-C062-44E5-91EC-E01DF957BB5D}" type="datetimeFigureOut">
              <a:rPr lang="en-IN" smtClean="0"/>
              <a:t>17-12-2021</a:t>
            </a:fld>
            <a:endParaRPr lang="en-IN"/>
          </a:p>
        </p:txBody>
      </p:sp>
      <p:sp>
        <p:nvSpPr>
          <p:cNvPr id="5" name="Footer Placeholder 4">
            <a:extLst>
              <a:ext uri="{FF2B5EF4-FFF2-40B4-BE49-F238E27FC236}">
                <a16:creationId xmlns:a16="http://schemas.microsoft.com/office/drawing/2014/main" id="{E9100C11-C34B-4B48-BD00-DC1CB0A461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F0E5C5-0982-45B9-874E-26D808C1B1DC}"/>
              </a:ext>
            </a:extLst>
          </p:cNvPr>
          <p:cNvSpPr>
            <a:spLocks noGrp="1"/>
          </p:cNvSpPr>
          <p:nvPr>
            <p:ph type="sldNum" sz="quarter" idx="12"/>
          </p:nvPr>
        </p:nvSpPr>
        <p:spPr/>
        <p:txBody>
          <a:bodyPr/>
          <a:lstStyle/>
          <a:p>
            <a:fld id="{3B37835B-985B-4D3B-B5CB-2F5C3E5C7EB8}" type="slidenum">
              <a:rPr lang="en-IN" smtClean="0"/>
              <a:t>‹#›</a:t>
            </a:fld>
            <a:endParaRPr lang="en-IN"/>
          </a:p>
        </p:txBody>
      </p:sp>
    </p:spTree>
    <p:extLst>
      <p:ext uri="{BB962C8B-B14F-4D97-AF65-F5344CB8AC3E}">
        <p14:creationId xmlns:p14="http://schemas.microsoft.com/office/powerpoint/2010/main" val="2473456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9EEFD-66AA-4CF3-9253-D376F142B1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C7F4B35-A43F-4B68-8B5E-582001AF32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4889FC-1BD1-4346-A54E-6A4848B0D050}"/>
              </a:ext>
            </a:extLst>
          </p:cNvPr>
          <p:cNvSpPr>
            <a:spLocks noGrp="1"/>
          </p:cNvSpPr>
          <p:nvPr>
            <p:ph type="dt" sz="half" idx="10"/>
          </p:nvPr>
        </p:nvSpPr>
        <p:spPr/>
        <p:txBody>
          <a:bodyPr/>
          <a:lstStyle/>
          <a:p>
            <a:fld id="{6045380B-C062-44E5-91EC-E01DF957BB5D}" type="datetimeFigureOut">
              <a:rPr lang="en-IN" smtClean="0"/>
              <a:t>17-12-2021</a:t>
            </a:fld>
            <a:endParaRPr lang="en-IN"/>
          </a:p>
        </p:txBody>
      </p:sp>
      <p:sp>
        <p:nvSpPr>
          <p:cNvPr id="5" name="Footer Placeholder 4">
            <a:extLst>
              <a:ext uri="{FF2B5EF4-FFF2-40B4-BE49-F238E27FC236}">
                <a16:creationId xmlns:a16="http://schemas.microsoft.com/office/drawing/2014/main" id="{96AE55AA-18DB-411A-A66B-2DE52B41C3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C8BD86-F685-4034-848A-AA5F607A963D}"/>
              </a:ext>
            </a:extLst>
          </p:cNvPr>
          <p:cNvSpPr>
            <a:spLocks noGrp="1"/>
          </p:cNvSpPr>
          <p:nvPr>
            <p:ph type="sldNum" sz="quarter" idx="12"/>
          </p:nvPr>
        </p:nvSpPr>
        <p:spPr/>
        <p:txBody>
          <a:bodyPr/>
          <a:lstStyle/>
          <a:p>
            <a:fld id="{3B37835B-985B-4D3B-B5CB-2F5C3E5C7EB8}" type="slidenum">
              <a:rPr lang="en-IN" smtClean="0"/>
              <a:t>‹#›</a:t>
            </a:fld>
            <a:endParaRPr lang="en-IN"/>
          </a:p>
        </p:txBody>
      </p:sp>
    </p:spTree>
    <p:extLst>
      <p:ext uri="{BB962C8B-B14F-4D97-AF65-F5344CB8AC3E}">
        <p14:creationId xmlns:p14="http://schemas.microsoft.com/office/powerpoint/2010/main" val="2289230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757C1-196C-4957-B215-F92FFB5887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A7611F-68A0-4E87-AA96-75904134D5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2E1BB2A-A075-4C91-A48D-6DE9FD0976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610AF1D-9273-452A-A8A4-F9B37E48661C}"/>
              </a:ext>
            </a:extLst>
          </p:cNvPr>
          <p:cNvSpPr>
            <a:spLocks noGrp="1"/>
          </p:cNvSpPr>
          <p:nvPr>
            <p:ph type="dt" sz="half" idx="10"/>
          </p:nvPr>
        </p:nvSpPr>
        <p:spPr/>
        <p:txBody>
          <a:bodyPr/>
          <a:lstStyle/>
          <a:p>
            <a:fld id="{6045380B-C062-44E5-91EC-E01DF957BB5D}" type="datetimeFigureOut">
              <a:rPr lang="en-IN" smtClean="0"/>
              <a:t>17-12-2021</a:t>
            </a:fld>
            <a:endParaRPr lang="en-IN"/>
          </a:p>
        </p:txBody>
      </p:sp>
      <p:sp>
        <p:nvSpPr>
          <p:cNvPr id="6" name="Footer Placeholder 5">
            <a:extLst>
              <a:ext uri="{FF2B5EF4-FFF2-40B4-BE49-F238E27FC236}">
                <a16:creationId xmlns:a16="http://schemas.microsoft.com/office/drawing/2014/main" id="{6600612D-09B9-48BA-B941-3EAF869E15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1B0939-C797-4C72-88EF-EB3A9BB22AC2}"/>
              </a:ext>
            </a:extLst>
          </p:cNvPr>
          <p:cNvSpPr>
            <a:spLocks noGrp="1"/>
          </p:cNvSpPr>
          <p:nvPr>
            <p:ph type="sldNum" sz="quarter" idx="12"/>
          </p:nvPr>
        </p:nvSpPr>
        <p:spPr/>
        <p:txBody>
          <a:bodyPr/>
          <a:lstStyle/>
          <a:p>
            <a:fld id="{3B37835B-985B-4D3B-B5CB-2F5C3E5C7EB8}" type="slidenum">
              <a:rPr lang="en-IN" smtClean="0"/>
              <a:t>‹#›</a:t>
            </a:fld>
            <a:endParaRPr lang="en-IN"/>
          </a:p>
        </p:txBody>
      </p:sp>
    </p:spTree>
    <p:extLst>
      <p:ext uri="{BB962C8B-B14F-4D97-AF65-F5344CB8AC3E}">
        <p14:creationId xmlns:p14="http://schemas.microsoft.com/office/powerpoint/2010/main" val="915602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B2FBA-F865-47D6-A030-5A153FBCA35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1CC40B-57A1-4AAE-9699-2B51D5384D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DD1C75-23C2-450D-A29C-CD4485242D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975FACB-8CE7-4357-8EA2-712826A559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458DAB-1E46-46C9-A045-91B0B96870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B0F2ADE-3799-4071-B951-8B066B602807}"/>
              </a:ext>
            </a:extLst>
          </p:cNvPr>
          <p:cNvSpPr>
            <a:spLocks noGrp="1"/>
          </p:cNvSpPr>
          <p:nvPr>
            <p:ph type="dt" sz="half" idx="10"/>
          </p:nvPr>
        </p:nvSpPr>
        <p:spPr/>
        <p:txBody>
          <a:bodyPr/>
          <a:lstStyle/>
          <a:p>
            <a:fld id="{6045380B-C062-44E5-91EC-E01DF957BB5D}" type="datetimeFigureOut">
              <a:rPr lang="en-IN" smtClean="0"/>
              <a:t>17-12-2021</a:t>
            </a:fld>
            <a:endParaRPr lang="en-IN"/>
          </a:p>
        </p:txBody>
      </p:sp>
      <p:sp>
        <p:nvSpPr>
          <p:cNvPr id="8" name="Footer Placeholder 7">
            <a:extLst>
              <a:ext uri="{FF2B5EF4-FFF2-40B4-BE49-F238E27FC236}">
                <a16:creationId xmlns:a16="http://schemas.microsoft.com/office/drawing/2014/main" id="{9ADDE67C-260A-4266-A94E-5B5D9EF1281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7AF2C1-89CD-4592-8B76-032289C82396}"/>
              </a:ext>
            </a:extLst>
          </p:cNvPr>
          <p:cNvSpPr>
            <a:spLocks noGrp="1"/>
          </p:cNvSpPr>
          <p:nvPr>
            <p:ph type="sldNum" sz="quarter" idx="12"/>
          </p:nvPr>
        </p:nvSpPr>
        <p:spPr/>
        <p:txBody>
          <a:bodyPr/>
          <a:lstStyle/>
          <a:p>
            <a:fld id="{3B37835B-985B-4D3B-B5CB-2F5C3E5C7EB8}" type="slidenum">
              <a:rPr lang="en-IN" smtClean="0"/>
              <a:t>‹#›</a:t>
            </a:fld>
            <a:endParaRPr lang="en-IN"/>
          </a:p>
        </p:txBody>
      </p:sp>
    </p:spTree>
    <p:extLst>
      <p:ext uri="{BB962C8B-B14F-4D97-AF65-F5344CB8AC3E}">
        <p14:creationId xmlns:p14="http://schemas.microsoft.com/office/powerpoint/2010/main" val="848871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56BA6-3144-48F4-91FC-A0F98C30583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F5E824E-0CDC-49BB-90BC-D1CB3AB51807}"/>
              </a:ext>
            </a:extLst>
          </p:cNvPr>
          <p:cNvSpPr>
            <a:spLocks noGrp="1"/>
          </p:cNvSpPr>
          <p:nvPr>
            <p:ph type="dt" sz="half" idx="10"/>
          </p:nvPr>
        </p:nvSpPr>
        <p:spPr/>
        <p:txBody>
          <a:bodyPr/>
          <a:lstStyle/>
          <a:p>
            <a:fld id="{6045380B-C062-44E5-91EC-E01DF957BB5D}" type="datetimeFigureOut">
              <a:rPr lang="en-IN" smtClean="0"/>
              <a:t>17-12-2021</a:t>
            </a:fld>
            <a:endParaRPr lang="en-IN"/>
          </a:p>
        </p:txBody>
      </p:sp>
      <p:sp>
        <p:nvSpPr>
          <p:cNvPr id="4" name="Footer Placeholder 3">
            <a:extLst>
              <a:ext uri="{FF2B5EF4-FFF2-40B4-BE49-F238E27FC236}">
                <a16:creationId xmlns:a16="http://schemas.microsoft.com/office/drawing/2014/main" id="{D97E2BF7-61B7-4BBC-973F-01CC17942B4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F95EB6C-7013-4947-BE3F-A5CB40B19BF7}"/>
              </a:ext>
            </a:extLst>
          </p:cNvPr>
          <p:cNvSpPr>
            <a:spLocks noGrp="1"/>
          </p:cNvSpPr>
          <p:nvPr>
            <p:ph type="sldNum" sz="quarter" idx="12"/>
          </p:nvPr>
        </p:nvSpPr>
        <p:spPr/>
        <p:txBody>
          <a:bodyPr/>
          <a:lstStyle/>
          <a:p>
            <a:fld id="{3B37835B-985B-4D3B-B5CB-2F5C3E5C7EB8}" type="slidenum">
              <a:rPr lang="en-IN" smtClean="0"/>
              <a:t>‹#›</a:t>
            </a:fld>
            <a:endParaRPr lang="en-IN"/>
          </a:p>
        </p:txBody>
      </p:sp>
    </p:spTree>
    <p:extLst>
      <p:ext uri="{BB962C8B-B14F-4D97-AF65-F5344CB8AC3E}">
        <p14:creationId xmlns:p14="http://schemas.microsoft.com/office/powerpoint/2010/main" val="1341286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605B7C-FE93-4B66-B2DE-792ACFE66D8D}"/>
              </a:ext>
            </a:extLst>
          </p:cNvPr>
          <p:cNvSpPr>
            <a:spLocks noGrp="1"/>
          </p:cNvSpPr>
          <p:nvPr>
            <p:ph type="dt" sz="half" idx="10"/>
          </p:nvPr>
        </p:nvSpPr>
        <p:spPr/>
        <p:txBody>
          <a:bodyPr/>
          <a:lstStyle/>
          <a:p>
            <a:fld id="{6045380B-C062-44E5-91EC-E01DF957BB5D}" type="datetimeFigureOut">
              <a:rPr lang="en-IN" smtClean="0"/>
              <a:t>17-12-2021</a:t>
            </a:fld>
            <a:endParaRPr lang="en-IN"/>
          </a:p>
        </p:txBody>
      </p:sp>
      <p:sp>
        <p:nvSpPr>
          <p:cNvPr id="3" name="Footer Placeholder 2">
            <a:extLst>
              <a:ext uri="{FF2B5EF4-FFF2-40B4-BE49-F238E27FC236}">
                <a16:creationId xmlns:a16="http://schemas.microsoft.com/office/drawing/2014/main" id="{B873CD6A-BDBD-41B0-A1FE-47BB4A328FA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8623A3F-F493-44AA-A287-1157EDCF22D3}"/>
              </a:ext>
            </a:extLst>
          </p:cNvPr>
          <p:cNvSpPr>
            <a:spLocks noGrp="1"/>
          </p:cNvSpPr>
          <p:nvPr>
            <p:ph type="sldNum" sz="quarter" idx="12"/>
          </p:nvPr>
        </p:nvSpPr>
        <p:spPr/>
        <p:txBody>
          <a:bodyPr/>
          <a:lstStyle/>
          <a:p>
            <a:fld id="{3B37835B-985B-4D3B-B5CB-2F5C3E5C7EB8}" type="slidenum">
              <a:rPr lang="en-IN" smtClean="0"/>
              <a:t>‹#›</a:t>
            </a:fld>
            <a:endParaRPr lang="en-IN"/>
          </a:p>
        </p:txBody>
      </p:sp>
    </p:spTree>
    <p:extLst>
      <p:ext uri="{BB962C8B-B14F-4D97-AF65-F5344CB8AC3E}">
        <p14:creationId xmlns:p14="http://schemas.microsoft.com/office/powerpoint/2010/main" val="1399282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3CC8-EE6B-48ED-809E-A443307DB4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B53A87C-9364-4E80-880B-8B84D4D4E9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E605230-CE78-4383-A9C5-5A8DCE5732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602911-95FC-469F-8BAD-10D17A4981AA}"/>
              </a:ext>
            </a:extLst>
          </p:cNvPr>
          <p:cNvSpPr>
            <a:spLocks noGrp="1"/>
          </p:cNvSpPr>
          <p:nvPr>
            <p:ph type="dt" sz="half" idx="10"/>
          </p:nvPr>
        </p:nvSpPr>
        <p:spPr/>
        <p:txBody>
          <a:bodyPr/>
          <a:lstStyle/>
          <a:p>
            <a:fld id="{6045380B-C062-44E5-91EC-E01DF957BB5D}" type="datetimeFigureOut">
              <a:rPr lang="en-IN" smtClean="0"/>
              <a:t>17-12-2021</a:t>
            </a:fld>
            <a:endParaRPr lang="en-IN"/>
          </a:p>
        </p:txBody>
      </p:sp>
      <p:sp>
        <p:nvSpPr>
          <p:cNvPr id="6" name="Footer Placeholder 5">
            <a:extLst>
              <a:ext uri="{FF2B5EF4-FFF2-40B4-BE49-F238E27FC236}">
                <a16:creationId xmlns:a16="http://schemas.microsoft.com/office/drawing/2014/main" id="{2A505DAC-8624-4DFB-81F0-3F695786B4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A5B038-B89A-44CF-9ED8-5D1DB501BA7F}"/>
              </a:ext>
            </a:extLst>
          </p:cNvPr>
          <p:cNvSpPr>
            <a:spLocks noGrp="1"/>
          </p:cNvSpPr>
          <p:nvPr>
            <p:ph type="sldNum" sz="quarter" idx="12"/>
          </p:nvPr>
        </p:nvSpPr>
        <p:spPr/>
        <p:txBody>
          <a:bodyPr/>
          <a:lstStyle/>
          <a:p>
            <a:fld id="{3B37835B-985B-4D3B-B5CB-2F5C3E5C7EB8}" type="slidenum">
              <a:rPr lang="en-IN" smtClean="0"/>
              <a:t>‹#›</a:t>
            </a:fld>
            <a:endParaRPr lang="en-IN"/>
          </a:p>
        </p:txBody>
      </p:sp>
    </p:spTree>
    <p:extLst>
      <p:ext uri="{BB962C8B-B14F-4D97-AF65-F5344CB8AC3E}">
        <p14:creationId xmlns:p14="http://schemas.microsoft.com/office/powerpoint/2010/main" val="2982547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1DDEB-ED39-4DC0-A104-2F539946D2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AB0FE46-0CC5-4171-BC44-0C70557737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636406A-7FFE-469D-B32F-CC37F1601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92D88E-3551-4A52-ABA8-AA920A5C6463}"/>
              </a:ext>
            </a:extLst>
          </p:cNvPr>
          <p:cNvSpPr>
            <a:spLocks noGrp="1"/>
          </p:cNvSpPr>
          <p:nvPr>
            <p:ph type="dt" sz="half" idx="10"/>
          </p:nvPr>
        </p:nvSpPr>
        <p:spPr/>
        <p:txBody>
          <a:bodyPr/>
          <a:lstStyle/>
          <a:p>
            <a:fld id="{6045380B-C062-44E5-91EC-E01DF957BB5D}" type="datetimeFigureOut">
              <a:rPr lang="en-IN" smtClean="0"/>
              <a:t>17-12-2021</a:t>
            </a:fld>
            <a:endParaRPr lang="en-IN"/>
          </a:p>
        </p:txBody>
      </p:sp>
      <p:sp>
        <p:nvSpPr>
          <p:cNvPr id="6" name="Footer Placeholder 5">
            <a:extLst>
              <a:ext uri="{FF2B5EF4-FFF2-40B4-BE49-F238E27FC236}">
                <a16:creationId xmlns:a16="http://schemas.microsoft.com/office/drawing/2014/main" id="{936F2B97-7248-418A-A925-F8DEE6882C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202C09-1F2D-4A87-8CDF-6031F66B5F63}"/>
              </a:ext>
            </a:extLst>
          </p:cNvPr>
          <p:cNvSpPr>
            <a:spLocks noGrp="1"/>
          </p:cNvSpPr>
          <p:nvPr>
            <p:ph type="sldNum" sz="quarter" idx="12"/>
          </p:nvPr>
        </p:nvSpPr>
        <p:spPr/>
        <p:txBody>
          <a:bodyPr/>
          <a:lstStyle/>
          <a:p>
            <a:fld id="{3B37835B-985B-4D3B-B5CB-2F5C3E5C7EB8}" type="slidenum">
              <a:rPr lang="en-IN" smtClean="0"/>
              <a:t>‹#›</a:t>
            </a:fld>
            <a:endParaRPr lang="en-IN"/>
          </a:p>
        </p:txBody>
      </p:sp>
    </p:spTree>
    <p:extLst>
      <p:ext uri="{BB962C8B-B14F-4D97-AF65-F5344CB8AC3E}">
        <p14:creationId xmlns:p14="http://schemas.microsoft.com/office/powerpoint/2010/main" val="3803775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977053-5A06-45B0-A1B6-88A6A51093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0C768D-40BF-4834-97CE-F59A848983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F4723F-F235-4FBB-9B3F-044131C86C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45380B-C062-44E5-91EC-E01DF957BB5D}" type="datetimeFigureOut">
              <a:rPr lang="en-IN" smtClean="0"/>
              <a:t>17-12-2021</a:t>
            </a:fld>
            <a:endParaRPr lang="en-IN"/>
          </a:p>
        </p:txBody>
      </p:sp>
      <p:sp>
        <p:nvSpPr>
          <p:cNvPr id="5" name="Footer Placeholder 4">
            <a:extLst>
              <a:ext uri="{FF2B5EF4-FFF2-40B4-BE49-F238E27FC236}">
                <a16:creationId xmlns:a16="http://schemas.microsoft.com/office/drawing/2014/main" id="{ED3058DD-7234-4AD9-8C3B-60933D41B6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EFAA5A9-A07E-446D-B6FE-1484D170B1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37835B-985B-4D3B-B5CB-2F5C3E5C7EB8}" type="slidenum">
              <a:rPr lang="en-IN" smtClean="0"/>
              <a:t>‹#›</a:t>
            </a:fld>
            <a:endParaRPr lang="en-IN"/>
          </a:p>
        </p:txBody>
      </p:sp>
    </p:spTree>
    <p:extLst>
      <p:ext uri="{BB962C8B-B14F-4D97-AF65-F5344CB8AC3E}">
        <p14:creationId xmlns:p14="http://schemas.microsoft.com/office/powerpoint/2010/main" val="2688312808"/>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9">
            <a:extLst>
              <a:ext uri="{FF2B5EF4-FFF2-40B4-BE49-F238E27FC236}">
                <a16:creationId xmlns:a16="http://schemas.microsoft.com/office/drawing/2014/main" id="{DE4C27B6-DB04-4891-AF97-BA1671B17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descr="A picture containing text, electronics&#10;&#10;Description automatically generated">
            <a:extLst>
              <a:ext uri="{FF2B5EF4-FFF2-40B4-BE49-F238E27FC236}">
                <a16:creationId xmlns:a16="http://schemas.microsoft.com/office/drawing/2014/main" id="{062F41C4-3BB3-4B24-A985-7D17C8DA56A6}"/>
              </a:ext>
            </a:extLst>
          </p:cNvPr>
          <p:cNvPicPr>
            <a:picLocks noChangeAspect="1"/>
          </p:cNvPicPr>
          <p:nvPr/>
        </p:nvPicPr>
        <p:blipFill rotWithShape="1">
          <a:blip r:embed="rId2">
            <a:alphaModFix amt="70000"/>
            <a:extLst>
              <a:ext uri="{28A0092B-C50C-407E-A947-70E740481C1C}">
                <a14:useLocalDpi xmlns:a14="http://schemas.microsoft.com/office/drawing/2010/main" val="0"/>
              </a:ext>
            </a:extLst>
          </a:blip>
          <a:srcRect b="8852"/>
          <a:stretch/>
        </p:blipFill>
        <p:spPr>
          <a:xfrm>
            <a:off x="606971" y="0"/>
            <a:ext cx="11581981" cy="6858000"/>
          </a:xfrm>
          <a:prstGeom prst="rect">
            <a:avLst/>
          </a:prstGeom>
        </p:spPr>
      </p:pic>
      <p:sp>
        <p:nvSpPr>
          <p:cNvPr id="41" name="Rectangle 11">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19898"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DA334E-75C0-48CE-B138-0337EA857790}"/>
              </a:ext>
            </a:extLst>
          </p:cNvPr>
          <p:cNvSpPr>
            <a:spLocks noGrp="1"/>
          </p:cNvSpPr>
          <p:nvPr>
            <p:ph type="ctrTitle"/>
          </p:nvPr>
        </p:nvSpPr>
        <p:spPr>
          <a:xfrm>
            <a:off x="1036684" y="1152144"/>
            <a:ext cx="3953501" cy="1793009"/>
          </a:xfrm>
        </p:spPr>
        <p:txBody>
          <a:bodyPr vert="horz" lIns="91440" tIns="45720" rIns="91440" bIns="45720" rtlCol="0">
            <a:normAutofit/>
          </a:bodyPr>
          <a:lstStyle/>
          <a:p>
            <a:pPr algn="l"/>
            <a:r>
              <a:rPr lang="en-US" sz="2400" dirty="0">
                <a:solidFill>
                  <a:schemeClr val="bg1"/>
                </a:solidFill>
              </a:rPr>
              <a:t>IMPACT OF ANOMALY DETECTION ON MACHINE LEARNING MODELS IN THE PREDICTION OF COVID-19 USING CATEGORICAL DATA</a:t>
            </a:r>
          </a:p>
        </p:txBody>
      </p:sp>
      <p:sp>
        <p:nvSpPr>
          <p:cNvPr id="3" name="Subtitle 2">
            <a:extLst>
              <a:ext uri="{FF2B5EF4-FFF2-40B4-BE49-F238E27FC236}">
                <a16:creationId xmlns:a16="http://schemas.microsoft.com/office/drawing/2014/main" id="{AC354627-7119-4697-A1E8-41F219541D6A}"/>
              </a:ext>
            </a:extLst>
          </p:cNvPr>
          <p:cNvSpPr>
            <a:spLocks noGrp="1"/>
          </p:cNvSpPr>
          <p:nvPr>
            <p:ph type="subTitle" idx="1"/>
          </p:nvPr>
        </p:nvSpPr>
        <p:spPr>
          <a:xfrm>
            <a:off x="1036684" y="3250815"/>
            <a:ext cx="3953501" cy="2430922"/>
          </a:xfrm>
        </p:spPr>
        <p:txBody>
          <a:bodyPr vert="horz" lIns="91440" tIns="45720" rIns="91440" bIns="45720" rtlCol="0" anchor="t">
            <a:normAutofit/>
          </a:bodyPr>
          <a:lstStyle/>
          <a:p>
            <a:pPr algn="l">
              <a:lnSpc>
                <a:spcPct val="100000"/>
              </a:lnSpc>
            </a:pPr>
            <a:r>
              <a:rPr lang="en-US" sz="1400" dirty="0">
                <a:solidFill>
                  <a:schemeClr val="bg1">
                    <a:lumMod val="75000"/>
                  </a:schemeClr>
                </a:solidFill>
              </a:rPr>
              <a:t>Presented by </a:t>
            </a:r>
          </a:p>
          <a:p>
            <a:pPr algn="l">
              <a:lnSpc>
                <a:spcPct val="100000"/>
              </a:lnSpc>
            </a:pPr>
            <a:r>
              <a:rPr lang="en-US" sz="1600" b="1" dirty="0">
                <a:solidFill>
                  <a:schemeClr val="bg1"/>
                </a:solidFill>
              </a:rPr>
              <a:t>ARVIND R NAIR</a:t>
            </a:r>
          </a:p>
          <a:p>
            <a:pPr algn="l">
              <a:lnSpc>
                <a:spcPct val="100000"/>
              </a:lnSpc>
            </a:pPr>
            <a:r>
              <a:rPr lang="en-US" sz="1200" dirty="0">
                <a:solidFill>
                  <a:schemeClr val="bg1"/>
                </a:solidFill>
              </a:rPr>
              <a:t>LIVERPOOL JOHN MOORES UNIVERSITY</a:t>
            </a:r>
          </a:p>
          <a:p>
            <a:pPr algn="l"/>
            <a:endParaRPr lang="en-US" sz="1600" dirty="0">
              <a:solidFill>
                <a:schemeClr val="bg1"/>
              </a:solidFill>
            </a:endParaRPr>
          </a:p>
          <a:p>
            <a:pPr algn="l"/>
            <a:r>
              <a:rPr lang="en-US" sz="1400" dirty="0">
                <a:solidFill>
                  <a:schemeClr val="bg1">
                    <a:lumMod val="75000"/>
                  </a:schemeClr>
                </a:solidFill>
              </a:rPr>
              <a:t>Under supervision of</a:t>
            </a:r>
          </a:p>
          <a:p>
            <a:pPr algn="l"/>
            <a:r>
              <a:rPr lang="en-US" sz="1600" b="1" dirty="0">
                <a:solidFill>
                  <a:schemeClr val="bg1"/>
                </a:solidFill>
              </a:rPr>
              <a:t>AMULYA DASH</a:t>
            </a:r>
          </a:p>
        </p:txBody>
      </p:sp>
      <p:sp>
        <p:nvSpPr>
          <p:cNvPr id="42" name="Rectangle 13">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15">
            <a:extLst>
              <a:ext uri="{FF2B5EF4-FFF2-40B4-BE49-F238E27FC236}">
                <a16:creationId xmlns:a16="http://schemas.microsoft.com/office/drawing/2014/main" id="{5E0EAE70-C355-42D1-BF00-CA8A17A742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1188720" y="73152"/>
            <a:chExt cx="1178966" cy="232963"/>
          </a:xfrm>
        </p:grpSpPr>
        <p:sp>
          <p:nvSpPr>
            <p:cNvPr id="17" name="Rectangle 64">
              <a:extLst>
                <a:ext uri="{FF2B5EF4-FFF2-40B4-BE49-F238E27FC236}">
                  <a16:creationId xmlns:a16="http://schemas.microsoft.com/office/drawing/2014/main" id="{E6E58C95-A3F9-4C87-B9A5-32A7A75D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7B08CDDF-E602-4C1B-A248-A43292EB5D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6298B977-8F47-48C6-8454-11EF9478EC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06A6FB8E-FB47-44B7-810F-B88B4CCA06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818DB8DB-4D04-42C0-BE68-842A9F29A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DBCFEA99-52A4-4E8E-B9C9-3D39B0E32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4">
              <a:extLst>
                <a:ext uri="{FF2B5EF4-FFF2-40B4-BE49-F238E27FC236}">
                  <a16:creationId xmlns:a16="http://schemas.microsoft.com/office/drawing/2014/main" id="{A6C0BB10-7324-4D11-A497-57A85CDB62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6">
              <a:extLst>
                <a:ext uri="{FF2B5EF4-FFF2-40B4-BE49-F238E27FC236}">
                  <a16:creationId xmlns:a16="http://schemas.microsoft.com/office/drawing/2014/main" id="{D7440F2E-8192-4FDF-AE8F-2833B7F403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4">
              <a:extLst>
                <a:ext uri="{FF2B5EF4-FFF2-40B4-BE49-F238E27FC236}">
                  <a16:creationId xmlns:a16="http://schemas.microsoft.com/office/drawing/2014/main" id="{B9F7DA6A-1872-4697-A567-20A0115A0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6">
              <a:extLst>
                <a:ext uri="{FF2B5EF4-FFF2-40B4-BE49-F238E27FC236}">
                  <a16:creationId xmlns:a16="http://schemas.microsoft.com/office/drawing/2014/main" id="{98BC1544-07ED-411D-880C-58CB11491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4">
              <a:extLst>
                <a:ext uri="{FF2B5EF4-FFF2-40B4-BE49-F238E27FC236}">
                  <a16:creationId xmlns:a16="http://schemas.microsoft.com/office/drawing/2014/main" id="{BA70D948-9946-455F-8155-D274F01DAB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6">
              <a:extLst>
                <a:ext uri="{FF2B5EF4-FFF2-40B4-BE49-F238E27FC236}">
                  <a16:creationId xmlns:a16="http://schemas.microsoft.com/office/drawing/2014/main" id="{807FCDBA-F7E3-4836-8253-15D212128F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4">
              <a:extLst>
                <a:ext uri="{FF2B5EF4-FFF2-40B4-BE49-F238E27FC236}">
                  <a16:creationId xmlns:a16="http://schemas.microsoft.com/office/drawing/2014/main" id="{D6A9BF83-5C67-44B0-883C-82BCAA1923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6">
              <a:extLst>
                <a:ext uri="{FF2B5EF4-FFF2-40B4-BE49-F238E27FC236}">
                  <a16:creationId xmlns:a16="http://schemas.microsoft.com/office/drawing/2014/main" id="{94BA7F92-7961-489E-83BD-5518EB1E99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4">
              <a:extLst>
                <a:ext uri="{FF2B5EF4-FFF2-40B4-BE49-F238E27FC236}">
                  <a16:creationId xmlns:a16="http://schemas.microsoft.com/office/drawing/2014/main" id="{56ADE108-5AE8-4ACF-88B9-28A0B125B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6">
              <a:extLst>
                <a:ext uri="{FF2B5EF4-FFF2-40B4-BE49-F238E27FC236}">
                  <a16:creationId xmlns:a16="http://schemas.microsoft.com/office/drawing/2014/main" id="{75B2D25F-B666-4F19-816A-24456EAF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4">
              <a:extLst>
                <a:ext uri="{FF2B5EF4-FFF2-40B4-BE49-F238E27FC236}">
                  <a16:creationId xmlns:a16="http://schemas.microsoft.com/office/drawing/2014/main" id="{A7D581F0-987F-45C5-A849-CC1B41222F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6">
              <a:extLst>
                <a:ext uri="{FF2B5EF4-FFF2-40B4-BE49-F238E27FC236}">
                  <a16:creationId xmlns:a16="http://schemas.microsoft.com/office/drawing/2014/main" id="{F388E533-92C3-428E-B078-81D6E1F2D9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4">
              <a:extLst>
                <a:ext uri="{FF2B5EF4-FFF2-40B4-BE49-F238E27FC236}">
                  <a16:creationId xmlns:a16="http://schemas.microsoft.com/office/drawing/2014/main" id="{C68AEED3-AAB1-48A9-8FC3-C68AE6675B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6">
              <a:extLst>
                <a:ext uri="{FF2B5EF4-FFF2-40B4-BE49-F238E27FC236}">
                  <a16:creationId xmlns:a16="http://schemas.microsoft.com/office/drawing/2014/main" id="{0A6CA6BC-FFA6-4C34-B200-6F61EE173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Rectangle 37">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3218D549-675D-4933-8B31-3F29662C94E7}"/>
              </a:ext>
            </a:extLst>
          </p:cNvPr>
          <p:cNvCxnSpPr/>
          <p:nvPr/>
        </p:nvCxnSpPr>
        <p:spPr>
          <a:xfrm>
            <a:off x="1116353" y="2961983"/>
            <a:ext cx="334345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0904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F91C6F19-1B71-4202-AE17-47A9F93138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5C09CE40-68AC-46EE-8F0D-C2E5744E4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89110"/>
            <a:ext cx="12262514" cy="28808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8" name="Graphic 47">
            <a:extLst>
              <a:ext uri="{FF2B5EF4-FFF2-40B4-BE49-F238E27FC236}">
                <a16:creationId xmlns:a16="http://schemas.microsoft.com/office/drawing/2014/main" id="{DD30D61A-EE32-4717-B045-2E3942BEEF0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360280" y="-3345320"/>
            <a:ext cx="5486400" cy="12177040"/>
          </a:xfrm>
          <a:prstGeom prst="rect">
            <a:avLst/>
          </a:prstGeom>
        </p:spPr>
      </p:pic>
      <p:sp>
        <p:nvSpPr>
          <p:cNvPr id="2" name="Title 1">
            <a:extLst>
              <a:ext uri="{FF2B5EF4-FFF2-40B4-BE49-F238E27FC236}">
                <a16:creationId xmlns:a16="http://schemas.microsoft.com/office/drawing/2014/main" id="{AB27BCB7-7110-4034-BFFA-F7810CA76585}"/>
              </a:ext>
            </a:extLst>
          </p:cNvPr>
          <p:cNvSpPr>
            <a:spLocks noGrp="1"/>
          </p:cNvSpPr>
          <p:nvPr>
            <p:ph type="title"/>
          </p:nvPr>
        </p:nvSpPr>
        <p:spPr>
          <a:xfrm>
            <a:off x="384048" y="228918"/>
            <a:ext cx="5819527" cy="2264392"/>
          </a:xfrm>
        </p:spPr>
        <p:txBody>
          <a:bodyPr vert="horz" lIns="91440" tIns="45720" rIns="91440" bIns="45720" rtlCol="0" anchor="ctr">
            <a:normAutofit/>
          </a:bodyPr>
          <a:lstStyle/>
          <a:p>
            <a:r>
              <a:rPr lang="en-US" sz="5000" dirty="0"/>
              <a:t>ANALYSIS &amp; RESULTS - ANOMALY SCORES</a:t>
            </a:r>
          </a:p>
        </p:txBody>
      </p:sp>
      <p:sp>
        <p:nvSpPr>
          <p:cNvPr id="12" name="Content Placeholder 2">
            <a:extLst>
              <a:ext uri="{FF2B5EF4-FFF2-40B4-BE49-F238E27FC236}">
                <a16:creationId xmlns:a16="http://schemas.microsoft.com/office/drawing/2014/main" id="{2556C8A2-9A0C-4E7B-834F-10344EFEFBAF}"/>
              </a:ext>
            </a:extLst>
          </p:cNvPr>
          <p:cNvSpPr txBox="1">
            <a:spLocks/>
          </p:cNvSpPr>
          <p:nvPr/>
        </p:nvSpPr>
        <p:spPr>
          <a:xfrm>
            <a:off x="5950324" y="228916"/>
            <a:ext cx="5964307" cy="2789949"/>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indent="-228600" defTabSz="914400">
              <a:lnSpc>
                <a:spcPct val="90000"/>
              </a:lnSpc>
              <a:buFont typeface="Arial" panose="020B0604020202020204" pitchFamily="34" charset="0"/>
              <a:buChar char="•"/>
            </a:pPr>
            <a:r>
              <a:rPr lang="en-US" dirty="0">
                <a:solidFill>
                  <a:schemeClr val="tx1"/>
                </a:solidFill>
              </a:rPr>
              <a:t>Datapoints with scores less than 0 were considered anomalies for IF while higher scores meant increased likelihood of being anomalies for EIF and HBOS.</a:t>
            </a:r>
          </a:p>
          <a:p>
            <a:pPr indent="-228600" defTabSz="914400">
              <a:lnSpc>
                <a:spcPct val="90000"/>
              </a:lnSpc>
              <a:buFont typeface="Arial" panose="020B0604020202020204" pitchFamily="34" charset="0"/>
              <a:buChar char="•"/>
            </a:pPr>
            <a:r>
              <a:rPr lang="en-US" dirty="0">
                <a:solidFill>
                  <a:schemeClr val="tx1"/>
                </a:solidFill>
              </a:rPr>
              <a:t>IF and HBOS automatically returned anomaly labels based on ‘</a:t>
            </a:r>
            <a:r>
              <a:rPr lang="en-US" dirty="0" err="1">
                <a:solidFill>
                  <a:schemeClr val="tx1"/>
                </a:solidFill>
              </a:rPr>
              <a:t>contamination_factor</a:t>
            </a:r>
            <a:r>
              <a:rPr lang="en-US" dirty="0">
                <a:solidFill>
                  <a:schemeClr val="tx1"/>
                </a:solidFill>
              </a:rPr>
              <a:t>’.</a:t>
            </a:r>
          </a:p>
          <a:p>
            <a:pPr indent="-228600" defTabSz="914400">
              <a:lnSpc>
                <a:spcPct val="90000"/>
              </a:lnSpc>
              <a:buFont typeface="Arial" panose="020B0604020202020204" pitchFamily="34" charset="0"/>
              <a:buChar char="•"/>
            </a:pPr>
            <a:r>
              <a:rPr lang="en-US" dirty="0">
                <a:solidFill>
                  <a:schemeClr val="tx1"/>
                </a:solidFill>
              </a:rPr>
              <a:t>Identification of anomalies using EIF required manually defining anomaly threshold.</a:t>
            </a:r>
          </a:p>
          <a:p>
            <a:pPr indent="-228600" defTabSz="914400">
              <a:lnSpc>
                <a:spcPct val="90000"/>
              </a:lnSpc>
              <a:buFont typeface="Arial" panose="020B0604020202020204" pitchFamily="34" charset="0"/>
              <a:buChar char="•"/>
            </a:pPr>
            <a:endParaRPr lang="en-US" dirty="0">
              <a:solidFill>
                <a:schemeClr val="tx1"/>
              </a:solidFill>
            </a:endParaRPr>
          </a:p>
        </p:txBody>
      </p:sp>
      <p:pic>
        <p:nvPicPr>
          <p:cNvPr id="11" name="Picture 10" descr="Chart, box and whisker chart&#10;&#10;Description automatically generated">
            <a:extLst>
              <a:ext uri="{FF2B5EF4-FFF2-40B4-BE49-F238E27FC236}">
                <a16:creationId xmlns:a16="http://schemas.microsoft.com/office/drawing/2014/main" id="{B6C91B23-73D5-4EE1-92D7-0F902B740BAB}"/>
              </a:ext>
            </a:extLst>
          </p:cNvPr>
          <p:cNvPicPr>
            <a:picLocks noChangeAspect="1"/>
          </p:cNvPicPr>
          <p:nvPr/>
        </p:nvPicPr>
        <p:blipFill rotWithShape="1">
          <a:blip r:embed="rId4"/>
          <a:srcRect r="1158"/>
          <a:stretch/>
        </p:blipFill>
        <p:spPr>
          <a:xfrm>
            <a:off x="7715315" y="3589639"/>
            <a:ext cx="3558531" cy="2569333"/>
          </a:xfrm>
          <a:prstGeom prst="rect">
            <a:avLst/>
          </a:prstGeom>
        </p:spPr>
      </p:pic>
      <p:pic>
        <p:nvPicPr>
          <p:cNvPr id="9" name="Content Placeholder 8" descr="Chart, histogram&#10;&#10;Description automatically generated">
            <a:extLst>
              <a:ext uri="{FF2B5EF4-FFF2-40B4-BE49-F238E27FC236}">
                <a16:creationId xmlns:a16="http://schemas.microsoft.com/office/drawing/2014/main" id="{5AD028D5-66BD-4F7D-811B-5233C0DF969A}"/>
              </a:ext>
            </a:extLst>
          </p:cNvPr>
          <p:cNvPicPr>
            <a:picLocks noGrp="1" noChangeAspect="1"/>
          </p:cNvPicPr>
          <p:nvPr>
            <p:ph idx="1"/>
          </p:nvPr>
        </p:nvPicPr>
        <p:blipFill rotWithShape="1">
          <a:blip r:embed="rId5"/>
          <a:srcRect l="896"/>
          <a:stretch/>
        </p:blipFill>
        <p:spPr>
          <a:xfrm>
            <a:off x="813811" y="3557383"/>
            <a:ext cx="3418046" cy="2612578"/>
          </a:xfrm>
          <a:prstGeom prst="rect">
            <a:avLst/>
          </a:prstGeom>
        </p:spPr>
      </p:pic>
      <p:pic>
        <p:nvPicPr>
          <p:cNvPr id="10" name="Picture 9" descr="Chart, box and whisker chart&#10;&#10;Description automatically generated">
            <a:extLst>
              <a:ext uri="{FF2B5EF4-FFF2-40B4-BE49-F238E27FC236}">
                <a16:creationId xmlns:a16="http://schemas.microsoft.com/office/drawing/2014/main" id="{5B5718C7-3AC6-4698-B8B7-F1CFF815D91E}"/>
              </a:ext>
            </a:extLst>
          </p:cNvPr>
          <p:cNvPicPr>
            <a:picLocks noChangeAspect="1"/>
          </p:cNvPicPr>
          <p:nvPr/>
        </p:nvPicPr>
        <p:blipFill rotWithShape="1">
          <a:blip r:embed="rId6"/>
          <a:srcRect r="742"/>
          <a:stretch/>
        </p:blipFill>
        <p:spPr>
          <a:xfrm>
            <a:off x="4297269" y="3578653"/>
            <a:ext cx="3418046" cy="2591307"/>
          </a:xfrm>
          <a:prstGeom prst="rect">
            <a:avLst/>
          </a:prstGeom>
        </p:spPr>
      </p:pic>
      <p:sp>
        <p:nvSpPr>
          <p:cNvPr id="50" name="Rectangle 49">
            <a:extLst>
              <a:ext uri="{FF2B5EF4-FFF2-40B4-BE49-F238E27FC236}">
                <a16:creationId xmlns:a16="http://schemas.microsoft.com/office/drawing/2014/main" id="{E52E8AE1-28FB-4A31-A692-9153E86A8A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9191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FD80FAF-1D61-46CF-922F-F5B03A874DC3}"/>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538" y="0"/>
            <a:ext cx="4636546" cy="6857998"/>
          </a:xfrm>
          <a:prstGeom prst="rect">
            <a:avLst/>
          </a:prstGeom>
        </p:spPr>
      </p:pic>
      <p:sp>
        <p:nvSpPr>
          <p:cNvPr id="2" name="Title 1">
            <a:extLst>
              <a:ext uri="{FF2B5EF4-FFF2-40B4-BE49-F238E27FC236}">
                <a16:creationId xmlns:a16="http://schemas.microsoft.com/office/drawing/2014/main" id="{D6E5AEAB-73D2-4743-AC05-AA8A3586080D}"/>
              </a:ext>
            </a:extLst>
          </p:cNvPr>
          <p:cNvSpPr>
            <a:spLocks noGrp="1"/>
          </p:cNvSpPr>
          <p:nvPr>
            <p:ph type="title"/>
          </p:nvPr>
        </p:nvSpPr>
        <p:spPr>
          <a:xfrm>
            <a:off x="648929" y="316006"/>
            <a:ext cx="3667039" cy="1989863"/>
          </a:xfrm>
        </p:spPr>
        <p:txBody>
          <a:bodyPr vert="horz" lIns="91440" tIns="45720" rIns="91440" bIns="45720" rtlCol="0" anchor="ctr">
            <a:normAutofit/>
          </a:bodyPr>
          <a:lstStyle/>
          <a:p>
            <a:r>
              <a:rPr lang="en-US" sz="4000" dirty="0"/>
              <a:t>ANALYSIS &amp; RESULTS – TRAINING SET</a:t>
            </a:r>
          </a:p>
        </p:txBody>
      </p:sp>
      <p:sp>
        <p:nvSpPr>
          <p:cNvPr id="5" name="Content Placeholder 2">
            <a:extLst>
              <a:ext uri="{FF2B5EF4-FFF2-40B4-BE49-F238E27FC236}">
                <a16:creationId xmlns:a16="http://schemas.microsoft.com/office/drawing/2014/main" id="{CE1CC431-5DCE-4D81-8CF9-4C20C887A53D}"/>
              </a:ext>
            </a:extLst>
          </p:cNvPr>
          <p:cNvSpPr txBox="1">
            <a:spLocks/>
          </p:cNvSpPr>
          <p:nvPr/>
        </p:nvSpPr>
        <p:spPr>
          <a:xfrm>
            <a:off x="648931" y="2438401"/>
            <a:ext cx="3667036" cy="37795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indent="-228600" defTabSz="914400">
              <a:lnSpc>
                <a:spcPct val="90000"/>
              </a:lnSpc>
              <a:buFont typeface="Arial" panose="020B0604020202020204" pitchFamily="34" charset="0"/>
              <a:buChar char="•"/>
            </a:pPr>
            <a:r>
              <a:rPr lang="en-US" dirty="0">
                <a:solidFill>
                  <a:schemeClr val="tx1"/>
                </a:solidFill>
              </a:rPr>
              <a:t>F1 score was used to tune performance of the models.</a:t>
            </a:r>
          </a:p>
          <a:p>
            <a:pPr indent="-228600" defTabSz="914400">
              <a:lnSpc>
                <a:spcPct val="90000"/>
              </a:lnSpc>
              <a:buFont typeface="Arial" panose="020B0604020202020204" pitchFamily="34" charset="0"/>
              <a:buChar char="•"/>
            </a:pPr>
            <a:r>
              <a:rPr lang="en-US" dirty="0">
                <a:solidFill>
                  <a:schemeClr val="tx1"/>
                </a:solidFill>
              </a:rPr>
              <a:t>AD with EIF performed best among three AD versions across all models.</a:t>
            </a:r>
          </a:p>
          <a:p>
            <a:pPr indent="-228600" defTabSz="914400">
              <a:lnSpc>
                <a:spcPct val="90000"/>
              </a:lnSpc>
              <a:buFont typeface="Arial" panose="020B0604020202020204" pitchFamily="34" charset="0"/>
              <a:buChar char="•"/>
            </a:pPr>
            <a:r>
              <a:rPr lang="en-US" dirty="0">
                <a:solidFill>
                  <a:schemeClr val="tx1"/>
                </a:solidFill>
              </a:rPr>
              <a:t>3 of out 5 predictive models benefited from AD and LR benefited the most.</a:t>
            </a:r>
          </a:p>
          <a:p>
            <a:pPr indent="-228600" defTabSz="914400">
              <a:lnSpc>
                <a:spcPct val="90000"/>
              </a:lnSpc>
              <a:buFont typeface="Arial" panose="020B0604020202020204" pitchFamily="34" charset="0"/>
              <a:buChar char="•"/>
            </a:pPr>
            <a:r>
              <a:rPr lang="en-US" dirty="0">
                <a:solidFill>
                  <a:schemeClr val="tx1"/>
                </a:solidFill>
              </a:rPr>
              <a:t>DT and SVM saw decreases in performance after AD.</a:t>
            </a:r>
          </a:p>
          <a:p>
            <a:pPr indent="-228600" defTabSz="914400">
              <a:lnSpc>
                <a:spcPct val="90000"/>
              </a:lnSpc>
              <a:buFont typeface="Arial" panose="020B0604020202020204" pitchFamily="34" charset="0"/>
              <a:buChar char="•"/>
            </a:pPr>
            <a:endParaRPr lang="en-US" dirty="0">
              <a:solidFill>
                <a:schemeClr val="tx1"/>
              </a:solidFill>
            </a:endParaRPr>
          </a:p>
          <a:p>
            <a:pPr indent="-228600" defTabSz="914400">
              <a:lnSpc>
                <a:spcPct val="90000"/>
              </a:lnSpc>
              <a:buFont typeface="Arial" panose="020B0604020202020204" pitchFamily="34" charset="0"/>
              <a:buChar char="•"/>
            </a:pPr>
            <a:endParaRPr lang="en-US" dirty="0">
              <a:solidFill>
                <a:schemeClr val="tx1"/>
              </a:solidFill>
            </a:endParaRPr>
          </a:p>
          <a:p>
            <a:pPr indent="-228600" defTabSz="914400">
              <a:lnSpc>
                <a:spcPct val="90000"/>
              </a:lnSpc>
              <a:buFont typeface="Arial" panose="020B0604020202020204" pitchFamily="34" charset="0"/>
              <a:buChar char="•"/>
            </a:pPr>
            <a:endParaRPr lang="en-US" dirty="0">
              <a:solidFill>
                <a:schemeClr val="tx1"/>
              </a:solidFill>
            </a:endParaRPr>
          </a:p>
        </p:txBody>
      </p:sp>
      <p:sp>
        <p:nvSpPr>
          <p:cNvPr id="19" name="Rectangle 18">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Table&#10;&#10;Description automatically generated">
            <a:extLst>
              <a:ext uri="{FF2B5EF4-FFF2-40B4-BE49-F238E27FC236}">
                <a16:creationId xmlns:a16="http://schemas.microsoft.com/office/drawing/2014/main" id="{B907269C-44D5-4561-BE94-C5B3FFF76858}"/>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140" r="10" b="-341"/>
          <a:stretch/>
        </p:blipFill>
        <p:spPr bwMode="auto">
          <a:xfrm>
            <a:off x="5056094" y="293811"/>
            <a:ext cx="6723530" cy="6295248"/>
          </a:xfrm>
          <a:prstGeom prst="rect">
            <a:avLst/>
          </a:prstGeom>
          <a:noFill/>
          <a:effectLst/>
        </p:spPr>
      </p:pic>
      <p:cxnSp>
        <p:nvCxnSpPr>
          <p:cNvPr id="27" name="Straight Connector 26">
            <a:extLst>
              <a:ext uri="{FF2B5EF4-FFF2-40B4-BE49-F238E27FC236}">
                <a16:creationId xmlns:a16="http://schemas.microsoft.com/office/drawing/2014/main" id="{D463B029-F63E-474C-A9D2-D30774F9C876}"/>
              </a:ext>
            </a:extLst>
          </p:cNvPr>
          <p:cNvCxnSpPr/>
          <p:nvPr/>
        </p:nvCxnSpPr>
        <p:spPr>
          <a:xfrm>
            <a:off x="746312" y="2245659"/>
            <a:ext cx="3281082" cy="0"/>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48747692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F28DE7B-3648-49CB-A3A6-BBCA5C174855}"/>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538" y="0"/>
            <a:ext cx="4636546" cy="6857998"/>
          </a:xfrm>
          <a:prstGeom prst="rect">
            <a:avLst/>
          </a:prstGeom>
        </p:spPr>
      </p:pic>
      <p:sp>
        <p:nvSpPr>
          <p:cNvPr id="2" name="Title 1">
            <a:extLst>
              <a:ext uri="{FF2B5EF4-FFF2-40B4-BE49-F238E27FC236}">
                <a16:creationId xmlns:a16="http://schemas.microsoft.com/office/drawing/2014/main" id="{D6E5AEAB-73D2-4743-AC05-AA8A3586080D}"/>
              </a:ext>
            </a:extLst>
          </p:cNvPr>
          <p:cNvSpPr>
            <a:spLocks noGrp="1"/>
          </p:cNvSpPr>
          <p:nvPr>
            <p:ph type="title"/>
          </p:nvPr>
        </p:nvSpPr>
        <p:spPr>
          <a:xfrm>
            <a:off x="648929" y="268942"/>
            <a:ext cx="3667039" cy="2036928"/>
          </a:xfrm>
        </p:spPr>
        <p:txBody>
          <a:bodyPr vert="horz" lIns="91440" tIns="45720" rIns="91440" bIns="45720" rtlCol="0" anchor="ctr">
            <a:normAutofit/>
          </a:bodyPr>
          <a:lstStyle/>
          <a:p>
            <a:r>
              <a:rPr lang="en-US" sz="4000" dirty="0"/>
              <a:t>ANALYSIS AND RESULTS – TESTING SET</a:t>
            </a:r>
          </a:p>
        </p:txBody>
      </p:sp>
      <p:sp>
        <p:nvSpPr>
          <p:cNvPr id="9" name="Content Placeholder 2">
            <a:extLst>
              <a:ext uri="{FF2B5EF4-FFF2-40B4-BE49-F238E27FC236}">
                <a16:creationId xmlns:a16="http://schemas.microsoft.com/office/drawing/2014/main" id="{2574AF9E-818C-4409-A9D3-AF3A09C2273F}"/>
              </a:ext>
            </a:extLst>
          </p:cNvPr>
          <p:cNvSpPr txBox="1">
            <a:spLocks/>
          </p:cNvSpPr>
          <p:nvPr/>
        </p:nvSpPr>
        <p:spPr>
          <a:xfrm>
            <a:off x="648931" y="2438401"/>
            <a:ext cx="3667036" cy="37795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indent="-228600" defTabSz="914400">
              <a:lnSpc>
                <a:spcPct val="90000"/>
              </a:lnSpc>
              <a:buFont typeface="Arial" panose="020B0604020202020204" pitchFamily="34" charset="0"/>
              <a:buChar char="•"/>
            </a:pPr>
            <a:r>
              <a:rPr lang="en-US" dirty="0">
                <a:solidFill>
                  <a:schemeClr val="tx1"/>
                </a:solidFill>
              </a:rPr>
              <a:t>Best performing AD versions differed depending on the modelling technique.</a:t>
            </a:r>
          </a:p>
          <a:p>
            <a:pPr indent="-228600" defTabSz="914400">
              <a:lnSpc>
                <a:spcPct val="90000"/>
              </a:lnSpc>
              <a:buFont typeface="Arial" panose="020B0604020202020204" pitchFamily="34" charset="0"/>
              <a:buChar char="•"/>
            </a:pPr>
            <a:r>
              <a:rPr lang="en-US" dirty="0">
                <a:solidFill>
                  <a:schemeClr val="tx1"/>
                </a:solidFill>
              </a:rPr>
              <a:t>AD with IF performed best of the three AD techniques. </a:t>
            </a:r>
          </a:p>
          <a:p>
            <a:pPr indent="-228600" defTabSz="914400">
              <a:lnSpc>
                <a:spcPct val="90000"/>
              </a:lnSpc>
              <a:buFont typeface="Arial" panose="020B0604020202020204" pitchFamily="34" charset="0"/>
              <a:buChar char="•"/>
            </a:pPr>
            <a:r>
              <a:rPr lang="en-US" dirty="0">
                <a:solidFill>
                  <a:schemeClr val="tx1"/>
                </a:solidFill>
              </a:rPr>
              <a:t>4 out of 5 predictive models benefited from AD and LR once again benefited most.</a:t>
            </a:r>
          </a:p>
          <a:p>
            <a:pPr indent="-228600" defTabSz="914400">
              <a:lnSpc>
                <a:spcPct val="90000"/>
              </a:lnSpc>
              <a:buFont typeface="Arial" panose="020B0604020202020204" pitchFamily="34" charset="0"/>
              <a:buChar char="•"/>
            </a:pPr>
            <a:r>
              <a:rPr lang="en-US" dirty="0">
                <a:solidFill>
                  <a:schemeClr val="tx1"/>
                </a:solidFill>
              </a:rPr>
              <a:t>Only SVM saw decrease in performance after AD.</a:t>
            </a:r>
          </a:p>
          <a:p>
            <a:pPr indent="-228600" defTabSz="914400">
              <a:lnSpc>
                <a:spcPct val="90000"/>
              </a:lnSpc>
              <a:buFont typeface="Arial" panose="020B0604020202020204" pitchFamily="34" charset="0"/>
              <a:buChar char="•"/>
            </a:pPr>
            <a:endParaRPr lang="en-US" dirty="0">
              <a:solidFill>
                <a:schemeClr val="tx1"/>
              </a:solidFill>
            </a:endParaRPr>
          </a:p>
          <a:p>
            <a:pPr indent="-228600" defTabSz="914400">
              <a:lnSpc>
                <a:spcPct val="90000"/>
              </a:lnSpc>
              <a:buFont typeface="Arial" panose="020B0604020202020204" pitchFamily="34" charset="0"/>
              <a:buChar char="•"/>
            </a:pPr>
            <a:endParaRPr lang="en-US" dirty="0">
              <a:solidFill>
                <a:schemeClr val="tx1"/>
              </a:solidFill>
            </a:endParaRPr>
          </a:p>
          <a:p>
            <a:pPr indent="-228600" defTabSz="914400">
              <a:lnSpc>
                <a:spcPct val="90000"/>
              </a:lnSpc>
              <a:buFont typeface="Arial" panose="020B0604020202020204" pitchFamily="34" charset="0"/>
              <a:buChar char="•"/>
            </a:pPr>
            <a:endParaRPr lang="en-US" dirty="0">
              <a:solidFill>
                <a:schemeClr val="tx1"/>
              </a:solidFill>
            </a:endParaRPr>
          </a:p>
        </p:txBody>
      </p:sp>
      <p:sp>
        <p:nvSpPr>
          <p:cNvPr id="14" name="Rectangle 13">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Table&#10;&#10;Description automatically generated">
            <a:extLst>
              <a:ext uri="{FF2B5EF4-FFF2-40B4-BE49-F238E27FC236}">
                <a16:creationId xmlns:a16="http://schemas.microsoft.com/office/drawing/2014/main" id="{C96CB327-4827-4B8D-A3DB-289B051A12DC}"/>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11" r="10" b="373"/>
          <a:stretch/>
        </p:blipFill>
        <p:spPr bwMode="auto">
          <a:xfrm>
            <a:off x="4965435" y="268942"/>
            <a:ext cx="6955383" cy="6326840"/>
          </a:xfrm>
          <a:prstGeom prst="rect">
            <a:avLst/>
          </a:prstGeom>
          <a:noFill/>
          <a:effectLst/>
        </p:spPr>
      </p:pic>
      <p:sp>
        <p:nvSpPr>
          <p:cNvPr id="8" name="Content Placeholder 2">
            <a:extLst>
              <a:ext uri="{FF2B5EF4-FFF2-40B4-BE49-F238E27FC236}">
                <a16:creationId xmlns:a16="http://schemas.microsoft.com/office/drawing/2014/main" id="{D19D0DA5-C63A-48DE-A5DF-95D3F49F032B}"/>
              </a:ext>
            </a:extLst>
          </p:cNvPr>
          <p:cNvSpPr txBox="1">
            <a:spLocks/>
          </p:cNvSpPr>
          <p:nvPr/>
        </p:nvSpPr>
        <p:spPr>
          <a:xfrm>
            <a:off x="6533982" y="1531480"/>
            <a:ext cx="4921262" cy="49590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dirty="0"/>
          </a:p>
          <a:p>
            <a:endParaRPr lang="en-IN" dirty="0"/>
          </a:p>
          <a:p>
            <a:endParaRPr lang="en-IN" dirty="0"/>
          </a:p>
        </p:txBody>
      </p:sp>
      <p:cxnSp>
        <p:nvCxnSpPr>
          <p:cNvPr id="12" name="Straight Connector 11">
            <a:extLst>
              <a:ext uri="{FF2B5EF4-FFF2-40B4-BE49-F238E27FC236}">
                <a16:creationId xmlns:a16="http://schemas.microsoft.com/office/drawing/2014/main" id="{AA243255-8CC1-41F7-83B8-22D1985BC781}"/>
              </a:ext>
            </a:extLst>
          </p:cNvPr>
          <p:cNvCxnSpPr/>
          <p:nvPr/>
        </p:nvCxnSpPr>
        <p:spPr>
          <a:xfrm>
            <a:off x="746312" y="2245659"/>
            <a:ext cx="3281082" cy="0"/>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75699468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7" name="Picture 6" descr="Financial graphs on a dark display">
            <a:extLst>
              <a:ext uri="{FF2B5EF4-FFF2-40B4-BE49-F238E27FC236}">
                <a16:creationId xmlns:a16="http://schemas.microsoft.com/office/drawing/2014/main" id="{1E6C8E11-CAC0-44B1-8905-E63B6C5AAEE0}"/>
              </a:ext>
            </a:extLst>
          </p:cNvPr>
          <p:cNvPicPr>
            <a:picLocks noChangeAspect="1"/>
          </p:cNvPicPr>
          <p:nvPr/>
        </p:nvPicPr>
        <p:blipFill rotWithShape="1">
          <a:blip r:embed="rId2">
            <a:alphaModFix amt="40000"/>
          </a:blip>
          <a:srcRect t="10000"/>
          <a:stretch/>
        </p:blipFill>
        <p:spPr>
          <a:xfrm>
            <a:off x="21" y="10"/>
            <a:ext cx="12191979" cy="6857990"/>
          </a:xfrm>
          <a:prstGeom prst="rect">
            <a:avLst/>
          </a:prstGeom>
        </p:spPr>
      </p:pic>
      <p:sp>
        <p:nvSpPr>
          <p:cNvPr id="2" name="Title 1">
            <a:extLst>
              <a:ext uri="{FF2B5EF4-FFF2-40B4-BE49-F238E27FC236}">
                <a16:creationId xmlns:a16="http://schemas.microsoft.com/office/drawing/2014/main" id="{F83E2AE5-BC6E-4A7C-BE62-797D1786BF3C}"/>
              </a:ext>
            </a:extLst>
          </p:cNvPr>
          <p:cNvSpPr>
            <a:spLocks noGrp="1"/>
          </p:cNvSpPr>
          <p:nvPr>
            <p:ph type="title"/>
          </p:nvPr>
        </p:nvSpPr>
        <p:spPr>
          <a:xfrm>
            <a:off x="1014141" y="1450655"/>
            <a:ext cx="3932030" cy="3956690"/>
          </a:xfrm>
        </p:spPr>
        <p:txBody>
          <a:bodyPr anchor="ctr">
            <a:normAutofit/>
          </a:bodyPr>
          <a:lstStyle/>
          <a:p>
            <a:r>
              <a:rPr lang="en-IN" sz="5000">
                <a:solidFill>
                  <a:schemeClr val="bg1"/>
                </a:solidFill>
              </a:rPr>
              <a:t>CONCLUSIONS</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D6A73F0-8B35-4A29-86D7-C0EB8A9C3DF1}"/>
              </a:ext>
            </a:extLst>
          </p:cNvPr>
          <p:cNvSpPr>
            <a:spLocks noGrp="1"/>
          </p:cNvSpPr>
          <p:nvPr>
            <p:ph idx="1"/>
          </p:nvPr>
        </p:nvSpPr>
        <p:spPr>
          <a:xfrm>
            <a:off x="6096000" y="1163171"/>
            <a:ext cx="5008901" cy="4740082"/>
          </a:xfrm>
        </p:spPr>
        <p:txBody>
          <a:bodyPr anchor="ctr">
            <a:normAutofit/>
          </a:bodyPr>
          <a:lstStyle/>
          <a:p>
            <a:r>
              <a:rPr lang="en-GB" sz="1800" dirty="0">
                <a:solidFill>
                  <a:schemeClr val="bg1"/>
                </a:solidFill>
              </a:rPr>
              <a:t>Impact analysis of the differences in performance of five predictive models when AD is administered was completed as part of second objective</a:t>
            </a:r>
          </a:p>
          <a:p>
            <a:r>
              <a:rPr lang="en-GB" sz="1800" dirty="0">
                <a:solidFill>
                  <a:schemeClr val="bg1"/>
                </a:solidFill>
              </a:rPr>
              <a:t>Based on the testing set, we identified IF as an AD technique compatible with our categorical dataset while enhancing performance for four of our five models. This completed our first objective</a:t>
            </a:r>
          </a:p>
          <a:p>
            <a:r>
              <a:rPr lang="en-GB" sz="1800" dirty="0">
                <a:solidFill>
                  <a:schemeClr val="bg1"/>
                </a:solidFill>
              </a:rPr>
              <a:t>We partially fulfilled the third objective which was to improve the prediction of Covid-19. AD based predictions made improvements for all models except SVM</a:t>
            </a:r>
          </a:p>
          <a:p>
            <a:r>
              <a:rPr lang="en-GB" sz="1800" dirty="0">
                <a:solidFill>
                  <a:schemeClr val="bg1"/>
                </a:solidFill>
              </a:rPr>
              <a:t>However, outcomes of the research were restricted the limited size of dataset (6,512 samples). In future studies, a larger dataset is recommended</a:t>
            </a:r>
          </a:p>
        </p:txBody>
      </p:sp>
    </p:spTree>
    <p:extLst>
      <p:ext uri="{BB962C8B-B14F-4D97-AF65-F5344CB8AC3E}">
        <p14:creationId xmlns:p14="http://schemas.microsoft.com/office/powerpoint/2010/main" val="889060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7" name="Picture 6" descr="Financial graphs on a dark display">
            <a:extLst>
              <a:ext uri="{FF2B5EF4-FFF2-40B4-BE49-F238E27FC236}">
                <a16:creationId xmlns:a16="http://schemas.microsoft.com/office/drawing/2014/main" id="{1E6C8E11-CAC0-44B1-8905-E63B6C5AAEE0}"/>
              </a:ext>
            </a:extLst>
          </p:cNvPr>
          <p:cNvPicPr>
            <a:picLocks noChangeAspect="1"/>
          </p:cNvPicPr>
          <p:nvPr/>
        </p:nvPicPr>
        <p:blipFill rotWithShape="1">
          <a:blip r:embed="rId2">
            <a:alphaModFix amt="40000"/>
          </a:blip>
          <a:srcRect t="10000"/>
          <a:stretch/>
        </p:blipFill>
        <p:spPr>
          <a:xfrm>
            <a:off x="21" y="10"/>
            <a:ext cx="12191979" cy="6857990"/>
          </a:xfrm>
          <a:prstGeom prst="rect">
            <a:avLst/>
          </a:prstGeom>
        </p:spPr>
      </p:pic>
      <p:sp>
        <p:nvSpPr>
          <p:cNvPr id="2" name="Title 1">
            <a:extLst>
              <a:ext uri="{FF2B5EF4-FFF2-40B4-BE49-F238E27FC236}">
                <a16:creationId xmlns:a16="http://schemas.microsoft.com/office/drawing/2014/main" id="{F83E2AE5-BC6E-4A7C-BE62-797D1786BF3C}"/>
              </a:ext>
            </a:extLst>
          </p:cNvPr>
          <p:cNvSpPr>
            <a:spLocks noGrp="1"/>
          </p:cNvSpPr>
          <p:nvPr>
            <p:ph type="title"/>
          </p:nvPr>
        </p:nvSpPr>
        <p:spPr>
          <a:xfrm>
            <a:off x="1014141" y="1450655"/>
            <a:ext cx="3932030" cy="3956690"/>
          </a:xfrm>
        </p:spPr>
        <p:txBody>
          <a:bodyPr anchor="ctr">
            <a:normAutofit/>
          </a:bodyPr>
          <a:lstStyle/>
          <a:p>
            <a:r>
              <a:rPr lang="en-IN" sz="5000">
                <a:solidFill>
                  <a:schemeClr val="bg1"/>
                </a:solidFill>
              </a:rPr>
              <a:t>CONCLUSIONS</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D6A73F0-8B35-4A29-86D7-C0EB8A9C3DF1}"/>
              </a:ext>
            </a:extLst>
          </p:cNvPr>
          <p:cNvSpPr>
            <a:spLocks noGrp="1"/>
          </p:cNvSpPr>
          <p:nvPr>
            <p:ph idx="1"/>
          </p:nvPr>
        </p:nvSpPr>
        <p:spPr>
          <a:xfrm>
            <a:off x="6096000" y="1108061"/>
            <a:ext cx="5008901" cy="4571972"/>
          </a:xfrm>
        </p:spPr>
        <p:txBody>
          <a:bodyPr anchor="ctr">
            <a:normAutofit/>
          </a:bodyPr>
          <a:lstStyle/>
          <a:p>
            <a:r>
              <a:rPr lang="en-IN" sz="2000" dirty="0">
                <a:solidFill>
                  <a:schemeClr val="bg1"/>
                </a:solidFill>
              </a:rPr>
              <a:t>Further research into other compatible AD techniques using larger datasets is required to find options for SVM.</a:t>
            </a:r>
          </a:p>
          <a:p>
            <a:r>
              <a:rPr lang="en-IN" sz="2000" dirty="0">
                <a:solidFill>
                  <a:schemeClr val="bg1"/>
                </a:solidFill>
              </a:rPr>
              <a:t>XGBOD is an ensemble-based AD technique that can be considered in future studies once documentation and implementation options expand.</a:t>
            </a:r>
          </a:p>
        </p:txBody>
      </p:sp>
    </p:spTree>
    <p:extLst>
      <p:ext uri="{BB962C8B-B14F-4D97-AF65-F5344CB8AC3E}">
        <p14:creationId xmlns:p14="http://schemas.microsoft.com/office/powerpoint/2010/main" val="143681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0">
            <a:extLst>
              <a:ext uri="{FF2B5EF4-FFF2-40B4-BE49-F238E27FC236}">
                <a16:creationId xmlns:a16="http://schemas.microsoft.com/office/drawing/2014/main" id="{ED3707AD-8261-4357-9C64-EEC41E832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 y="-427"/>
            <a:ext cx="6086683" cy="6858428"/>
          </a:xfrm>
          <a:prstGeom prst="rect">
            <a:avLst/>
          </a:prstGeom>
          <a:gradFill>
            <a:gsLst>
              <a:gs pos="0">
                <a:srgbClr val="000000">
                  <a:alpha val="53000"/>
                </a:srgbClr>
              </a:gs>
              <a:gs pos="82000">
                <a:schemeClr val="accent1">
                  <a:lumMod val="75000"/>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12">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498142"/>
            <a:ext cx="12191999" cy="6359430"/>
          </a:xfrm>
          <a:prstGeom prst="rect">
            <a:avLst/>
          </a:prstGeom>
          <a:gradFill>
            <a:gsLst>
              <a:gs pos="13000">
                <a:schemeClr val="accent1">
                  <a:lumMod val="75000"/>
                  <a:alpha val="39000"/>
                </a:schemeClr>
              </a:gs>
              <a:gs pos="100000">
                <a:srgbClr val="000000">
                  <a:alpha val="32000"/>
                </a:srgb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28"/>
            <a:ext cx="6096001" cy="6858000"/>
          </a:xfrm>
          <a:prstGeom prst="rect">
            <a:avLst/>
          </a:prstGeom>
          <a:gradFill>
            <a:gsLst>
              <a:gs pos="13000">
                <a:srgbClr val="000000">
                  <a:alpha val="39000"/>
                </a:srgbClr>
              </a:gs>
              <a:gs pos="99000">
                <a:schemeClr val="accent1">
                  <a:lumMod val="50000"/>
                  <a:alpha val="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16">
            <a:extLst>
              <a:ext uri="{FF2B5EF4-FFF2-40B4-BE49-F238E27FC236}">
                <a16:creationId xmlns:a16="http://schemas.microsoft.com/office/drawing/2014/main" id="{D1B01BE8-EBAB-4286-84CC-EC07C7F957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400370"/>
          </a:xfrm>
          <a:prstGeom prst="rect">
            <a:avLst/>
          </a:prstGeom>
          <a:gradFill>
            <a:gsLst>
              <a:gs pos="0">
                <a:srgbClr val="000000">
                  <a:alpha val="70000"/>
                </a:srgbClr>
              </a:gs>
              <a:gs pos="99000">
                <a:schemeClr val="accent1">
                  <a:lumMod val="75000"/>
                  <a:alpha val="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13">
            <a:extLst>
              <a:ext uri="{FF2B5EF4-FFF2-40B4-BE49-F238E27FC236}">
                <a16:creationId xmlns:a16="http://schemas.microsoft.com/office/drawing/2014/main" id="{B810725C-984E-4EC2-A5FA-A193878CB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59729" y="-716753"/>
            <a:ext cx="4893880"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0">
                <a:schemeClr val="accent1">
                  <a:lumMod val="50000"/>
                  <a:alpha val="0"/>
                </a:schemeClr>
              </a:gs>
              <a:gs pos="100000">
                <a:schemeClr val="accent1">
                  <a:alpha val="23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descr="A picture containing engineering drawing&#10;&#10;Description automatically generated">
            <a:extLst>
              <a:ext uri="{FF2B5EF4-FFF2-40B4-BE49-F238E27FC236}">
                <a16:creationId xmlns:a16="http://schemas.microsoft.com/office/drawing/2014/main" id="{C4B76954-517D-44F6-92DF-4453B440F34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9345" b="26548"/>
          <a:stretch/>
        </p:blipFill>
        <p:spPr>
          <a:xfrm>
            <a:off x="-9320" y="-856"/>
            <a:ext cx="12191995" cy="6857573"/>
          </a:xfrm>
          <a:prstGeom prst="rect">
            <a:avLst/>
          </a:prstGeom>
        </p:spPr>
      </p:pic>
      <p:sp>
        <p:nvSpPr>
          <p:cNvPr id="2" name="Title 1">
            <a:extLst>
              <a:ext uri="{FF2B5EF4-FFF2-40B4-BE49-F238E27FC236}">
                <a16:creationId xmlns:a16="http://schemas.microsoft.com/office/drawing/2014/main" id="{AB27BCB7-7110-4034-BFFA-F7810CA76585}"/>
              </a:ext>
            </a:extLst>
          </p:cNvPr>
          <p:cNvSpPr>
            <a:spLocks noGrp="1"/>
          </p:cNvSpPr>
          <p:nvPr>
            <p:ph type="title"/>
          </p:nvPr>
        </p:nvSpPr>
        <p:spPr>
          <a:xfrm>
            <a:off x="2362199" y="3115264"/>
            <a:ext cx="7457441" cy="2863883"/>
          </a:xfrm>
        </p:spPr>
        <p:txBody>
          <a:bodyPr vert="horz" lIns="91440" tIns="45720" rIns="91440" bIns="45720" rtlCol="0" anchor="ctr">
            <a:normAutofit/>
          </a:bodyPr>
          <a:lstStyle/>
          <a:p>
            <a:pPr algn="ctr"/>
            <a:r>
              <a:rPr lang="en-US" sz="4800" kern="1200">
                <a:solidFill>
                  <a:srgbClr val="FFFFFF"/>
                </a:solidFill>
                <a:latin typeface="+mj-lt"/>
                <a:ea typeface="+mj-ea"/>
                <a:cs typeface="+mj-cs"/>
              </a:rPr>
              <a:t>THANK YOU</a:t>
            </a:r>
          </a:p>
        </p:txBody>
      </p:sp>
      <p:cxnSp>
        <p:nvCxnSpPr>
          <p:cNvPr id="33" name="Straight Connector 32">
            <a:extLst>
              <a:ext uri="{FF2B5EF4-FFF2-40B4-BE49-F238E27FC236}">
                <a16:creationId xmlns:a16="http://schemas.microsoft.com/office/drawing/2014/main" id="{CA1739AD-4B75-4970-8AA7-9CCC9DB425E7}"/>
              </a:ext>
            </a:extLst>
          </p:cNvPr>
          <p:cNvCxnSpPr/>
          <p:nvPr/>
        </p:nvCxnSpPr>
        <p:spPr>
          <a:xfrm>
            <a:off x="4457700" y="3745006"/>
            <a:ext cx="3281082"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34" name="Straight Connector 33">
            <a:extLst>
              <a:ext uri="{FF2B5EF4-FFF2-40B4-BE49-F238E27FC236}">
                <a16:creationId xmlns:a16="http://schemas.microsoft.com/office/drawing/2014/main" id="{6CD31680-B4B8-4B84-AA24-DD936CDCBBBD}"/>
              </a:ext>
            </a:extLst>
          </p:cNvPr>
          <p:cNvCxnSpPr/>
          <p:nvPr/>
        </p:nvCxnSpPr>
        <p:spPr>
          <a:xfrm>
            <a:off x="4457700" y="5363135"/>
            <a:ext cx="3281082" cy="0"/>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16386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005C616-6139-47B3-BF77-59176F3C8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49882614-11C4-4368-9534-6EBAC3488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2684274" y="-4610867"/>
            <a:ext cx="7223503" cy="16095236"/>
          </a:xfrm>
          <a:prstGeom prst="rect">
            <a:avLst/>
          </a:prstGeom>
        </p:spPr>
      </p:pic>
      <p:sp>
        <p:nvSpPr>
          <p:cNvPr id="2" name="Title 1">
            <a:extLst>
              <a:ext uri="{FF2B5EF4-FFF2-40B4-BE49-F238E27FC236}">
                <a16:creationId xmlns:a16="http://schemas.microsoft.com/office/drawing/2014/main" id="{EFAB7582-9E0C-4D98-8EEF-258A76C07D65}"/>
              </a:ext>
            </a:extLst>
          </p:cNvPr>
          <p:cNvSpPr>
            <a:spLocks noGrp="1"/>
          </p:cNvSpPr>
          <p:nvPr>
            <p:ph type="title"/>
          </p:nvPr>
        </p:nvSpPr>
        <p:spPr>
          <a:xfrm>
            <a:off x="384048" y="3789400"/>
            <a:ext cx="5807575" cy="2264392"/>
          </a:xfrm>
        </p:spPr>
        <p:txBody>
          <a:bodyPr anchor="ctr">
            <a:normAutofit/>
          </a:bodyPr>
          <a:lstStyle/>
          <a:p>
            <a:r>
              <a:rPr lang="en-IN" sz="5000" dirty="0">
                <a:cs typeface="Times New Roman" panose="02020603050405020304" pitchFamily="18" charset="0"/>
              </a:rPr>
              <a:t>INTRODUCTION</a:t>
            </a:r>
          </a:p>
        </p:txBody>
      </p:sp>
      <p:pic>
        <p:nvPicPr>
          <p:cNvPr id="5" name="Picture 4" descr="A picture containing engineering drawing&#10;&#10;Description automatically generated">
            <a:extLst>
              <a:ext uri="{FF2B5EF4-FFF2-40B4-BE49-F238E27FC236}">
                <a16:creationId xmlns:a16="http://schemas.microsoft.com/office/drawing/2014/main" id="{0C26EDF4-B6EC-46E0-AC4E-0A9FF33F39B5}"/>
              </a:ext>
            </a:extLst>
          </p:cNvPr>
          <p:cNvPicPr>
            <a:picLocks noChangeAspect="1"/>
          </p:cNvPicPr>
          <p:nvPr/>
        </p:nvPicPr>
        <p:blipFill rotWithShape="1">
          <a:blip r:embed="rId4">
            <a:extLst>
              <a:ext uri="{28A0092B-C50C-407E-A947-70E740481C1C}">
                <a14:useLocalDpi xmlns:a14="http://schemas.microsoft.com/office/drawing/2010/main" val="0"/>
              </a:ext>
            </a:extLst>
          </a:blip>
          <a:srcRect t="19345" b="26548"/>
          <a:stretch/>
        </p:blipFill>
        <p:spPr>
          <a:xfrm>
            <a:off x="0" y="0"/>
            <a:ext cx="12017665" cy="2933936"/>
          </a:xfrm>
          <a:prstGeom prst="rect">
            <a:avLst/>
          </a:prstGeom>
        </p:spPr>
      </p:pic>
      <p:sp>
        <p:nvSpPr>
          <p:cNvPr id="14" name="Rectangle 13">
            <a:extLst>
              <a:ext uri="{FF2B5EF4-FFF2-40B4-BE49-F238E27FC236}">
                <a16:creationId xmlns:a16="http://schemas.microsoft.com/office/drawing/2014/main" id="{93C59B8F-AEFF-4D3A-BA0E-3C4311198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C07CBA-76A9-4CB0-9A60-0A8FD04AB7C2}"/>
              </a:ext>
            </a:extLst>
          </p:cNvPr>
          <p:cNvSpPr>
            <a:spLocks noGrp="1"/>
          </p:cNvSpPr>
          <p:nvPr>
            <p:ph idx="1"/>
          </p:nvPr>
        </p:nvSpPr>
        <p:spPr>
          <a:xfrm>
            <a:off x="5093713" y="3144074"/>
            <a:ext cx="6832139" cy="3548436"/>
          </a:xfrm>
        </p:spPr>
        <p:txBody>
          <a:bodyPr anchor="ctr">
            <a:normAutofit/>
          </a:bodyPr>
          <a:lstStyle/>
          <a:p>
            <a:r>
              <a:rPr lang="en-IN" sz="1800" dirty="0">
                <a:cs typeface="Times New Roman" panose="02020603050405020304" pitchFamily="18" charset="0"/>
              </a:rPr>
              <a:t>The Covid-19 pandemic has resulted in wide-ranging impacts in public health, healthcare systems, economic health and in many other aspects of importance</a:t>
            </a:r>
          </a:p>
          <a:p>
            <a:r>
              <a:rPr lang="en-IN" sz="1800" dirty="0">
                <a:cs typeface="Times New Roman" panose="02020603050405020304" pitchFamily="18" charset="0"/>
              </a:rPr>
              <a:t>Early intervention through detection and mitigation of Covid-19 is a primary strategy for containment of the pandemic</a:t>
            </a:r>
          </a:p>
          <a:p>
            <a:r>
              <a:rPr lang="en-IN" sz="1800" dirty="0">
                <a:cs typeface="Times New Roman" panose="02020603050405020304" pitchFamily="18" charset="0"/>
              </a:rPr>
              <a:t>Our study found that research into ML for Covid-19 detection is increasing but use of AD to assist in the process is limited</a:t>
            </a:r>
          </a:p>
          <a:p>
            <a:r>
              <a:rPr lang="en-IN" sz="1800" dirty="0">
                <a:cs typeface="Times New Roman" panose="02020603050405020304" pitchFamily="18" charset="0"/>
              </a:rPr>
              <a:t>AD has innumerable applications in a variety of domains including healthcare and therefore can be considered for improving Covid-19 detection</a:t>
            </a:r>
          </a:p>
        </p:txBody>
      </p:sp>
      <p:sp>
        <p:nvSpPr>
          <p:cNvPr id="16" name="Rectangle 15">
            <a:extLst>
              <a:ext uri="{FF2B5EF4-FFF2-40B4-BE49-F238E27FC236}">
                <a16:creationId xmlns:a16="http://schemas.microsoft.com/office/drawing/2014/main" id="{E042CD37-C859-44CD-853E-5A3427DDB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6559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005C616-6139-47B3-BF77-59176F3C8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49882614-11C4-4368-9534-6EBAC3488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2684274" y="-4610867"/>
            <a:ext cx="7223503" cy="16095236"/>
          </a:xfrm>
          <a:prstGeom prst="rect">
            <a:avLst/>
          </a:prstGeom>
        </p:spPr>
      </p:pic>
      <p:sp>
        <p:nvSpPr>
          <p:cNvPr id="2" name="Title 1">
            <a:extLst>
              <a:ext uri="{FF2B5EF4-FFF2-40B4-BE49-F238E27FC236}">
                <a16:creationId xmlns:a16="http://schemas.microsoft.com/office/drawing/2014/main" id="{EFAB7582-9E0C-4D98-8EEF-258A76C07D65}"/>
              </a:ext>
            </a:extLst>
          </p:cNvPr>
          <p:cNvSpPr>
            <a:spLocks noGrp="1"/>
          </p:cNvSpPr>
          <p:nvPr>
            <p:ph type="title"/>
          </p:nvPr>
        </p:nvSpPr>
        <p:spPr>
          <a:xfrm>
            <a:off x="384048" y="3789400"/>
            <a:ext cx="5807575" cy="2264392"/>
          </a:xfrm>
        </p:spPr>
        <p:txBody>
          <a:bodyPr anchor="ctr">
            <a:normAutofit/>
          </a:bodyPr>
          <a:lstStyle/>
          <a:p>
            <a:r>
              <a:rPr lang="en-IN" sz="5000" dirty="0">
                <a:cs typeface="Times New Roman" panose="02020603050405020304" pitchFamily="18" charset="0"/>
              </a:rPr>
              <a:t>INTRODUCTION</a:t>
            </a:r>
          </a:p>
        </p:txBody>
      </p:sp>
      <p:pic>
        <p:nvPicPr>
          <p:cNvPr id="5" name="Picture 4" descr="A picture containing engineering drawing&#10;&#10;Description automatically generated">
            <a:extLst>
              <a:ext uri="{FF2B5EF4-FFF2-40B4-BE49-F238E27FC236}">
                <a16:creationId xmlns:a16="http://schemas.microsoft.com/office/drawing/2014/main" id="{0C26EDF4-B6EC-46E0-AC4E-0A9FF33F39B5}"/>
              </a:ext>
            </a:extLst>
          </p:cNvPr>
          <p:cNvPicPr>
            <a:picLocks noChangeAspect="1"/>
          </p:cNvPicPr>
          <p:nvPr/>
        </p:nvPicPr>
        <p:blipFill rotWithShape="1">
          <a:blip r:embed="rId4">
            <a:extLst>
              <a:ext uri="{28A0092B-C50C-407E-A947-70E740481C1C}">
                <a14:useLocalDpi xmlns:a14="http://schemas.microsoft.com/office/drawing/2010/main" val="0"/>
              </a:ext>
            </a:extLst>
          </a:blip>
          <a:srcRect t="19345" b="26548"/>
          <a:stretch/>
        </p:blipFill>
        <p:spPr>
          <a:xfrm>
            <a:off x="0" y="-2"/>
            <a:ext cx="12017665" cy="2945155"/>
          </a:xfrm>
          <a:prstGeom prst="rect">
            <a:avLst/>
          </a:prstGeom>
        </p:spPr>
      </p:pic>
      <p:sp>
        <p:nvSpPr>
          <p:cNvPr id="14" name="Rectangle 13">
            <a:extLst>
              <a:ext uri="{FF2B5EF4-FFF2-40B4-BE49-F238E27FC236}">
                <a16:creationId xmlns:a16="http://schemas.microsoft.com/office/drawing/2014/main" id="{93C59B8F-AEFF-4D3A-BA0E-3C4311198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C07CBA-76A9-4CB0-9A60-0A8FD04AB7C2}"/>
              </a:ext>
            </a:extLst>
          </p:cNvPr>
          <p:cNvSpPr>
            <a:spLocks noGrp="1"/>
          </p:cNvSpPr>
          <p:nvPr>
            <p:ph idx="1"/>
          </p:nvPr>
        </p:nvSpPr>
        <p:spPr>
          <a:xfrm>
            <a:off x="5082493" y="3120152"/>
            <a:ext cx="6832139" cy="3460161"/>
          </a:xfrm>
        </p:spPr>
        <p:txBody>
          <a:bodyPr anchor="ctr">
            <a:normAutofit/>
          </a:bodyPr>
          <a:lstStyle/>
          <a:p>
            <a:r>
              <a:rPr lang="en-IN" sz="1800" dirty="0"/>
              <a:t>Our research found that use of AD to assist in prediction of Covid-19 using a categorical dataset is yet to be explored</a:t>
            </a:r>
          </a:p>
          <a:p>
            <a:r>
              <a:rPr lang="en-IN" sz="1800" dirty="0"/>
              <a:t>The study proposes the application of Anomaly Detection (AD) as an integral part of training Machine Learning (ML) models to predict Covid-19 using a categorical dataset</a:t>
            </a:r>
          </a:p>
          <a:p>
            <a:r>
              <a:rPr lang="en-IN" sz="1800" dirty="0"/>
              <a:t>Use of AD to improve effectiveness of ML models has the potential to improve the strategy of early detection and mitigation of Covid-19</a:t>
            </a:r>
          </a:p>
          <a:p>
            <a:r>
              <a:rPr lang="en-IN" sz="1800" dirty="0"/>
              <a:t>Our study makes use of an anonymized categorical Covid-19 dataset which includes attributes on patient symptoms, gender, isolation treatment and travel history.</a:t>
            </a:r>
          </a:p>
        </p:txBody>
      </p:sp>
      <p:sp>
        <p:nvSpPr>
          <p:cNvPr id="16" name="Rectangle 15">
            <a:extLst>
              <a:ext uri="{FF2B5EF4-FFF2-40B4-BE49-F238E27FC236}">
                <a16:creationId xmlns:a16="http://schemas.microsoft.com/office/drawing/2014/main" id="{E042CD37-C859-44CD-853E-5A3427DDB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5932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 name="Rectangle 95">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1" name="Picture 90" descr="Map&#10;&#10;Description automatically generated">
            <a:extLst>
              <a:ext uri="{FF2B5EF4-FFF2-40B4-BE49-F238E27FC236}">
                <a16:creationId xmlns:a16="http://schemas.microsoft.com/office/drawing/2014/main" id="{0FC13338-1E5D-4585-A975-D33E528D90FC}"/>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8725" r="34389" b="8122"/>
          <a:stretch/>
        </p:blipFill>
        <p:spPr>
          <a:xfrm>
            <a:off x="3124667" y="0"/>
            <a:ext cx="9027944" cy="6858000"/>
          </a:xfrm>
          <a:prstGeom prst="rect">
            <a:avLst/>
          </a:prstGeom>
        </p:spPr>
      </p:pic>
      <p:sp>
        <p:nvSpPr>
          <p:cNvPr id="104" name="Rectangle 97">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EF932A-CDCE-407E-8D3F-9C24A31876D2}"/>
              </a:ext>
            </a:extLst>
          </p:cNvPr>
          <p:cNvSpPr>
            <a:spLocks noGrp="1"/>
          </p:cNvSpPr>
          <p:nvPr>
            <p:ph type="title"/>
          </p:nvPr>
        </p:nvSpPr>
        <p:spPr>
          <a:xfrm>
            <a:off x="371093" y="1161288"/>
            <a:ext cx="5507993" cy="1124712"/>
          </a:xfrm>
        </p:spPr>
        <p:txBody>
          <a:bodyPr anchor="b">
            <a:noAutofit/>
          </a:bodyPr>
          <a:lstStyle/>
          <a:p>
            <a:r>
              <a:rPr lang="en-IN" sz="5000" dirty="0">
                <a:solidFill>
                  <a:schemeClr val="tx1">
                    <a:lumMod val="75000"/>
                  </a:schemeClr>
                </a:solidFill>
              </a:rPr>
              <a:t>LITERATURE REVIEW</a:t>
            </a:r>
          </a:p>
        </p:txBody>
      </p:sp>
      <p:sp>
        <p:nvSpPr>
          <p:cNvPr id="105" name="Rectangle 9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2" name="Rectangle 10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6F67872-6D4B-46EA-8C5D-0EC25777538B}"/>
              </a:ext>
            </a:extLst>
          </p:cNvPr>
          <p:cNvSpPr>
            <a:spLocks noGrp="1"/>
          </p:cNvSpPr>
          <p:nvPr>
            <p:ph idx="1"/>
          </p:nvPr>
        </p:nvSpPr>
        <p:spPr>
          <a:xfrm>
            <a:off x="371093" y="2718053"/>
            <a:ext cx="5552873" cy="3582887"/>
          </a:xfrm>
        </p:spPr>
        <p:txBody>
          <a:bodyPr anchor="t">
            <a:noAutofit/>
          </a:bodyPr>
          <a:lstStyle/>
          <a:p>
            <a:pPr algn="just"/>
            <a:r>
              <a:rPr lang="en-IN" sz="1800" dirty="0"/>
              <a:t>We looked at recent works that employed ML in Covid-19 detection and mitigation. They are mainly used in scenarios such as early detection of disease and rationing of RT-PCR tests.</a:t>
            </a:r>
          </a:p>
          <a:p>
            <a:pPr algn="just"/>
            <a:r>
              <a:rPr lang="en-IN" sz="1800" dirty="0"/>
              <a:t>Deep Learning based on medical imaging (X-ray, MRI, CT scans) is another common approach in Covid-19 detection.</a:t>
            </a:r>
          </a:p>
          <a:p>
            <a:pPr algn="just"/>
            <a:r>
              <a:rPr lang="en-IN" sz="1800" dirty="0"/>
              <a:t>The literature reviewed in both types, while efficient, did not consider use of AD to improve predictions.</a:t>
            </a:r>
          </a:p>
          <a:p>
            <a:pPr algn="just"/>
            <a:r>
              <a:rPr lang="en-IN" sz="1800" dirty="0"/>
              <a:t>We reviewed research on AD techniques that were categorized based on traits of the data and the method of application of AD. </a:t>
            </a:r>
          </a:p>
          <a:p>
            <a:pPr algn="just"/>
            <a:endParaRPr lang="en-IN" sz="1800" dirty="0"/>
          </a:p>
        </p:txBody>
      </p:sp>
    </p:spTree>
    <p:extLst>
      <p:ext uri="{BB962C8B-B14F-4D97-AF65-F5344CB8AC3E}">
        <p14:creationId xmlns:p14="http://schemas.microsoft.com/office/powerpoint/2010/main" val="253298747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 name="Rectangle 95">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1" name="Picture 90" descr="Map&#10;&#10;Description automatically generated">
            <a:extLst>
              <a:ext uri="{FF2B5EF4-FFF2-40B4-BE49-F238E27FC236}">
                <a16:creationId xmlns:a16="http://schemas.microsoft.com/office/drawing/2014/main" id="{0FC13338-1E5D-4585-A975-D33E528D90FC}"/>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8725" r="34389" b="8122"/>
          <a:stretch/>
        </p:blipFill>
        <p:spPr>
          <a:xfrm>
            <a:off x="3124667" y="0"/>
            <a:ext cx="9027944" cy="6858000"/>
          </a:xfrm>
          <a:prstGeom prst="rect">
            <a:avLst/>
          </a:prstGeom>
        </p:spPr>
      </p:pic>
      <p:sp>
        <p:nvSpPr>
          <p:cNvPr id="104" name="Rectangle 97">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EF932A-CDCE-407E-8D3F-9C24A31876D2}"/>
              </a:ext>
            </a:extLst>
          </p:cNvPr>
          <p:cNvSpPr>
            <a:spLocks noGrp="1"/>
          </p:cNvSpPr>
          <p:nvPr>
            <p:ph type="title"/>
          </p:nvPr>
        </p:nvSpPr>
        <p:spPr>
          <a:xfrm>
            <a:off x="371093" y="1161288"/>
            <a:ext cx="5507993" cy="1124712"/>
          </a:xfrm>
        </p:spPr>
        <p:txBody>
          <a:bodyPr anchor="b">
            <a:noAutofit/>
          </a:bodyPr>
          <a:lstStyle/>
          <a:p>
            <a:r>
              <a:rPr lang="en-IN" sz="5000" dirty="0">
                <a:solidFill>
                  <a:schemeClr val="tx1">
                    <a:lumMod val="75000"/>
                  </a:schemeClr>
                </a:solidFill>
              </a:rPr>
              <a:t>LITERATURE REVIEW</a:t>
            </a:r>
          </a:p>
        </p:txBody>
      </p:sp>
      <p:sp>
        <p:nvSpPr>
          <p:cNvPr id="105" name="Rectangle 9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2" name="Rectangle 10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6F67872-6D4B-46EA-8C5D-0EC25777538B}"/>
              </a:ext>
            </a:extLst>
          </p:cNvPr>
          <p:cNvSpPr>
            <a:spLocks noGrp="1"/>
          </p:cNvSpPr>
          <p:nvPr>
            <p:ph idx="1"/>
          </p:nvPr>
        </p:nvSpPr>
        <p:spPr>
          <a:xfrm>
            <a:off x="371093" y="2718053"/>
            <a:ext cx="5552873" cy="3582887"/>
          </a:xfrm>
        </p:spPr>
        <p:txBody>
          <a:bodyPr anchor="t">
            <a:noAutofit/>
          </a:bodyPr>
          <a:lstStyle/>
          <a:p>
            <a:r>
              <a:rPr lang="en-IN" sz="1800" dirty="0"/>
              <a:t>Developing AD solutions in categorical data was found to have received relatively less consideration</a:t>
            </a:r>
          </a:p>
          <a:p>
            <a:r>
              <a:rPr lang="en-IN" sz="1800" dirty="0"/>
              <a:t>Ensemble-based AD such as Isolation Forest were particularly focused on because of versatility in using them both for quantitative and categorical data</a:t>
            </a:r>
          </a:p>
          <a:p>
            <a:r>
              <a:rPr lang="en-IN" sz="1800" dirty="0"/>
              <a:t>Application of AD in Covid-19 was found to be limited. Research has yet to explore methods of improving predictive power when a structured Covid-19 categorical dataset is employed</a:t>
            </a:r>
          </a:p>
        </p:txBody>
      </p:sp>
    </p:spTree>
    <p:extLst>
      <p:ext uri="{BB962C8B-B14F-4D97-AF65-F5344CB8AC3E}">
        <p14:creationId xmlns:p14="http://schemas.microsoft.com/office/powerpoint/2010/main" val="93429653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85BD4-0D70-473E-B3B9-94B1DA1B542B}"/>
              </a:ext>
            </a:extLst>
          </p:cNvPr>
          <p:cNvSpPr>
            <a:spLocks noGrp="1"/>
          </p:cNvSpPr>
          <p:nvPr>
            <p:ph type="title"/>
          </p:nvPr>
        </p:nvSpPr>
        <p:spPr>
          <a:xfrm>
            <a:off x="4965430" y="1100388"/>
            <a:ext cx="6586491" cy="815039"/>
          </a:xfrm>
        </p:spPr>
        <p:txBody>
          <a:bodyPr anchor="b">
            <a:normAutofit/>
          </a:bodyPr>
          <a:lstStyle/>
          <a:p>
            <a:r>
              <a:rPr lang="en-IN" sz="5000" dirty="0"/>
              <a:t>AIM &amp; OBJECTIVES</a:t>
            </a:r>
          </a:p>
        </p:txBody>
      </p:sp>
      <p:sp>
        <p:nvSpPr>
          <p:cNvPr id="3" name="Content Placeholder 2">
            <a:extLst>
              <a:ext uri="{FF2B5EF4-FFF2-40B4-BE49-F238E27FC236}">
                <a16:creationId xmlns:a16="http://schemas.microsoft.com/office/drawing/2014/main" id="{557B9479-412A-459B-815E-07E38876FFD5}"/>
              </a:ext>
            </a:extLst>
          </p:cNvPr>
          <p:cNvSpPr>
            <a:spLocks noGrp="1"/>
          </p:cNvSpPr>
          <p:nvPr>
            <p:ph idx="1"/>
          </p:nvPr>
        </p:nvSpPr>
        <p:spPr>
          <a:xfrm>
            <a:off x="4965431" y="2356127"/>
            <a:ext cx="6586489" cy="4061501"/>
          </a:xfrm>
        </p:spPr>
        <p:txBody>
          <a:bodyPr>
            <a:normAutofit/>
          </a:bodyPr>
          <a:lstStyle/>
          <a:p>
            <a:pPr marL="0" indent="0">
              <a:buNone/>
            </a:pPr>
            <a:r>
              <a:rPr lang="en-IN" sz="1800" dirty="0">
                <a:effectLst/>
                <a:ea typeface="Calibri" panose="020F0502020204030204" pitchFamily="34" charset="0"/>
              </a:rPr>
              <a:t>The goal of the research is to investigate whether AD can improve the quality of data that is categorical in nature and thereby increase the effectiveness of ML models in predicting Covid-19 at an early stage.</a:t>
            </a:r>
          </a:p>
          <a:p>
            <a:pPr marL="0" indent="0">
              <a:buNone/>
            </a:pPr>
            <a:r>
              <a:rPr lang="en-US" sz="1800" dirty="0"/>
              <a:t>The objectives of the research are stated as follows:</a:t>
            </a:r>
            <a:endParaRPr lang="en-IN" sz="1800" dirty="0"/>
          </a:p>
          <a:p>
            <a:r>
              <a:rPr lang="en-US" sz="1800" dirty="0"/>
              <a:t>To suggest an Anomaly Detection technique that is suitable for application on the Covid-19 dataset that is categorical in nature.</a:t>
            </a:r>
            <a:endParaRPr lang="en-IN" sz="1800" dirty="0"/>
          </a:p>
          <a:p>
            <a:r>
              <a:rPr lang="en-US" sz="1800" dirty="0"/>
              <a:t>To evaluate the impact of the Anomaly Detection technique on the predictive power of five different machine learning models, specifically Logistic Regression, Decision Tree, Random Forest, </a:t>
            </a:r>
            <a:r>
              <a:rPr lang="en-US" sz="1800" dirty="0" err="1"/>
              <a:t>XGBoost</a:t>
            </a:r>
            <a:r>
              <a:rPr lang="en-US" sz="1800" dirty="0"/>
              <a:t> and Support Vector Machines.</a:t>
            </a:r>
            <a:endParaRPr lang="en-IN" sz="1800" dirty="0"/>
          </a:p>
          <a:p>
            <a:r>
              <a:rPr lang="en-US" sz="1800" dirty="0"/>
              <a:t>To improve the prediction of Covid-19 at an early stage using the symptomatic data.</a:t>
            </a:r>
            <a:endParaRPr lang="en-IN" sz="1800" dirty="0"/>
          </a:p>
          <a:p>
            <a:pPr marL="0" indent="0">
              <a:buNone/>
            </a:pPr>
            <a:endParaRPr lang="en-IN" sz="1800" dirty="0"/>
          </a:p>
        </p:txBody>
      </p:sp>
      <p:pic>
        <p:nvPicPr>
          <p:cNvPr id="8" name="Picture 7">
            <a:extLst>
              <a:ext uri="{FF2B5EF4-FFF2-40B4-BE49-F238E27FC236}">
                <a16:creationId xmlns:a16="http://schemas.microsoft.com/office/drawing/2014/main" id="{9F76F248-1FB1-427E-A07C-40B3087F670C}"/>
              </a:ext>
            </a:extLst>
          </p:cNvPr>
          <p:cNvPicPr>
            <a:picLocks noChangeAspect="1"/>
          </p:cNvPicPr>
          <p:nvPr/>
        </p:nvPicPr>
        <p:blipFill rotWithShape="1">
          <a:blip r:embed="rId2">
            <a:extLst>
              <a:ext uri="{28A0092B-C50C-407E-A947-70E740481C1C}">
                <a14:useLocalDpi xmlns:a14="http://schemas.microsoft.com/office/drawing/2010/main" val="0"/>
              </a:ext>
            </a:extLst>
          </a:blip>
          <a:srcRect l="58325" r="3653"/>
          <a:stretch/>
        </p:blipFill>
        <p:spPr>
          <a:xfrm>
            <a:off x="0" y="10"/>
            <a:ext cx="4635571" cy="6857990"/>
          </a:xfrm>
          <a:prstGeom prst="rect">
            <a:avLst/>
          </a:prstGeom>
          <a:effectLst/>
        </p:spPr>
      </p:pic>
      <p:cxnSp>
        <p:nvCxnSpPr>
          <p:cNvPr id="25" name="Straight Connector 24">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0D95AD"/>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96F0995-2CA9-426A-B0FC-6305DBE4666B}"/>
              </a:ext>
            </a:extLst>
          </p:cNvPr>
          <p:cNvSpPr/>
          <p:nvPr/>
        </p:nvSpPr>
        <p:spPr>
          <a:xfrm>
            <a:off x="12115800" y="6091518"/>
            <a:ext cx="76200" cy="7664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D24B15C0-BDE8-4448-8C0A-7A974FA98D7B}"/>
              </a:ext>
            </a:extLst>
          </p:cNvPr>
          <p:cNvSpPr/>
          <p:nvPr/>
        </p:nvSpPr>
        <p:spPr>
          <a:xfrm rot="5400000" flipH="1">
            <a:off x="5366338" y="335931"/>
            <a:ext cx="76704" cy="6475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96861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D1150850-669F-4DAD-821B-0B17602F44BC}"/>
              </a:ext>
            </a:extLst>
          </p:cNvPr>
          <p:cNvSpPr/>
          <p:nvPr/>
        </p:nvSpPr>
        <p:spPr>
          <a:xfrm>
            <a:off x="127747" y="235324"/>
            <a:ext cx="1064052" cy="6373905"/>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grpSp>
        <p:nvGrpSpPr>
          <p:cNvPr id="106" name="Group 105">
            <a:extLst>
              <a:ext uri="{FF2B5EF4-FFF2-40B4-BE49-F238E27FC236}">
                <a16:creationId xmlns:a16="http://schemas.microsoft.com/office/drawing/2014/main" id="{9E4D26B4-4167-4AFA-982E-1B4F03B36FEC}"/>
              </a:ext>
            </a:extLst>
          </p:cNvPr>
          <p:cNvGrpSpPr/>
          <p:nvPr/>
        </p:nvGrpSpPr>
        <p:grpSpPr>
          <a:xfrm>
            <a:off x="1304365" y="315782"/>
            <a:ext cx="8867459" cy="6374352"/>
            <a:chOff x="2939542" y="190456"/>
            <a:chExt cx="8845929" cy="6374352"/>
          </a:xfrm>
        </p:grpSpPr>
        <p:grpSp>
          <p:nvGrpSpPr>
            <p:cNvPr id="10" name="Group 9">
              <a:extLst>
                <a:ext uri="{FF2B5EF4-FFF2-40B4-BE49-F238E27FC236}">
                  <a16:creationId xmlns:a16="http://schemas.microsoft.com/office/drawing/2014/main" id="{118B37A2-C87B-45C5-9C62-07D42797EA0F}"/>
                </a:ext>
              </a:extLst>
            </p:cNvPr>
            <p:cNvGrpSpPr/>
            <p:nvPr/>
          </p:nvGrpSpPr>
          <p:grpSpPr>
            <a:xfrm>
              <a:off x="2939542" y="190456"/>
              <a:ext cx="8845929" cy="6374352"/>
              <a:chOff x="2400555" y="-604380"/>
              <a:chExt cx="5845656" cy="9508968"/>
            </a:xfrm>
          </p:grpSpPr>
          <p:grpSp>
            <p:nvGrpSpPr>
              <p:cNvPr id="11" name="Group 10">
                <a:extLst>
                  <a:ext uri="{FF2B5EF4-FFF2-40B4-BE49-F238E27FC236}">
                    <a16:creationId xmlns:a16="http://schemas.microsoft.com/office/drawing/2014/main" id="{E90667FF-F722-4E9B-B0EC-6E8469C95039}"/>
                  </a:ext>
                </a:extLst>
              </p:cNvPr>
              <p:cNvGrpSpPr/>
              <p:nvPr/>
            </p:nvGrpSpPr>
            <p:grpSpPr>
              <a:xfrm>
                <a:off x="2400555" y="-451123"/>
                <a:ext cx="5845656" cy="9355711"/>
                <a:chOff x="2422362" y="-314203"/>
                <a:chExt cx="5845656" cy="9355711"/>
              </a:xfrm>
            </p:grpSpPr>
            <p:sp>
              <p:nvSpPr>
                <p:cNvPr id="25" name="Flowchart: Magnetic Disk 24">
                  <a:extLst>
                    <a:ext uri="{FF2B5EF4-FFF2-40B4-BE49-F238E27FC236}">
                      <a16:creationId xmlns:a16="http://schemas.microsoft.com/office/drawing/2014/main" id="{A1D18722-A3F5-44CF-8178-A559040B2CF7}"/>
                    </a:ext>
                  </a:extLst>
                </p:cNvPr>
                <p:cNvSpPr/>
                <p:nvPr/>
              </p:nvSpPr>
              <p:spPr>
                <a:xfrm>
                  <a:off x="2422362" y="861747"/>
                  <a:ext cx="738506" cy="1214091"/>
                </a:xfrm>
                <a:prstGeom prst="flowChartMagneticDisk">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Input Dataset</a:t>
                  </a:r>
                </a:p>
              </p:txBody>
            </p:sp>
            <p:sp>
              <p:nvSpPr>
                <p:cNvPr id="26" name="TextBox 25">
                  <a:extLst>
                    <a:ext uri="{FF2B5EF4-FFF2-40B4-BE49-F238E27FC236}">
                      <a16:creationId xmlns:a16="http://schemas.microsoft.com/office/drawing/2014/main" id="{00F79C81-EF83-4FE3-8CBF-B944113999F8}"/>
                    </a:ext>
                  </a:extLst>
                </p:cNvPr>
                <p:cNvSpPr txBox="1"/>
                <p:nvPr/>
              </p:nvSpPr>
              <p:spPr>
                <a:xfrm>
                  <a:off x="3698026" y="848101"/>
                  <a:ext cx="1952637" cy="286232"/>
                </a:xfrm>
                <a:prstGeom prst="rect">
                  <a:avLst/>
                </a:prstGeom>
                <a:noFill/>
              </p:spPr>
              <p:txBody>
                <a:bodyPr wrap="square" rtlCol="0">
                  <a:spAutoFit/>
                </a:bodyPr>
                <a:lstStyle/>
                <a:p>
                  <a:pPr algn="ctr"/>
                  <a:r>
                    <a:rPr lang="en-IN" sz="1260" b="1" dirty="0">
                      <a:solidFill>
                        <a:schemeClr val="bg1"/>
                      </a:solidFill>
                    </a:rPr>
                    <a:t>Data Preparation module</a:t>
                  </a:r>
                </a:p>
              </p:txBody>
            </p:sp>
            <p:sp>
              <p:nvSpPr>
                <p:cNvPr id="27" name="Rectangle: Rounded Corners 26">
                  <a:extLst>
                    <a:ext uri="{FF2B5EF4-FFF2-40B4-BE49-F238E27FC236}">
                      <a16:creationId xmlns:a16="http://schemas.microsoft.com/office/drawing/2014/main" id="{3F9693BF-8B13-4A87-AFDB-68C998C1F10B}"/>
                    </a:ext>
                  </a:extLst>
                </p:cNvPr>
                <p:cNvSpPr/>
                <p:nvPr/>
              </p:nvSpPr>
              <p:spPr>
                <a:xfrm>
                  <a:off x="6187267" y="4306930"/>
                  <a:ext cx="2080751" cy="4734578"/>
                </a:xfrm>
                <a:prstGeom prst="roundRect">
                  <a:avLst/>
                </a:prstGeom>
                <a:gradFill flip="none" rotWithShape="1">
                  <a:gsLst>
                    <a:gs pos="0">
                      <a:schemeClr val="accent5">
                        <a:lumMod val="40000"/>
                        <a:lumOff val="60000"/>
                        <a:shade val="30000"/>
                        <a:satMod val="115000"/>
                      </a:schemeClr>
                    </a:gs>
                    <a:gs pos="50000">
                      <a:schemeClr val="accent5">
                        <a:lumMod val="40000"/>
                        <a:lumOff val="60000"/>
                        <a:shade val="67500"/>
                        <a:satMod val="115000"/>
                      </a:schemeClr>
                    </a:gs>
                    <a:gs pos="100000">
                      <a:schemeClr val="accent5">
                        <a:lumMod val="40000"/>
                        <a:lumOff val="60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18" dirty="0"/>
                </a:p>
              </p:txBody>
            </p:sp>
            <p:sp>
              <p:nvSpPr>
                <p:cNvPr id="28" name="Rectangle: Rounded Corners 27">
                  <a:extLst>
                    <a:ext uri="{FF2B5EF4-FFF2-40B4-BE49-F238E27FC236}">
                      <a16:creationId xmlns:a16="http://schemas.microsoft.com/office/drawing/2014/main" id="{62FD5887-3793-4506-B906-2773A68F2D4E}"/>
                    </a:ext>
                  </a:extLst>
                </p:cNvPr>
                <p:cNvSpPr/>
                <p:nvPr/>
              </p:nvSpPr>
              <p:spPr>
                <a:xfrm>
                  <a:off x="6388274" y="5114863"/>
                  <a:ext cx="1678737" cy="695516"/>
                </a:xfrm>
                <a:prstGeom prst="round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60" b="1" dirty="0">
                      <a:solidFill>
                        <a:schemeClr val="bg1"/>
                      </a:solidFill>
                    </a:rPr>
                    <a:t>Train models - LR, DT, RF, XGBoost, SVM on original training set </a:t>
                  </a:r>
                </a:p>
              </p:txBody>
            </p:sp>
            <p:sp>
              <p:nvSpPr>
                <p:cNvPr id="30" name="TextBox 29">
                  <a:extLst>
                    <a:ext uri="{FF2B5EF4-FFF2-40B4-BE49-F238E27FC236}">
                      <a16:creationId xmlns:a16="http://schemas.microsoft.com/office/drawing/2014/main" id="{C4E80BD0-FCC9-46F9-86F4-1B7E85EF1A0E}"/>
                    </a:ext>
                  </a:extLst>
                </p:cNvPr>
                <p:cNvSpPr txBox="1"/>
                <p:nvPr/>
              </p:nvSpPr>
              <p:spPr>
                <a:xfrm>
                  <a:off x="3809988" y="6603162"/>
                  <a:ext cx="2185105" cy="286232"/>
                </a:xfrm>
                <a:prstGeom prst="rect">
                  <a:avLst/>
                </a:prstGeom>
                <a:noFill/>
              </p:spPr>
              <p:txBody>
                <a:bodyPr wrap="square" rtlCol="0">
                  <a:spAutoFit/>
                </a:bodyPr>
                <a:lstStyle/>
                <a:p>
                  <a:pPr algn="ctr"/>
                  <a:r>
                    <a:rPr lang="en-IN" sz="1260" b="1" dirty="0">
                      <a:solidFill>
                        <a:schemeClr val="bg1"/>
                      </a:solidFill>
                    </a:rPr>
                    <a:t>Anomaly Detection Module</a:t>
                  </a:r>
                </a:p>
              </p:txBody>
            </p:sp>
            <p:sp>
              <p:nvSpPr>
                <p:cNvPr id="31" name="Rectangle: Rounded Corners 30">
                  <a:extLst>
                    <a:ext uri="{FF2B5EF4-FFF2-40B4-BE49-F238E27FC236}">
                      <a16:creationId xmlns:a16="http://schemas.microsoft.com/office/drawing/2014/main" id="{05C7B2B4-1211-45E2-8FAC-D47B4B903EA1}"/>
                    </a:ext>
                  </a:extLst>
                </p:cNvPr>
                <p:cNvSpPr/>
                <p:nvPr/>
              </p:nvSpPr>
              <p:spPr>
                <a:xfrm>
                  <a:off x="3601105" y="4177455"/>
                  <a:ext cx="2080751" cy="4864052"/>
                </a:xfrm>
                <a:prstGeom prst="roundRect">
                  <a:avLst/>
                </a:prstGeom>
                <a:gradFill flip="none" rotWithShape="1">
                  <a:gsLst>
                    <a:gs pos="0">
                      <a:schemeClr val="accent5">
                        <a:lumMod val="40000"/>
                        <a:lumOff val="60000"/>
                        <a:shade val="30000"/>
                        <a:satMod val="115000"/>
                      </a:schemeClr>
                    </a:gs>
                    <a:gs pos="50000">
                      <a:schemeClr val="accent5">
                        <a:lumMod val="40000"/>
                        <a:lumOff val="60000"/>
                        <a:shade val="67500"/>
                        <a:satMod val="115000"/>
                      </a:schemeClr>
                    </a:gs>
                    <a:gs pos="100000">
                      <a:schemeClr val="accent5">
                        <a:lumMod val="40000"/>
                        <a:lumOff val="6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18" dirty="0"/>
                </a:p>
              </p:txBody>
            </p:sp>
            <p:sp>
              <p:nvSpPr>
                <p:cNvPr id="32" name="TextBox 31">
                  <a:extLst>
                    <a:ext uri="{FF2B5EF4-FFF2-40B4-BE49-F238E27FC236}">
                      <a16:creationId xmlns:a16="http://schemas.microsoft.com/office/drawing/2014/main" id="{E1978C20-65EB-4059-B4CF-2CD321C50E93}"/>
                    </a:ext>
                  </a:extLst>
                </p:cNvPr>
                <p:cNvSpPr txBox="1"/>
                <p:nvPr/>
              </p:nvSpPr>
              <p:spPr>
                <a:xfrm>
                  <a:off x="3713237" y="4284321"/>
                  <a:ext cx="1895278" cy="688691"/>
                </a:xfrm>
                <a:prstGeom prst="rect">
                  <a:avLst/>
                </a:prstGeom>
                <a:noFill/>
              </p:spPr>
              <p:txBody>
                <a:bodyPr wrap="square" rtlCol="0">
                  <a:spAutoFit/>
                </a:bodyPr>
                <a:lstStyle/>
                <a:p>
                  <a:pPr algn="ctr"/>
                  <a:r>
                    <a:rPr lang="en-IN" sz="1200" b="1" dirty="0">
                      <a:latin typeface="Arial" panose="020B0604020202020204" pitchFamily="34" charset="0"/>
                      <a:cs typeface="Arial" panose="020B0604020202020204" pitchFamily="34" charset="0"/>
                    </a:rPr>
                    <a:t>MODEL PERFORMANCE EVALUATION</a:t>
                  </a:r>
                </a:p>
              </p:txBody>
            </p:sp>
            <p:sp>
              <p:nvSpPr>
                <p:cNvPr id="33" name="Arrow: Right 32">
                  <a:extLst>
                    <a:ext uri="{FF2B5EF4-FFF2-40B4-BE49-F238E27FC236}">
                      <a16:creationId xmlns:a16="http://schemas.microsoft.com/office/drawing/2014/main" id="{28399F08-4010-49F6-B081-4D7F400718B0}"/>
                    </a:ext>
                  </a:extLst>
                </p:cNvPr>
                <p:cNvSpPr/>
                <p:nvPr/>
              </p:nvSpPr>
              <p:spPr>
                <a:xfrm>
                  <a:off x="3187524" y="1274987"/>
                  <a:ext cx="510502" cy="648039"/>
                </a:xfrm>
                <a:prstGeom prst="rightArrow">
                  <a:avLst/>
                </a:prstGeom>
                <a:gradFill flip="none" rotWithShape="1">
                  <a:gsLst>
                    <a:gs pos="0">
                      <a:schemeClr val="tx1">
                        <a:lumMod val="50000"/>
                        <a:lumOff val="50000"/>
                        <a:shade val="30000"/>
                        <a:satMod val="115000"/>
                      </a:schemeClr>
                    </a:gs>
                    <a:gs pos="50000">
                      <a:schemeClr val="tx1">
                        <a:lumMod val="50000"/>
                        <a:lumOff val="50000"/>
                        <a:shade val="67500"/>
                        <a:satMod val="115000"/>
                      </a:schemeClr>
                    </a:gs>
                    <a:gs pos="100000">
                      <a:schemeClr val="tx1">
                        <a:lumMod val="50000"/>
                        <a:lumOff val="50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Rectangle: Rounded Corners 34">
                  <a:extLst>
                    <a:ext uri="{FF2B5EF4-FFF2-40B4-BE49-F238E27FC236}">
                      <a16:creationId xmlns:a16="http://schemas.microsoft.com/office/drawing/2014/main" id="{49468CDF-9477-4B68-B85F-E9FFA61A04D3}"/>
                    </a:ext>
                  </a:extLst>
                </p:cNvPr>
                <p:cNvSpPr/>
                <p:nvPr/>
              </p:nvSpPr>
              <p:spPr>
                <a:xfrm>
                  <a:off x="3726968" y="-314203"/>
                  <a:ext cx="1887238" cy="3675240"/>
                </a:xfrm>
                <a:prstGeom prst="roundRect">
                  <a:avLst/>
                </a:prstGeom>
                <a:gradFill flip="none" rotWithShape="1">
                  <a:gsLst>
                    <a:gs pos="0">
                      <a:schemeClr val="accent5">
                        <a:lumMod val="40000"/>
                        <a:lumOff val="60000"/>
                        <a:shade val="30000"/>
                        <a:satMod val="115000"/>
                      </a:schemeClr>
                    </a:gs>
                    <a:gs pos="50000">
                      <a:schemeClr val="accent5">
                        <a:lumMod val="40000"/>
                        <a:lumOff val="60000"/>
                        <a:shade val="67500"/>
                        <a:satMod val="115000"/>
                      </a:schemeClr>
                    </a:gs>
                    <a:gs pos="100000">
                      <a:schemeClr val="accent5">
                        <a:lumMod val="40000"/>
                        <a:lumOff val="6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18" dirty="0"/>
                </a:p>
              </p:txBody>
            </p:sp>
            <p:sp>
              <p:nvSpPr>
                <p:cNvPr id="36" name="Rectangle: Rounded Corners 35">
                  <a:extLst>
                    <a:ext uri="{FF2B5EF4-FFF2-40B4-BE49-F238E27FC236}">
                      <a16:creationId xmlns:a16="http://schemas.microsoft.com/office/drawing/2014/main" id="{776FF518-BE3F-4B41-981E-D606FB1FBBE3}"/>
                    </a:ext>
                  </a:extLst>
                </p:cNvPr>
                <p:cNvSpPr/>
                <p:nvPr/>
              </p:nvSpPr>
              <p:spPr>
                <a:xfrm>
                  <a:off x="3990480" y="624473"/>
                  <a:ext cx="1371639" cy="509861"/>
                </a:xfrm>
                <a:prstGeom prst="round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60" b="1" dirty="0">
                      <a:solidFill>
                        <a:schemeClr val="bg1"/>
                      </a:solidFill>
                    </a:rPr>
                    <a:t>Data Inspection</a:t>
                  </a:r>
                </a:p>
              </p:txBody>
            </p:sp>
            <p:sp>
              <p:nvSpPr>
                <p:cNvPr id="37" name="Rectangle: Rounded Corners 36">
                  <a:extLst>
                    <a:ext uri="{FF2B5EF4-FFF2-40B4-BE49-F238E27FC236}">
                      <a16:creationId xmlns:a16="http://schemas.microsoft.com/office/drawing/2014/main" id="{3EA06ED7-1970-4918-8E90-4FDFC5899097}"/>
                    </a:ext>
                  </a:extLst>
                </p:cNvPr>
                <p:cNvSpPr/>
                <p:nvPr/>
              </p:nvSpPr>
              <p:spPr>
                <a:xfrm>
                  <a:off x="3990481" y="1442985"/>
                  <a:ext cx="1371639" cy="734972"/>
                </a:xfrm>
                <a:prstGeom prst="round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60" b="1" dirty="0">
                      <a:solidFill>
                        <a:schemeClr val="bg1"/>
                      </a:solidFill>
                    </a:rPr>
                    <a:t>Missing Value &amp; Null Value Treatment</a:t>
                  </a:r>
                </a:p>
              </p:txBody>
            </p:sp>
            <p:cxnSp>
              <p:nvCxnSpPr>
                <p:cNvPr id="38" name="Straight Arrow Connector 37">
                  <a:extLst>
                    <a:ext uri="{FF2B5EF4-FFF2-40B4-BE49-F238E27FC236}">
                      <a16:creationId xmlns:a16="http://schemas.microsoft.com/office/drawing/2014/main" id="{8E81E74C-FFD4-4DC0-BB2C-A6F7F4D5F6F3}"/>
                    </a:ext>
                  </a:extLst>
                </p:cNvPr>
                <p:cNvCxnSpPr>
                  <a:cxnSpLocks/>
                  <a:stCxn id="36" idx="2"/>
                </p:cNvCxnSpPr>
                <p:nvPr/>
              </p:nvCxnSpPr>
              <p:spPr>
                <a:xfrm flipH="1">
                  <a:off x="4672798" y="1134333"/>
                  <a:ext cx="3501" cy="239794"/>
                </a:xfrm>
                <a:prstGeom prst="straightConnector1">
                  <a:avLst/>
                </a:prstGeom>
                <a:ln w="38100">
                  <a:solidFill>
                    <a:schemeClr val="tx1">
                      <a:lumMod val="50000"/>
                      <a:lumOff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39" name="Rectangle: Rounded Corners 38">
                  <a:extLst>
                    <a:ext uri="{FF2B5EF4-FFF2-40B4-BE49-F238E27FC236}">
                      <a16:creationId xmlns:a16="http://schemas.microsoft.com/office/drawing/2014/main" id="{A32B16C8-F5A6-4F5B-A1A6-E52A06ECEC2B}"/>
                    </a:ext>
                  </a:extLst>
                </p:cNvPr>
                <p:cNvSpPr/>
                <p:nvPr/>
              </p:nvSpPr>
              <p:spPr>
                <a:xfrm>
                  <a:off x="3914531" y="2451653"/>
                  <a:ext cx="1529675" cy="612389"/>
                </a:xfrm>
                <a:prstGeom prst="round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60" b="1" dirty="0">
                      <a:solidFill>
                        <a:schemeClr val="bg1"/>
                      </a:solidFill>
                    </a:rPr>
                    <a:t>Univariate/Bivariate Analysis</a:t>
                  </a:r>
                </a:p>
              </p:txBody>
            </p:sp>
            <p:cxnSp>
              <p:nvCxnSpPr>
                <p:cNvPr id="40" name="Straight Arrow Connector 39">
                  <a:extLst>
                    <a:ext uri="{FF2B5EF4-FFF2-40B4-BE49-F238E27FC236}">
                      <a16:creationId xmlns:a16="http://schemas.microsoft.com/office/drawing/2014/main" id="{D8462DB9-D3BC-4D42-B1F3-6D179AC443AC}"/>
                    </a:ext>
                  </a:extLst>
                </p:cNvPr>
                <p:cNvCxnSpPr>
                  <a:cxnSpLocks/>
                  <a:stCxn id="37" idx="2"/>
                  <a:endCxn id="39" idx="0"/>
                </p:cNvCxnSpPr>
                <p:nvPr/>
              </p:nvCxnSpPr>
              <p:spPr>
                <a:xfrm>
                  <a:off x="4676300" y="2177957"/>
                  <a:ext cx="3068" cy="273695"/>
                </a:xfrm>
                <a:prstGeom prst="straightConnector1">
                  <a:avLst/>
                </a:prstGeom>
                <a:ln w="38100">
                  <a:solidFill>
                    <a:schemeClr val="tx1">
                      <a:lumMod val="50000"/>
                      <a:lumOff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41" name="TextBox 40">
                  <a:extLst>
                    <a:ext uri="{FF2B5EF4-FFF2-40B4-BE49-F238E27FC236}">
                      <a16:creationId xmlns:a16="http://schemas.microsoft.com/office/drawing/2014/main" id="{A2041CBF-76C7-47A7-A8CF-0BF654CDFFB9}"/>
                    </a:ext>
                  </a:extLst>
                </p:cNvPr>
                <p:cNvSpPr txBox="1"/>
                <p:nvPr/>
              </p:nvSpPr>
              <p:spPr>
                <a:xfrm>
                  <a:off x="4107945" y="-204872"/>
                  <a:ext cx="1125283" cy="688691"/>
                </a:xfrm>
                <a:prstGeom prst="rect">
                  <a:avLst/>
                </a:prstGeom>
                <a:noFill/>
              </p:spPr>
              <p:txBody>
                <a:bodyPr wrap="square" rtlCol="0">
                  <a:spAutoFit/>
                </a:bodyPr>
                <a:lstStyle/>
                <a:p>
                  <a:pPr algn="ctr"/>
                  <a:r>
                    <a:rPr lang="en-IN" sz="1200" b="1" dirty="0">
                      <a:latin typeface="Arial" panose="020B0604020202020204" pitchFamily="34" charset="0"/>
                      <a:cs typeface="Arial" panose="020B0604020202020204" pitchFamily="34" charset="0"/>
                    </a:rPr>
                    <a:t>EXPLORATORY DATA ANALYSIS</a:t>
                  </a:r>
                </a:p>
              </p:txBody>
            </p:sp>
            <p:sp>
              <p:nvSpPr>
                <p:cNvPr id="42" name="Rectangle: Rounded Corners 41">
                  <a:extLst>
                    <a:ext uri="{FF2B5EF4-FFF2-40B4-BE49-F238E27FC236}">
                      <a16:creationId xmlns:a16="http://schemas.microsoft.com/office/drawing/2014/main" id="{727D9638-1877-4865-B90B-B1E0F4C602BB}"/>
                    </a:ext>
                  </a:extLst>
                </p:cNvPr>
                <p:cNvSpPr/>
                <p:nvPr/>
              </p:nvSpPr>
              <p:spPr>
                <a:xfrm>
                  <a:off x="6384412" y="7647708"/>
                  <a:ext cx="1678737" cy="1120060"/>
                </a:xfrm>
                <a:prstGeom prst="roundRect">
                  <a:avLst>
                    <a:gd name="adj" fmla="val 16667"/>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60" b="1" dirty="0">
                      <a:solidFill>
                        <a:schemeClr val="bg1"/>
                      </a:solidFill>
                    </a:rPr>
                    <a:t>Arrive at model predictions for four versions of each modelling technique</a:t>
                  </a:r>
                </a:p>
              </p:txBody>
            </p:sp>
            <p:sp>
              <p:nvSpPr>
                <p:cNvPr id="45" name="Rectangle: Rounded Corners 44">
                  <a:extLst>
                    <a:ext uri="{FF2B5EF4-FFF2-40B4-BE49-F238E27FC236}">
                      <a16:creationId xmlns:a16="http://schemas.microsoft.com/office/drawing/2014/main" id="{6EDE2EE6-B5A3-40E8-8D7A-516B8E7AFC9B}"/>
                    </a:ext>
                  </a:extLst>
                </p:cNvPr>
                <p:cNvSpPr/>
                <p:nvPr/>
              </p:nvSpPr>
              <p:spPr>
                <a:xfrm>
                  <a:off x="6384412" y="6233483"/>
                  <a:ext cx="1672343" cy="1047591"/>
                </a:xfrm>
                <a:prstGeom prst="round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60" b="1" dirty="0">
                      <a:solidFill>
                        <a:schemeClr val="bg1"/>
                      </a:solidFill>
                    </a:rPr>
                    <a:t>Train models - LR, DT, RF, XGBoost, SVM - on three distinct AD versions of training set</a:t>
                  </a:r>
                </a:p>
              </p:txBody>
            </p:sp>
            <p:sp>
              <p:nvSpPr>
                <p:cNvPr id="46" name="Rectangle: Rounded Corners 45">
                  <a:extLst>
                    <a:ext uri="{FF2B5EF4-FFF2-40B4-BE49-F238E27FC236}">
                      <a16:creationId xmlns:a16="http://schemas.microsoft.com/office/drawing/2014/main" id="{2B8E7A13-DCE4-4858-928B-9E65341F8744}"/>
                    </a:ext>
                  </a:extLst>
                </p:cNvPr>
                <p:cNvSpPr/>
                <p:nvPr/>
              </p:nvSpPr>
              <p:spPr>
                <a:xfrm>
                  <a:off x="3837310" y="5036875"/>
                  <a:ext cx="1647132" cy="1013286"/>
                </a:xfrm>
                <a:prstGeom prst="round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60" b="1" dirty="0">
                      <a:solidFill>
                        <a:schemeClr val="bg1"/>
                      </a:solidFill>
                    </a:rPr>
                    <a:t>Evaluate prediction power of different versions of each model</a:t>
                  </a:r>
                </a:p>
              </p:txBody>
            </p:sp>
            <p:sp>
              <p:nvSpPr>
                <p:cNvPr id="47" name="Rectangle: Rounded Corners 46">
                  <a:extLst>
                    <a:ext uri="{FF2B5EF4-FFF2-40B4-BE49-F238E27FC236}">
                      <a16:creationId xmlns:a16="http://schemas.microsoft.com/office/drawing/2014/main" id="{65ABE6E4-DA9C-4786-842E-C75C0C0CD933}"/>
                    </a:ext>
                  </a:extLst>
                </p:cNvPr>
                <p:cNvSpPr/>
                <p:nvPr/>
              </p:nvSpPr>
              <p:spPr>
                <a:xfrm>
                  <a:off x="3837310" y="6448087"/>
                  <a:ext cx="1647133" cy="882613"/>
                </a:xfrm>
                <a:prstGeom prst="round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60" b="1" dirty="0">
                      <a:solidFill>
                        <a:schemeClr val="bg1"/>
                      </a:solidFill>
                    </a:rPr>
                    <a:t>Compare baseline version with AD based version for each model</a:t>
                  </a:r>
                </a:p>
              </p:txBody>
            </p:sp>
            <p:cxnSp>
              <p:nvCxnSpPr>
                <p:cNvPr id="48" name="Straight Arrow Connector 47">
                  <a:extLst>
                    <a:ext uri="{FF2B5EF4-FFF2-40B4-BE49-F238E27FC236}">
                      <a16:creationId xmlns:a16="http://schemas.microsoft.com/office/drawing/2014/main" id="{F30672DB-2593-4FB2-95DC-3E2A3F3C1C7C}"/>
                    </a:ext>
                  </a:extLst>
                </p:cNvPr>
                <p:cNvCxnSpPr>
                  <a:cxnSpLocks/>
                </p:cNvCxnSpPr>
                <p:nvPr/>
              </p:nvCxnSpPr>
              <p:spPr>
                <a:xfrm>
                  <a:off x="4645075" y="6050161"/>
                  <a:ext cx="0" cy="383937"/>
                </a:xfrm>
                <a:prstGeom prst="straightConnector1">
                  <a:avLst/>
                </a:prstGeom>
                <a:ln w="38100">
                  <a:solidFill>
                    <a:schemeClr val="tx1">
                      <a:lumMod val="50000"/>
                      <a:lumOff val="50000"/>
                    </a:schemeClr>
                  </a:solidFill>
                  <a:tailEnd type="triangle"/>
                </a:ln>
              </p:spPr>
              <p:style>
                <a:lnRef idx="1">
                  <a:schemeClr val="accent2"/>
                </a:lnRef>
                <a:fillRef idx="0">
                  <a:schemeClr val="accent2"/>
                </a:fillRef>
                <a:effectRef idx="0">
                  <a:schemeClr val="accent2"/>
                </a:effectRef>
                <a:fontRef idx="minor">
                  <a:schemeClr val="tx1"/>
                </a:fontRef>
              </p:style>
            </p:cxnSp>
          </p:grpSp>
          <p:sp>
            <p:nvSpPr>
              <p:cNvPr id="12" name="Rectangle: Rounded Corners 11">
                <a:extLst>
                  <a:ext uri="{FF2B5EF4-FFF2-40B4-BE49-F238E27FC236}">
                    <a16:creationId xmlns:a16="http://schemas.microsoft.com/office/drawing/2014/main" id="{6BEF2C5E-1404-4B7D-A0B7-E3CF0CE4E41A}"/>
                  </a:ext>
                </a:extLst>
              </p:cNvPr>
              <p:cNvSpPr/>
              <p:nvPr/>
            </p:nvSpPr>
            <p:spPr>
              <a:xfrm>
                <a:off x="6222457" y="-604380"/>
                <a:ext cx="1894258" cy="4119208"/>
              </a:xfrm>
              <a:prstGeom prst="roundRect">
                <a:avLst/>
              </a:prstGeom>
              <a:gradFill flip="none" rotWithShape="1">
                <a:gsLst>
                  <a:gs pos="0">
                    <a:schemeClr val="accent5">
                      <a:lumMod val="40000"/>
                      <a:lumOff val="60000"/>
                      <a:shade val="30000"/>
                      <a:satMod val="115000"/>
                    </a:schemeClr>
                  </a:gs>
                  <a:gs pos="50000">
                    <a:schemeClr val="accent5">
                      <a:lumMod val="40000"/>
                      <a:lumOff val="60000"/>
                      <a:shade val="67500"/>
                      <a:satMod val="115000"/>
                    </a:schemeClr>
                  </a:gs>
                  <a:gs pos="100000">
                    <a:schemeClr val="accent5">
                      <a:lumMod val="40000"/>
                      <a:lumOff val="60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18" dirty="0"/>
              </a:p>
            </p:txBody>
          </p:sp>
          <p:sp>
            <p:nvSpPr>
              <p:cNvPr id="13" name="Rectangle: Rounded Corners 12">
                <a:extLst>
                  <a:ext uri="{FF2B5EF4-FFF2-40B4-BE49-F238E27FC236}">
                    <a16:creationId xmlns:a16="http://schemas.microsoft.com/office/drawing/2014/main" id="{2B5F7053-04B6-410A-B181-EAEBF1C7EBB5}"/>
                  </a:ext>
                </a:extLst>
              </p:cNvPr>
              <p:cNvSpPr/>
              <p:nvPr/>
            </p:nvSpPr>
            <p:spPr>
              <a:xfrm>
                <a:off x="6485209" y="1151215"/>
                <a:ext cx="1427135" cy="872808"/>
              </a:xfrm>
              <a:prstGeom prst="round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bg1"/>
                    </a:solidFill>
                  </a:rPr>
                  <a:t>Apply three different anomaly detection on three different copies of training sets</a:t>
                </a:r>
              </a:p>
            </p:txBody>
          </p:sp>
          <p:sp>
            <p:nvSpPr>
              <p:cNvPr id="14" name="Rectangle: Rounded Corners 13">
                <a:extLst>
                  <a:ext uri="{FF2B5EF4-FFF2-40B4-BE49-F238E27FC236}">
                    <a16:creationId xmlns:a16="http://schemas.microsoft.com/office/drawing/2014/main" id="{2F8D845B-89EA-4690-A636-CC354A9E6175}"/>
                  </a:ext>
                </a:extLst>
              </p:cNvPr>
              <p:cNvSpPr/>
              <p:nvPr/>
            </p:nvSpPr>
            <p:spPr>
              <a:xfrm>
                <a:off x="6423917" y="2360691"/>
                <a:ext cx="1536117" cy="889180"/>
              </a:xfrm>
              <a:prstGeom prst="round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60" b="1" dirty="0">
                    <a:solidFill>
                      <a:schemeClr val="bg1"/>
                    </a:solidFill>
                  </a:rPr>
                  <a:t>Class imbalance treatment on all versions of training set</a:t>
                </a:r>
              </a:p>
            </p:txBody>
          </p:sp>
          <p:sp>
            <p:nvSpPr>
              <p:cNvPr id="15" name="TextBox 14">
                <a:extLst>
                  <a:ext uri="{FF2B5EF4-FFF2-40B4-BE49-F238E27FC236}">
                    <a16:creationId xmlns:a16="http://schemas.microsoft.com/office/drawing/2014/main" id="{B76CDA31-4563-4D8F-AB84-92F779AF7983}"/>
                  </a:ext>
                </a:extLst>
              </p:cNvPr>
              <p:cNvSpPr txBox="1"/>
              <p:nvPr/>
            </p:nvSpPr>
            <p:spPr>
              <a:xfrm>
                <a:off x="6546734" y="-546757"/>
                <a:ext cx="1247915" cy="688691"/>
              </a:xfrm>
              <a:prstGeom prst="rect">
                <a:avLst/>
              </a:prstGeom>
              <a:noFill/>
            </p:spPr>
            <p:txBody>
              <a:bodyPr wrap="square" rtlCol="0">
                <a:spAutoFit/>
              </a:bodyPr>
              <a:lstStyle/>
              <a:p>
                <a:pPr algn="ctr"/>
                <a:r>
                  <a:rPr lang="en-IN" sz="1200" b="1" dirty="0">
                    <a:latin typeface="Arial" panose="020B0604020202020204" pitchFamily="34" charset="0"/>
                    <a:cs typeface="Arial" panose="020B0604020202020204" pitchFamily="34" charset="0"/>
                  </a:rPr>
                  <a:t>DATA PREPARATION MODULE</a:t>
                </a:r>
              </a:p>
            </p:txBody>
          </p:sp>
          <p:sp>
            <p:nvSpPr>
              <p:cNvPr id="16" name="TextBox 15">
                <a:extLst>
                  <a:ext uri="{FF2B5EF4-FFF2-40B4-BE49-F238E27FC236}">
                    <a16:creationId xmlns:a16="http://schemas.microsoft.com/office/drawing/2014/main" id="{C1CF6037-4E94-4E3F-9D05-3DC5ECEDDF8A}"/>
                  </a:ext>
                </a:extLst>
              </p:cNvPr>
              <p:cNvSpPr txBox="1"/>
              <p:nvPr/>
            </p:nvSpPr>
            <p:spPr>
              <a:xfrm>
                <a:off x="6222457" y="4362834"/>
                <a:ext cx="1952637" cy="413214"/>
              </a:xfrm>
              <a:prstGeom prst="rect">
                <a:avLst/>
              </a:prstGeom>
              <a:noFill/>
            </p:spPr>
            <p:txBody>
              <a:bodyPr wrap="square" rtlCol="0">
                <a:spAutoFit/>
              </a:bodyPr>
              <a:lstStyle/>
              <a:p>
                <a:pPr algn="ctr"/>
                <a:r>
                  <a:rPr lang="en-IN" sz="1200" b="1" dirty="0">
                    <a:latin typeface="Arial" panose="020B0604020202020204" pitchFamily="34" charset="0"/>
                    <a:cs typeface="Arial" panose="020B0604020202020204" pitchFamily="34" charset="0"/>
                  </a:rPr>
                  <a:t>PREDICTION MODULE</a:t>
                </a:r>
              </a:p>
            </p:txBody>
          </p:sp>
          <p:cxnSp>
            <p:nvCxnSpPr>
              <p:cNvPr id="17" name="Straight Arrow Connector 16">
                <a:extLst>
                  <a:ext uri="{FF2B5EF4-FFF2-40B4-BE49-F238E27FC236}">
                    <a16:creationId xmlns:a16="http://schemas.microsoft.com/office/drawing/2014/main" id="{8FC88835-1219-4596-B61B-DB675863E63E}"/>
                  </a:ext>
                </a:extLst>
              </p:cNvPr>
              <p:cNvCxnSpPr>
                <a:cxnSpLocks/>
              </p:cNvCxnSpPr>
              <p:nvPr/>
            </p:nvCxnSpPr>
            <p:spPr>
              <a:xfrm>
                <a:off x="7170693" y="2022659"/>
                <a:ext cx="0" cy="292074"/>
              </a:xfrm>
              <a:prstGeom prst="straightConnector1">
                <a:avLst/>
              </a:prstGeom>
              <a:ln w="38100">
                <a:solidFill>
                  <a:schemeClr val="tx1">
                    <a:lumMod val="50000"/>
                    <a:lumOff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a:extLst>
                  <a:ext uri="{FF2B5EF4-FFF2-40B4-BE49-F238E27FC236}">
                    <a16:creationId xmlns:a16="http://schemas.microsoft.com/office/drawing/2014/main" id="{3ACA1C30-1A12-4690-95E0-3E383A05C84B}"/>
                  </a:ext>
                </a:extLst>
              </p:cNvPr>
              <p:cNvCxnSpPr>
                <a:cxnSpLocks/>
              </p:cNvCxnSpPr>
              <p:nvPr/>
            </p:nvCxnSpPr>
            <p:spPr>
              <a:xfrm>
                <a:off x="7205835" y="7193780"/>
                <a:ext cx="0" cy="333052"/>
              </a:xfrm>
              <a:prstGeom prst="straightConnector1">
                <a:avLst/>
              </a:prstGeom>
              <a:ln w="38100">
                <a:solidFill>
                  <a:schemeClr val="tx1">
                    <a:lumMod val="50000"/>
                    <a:lumOff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19" name="Rectangle: Rounded Corners 18">
                <a:extLst>
                  <a:ext uri="{FF2B5EF4-FFF2-40B4-BE49-F238E27FC236}">
                    <a16:creationId xmlns:a16="http://schemas.microsoft.com/office/drawing/2014/main" id="{EDC7DA9A-AD6A-4DC5-847E-5FED26FDE27E}"/>
                  </a:ext>
                </a:extLst>
              </p:cNvPr>
              <p:cNvSpPr/>
              <p:nvPr/>
            </p:nvSpPr>
            <p:spPr>
              <a:xfrm>
                <a:off x="3963405" y="7590279"/>
                <a:ext cx="1351330" cy="866715"/>
              </a:xfrm>
              <a:prstGeom prst="round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60" b="1" dirty="0">
                    <a:solidFill>
                      <a:schemeClr val="bg1"/>
                    </a:solidFill>
                  </a:rPr>
                  <a:t>Arrive at conclusions on the impact of AD</a:t>
                </a:r>
              </a:p>
            </p:txBody>
          </p:sp>
          <p:cxnSp>
            <p:nvCxnSpPr>
              <p:cNvPr id="20" name="Straight Arrow Connector 19">
                <a:extLst>
                  <a:ext uri="{FF2B5EF4-FFF2-40B4-BE49-F238E27FC236}">
                    <a16:creationId xmlns:a16="http://schemas.microsoft.com/office/drawing/2014/main" id="{5B162D24-CA19-418F-BDC0-75E1D7610DE3}"/>
                  </a:ext>
                </a:extLst>
              </p:cNvPr>
              <p:cNvCxnSpPr>
                <a:cxnSpLocks/>
              </p:cNvCxnSpPr>
              <p:nvPr/>
            </p:nvCxnSpPr>
            <p:spPr>
              <a:xfrm>
                <a:off x="4619673" y="7252979"/>
                <a:ext cx="0" cy="337301"/>
              </a:xfrm>
              <a:prstGeom prst="straightConnector1">
                <a:avLst/>
              </a:prstGeom>
              <a:ln w="38100">
                <a:solidFill>
                  <a:schemeClr val="tx1">
                    <a:lumMod val="50000"/>
                    <a:lumOff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21" name="Arrow: Right 20">
                <a:extLst>
                  <a:ext uri="{FF2B5EF4-FFF2-40B4-BE49-F238E27FC236}">
                    <a16:creationId xmlns:a16="http://schemas.microsoft.com/office/drawing/2014/main" id="{2508B9FD-37E1-4F13-8F3A-A51F747E2C61}"/>
                  </a:ext>
                </a:extLst>
              </p:cNvPr>
              <p:cNvSpPr/>
              <p:nvPr/>
            </p:nvSpPr>
            <p:spPr>
              <a:xfrm rot="5400000">
                <a:off x="6930514" y="3685677"/>
                <a:ext cx="536524" cy="302534"/>
              </a:xfrm>
              <a:prstGeom prst="rightArrow">
                <a:avLst/>
              </a:prstGeom>
              <a:gradFill flip="none" rotWithShape="1">
                <a:gsLst>
                  <a:gs pos="0">
                    <a:srgbClr val="787878">
                      <a:shade val="30000"/>
                      <a:satMod val="115000"/>
                    </a:srgbClr>
                  </a:gs>
                  <a:gs pos="50000">
                    <a:srgbClr val="787878">
                      <a:shade val="67500"/>
                      <a:satMod val="115000"/>
                    </a:srgbClr>
                  </a:gs>
                  <a:gs pos="100000">
                    <a:srgbClr val="787878">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Rounded Corners 21">
                <a:extLst>
                  <a:ext uri="{FF2B5EF4-FFF2-40B4-BE49-F238E27FC236}">
                    <a16:creationId xmlns:a16="http://schemas.microsoft.com/office/drawing/2014/main" id="{31F92206-F9C4-473C-A8D1-F981E2D01FFB}"/>
                  </a:ext>
                </a:extLst>
              </p:cNvPr>
              <p:cNvSpPr/>
              <p:nvPr/>
            </p:nvSpPr>
            <p:spPr>
              <a:xfrm>
                <a:off x="6485209" y="183897"/>
                <a:ext cx="1427134" cy="674163"/>
              </a:xfrm>
              <a:prstGeom prst="round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60" b="1" dirty="0">
                    <a:solidFill>
                      <a:schemeClr val="bg1"/>
                    </a:solidFill>
                  </a:rPr>
                  <a:t>Divide dataset into train and test sets</a:t>
                </a:r>
              </a:p>
            </p:txBody>
          </p:sp>
          <p:cxnSp>
            <p:nvCxnSpPr>
              <p:cNvPr id="23" name="Straight Arrow Connector 22">
                <a:extLst>
                  <a:ext uri="{FF2B5EF4-FFF2-40B4-BE49-F238E27FC236}">
                    <a16:creationId xmlns:a16="http://schemas.microsoft.com/office/drawing/2014/main" id="{F04B8C94-AC0B-429B-A955-28E1EAAB1298}"/>
                  </a:ext>
                </a:extLst>
              </p:cNvPr>
              <p:cNvCxnSpPr>
                <a:cxnSpLocks/>
              </p:cNvCxnSpPr>
              <p:nvPr/>
            </p:nvCxnSpPr>
            <p:spPr>
              <a:xfrm>
                <a:off x="7170693" y="859142"/>
                <a:ext cx="0" cy="292074"/>
              </a:xfrm>
              <a:prstGeom prst="straightConnector1">
                <a:avLst/>
              </a:prstGeom>
              <a:ln w="38100">
                <a:solidFill>
                  <a:schemeClr val="tx1">
                    <a:lumMod val="50000"/>
                    <a:lumOff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9B199EB8-D47D-4F83-918E-28108A3B046F}"/>
                  </a:ext>
                </a:extLst>
              </p:cNvPr>
              <p:cNvCxnSpPr>
                <a:cxnSpLocks/>
              </p:cNvCxnSpPr>
              <p:nvPr/>
            </p:nvCxnSpPr>
            <p:spPr>
              <a:xfrm>
                <a:off x="7205835" y="5673458"/>
                <a:ext cx="0" cy="390944"/>
              </a:xfrm>
              <a:prstGeom prst="straightConnector1">
                <a:avLst/>
              </a:prstGeom>
              <a:ln w="38100">
                <a:solidFill>
                  <a:schemeClr val="tx1">
                    <a:lumMod val="50000"/>
                    <a:lumOff val="50000"/>
                  </a:schemeClr>
                </a:solidFill>
                <a:tailEnd type="triangle"/>
              </a:ln>
            </p:spPr>
            <p:style>
              <a:lnRef idx="1">
                <a:schemeClr val="accent2"/>
              </a:lnRef>
              <a:fillRef idx="0">
                <a:schemeClr val="accent2"/>
              </a:fillRef>
              <a:effectRef idx="0">
                <a:schemeClr val="accent2"/>
              </a:effectRef>
              <a:fontRef idx="minor">
                <a:schemeClr val="tx1"/>
              </a:fontRef>
            </p:style>
          </p:cxnSp>
        </p:grpSp>
        <p:sp>
          <p:nvSpPr>
            <p:cNvPr id="88" name="Arrow: Right 87">
              <a:extLst>
                <a:ext uri="{FF2B5EF4-FFF2-40B4-BE49-F238E27FC236}">
                  <a16:creationId xmlns:a16="http://schemas.microsoft.com/office/drawing/2014/main" id="{791E735B-3A31-4B77-A62E-1B0EA1C4C09B}"/>
                </a:ext>
              </a:extLst>
            </p:cNvPr>
            <p:cNvSpPr/>
            <p:nvPr/>
          </p:nvSpPr>
          <p:spPr>
            <a:xfrm>
              <a:off x="7824763" y="1356168"/>
              <a:ext cx="801482" cy="434414"/>
            </a:xfrm>
            <a:prstGeom prst="rightArrow">
              <a:avLst/>
            </a:prstGeom>
            <a:gradFill flip="none" rotWithShape="1">
              <a:gsLst>
                <a:gs pos="0">
                  <a:schemeClr val="tx1">
                    <a:lumMod val="50000"/>
                    <a:lumOff val="50000"/>
                    <a:shade val="30000"/>
                    <a:satMod val="115000"/>
                  </a:schemeClr>
                </a:gs>
                <a:gs pos="50000">
                  <a:schemeClr val="tx1">
                    <a:lumMod val="50000"/>
                    <a:lumOff val="50000"/>
                    <a:shade val="67500"/>
                    <a:satMod val="115000"/>
                  </a:schemeClr>
                </a:gs>
                <a:gs pos="100000">
                  <a:schemeClr val="tx1">
                    <a:lumMod val="50000"/>
                    <a:lumOff val="50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1" name="Arrow: Right 90">
              <a:extLst>
                <a:ext uri="{FF2B5EF4-FFF2-40B4-BE49-F238E27FC236}">
                  <a16:creationId xmlns:a16="http://schemas.microsoft.com/office/drawing/2014/main" id="{132B7086-E8C5-4CB7-B534-BD789CED1A46}"/>
                </a:ext>
              </a:extLst>
            </p:cNvPr>
            <p:cNvSpPr/>
            <p:nvPr/>
          </p:nvSpPr>
          <p:spPr>
            <a:xfrm flipH="1">
              <a:off x="7839866" y="4724568"/>
              <a:ext cx="771276" cy="434414"/>
            </a:xfrm>
            <a:prstGeom prst="rightArrow">
              <a:avLst/>
            </a:prstGeom>
            <a:gradFill flip="none" rotWithShape="1">
              <a:gsLst>
                <a:gs pos="0">
                  <a:schemeClr val="tx1">
                    <a:lumMod val="50000"/>
                    <a:lumOff val="50000"/>
                    <a:shade val="30000"/>
                    <a:satMod val="115000"/>
                  </a:schemeClr>
                </a:gs>
                <a:gs pos="50000">
                  <a:schemeClr val="tx1">
                    <a:lumMod val="50000"/>
                    <a:lumOff val="50000"/>
                    <a:shade val="67500"/>
                    <a:satMod val="115000"/>
                  </a:schemeClr>
                </a:gs>
                <a:gs pos="100000">
                  <a:schemeClr val="tx1">
                    <a:lumMod val="50000"/>
                    <a:lumOff val="50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113" name="Picture 112">
            <a:extLst>
              <a:ext uri="{FF2B5EF4-FFF2-40B4-BE49-F238E27FC236}">
                <a16:creationId xmlns:a16="http://schemas.microsoft.com/office/drawing/2014/main" id="{1A3B84A8-AFB7-41F8-979F-3B05DD6BF7FD}"/>
              </a:ext>
            </a:extLst>
          </p:cNvPr>
          <p:cNvPicPr>
            <a:picLocks noChangeAspect="1"/>
          </p:cNvPicPr>
          <p:nvPr/>
        </p:nvPicPr>
        <p:blipFill rotWithShape="1">
          <a:blip r:embed="rId2">
            <a:extLst>
              <a:ext uri="{28A0092B-C50C-407E-A947-70E740481C1C}">
                <a14:useLocalDpi xmlns:a14="http://schemas.microsoft.com/office/drawing/2010/main" val="0"/>
              </a:ext>
            </a:extLst>
          </a:blip>
          <a:srcRect l="-415" t="93" r="65671" b="-93"/>
          <a:stretch/>
        </p:blipFill>
        <p:spPr>
          <a:xfrm>
            <a:off x="10378015" y="0"/>
            <a:ext cx="1813985" cy="6858000"/>
          </a:xfrm>
          <a:prstGeom prst="rect">
            <a:avLst/>
          </a:prstGeom>
        </p:spPr>
      </p:pic>
      <p:sp>
        <p:nvSpPr>
          <p:cNvPr id="114" name="Title 1">
            <a:extLst>
              <a:ext uri="{FF2B5EF4-FFF2-40B4-BE49-F238E27FC236}">
                <a16:creationId xmlns:a16="http://schemas.microsoft.com/office/drawing/2014/main" id="{A9BDD9AC-CEFC-435D-BC85-FF45189203B2}"/>
              </a:ext>
            </a:extLst>
          </p:cNvPr>
          <p:cNvSpPr>
            <a:spLocks noGrp="1"/>
          </p:cNvSpPr>
          <p:nvPr>
            <p:ph type="title"/>
          </p:nvPr>
        </p:nvSpPr>
        <p:spPr>
          <a:xfrm rot="16200000">
            <a:off x="-1935182" y="2860048"/>
            <a:ext cx="5210501" cy="865964"/>
          </a:xfrm>
        </p:spPr>
        <p:txBody>
          <a:bodyPr>
            <a:normAutofit/>
          </a:bodyPr>
          <a:lstStyle/>
          <a:p>
            <a:r>
              <a:rPr lang="en-IN" sz="5400" spc="300" dirty="0">
                <a:solidFill>
                  <a:schemeClr val="bg1"/>
                </a:solidFill>
              </a:rPr>
              <a:t>METHODOLOGY</a:t>
            </a:r>
          </a:p>
        </p:txBody>
      </p:sp>
      <p:sp>
        <p:nvSpPr>
          <p:cNvPr id="119" name="Rectangle 118">
            <a:extLst>
              <a:ext uri="{FF2B5EF4-FFF2-40B4-BE49-F238E27FC236}">
                <a16:creationId xmlns:a16="http://schemas.microsoft.com/office/drawing/2014/main" id="{9440987F-F22C-48AE-8186-B5E99056571F}"/>
              </a:ext>
            </a:extLst>
          </p:cNvPr>
          <p:cNvSpPr/>
          <p:nvPr/>
        </p:nvSpPr>
        <p:spPr>
          <a:xfrm rot="16200000">
            <a:off x="714201" y="-56320"/>
            <a:ext cx="183194" cy="7664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39669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4B5AB92-D3BB-4CF0-88DB-AE4D7130A318}"/>
              </a:ext>
            </a:extLst>
          </p:cNvPr>
          <p:cNvPicPr>
            <a:picLocks noChangeAspect="1"/>
          </p:cNvPicPr>
          <p:nvPr/>
        </p:nvPicPr>
        <p:blipFill rotWithShape="1">
          <a:blip r:embed="rId2">
            <a:extLst>
              <a:ext uri="{28A0092B-C50C-407E-A947-70E740481C1C}">
                <a14:useLocalDpi xmlns:a14="http://schemas.microsoft.com/office/drawing/2010/main" val="0"/>
              </a:ext>
            </a:extLst>
          </a:blip>
          <a:srcRect l="28900"/>
          <a:stretch/>
        </p:blipFill>
        <p:spPr>
          <a:xfrm>
            <a:off x="3522468" y="10"/>
            <a:ext cx="8669532" cy="6857990"/>
          </a:xfrm>
          <a:prstGeom prst="rect">
            <a:avLst/>
          </a:prstGeom>
        </p:spPr>
      </p:pic>
      <p:sp>
        <p:nvSpPr>
          <p:cNvPr id="60" name="Rectangle 59">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27BCB7-7110-4034-BFFA-F7810CA76585}"/>
              </a:ext>
            </a:extLst>
          </p:cNvPr>
          <p:cNvSpPr>
            <a:spLocks noGrp="1"/>
          </p:cNvSpPr>
          <p:nvPr>
            <p:ph type="title"/>
          </p:nvPr>
        </p:nvSpPr>
        <p:spPr>
          <a:xfrm>
            <a:off x="371094" y="1161288"/>
            <a:ext cx="3938688" cy="1124712"/>
          </a:xfrm>
        </p:spPr>
        <p:txBody>
          <a:bodyPr anchor="b">
            <a:normAutofit fontScale="90000"/>
          </a:bodyPr>
          <a:lstStyle/>
          <a:p>
            <a:r>
              <a:rPr lang="en-IN" sz="4000" dirty="0"/>
              <a:t>METHODOLOGY – AD TECHNIQUES</a:t>
            </a:r>
          </a:p>
        </p:txBody>
      </p:sp>
      <p:sp>
        <p:nvSpPr>
          <p:cNvPr id="62" name="Rectangle 6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4" name="Rectangle 6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E5042534-E8DA-419A-A75C-A0DFE7D34DD9}"/>
              </a:ext>
            </a:extLst>
          </p:cNvPr>
          <p:cNvSpPr>
            <a:spLocks noGrp="1"/>
          </p:cNvSpPr>
          <p:nvPr>
            <p:ph idx="1"/>
          </p:nvPr>
        </p:nvSpPr>
        <p:spPr>
          <a:xfrm>
            <a:off x="371093" y="2718054"/>
            <a:ext cx="5814553" cy="3821520"/>
          </a:xfrm>
        </p:spPr>
        <p:txBody>
          <a:bodyPr anchor="t">
            <a:normAutofit/>
          </a:bodyPr>
          <a:lstStyle/>
          <a:p>
            <a:pPr marL="0" indent="0">
              <a:buNone/>
            </a:pPr>
            <a:r>
              <a:rPr lang="en-IN" sz="1800" dirty="0"/>
              <a:t>Three AD techniques were tested out in out methodology and are listed below:</a:t>
            </a:r>
          </a:p>
          <a:p>
            <a:r>
              <a:rPr lang="en-IN" sz="1800" dirty="0"/>
              <a:t>Isolation Forest (IF): An ensemble of trees based AD technique suitable for categorical/binary data. It returns anomaly scores and anomaly labels.</a:t>
            </a:r>
          </a:p>
          <a:p>
            <a:r>
              <a:rPr lang="en-IN" sz="1800" dirty="0"/>
              <a:t>Extended Isolation Forest (EIF): A special case of IF with improvements in detection of anomalies. It returns anomaly scores only.</a:t>
            </a:r>
          </a:p>
          <a:p>
            <a:r>
              <a:rPr lang="en-IN" sz="1800" dirty="0"/>
              <a:t>Histogram-based outlier detection (HBOS): An AD technique that bins data and creates histograms to identify anomalies. It returns scores and labels. </a:t>
            </a:r>
          </a:p>
          <a:p>
            <a:endParaRPr lang="en-IN" sz="1800" dirty="0"/>
          </a:p>
        </p:txBody>
      </p:sp>
    </p:spTree>
    <p:extLst>
      <p:ext uri="{BB962C8B-B14F-4D97-AF65-F5344CB8AC3E}">
        <p14:creationId xmlns:p14="http://schemas.microsoft.com/office/powerpoint/2010/main" val="306054390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FD80FAF-1D61-46CF-922F-F5B03A874DC3}"/>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538" y="0"/>
            <a:ext cx="4636546" cy="6857998"/>
          </a:xfrm>
          <a:prstGeom prst="rect">
            <a:avLst/>
          </a:prstGeom>
        </p:spPr>
      </p:pic>
      <p:sp>
        <p:nvSpPr>
          <p:cNvPr id="2" name="Title 1">
            <a:extLst>
              <a:ext uri="{FF2B5EF4-FFF2-40B4-BE49-F238E27FC236}">
                <a16:creationId xmlns:a16="http://schemas.microsoft.com/office/drawing/2014/main" id="{D6E5AEAB-73D2-4743-AC05-AA8A3586080D}"/>
              </a:ext>
            </a:extLst>
          </p:cNvPr>
          <p:cNvSpPr>
            <a:spLocks noGrp="1"/>
          </p:cNvSpPr>
          <p:nvPr>
            <p:ph type="title"/>
          </p:nvPr>
        </p:nvSpPr>
        <p:spPr>
          <a:xfrm>
            <a:off x="648929" y="786653"/>
            <a:ext cx="3667039" cy="1519216"/>
          </a:xfrm>
        </p:spPr>
        <p:txBody>
          <a:bodyPr vert="horz" lIns="91440" tIns="45720" rIns="91440" bIns="45720" rtlCol="0" anchor="ctr">
            <a:normAutofit/>
          </a:bodyPr>
          <a:lstStyle/>
          <a:p>
            <a:r>
              <a:rPr lang="en-US" sz="4000" dirty="0"/>
              <a:t>ANALYSIS &amp; RESULTS – EDA</a:t>
            </a:r>
          </a:p>
        </p:txBody>
      </p:sp>
      <p:sp>
        <p:nvSpPr>
          <p:cNvPr id="5" name="Content Placeholder 2">
            <a:extLst>
              <a:ext uri="{FF2B5EF4-FFF2-40B4-BE49-F238E27FC236}">
                <a16:creationId xmlns:a16="http://schemas.microsoft.com/office/drawing/2014/main" id="{CE1CC431-5DCE-4D81-8CF9-4C20C887A53D}"/>
              </a:ext>
            </a:extLst>
          </p:cNvPr>
          <p:cNvSpPr txBox="1">
            <a:spLocks/>
          </p:cNvSpPr>
          <p:nvPr/>
        </p:nvSpPr>
        <p:spPr>
          <a:xfrm>
            <a:off x="648931" y="2438401"/>
            <a:ext cx="3667036" cy="37795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285750" indent="-228600">
              <a:lnSpc>
                <a:spcPct val="90000"/>
              </a:lnSpc>
              <a:spcAft>
                <a:spcPts val="600"/>
              </a:spcAft>
              <a:buFont typeface="Arial" panose="020B0604020202020204" pitchFamily="34" charset="0"/>
              <a:buChar char="•"/>
            </a:pPr>
            <a:r>
              <a:rPr lang="en-US" sz="1800" dirty="0"/>
              <a:t>We can see that Covid-19 infection does not affect one gender differently than the other</a:t>
            </a:r>
          </a:p>
          <a:p>
            <a:pPr marL="285750" indent="-228600">
              <a:lnSpc>
                <a:spcPct val="90000"/>
              </a:lnSpc>
              <a:spcAft>
                <a:spcPts val="600"/>
              </a:spcAft>
              <a:buFont typeface="Arial" panose="020B0604020202020204" pitchFamily="34" charset="0"/>
              <a:buChar char="•"/>
            </a:pPr>
            <a:r>
              <a:rPr lang="en-US" sz="1800" dirty="0"/>
              <a:t>Far higher patients (about 80%) with Covid-19 had fever and cough as symptoms</a:t>
            </a:r>
          </a:p>
          <a:p>
            <a:pPr marL="285750" indent="-228600">
              <a:lnSpc>
                <a:spcPct val="90000"/>
              </a:lnSpc>
              <a:spcAft>
                <a:spcPts val="600"/>
              </a:spcAft>
              <a:buFont typeface="Arial" panose="020B0604020202020204" pitchFamily="34" charset="0"/>
              <a:buChar char="•"/>
            </a:pPr>
            <a:r>
              <a:rPr lang="en-US" sz="1800" dirty="0"/>
              <a:t>Runny nose and pneumonia were also differentiators and indicated Covid-19 infection</a:t>
            </a:r>
          </a:p>
          <a:p>
            <a:pPr marL="285750" indent="-228600">
              <a:lnSpc>
                <a:spcPct val="90000"/>
              </a:lnSpc>
              <a:spcAft>
                <a:spcPts val="600"/>
              </a:spcAft>
              <a:buFont typeface="Arial" panose="020B0604020202020204" pitchFamily="34" charset="0"/>
              <a:buChar char="•"/>
            </a:pPr>
            <a:r>
              <a:rPr lang="en-US" sz="1800" dirty="0"/>
              <a:t>Travel history was not indicative of infection risk</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342900" marR="0" lvl="0" indent="-228600" algn="l" defTabSz="914400" rtl="0" eaLnBrk="1" fontAlgn="auto" latinLnBrk="0" hangingPunct="1">
              <a:lnSpc>
                <a:spcPct val="90000"/>
              </a:lnSpc>
              <a:spcBef>
                <a:spcPts val="1000"/>
              </a:spcBef>
              <a:spcAft>
                <a:spcPts val="0"/>
              </a:spcAft>
              <a:buClr>
                <a:srgbClr val="4472C4"/>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342900" marR="0" lvl="0" indent="-228600" algn="l" defTabSz="914400" rtl="0" eaLnBrk="1" fontAlgn="auto" latinLnBrk="0" hangingPunct="1">
              <a:lnSpc>
                <a:spcPct val="90000"/>
              </a:lnSpc>
              <a:spcBef>
                <a:spcPts val="1000"/>
              </a:spcBef>
              <a:spcAft>
                <a:spcPts val="0"/>
              </a:spcAft>
              <a:buClr>
                <a:srgbClr val="4472C4"/>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7" name="Straight Connector 26">
            <a:extLst>
              <a:ext uri="{FF2B5EF4-FFF2-40B4-BE49-F238E27FC236}">
                <a16:creationId xmlns:a16="http://schemas.microsoft.com/office/drawing/2014/main" id="{D463B029-F63E-474C-A9D2-D30774F9C876}"/>
              </a:ext>
            </a:extLst>
          </p:cNvPr>
          <p:cNvCxnSpPr/>
          <p:nvPr/>
        </p:nvCxnSpPr>
        <p:spPr>
          <a:xfrm>
            <a:off x="746312" y="2245659"/>
            <a:ext cx="3281082" cy="0"/>
          </a:xfrm>
          <a:prstGeom prst="line">
            <a:avLst/>
          </a:prstGeom>
          <a:ln w="28575"/>
        </p:spPr>
        <p:style>
          <a:lnRef idx="1">
            <a:schemeClr val="accent2"/>
          </a:lnRef>
          <a:fillRef idx="0">
            <a:schemeClr val="accent2"/>
          </a:fillRef>
          <a:effectRef idx="0">
            <a:schemeClr val="accent2"/>
          </a:effectRef>
          <a:fontRef idx="minor">
            <a:schemeClr val="tx1"/>
          </a:fontRef>
        </p:style>
      </p:cxnSp>
      <p:pic>
        <p:nvPicPr>
          <p:cNvPr id="10" name="Content Placeholder 3" descr="Chart, bar chart&#10;&#10;Description automatically generated">
            <a:extLst>
              <a:ext uri="{FF2B5EF4-FFF2-40B4-BE49-F238E27FC236}">
                <a16:creationId xmlns:a16="http://schemas.microsoft.com/office/drawing/2014/main" id="{6B6F7C7F-6D62-4A9B-A5A8-76F4833F98F0}"/>
              </a:ext>
            </a:extLst>
          </p:cNvPr>
          <p:cNvPicPr>
            <a:picLocks noChangeAspect="1"/>
          </p:cNvPicPr>
          <p:nvPr/>
        </p:nvPicPr>
        <p:blipFill>
          <a:blip r:embed="rId3"/>
          <a:stretch>
            <a:fillRect/>
          </a:stretch>
        </p:blipFill>
        <p:spPr>
          <a:xfrm>
            <a:off x="4915680" y="539543"/>
            <a:ext cx="3748260" cy="3412232"/>
          </a:xfrm>
          <a:prstGeom prst="rect">
            <a:avLst/>
          </a:prstGeom>
        </p:spPr>
      </p:pic>
      <p:pic>
        <p:nvPicPr>
          <p:cNvPr id="11" name="Picture 10" descr="Chart, bar chart&#10;&#10;Description automatically generated">
            <a:extLst>
              <a:ext uri="{FF2B5EF4-FFF2-40B4-BE49-F238E27FC236}">
                <a16:creationId xmlns:a16="http://schemas.microsoft.com/office/drawing/2014/main" id="{A5F0AB6F-E91F-483D-AA66-C32193826385}"/>
              </a:ext>
            </a:extLst>
          </p:cNvPr>
          <p:cNvPicPr>
            <a:picLocks noChangeAspect="1"/>
          </p:cNvPicPr>
          <p:nvPr/>
        </p:nvPicPr>
        <p:blipFill>
          <a:blip r:embed="rId4"/>
          <a:stretch>
            <a:fillRect/>
          </a:stretch>
        </p:blipFill>
        <p:spPr>
          <a:xfrm>
            <a:off x="8321675" y="3192765"/>
            <a:ext cx="3672417" cy="3412232"/>
          </a:xfrm>
          <a:prstGeom prst="rect">
            <a:avLst/>
          </a:prstGeom>
        </p:spPr>
      </p:pic>
    </p:spTree>
    <p:extLst>
      <p:ext uri="{BB962C8B-B14F-4D97-AF65-F5344CB8AC3E}">
        <p14:creationId xmlns:p14="http://schemas.microsoft.com/office/powerpoint/2010/main" val="221859962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7042</TotalTime>
  <Words>1099</Words>
  <Application>Microsoft Office PowerPoint</Application>
  <PresentationFormat>Widescreen</PresentationFormat>
  <Paragraphs>88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 3</vt:lpstr>
      <vt:lpstr>Office Theme</vt:lpstr>
      <vt:lpstr>IMPACT OF ANOMALY DETECTION ON MACHINE LEARNING MODELS IN THE PREDICTION OF COVID-19 USING CATEGORICAL DATA</vt:lpstr>
      <vt:lpstr>INTRODUCTION</vt:lpstr>
      <vt:lpstr>INTRODUCTION</vt:lpstr>
      <vt:lpstr>LITERATURE REVIEW</vt:lpstr>
      <vt:lpstr>LITERATURE REVIEW</vt:lpstr>
      <vt:lpstr>AIM &amp; OBJECTIVES</vt:lpstr>
      <vt:lpstr>METHODOLOGY</vt:lpstr>
      <vt:lpstr>METHODOLOGY – AD TECHNIQUES</vt:lpstr>
      <vt:lpstr>ANALYSIS &amp; RESULTS – EDA</vt:lpstr>
      <vt:lpstr>ANALYSIS &amp; RESULTS - ANOMALY SCORES</vt:lpstr>
      <vt:lpstr>ANALYSIS &amp; RESULTS – TRAINING SET</vt:lpstr>
      <vt:lpstr>ANALYSIS AND RESULTS – TESTING SET</vt:lpstr>
      <vt:lpstr>CONCLUSIONS</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ANOMALY DETECTION ON MACHINE LEARNING MODELS IN THE PREDICTION OF COVID-19 USING CATEGORICAL DATA</dc:title>
  <dc:creator>ARVIND NAIR</dc:creator>
  <cp:lastModifiedBy>ARVIND NAIR</cp:lastModifiedBy>
  <cp:revision>30</cp:revision>
  <dcterms:created xsi:type="dcterms:W3CDTF">2021-12-17T16:59:25Z</dcterms:created>
  <dcterms:modified xsi:type="dcterms:W3CDTF">2021-12-22T14:21:35Z</dcterms:modified>
</cp:coreProperties>
</file>