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Quantico"/>
      <p:regular r:id="rId17"/>
      <p:bold r:id="rId18"/>
      <p:italic r:id="rId19"/>
      <p:boldItalic r:id="rId20"/>
    </p:embeddedFont>
    <p:embeddedFont>
      <p:font typeface="La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Quantico-boldItalic.fntdata"/><Relationship Id="rId22" Type="http://schemas.openxmlformats.org/officeDocument/2006/relationships/font" Target="fonts/Lato-bold.fntdata"/><Relationship Id="rId21" Type="http://schemas.openxmlformats.org/officeDocument/2006/relationships/font" Target="fonts/Lato-regular.fntdata"/><Relationship Id="rId24" Type="http://schemas.openxmlformats.org/officeDocument/2006/relationships/font" Target="fonts/Lato-boldItalic.fntdata"/><Relationship Id="rId23" Type="http://schemas.openxmlformats.org/officeDocument/2006/relationships/font" Target="fonts/La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Quantico-regular.fntdata"/><Relationship Id="rId16" Type="http://schemas.openxmlformats.org/officeDocument/2006/relationships/slide" Target="slides/slide11.xml"/><Relationship Id="rId19" Type="http://schemas.openxmlformats.org/officeDocument/2006/relationships/font" Target="fonts/Quantico-italic.fntdata"/><Relationship Id="rId18" Type="http://schemas.openxmlformats.org/officeDocument/2006/relationships/font" Target="fonts/Quantic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72dc23ec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72dc23ec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72dc23ec24_0_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372dc23ec24_0_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372dc23ec24_0_8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372dc23ec24_0_8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72dc23ec24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72dc23ec24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372dc23ec24_0_4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372dc23ec24_0_4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72dc23ec24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372dc23ec24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372dc23ec24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372dc23ec24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g372dc23ec24_0_6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7" name="Google Shape;507;g372dc23ec24_0_6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g372dc23ec24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0" name="Google Shape;540;g372dc23ec24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372dc23ec24_0_7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372dc23ec24_0_7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72dc23ec24_0_7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72dc23ec24_0_7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2" name="Google Shape;92;p11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4" name="Google Shape;94;p11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5" name="Google Shape;95;p11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6" name="Google Shape;96;p11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2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4" name="Google Shape;114;p13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6" name="Google Shape;116;p13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0" name="Google Shape;120;p13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21" name="Google Shape;121;p13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7" name="Google Shape;127;p14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28" name="Google Shape;128;p14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29" name="Google Shape;129;p14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7" name="Google Shape;137;p15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4" name="Google Shape;174;p17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" name="Google Shape;176;p17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" name="Google Shape;203;p18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217" name="Google Shape;217;p19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19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19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4" name="Google Shape;224;p19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19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" name="Google Shape;226;p19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" name="Google Shape;228;p19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0" name="Google Shape;230;p19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0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4" name="Google Shape;234;p20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2" name="Google Shape;242;p20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7" name="Google Shape;247;p21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2" name="Google Shape;252;p21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3" name="Google Shape;253;p21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4" name="Google Shape;254;p21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5" name="Google Shape;255;p21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9" name="Google Shape;259;p2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1" name="Google Shape;261;p22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3" name="Google Shape;263;p22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1" name="Google Shape;271;p23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2" name="Google Shape;272;p23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3" name="Google Shape;273;p23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4" name="Google Shape;274;p23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8" name="Google Shape;278;p23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7" name="Google Shape;287;p23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9" name="Google Shape;289;p23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0" name="Google Shape;290;p23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1" name="Google Shape;291;p23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3" name="Google Shape;293;p23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4" name="Google Shape;294;p23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8" name="Google Shape;298;p24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9" name="Google Shape;299;p24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1" name="Google Shape;301;p24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2" name="Google Shape;302;p24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4" name="Google Shape;304;p24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07" name="Google Shape;307;p25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2" name="Google Shape;312;p26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3" name="Google Shape;313;p26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4" name="Google Shape;314;p26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5" name="Google Shape;315;p26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6" name="Google Shape;316;p26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7" name="Google Shape;317;p26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8" name="Google Shape;318;p26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9" name="Google Shape;319;p26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0" name="Google Shape;320;p26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1" name="Google Shape;321;p26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2" name="Google Shape;322;p26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3" name="Google Shape;323;p26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6" name="Google Shape;326;p27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7" name="Google Shape;327;p27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9" name="Google Shape;329;p27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7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27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3" name="Google Shape;34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8" name="Google Shape;34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9" name="Google Shape;34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9" name="Google Shape;35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0" name="Google Shape;36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" name="Google Shape;36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" name="Google Shape;36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3" name="Google Shape;36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7" name="Google Shape;36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1" name="Google Shape;37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2" name="Google Shape;37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6" name="Google Shape;37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1" name="Google Shape;38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3" name="Google Shape;43;p5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4" name="Google Shape;44;p5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5" name="Google Shape;45;p5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6" name="Google Shape;46;p5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7" name="Google Shape;47;p5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4" name="Google Shape;38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5" name="Google Shape;38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6" name="Google Shape;38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7" name="Google Shape;38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9" name="Google Shape;38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0" name="Google Shape;39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1" name="Google Shape;39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7" name="Google Shape;39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1" name="Google Shape;40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2" name="Google Shape;40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5" name="Google Shape;40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8" name="Google Shape;40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0" name="Google Shape;4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4" name="Google Shape;42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6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58" name="Google Shape;58;p6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rianfirmsy1886/user-behavior-analysis" TargetMode="External"/><Relationship Id="rId4" Type="http://schemas.openxmlformats.org/officeDocument/2006/relationships/hyperlink" Target="https://docs.google.com/spreadsheets/d/1dgZDD3c_PTJxP-oQpuIwGJLEV0NzfSTwalAV0Zq5H9o/edit?gid=738701143#gid=738701143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2025-08-04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Rian Firmansyah</a:t>
            </a:r>
            <a:endParaRPr/>
          </a:p>
        </p:txBody>
      </p:sp>
      <p:sp>
        <p:nvSpPr>
          <p:cNvPr id="432" name="Google Shape;432;p47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User Behavior Analysis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56"/>
          <p:cNvSpPr/>
          <p:nvPr/>
        </p:nvSpPr>
        <p:spPr>
          <a:xfrm flipH="1" rot="10800000">
            <a:off x="-10550" y="-6150"/>
            <a:ext cx="4868700" cy="3121500"/>
          </a:xfrm>
          <a:prstGeom prst="snip1Rect">
            <a:avLst>
              <a:gd fmla="val 1783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19" name="Google Shape;619;p56"/>
          <p:cNvSpPr txBox="1"/>
          <p:nvPr>
            <p:ph type="title"/>
          </p:nvPr>
        </p:nvSpPr>
        <p:spPr>
          <a:xfrm>
            <a:off x="1461675" y="3662500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Rian Firmansyah</a:t>
            </a:r>
            <a:endParaRPr/>
          </a:p>
        </p:txBody>
      </p:sp>
      <p:sp>
        <p:nvSpPr>
          <p:cNvPr id="620" name="Google Shape;620;p56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rianfirmsy@gmail.com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+62 812 9713 9796</a:t>
            </a:r>
            <a:endParaRPr/>
          </a:p>
        </p:txBody>
      </p:sp>
      <p:sp>
        <p:nvSpPr>
          <p:cNvPr id="621" name="Google Shape;621;p56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Feel Free to give feedback</a:t>
            </a:r>
            <a:endParaRPr/>
          </a:p>
        </p:txBody>
      </p:sp>
      <p:sp>
        <p:nvSpPr>
          <p:cNvPr id="622" name="Google Shape;622;p56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7"/>
          <p:cNvSpPr/>
          <p:nvPr/>
        </p:nvSpPr>
        <p:spPr>
          <a:xfrm flipH="1" rot="10800000">
            <a:off x="-10550" y="-6150"/>
            <a:ext cx="4868700" cy="3121500"/>
          </a:xfrm>
          <a:prstGeom prst="snip1Rect">
            <a:avLst>
              <a:gd fmla="val 1783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28" name="Google Shape;628;p57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https://github.com/rianfirmsy1886/user-behavior-analysis</a:t>
            </a:r>
            <a:endParaRPr sz="1400"/>
          </a:p>
          <a:p>
            <a:pPr indent="-3175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 sz="1400" u="sng">
                <a:solidFill>
                  <a:schemeClr val="hlink"/>
                </a:solidFill>
                <a:hlinkClick r:id="rId4"/>
              </a:rPr>
              <a:t>Gsheet Link</a:t>
            </a:r>
            <a:endParaRPr sz="1400"/>
          </a:p>
        </p:txBody>
      </p:sp>
      <p:sp>
        <p:nvSpPr>
          <p:cNvPr id="629" name="Google Shape;629;p57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Appendix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Shape where the section titles go" id="437" name="Google Shape;437;p48"/>
          <p:cNvSpPr/>
          <p:nvPr/>
        </p:nvSpPr>
        <p:spPr>
          <a:xfrm flipH="1">
            <a:off x="3144900" y="3437851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38" name="Google Shape;438;p48"/>
          <p:cNvSpPr/>
          <p:nvPr/>
        </p:nvSpPr>
        <p:spPr>
          <a:xfrm flipH="1">
            <a:off x="3144900" y="2581602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39" name="Google Shape;439;p48"/>
          <p:cNvSpPr/>
          <p:nvPr/>
        </p:nvSpPr>
        <p:spPr>
          <a:xfrm flipH="1">
            <a:off x="3144900" y="1718827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40" name="Google Shape;440;p48"/>
          <p:cNvSpPr/>
          <p:nvPr/>
        </p:nvSpPr>
        <p:spPr>
          <a:xfrm flipH="1">
            <a:off x="3144900" y="856153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41" name="Google Shape;441;p48"/>
          <p:cNvSpPr/>
          <p:nvPr/>
        </p:nvSpPr>
        <p:spPr>
          <a:xfrm flipH="1">
            <a:off x="3144899" y="-200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hape where the section titles go" id="442" name="Google Shape;442;p48"/>
          <p:cNvSpPr/>
          <p:nvPr/>
        </p:nvSpPr>
        <p:spPr>
          <a:xfrm flipH="1">
            <a:off x="3144900" y="4300651"/>
            <a:ext cx="5999100" cy="8628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paces to add section titles" id="443" name="Google Shape;443;p48"/>
          <p:cNvSpPr txBox="1"/>
          <p:nvPr>
            <p:ph idx="1" type="subTitle"/>
          </p:nvPr>
        </p:nvSpPr>
        <p:spPr>
          <a:xfrm>
            <a:off x="411875" y="285750"/>
            <a:ext cx="21567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descr="Spaces to add section titles" id="444" name="Google Shape;444;p48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Objective and Approach</a:t>
            </a:r>
            <a:endParaRPr/>
          </a:p>
        </p:txBody>
      </p:sp>
      <p:sp>
        <p:nvSpPr>
          <p:cNvPr descr="Spaces to add section titles" id="445" name="Google Shape;445;p48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descr="Spaces to add section titles" id="446" name="Google Shape;446;p48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User Profile and Segmentation</a:t>
            </a:r>
            <a:endParaRPr/>
          </a:p>
        </p:txBody>
      </p:sp>
      <p:sp>
        <p:nvSpPr>
          <p:cNvPr descr="Spaces to add section titles" id="447" name="Google Shape;447;p48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Transaction Behavior</a:t>
            </a:r>
            <a:endParaRPr/>
          </a:p>
        </p:txBody>
      </p:sp>
      <p:sp>
        <p:nvSpPr>
          <p:cNvPr descr="Spaces to add section titles" id="448" name="Google Shape;448;p48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Risk Signals (Cards) &amp; Engagement and Opportunity</a:t>
            </a:r>
            <a:endParaRPr/>
          </a:p>
        </p:txBody>
      </p:sp>
      <p:sp>
        <p:nvSpPr>
          <p:cNvPr descr="Spaces to add section titles" id="449" name="Google Shape;449;p48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Insight &amp; Recommendations</a:t>
            </a:r>
            <a:endParaRPr sz="1200"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49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accent6"/>
                </a:solidFill>
              </a:rPr>
              <a:t>Objective and Approach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455" name="Google Shape;455;p49"/>
          <p:cNvSpPr txBox="1"/>
          <p:nvPr>
            <p:ph idx="2" type="title"/>
          </p:nvPr>
        </p:nvSpPr>
        <p:spPr>
          <a:xfrm>
            <a:off x="931675" y="20168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Understand user segmentation, risk, engagement, and churn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6"/>
                </a:solidFill>
              </a:rPr>
              <a:t>Data sources &amp; methodology: SQL + Visualization + Dashboard</a:t>
            </a:r>
            <a:endParaRPr>
              <a:solidFill>
                <a:schemeClr val="accent6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descr="A question mark icon." id="456" name="Google Shape;456;p49"/>
          <p:cNvSpPr txBox="1"/>
          <p:nvPr/>
        </p:nvSpPr>
        <p:spPr>
          <a:xfrm>
            <a:off x="6517802" y="1117222"/>
            <a:ext cx="81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rPr>
              <a:t>?</a:t>
            </a:r>
            <a:endParaRPr sz="7200">
              <a:solidFill>
                <a:schemeClr val="accent3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An exclamation mark icon" id="457" name="Google Shape;457;p49"/>
          <p:cNvSpPr txBox="1"/>
          <p:nvPr/>
        </p:nvSpPr>
        <p:spPr>
          <a:xfrm>
            <a:off x="6665927" y="3103597"/>
            <a:ext cx="813300" cy="11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lang="en" sz="7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rPr>
              <a:t>!</a:t>
            </a:r>
            <a:endParaRPr sz="7200">
              <a:solidFill>
                <a:schemeClr val="accent4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"/>
          <p:cNvSpPr/>
          <p:nvPr/>
        </p:nvSpPr>
        <p:spPr>
          <a:xfrm>
            <a:off x="7002862" y="619550"/>
            <a:ext cx="2141100" cy="15099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63" name="Google Shape;463;p50"/>
          <p:cNvSpPr/>
          <p:nvPr/>
        </p:nvSpPr>
        <p:spPr>
          <a:xfrm>
            <a:off x="2825150" y="2125400"/>
            <a:ext cx="2325900" cy="15099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64" name="Google Shape;464;p50"/>
          <p:cNvSpPr/>
          <p:nvPr/>
        </p:nvSpPr>
        <p:spPr>
          <a:xfrm>
            <a:off x="7002737" y="3637100"/>
            <a:ext cx="2141100" cy="15099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descr="Slide theme title" id="465" name="Google Shape;465;p50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Data Overview</a:t>
            </a:r>
            <a:endParaRPr/>
          </a:p>
        </p:txBody>
      </p:sp>
      <p:sp>
        <p:nvSpPr>
          <p:cNvPr descr="Slide theme subtitle" id="466" name="Google Shape;466;p50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User_Data</a:t>
            </a:r>
            <a:endParaRPr/>
          </a:p>
        </p:txBody>
      </p:sp>
      <p:sp>
        <p:nvSpPr>
          <p:cNvPr descr="Slide theme subtitle" id="467" name="Google Shape;467;p50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Transactions</a:t>
            </a:r>
            <a:endParaRPr/>
          </a:p>
        </p:txBody>
      </p:sp>
      <p:sp>
        <p:nvSpPr>
          <p:cNvPr descr="Slide theme subtitle" id="468" name="Google Shape;468;p50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Card</a:t>
            </a:r>
            <a:endParaRPr/>
          </a:p>
        </p:txBody>
      </p:sp>
      <p:sp>
        <p:nvSpPr>
          <p:cNvPr descr="Slide theme description" id="469" name="Google Shape;469;p50"/>
          <p:cNvSpPr txBox="1"/>
          <p:nvPr>
            <p:ph idx="1" type="body"/>
          </p:nvPr>
        </p:nvSpPr>
        <p:spPr>
          <a:xfrm>
            <a:off x="3257845" y="2571748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Holds detailed records of customer transactions such as transaction date, amount, merchant information, and whether a chip was used.</a:t>
            </a:r>
            <a:endParaRPr/>
          </a:p>
        </p:txBody>
      </p:sp>
      <p:sp>
        <p:nvSpPr>
          <p:cNvPr descr="Slide theme description" id="470" name="Google Shape;470;p50"/>
          <p:cNvSpPr txBox="1"/>
          <p:nvPr>
            <p:ph idx="8" type="body"/>
          </p:nvPr>
        </p:nvSpPr>
        <p:spPr>
          <a:xfrm>
            <a:off x="7229567" y="40769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Stores information about issued cards, including card type, brand, credit limit, expiry date, and risk indicators like dark web exposure*.</a:t>
            </a:r>
            <a:endParaRPr/>
          </a:p>
        </p:txBody>
      </p:sp>
      <p:sp>
        <p:nvSpPr>
          <p:cNvPr descr="Slide theme description" id="471" name="Google Shape;471;p50"/>
          <p:cNvSpPr txBox="1"/>
          <p:nvPr>
            <p:ph idx="9" type="body"/>
          </p:nvPr>
        </p:nvSpPr>
        <p:spPr>
          <a:xfrm>
            <a:off x="7237818" y="1084725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Contains demographic and profile information about each customer, including age, gender, location, income, and credit score.</a:t>
            </a:r>
            <a:endParaRPr/>
          </a:p>
        </p:txBody>
      </p:sp>
      <p:pic>
        <p:nvPicPr>
          <p:cNvPr descr="A close up of a camera, film rolls, memory cards, resting on a white surface. " id="472" name="Google Shape;472;p50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24906" r="47863" t="63298"/>
          <a:stretch/>
        </p:blipFill>
        <p:spPr>
          <a:xfrm flipH="1">
            <a:off x="4930693" y="619550"/>
            <a:ext cx="2100300" cy="1513500"/>
          </a:xfrm>
          <a:prstGeom prst="snip1Rect">
            <a:avLst>
              <a:gd fmla="val 16667" name="adj"/>
            </a:avLst>
          </a:prstGeom>
        </p:spPr>
      </p:pic>
      <p:pic>
        <p:nvPicPr>
          <p:cNvPr descr="A close-up of a tablet screen. " id="473" name="Google Shape;473;p50"/>
          <p:cNvPicPr preferRelativeResize="0"/>
          <p:nvPr>
            <p:ph idx="3" type="pic"/>
          </p:nvPr>
        </p:nvPicPr>
        <p:blipFill rotWithShape="1">
          <a:blip r:embed="rId3">
            <a:alphaModFix/>
          </a:blip>
          <a:srcRect b="32293" l="55834" r="14001" t="27602"/>
          <a:stretch/>
        </p:blipFill>
        <p:spPr>
          <a:xfrm flipH="1">
            <a:off x="696043" y="2125400"/>
            <a:ext cx="2129100" cy="1513500"/>
          </a:xfrm>
          <a:prstGeom prst="snip1Rect">
            <a:avLst>
              <a:gd fmla="val 16667" name="adj"/>
            </a:avLst>
          </a:prstGeom>
        </p:spPr>
      </p:pic>
      <p:pic>
        <p:nvPicPr>
          <p:cNvPr descr="A close-up of a laptop." id="474" name="Google Shape;474;p50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9804" l="11527" r="63186" t="56117"/>
          <a:stretch/>
        </p:blipFill>
        <p:spPr>
          <a:xfrm flipH="1">
            <a:off x="4930693" y="3635300"/>
            <a:ext cx="2100300" cy="1513500"/>
          </a:xfrm>
          <a:prstGeom prst="snip1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1"/>
          <p:cNvSpPr/>
          <p:nvPr/>
        </p:nvSpPr>
        <p:spPr>
          <a:xfrm>
            <a:off x="358950" y="1286516"/>
            <a:ext cx="2585400" cy="362100"/>
          </a:xfrm>
          <a:prstGeom prst="snip1Rect">
            <a:avLst>
              <a:gd fmla="val 297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480" name="Google Shape;480;p51"/>
          <p:cNvGrpSpPr/>
          <p:nvPr/>
        </p:nvGrpSpPr>
        <p:grpSpPr>
          <a:xfrm flipH="1">
            <a:off x="3628459" y="1877750"/>
            <a:ext cx="187354" cy="2297800"/>
            <a:chOff x="3997200" y="1877750"/>
            <a:chExt cx="5147100" cy="2297800"/>
          </a:xfrm>
        </p:grpSpPr>
        <p:cxnSp>
          <p:nvCxnSpPr>
            <p:cNvPr id="481" name="Google Shape;481;p51"/>
            <p:cNvCxnSpPr/>
            <p:nvPr/>
          </p:nvCxnSpPr>
          <p:spPr>
            <a:xfrm>
              <a:off x="3997200" y="417555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2" name="Google Shape;482;p51"/>
            <p:cNvCxnSpPr/>
            <p:nvPr/>
          </p:nvCxnSpPr>
          <p:spPr>
            <a:xfrm>
              <a:off x="3997200" y="402236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3" name="Google Shape;483;p51"/>
            <p:cNvCxnSpPr/>
            <p:nvPr/>
          </p:nvCxnSpPr>
          <p:spPr>
            <a:xfrm>
              <a:off x="3997200" y="386917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4" name="Google Shape;484;p51"/>
            <p:cNvCxnSpPr/>
            <p:nvPr/>
          </p:nvCxnSpPr>
          <p:spPr>
            <a:xfrm>
              <a:off x="3997200" y="371599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5" name="Google Shape;485;p51"/>
            <p:cNvCxnSpPr/>
            <p:nvPr/>
          </p:nvCxnSpPr>
          <p:spPr>
            <a:xfrm>
              <a:off x="3997200" y="356280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6" name="Google Shape;486;p51"/>
            <p:cNvCxnSpPr/>
            <p:nvPr/>
          </p:nvCxnSpPr>
          <p:spPr>
            <a:xfrm>
              <a:off x="3997200" y="340961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7" name="Google Shape;487;p51"/>
            <p:cNvCxnSpPr/>
            <p:nvPr/>
          </p:nvCxnSpPr>
          <p:spPr>
            <a:xfrm>
              <a:off x="3997200" y="325643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8" name="Google Shape;488;p51"/>
            <p:cNvCxnSpPr/>
            <p:nvPr/>
          </p:nvCxnSpPr>
          <p:spPr>
            <a:xfrm>
              <a:off x="3997200" y="310324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89" name="Google Shape;489;p51"/>
            <p:cNvCxnSpPr/>
            <p:nvPr/>
          </p:nvCxnSpPr>
          <p:spPr>
            <a:xfrm>
              <a:off x="3997200" y="295005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0" name="Google Shape;490;p51"/>
            <p:cNvCxnSpPr/>
            <p:nvPr/>
          </p:nvCxnSpPr>
          <p:spPr>
            <a:xfrm>
              <a:off x="3997200" y="279687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1" name="Google Shape;491;p51"/>
            <p:cNvCxnSpPr/>
            <p:nvPr/>
          </p:nvCxnSpPr>
          <p:spPr>
            <a:xfrm>
              <a:off x="3997200" y="264368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2" name="Google Shape;492;p51"/>
            <p:cNvCxnSpPr/>
            <p:nvPr/>
          </p:nvCxnSpPr>
          <p:spPr>
            <a:xfrm>
              <a:off x="3997200" y="249049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3" name="Google Shape;493;p51"/>
            <p:cNvCxnSpPr/>
            <p:nvPr/>
          </p:nvCxnSpPr>
          <p:spPr>
            <a:xfrm>
              <a:off x="3997200" y="233731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4" name="Google Shape;494;p51"/>
            <p:cNvCxnSpPr/>
            <p:nvPr/>
          </p:nvCxnSpPr>
          <p:spPr>
            <a:xfrm>
              <a:off x="3997200" y="218412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5" name="Google Shape;495;p51"/>
            <p:cNvCxnSpPr/>
            <p:nvPr/>
          </p:nvCxnSpPr>
          <p:spPr>
            <a:xfrm>
              <a:off x="3997200" y="203093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96" name="Google Shape;496;p51"/>
            <p:cNvCxnSpPr/>
            <p:nvPr/>
          </p:nvCxnSpPr>
          <p:spPr>
            <a:xfrm>
              <a:off x="3997200" y="187775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97" name="Google Shape;497;p51"/>
          <p:cNvSpPr txBox="1"/>
          <p:nvPr>
            <p:ph type="title"/>
          </p:nvPr>
        </p:nvSpPr>
        <p:spPr>
          <a:xfrm>
            <a:off x="446100" y="396225"/>
            <a:ext cx="5101800" cy="67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User Segmentation</a:t>
            </a:r>
            <a:endParaRPr/>
          </a:p>
        </p:txBody>
      </p:sp>
      <p:sp>
        <p:nvSpPr>
          <p:cNvPr id="498" name="Google Shape;498;p51"/>
          <p:cNvSpPr txBox="1"/>
          <p:nvPr>
            <p:ph idx="2" type="body"/>
          </p:nvPr>
        </p:nvSpPr>
        <p:spPr>
          <a:xfrm>
            <a:off x="420450" y="1390150"/>
            <a:ext cx="2571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Income &amp; credit score buckets</a:t>
            </a:r>
            <a:endParaRPr/>
          </a:p>
        </p:txBody>
      </p:sp>
      <p:sp>
        <p:nvSpPr>
          <p:cNvPr id="499" name="Google Shape;499;p51"/>
          <p:cNvSpPr txBox="1"/>
          <p:nvPr>
            <p:ph idx="1" type="body"/>
          </p:nvPr>
        </p:nvSpPr>
        <p:spPr>
          <a:xfrm>
            <a:off x="3869875" y="1390157"/>
            <a:ext cx="31734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User Income Distribution</a:t>
            </a:r>
            <a:endParaRPr/>
          </a:p>
        </p:txBody>
      </p:sp>
      <p:sp>
        <p:nvSpPr>
          <p:cNvPr id="500" name="Google Shape;500;p51"/>
          <p:cNvSpPr txBox="1"/>
          <p:nvPr/>
        </p:nvSpPr>
        <p:spPr>
          <a:xfrm>
            <a:off x="358950" y="1648625"/>
            <a:ext cx="25275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Users with low income contribute more overall compared to mid- and high-income groups, while the majority fall into the "Good" credit segment, which is higher than other segments.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51"/>
          <p:cNvSpPr/>
          <p:nvPr/>
        </p:nvSpPr>
        <p:spPr>
          <a:xfrm>
            <a:off x="358950" y="2680816"/>
            <a:ext cx="2585400" cy="362100"/>
          </a:xfrm>
          <a:prstGeom prst="snip1Rect">
            <a:avLst>
              <a:gd fmla="val 297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2" name="Google Shape;502;p51"/>
          <p:cNvSpPr txBox="1"/>
          <p:nvPr>
            <p:ph idx="2" type="body"/>
          </p:nvPr>
        </p:nvSpPr>
        <p:spPr>
          <a:xfrm>
            <a:off x="420450" y="2784450"/>
            <a:ext cx="2571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User </a:t>
            </a:r>
            <a:r>
              <a:rPr lang="en"/>
              <a:t>Demographic</a:t>
            </a:r>
            <a:endParaRPr/>
          </a:p>
        </p:txBody>
      </p:sp>
      <p:pic>
        <p:nvPicPr>
          <p:cNvPr id="503" name="Google Shape;503;p51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3664" y="1567357"/>
            <a:ext cx="5023386" cy="3101495"/>
          </a:xfrm>
          <a:prstGeom prst="rect">
            <a:avLst/>
          </a:prstGeom>
          <a:noFill/>
          <a:ln>
            <a:noFill/>
          </a:ln>
        </p:spPr>
      </p:pic>
      <p:sp>
        <p:nvSpPr>
          <p:cNvPr id="504" name="Google Shape;504;p51"/>
          <p:cNvSpPr txBox="1"/>
          <p:nvPr/>
        </p:nvSpPr>
        <p:spPr>
          <a:xfrm>
            <a:off x="387900" y="3080850"/>
            <a:ext cx="25275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User gender distribution is fairly balanced, with females slightly leading at 50.1%. The majority of users belong to the Millennial generation.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52"/>
          <p:cNvSpPr/>
          <p:nvPr/>
        </p:nvSpPr>
        <p:spPr>
          <a:xfrm>
            <a:off x="358950" y="1286516"/>
            <a:ext cx="2585400" cy="362100"/>
          </a:xfrm>
          <a:prstGeom prst="snip1Rect">
            <a:avLst>
              <a:gd fmla="val 297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510" name="Google Shape;510;p52"/>
          <p:cNvGrpSpPr/>
          <p:nvPr/>
        </p:nvGrpSpPr>
        <p:grpSpPr>
          <a:xfrm flipH="1">
            <a:off x="3628459" y="1877750"/>
            <a:ext cx="187354" cy="2297800"/>
            <a:chOff x="3997200" y="1877750"/>
            <a:chExt cx="5147100" cy="2297800"/>
          </a:xfrm>
        </p:grpSpPr>
        <p:cxnSp>
          <p:nvCxnSpPr>
            <p:cNvPr id="511" name="Google Shape;511;p52"/>
            <p:cNvCxnSpPr/>
            <p:nvPr/>
          </p:nvCxnSpPr>
          <p:spPr>
            <a:xfrm>
              <a:off x="3997200" y="417555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2" name="Google Shape;512;p52"/>
            <p:cNvCxnSpPr/>
            <p:nvPr/>
          </p:nvCxnSpPr>
          <p:spPr>
            <a:xfrm>
              <a:off x="3997200" y="402236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3" name="Google Shape;513;p52"/>
            <p:cNvCxnSpPr/>
            <p:nvPr/>
          </p:nvCxnSpPr>
          <p:spPr>
            <a:xfrm>
              <a:off x="3997200" y="386917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4" name="Google Shape;514;p52"/>
            <p:cNvCxnSpPr/>
            <p:nvPr/>
          </p:nvCxnSpPr>
          <p:spPr>
            <a:xfrm>
              <a:off x="3997200" y="371599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5" name="Google Shape;515;p52"/>
            <p:cNvCxnSpPr/>
            <p:nvPr/>
          </p:nvCxnSpPr>
          <p:spPr>
            <a:xfrm>
              <a:off x="3997200" y="356280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6" name="Google Shape;516;p52"/>
            <p:cNvCxnSpPr/>
            <p:nvPr/>
          </p:nvCxnSpPr>
          <p:spPr>
            <a:xfrm>
              <a:off x="3997200" y="340961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7" name="Google Shape;517;p52"/>
            <p:cNvCxnSpPr/>
            <p:nvPr/>
          </p:nvCxnSpPr>
          <p:spPr>
            <a:xfrm>
              <a:off x="3997200" y="325643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8" name="Google Shape;518;p52"/>
            <p:cNvCxnSpPr/>
            <p:nvPr/>
          </p:nvCxnSpPr>
          <p:spPr>
            <a:xfrm>
              <a:off x="3997200" y="310324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19" name="Google Shape;519;p52"/>
            <p:cNvCxnSpPr/>
            <p:nvPr/>
          </p:nvCxnSpPr>
          <p:spPr>
            <a:xfrm>
              <a:off x="3997200" y="295005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0" name="Google Shape;520;p52"/>
            <p:cNvCxnSpPr/>
            <p:nvPr/>
          </p:nvCxnSpPr>
          <p:spPr>
            <a:xfrm>
              <a:off x="3997200" y="279687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1" name="Google Shape;521;p52"/>
            <p:cNvCxnSpPr/>
            <p:nvPr/>
          </p:nvCxnSpPr>
          <p:spPr>
            <a:xfrm>
              <a:off x="3997200" y="264368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2" name="Google Shape;522;p52"/>
            <p:cNvCxnSpPr/>
            <p:nvPr/>
          </p:nvCxnSpPr>
          <p:spPr>
            <a:xfrm>
              <a:off x="3997200" y="249049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3" name="Google Shape;523;p52"/>
            <p:cNvCxnSpPr/>
            <p:nvPr/>
          </p:nvCxnSpPr>
          <p:spPr>
            <a:xfrm>
              <a:off x="3997200" y="233731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4" name="Google Shape;524;p52"/>
            <p:cNvCxnSpPr/>
            <p:nvPr/>
          </p:nvCxnSpPr>
          <p:spPr>
            <a:xfrm>
              <a:off x="3997200" y="218412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5" name="Google Shape;525;p52"/>
            <p:cNvCxnSpPr/>
            <p:nvPr/>
          </p:nvCxnSpPr>
          <p:spPr>
            <a:xfrm>
              <a:off x="3997200" y="203093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26" name="Google Shape;526;p52"/>
            <p:cNvCxnSpPr/>
            <p:nvPr/>
          </p:nvCxnSpPr>
          <p:spPr>
            <a:xfrm>
              <a:off x="3997200" y="187775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27" name="Google Shape;527;p52"/>
          <p:cNvSpPr txBox="1"/>
          <p:nvPr>
            <p:ph type="title"/>
          </p:nvPr>
        </p:nvSpPr>
        <p:spPr>
          <a:xfrm>
            <a:off x="446100" y="396225"/>
            <a:ext cx="5101800" cy="67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Transaction Behavior</a:t>
            </a:r>
            <a:endParaRPr/>
          </a:p>
        </p:txBody>
      </p:sp>
      <p:sp>
        <p:nvSpPr>
          <p:cNvPr id="528" name="Google Shape;528;p52"/>
          <p:cNvSpPr txBox="1"/>
          <p:nvPr>
            <p:ph idx="2" type="body"/>
          </p:nvPr>
        </p:nvSpPr>
        <p:spPr>
          <a:xfrm>
            <a:off x="420450" y="1390150"/>
            <a:ext cx="2571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Volume &amp; value trends</a:t>
            </a:r>
            <a:endParaRPr/>
          </a:p>
        </p:txBody>
      </p:sp>
      <p:sp>
        <p:nvSpPr>
          <p:cNvPr id="529" name="Google Shape;529;p52"/>
          <p:cNvSpPr txBox="1"/>
          <p:nvPr>
            <p:ph idx="1" type="body"/>
          </p:nvPr>
        </p:nvSpPr>
        <p:spPr>
          <a:xfrm>
            <a:off x="3869875" y="1390157"/>
            <a:ext cx="31734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Total Spent Trend</a:t>
            </a:r>
            <a:endParaRPr/>
          </a:p>
        </p:txBody>
      </p:sp>
      <p:sp>
        <p:nvSpPr>
          <p:cNvPr id="530" name="Google Shape;530;p52"/>
          <p:cNvSpPr txBox="1"/>
          <p:nvPr/>
        </p:nvSpPr>
        <p:spPr>
          <a:xfrm>
            <a:off x="358950" y="1648625"/>
            <a:ext cx="25275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Spending is highly volatile with frequent peaks, likely driven by promotions or seasonal events. Baseline daily spending ranges from 300K–1M, with occasional spikes up to 2.5M.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1" name="Google Shape;531;p52"/>
          <p:cNvSpPr/>
          <p:nvPr/>
        </p:nvSpPr>
        <p:spPr>
          <a:xfrm>
            <a:off x="366000" y="2558216"/>
            <a:ext cx="2585400" cy="362100"/>
          </a:xfrm>
          <a:prstGeom prst="snip1Rect">
            <a:avLst>
              <a:gd fmla="val 297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2" name="Google Shape;532;p52"/>
          <p:cNvSpPr txBox="1"/>
          <p:nvPr>
            <p:ph idx="2" type="body"/>
          </p:nvPr>
        </p:nvSpPr>
        <p:spPr>
          <a:xfrm>
            <a:off x="427500" y="2661850"/>
            <a:ext cx="2571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Chip vs non-chip usage</a:t>
            </a:r>
            <a:endParaRPr/>
          </a:p>
        </p:txBody>
      </p:sp>
      <p:sp>
        <p:nvSpPr>
          <p:cNvPr id="533" name="Google Shape;533;p52"/>
          <p:cNvSpPr txBox="1"/>
          <p:nvPr/>
        </p:nvSpPr>
        <p:spPr>
          <a:xfrm>
            <a:off x="387900" y="2920325"/>
            <a:ext cx="25275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Swipe transactions dominate in count (6.96M) and total spend (28.7M), while online transactions have the highest average spend per transaction (57). Chip transactions show strong volume but lower average spend.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34" name="Google Shape;534;p52"/>
          <p:cNvSpPr/>
          <p:nvPr/>
        </p:nvSpPr>
        <p:spPr>
          <a:xfrm>
            <a:off x="335250" y="3952866"/>
            <a:ext cx="2585400" cy="362100"/>
          </a:xfrm>
          <a:prstGeom prst="snip1Rect">
            <a:avLst>
              <a:gd fmla="val 297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35" name="Google Shape;535;p52"/>
          <p:cNvSpPr txBox="1"/>
          <p:nvPr>
            <p:ph idx="2" type="body"/>
          </p:nvPr>
        </p:nvSpPr>
        <p:spPr>
          <a:xfrm>
            <a:off x="396750" y="4056500"/>
            <a:ext cx="2571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Top merchants / cities</a:t>
            </a:r>
            <a:endParaRPr/>
          </a:p>
        </p:txBody>
      </p:sp>
      <p:pic>
        <p:nvPicPr>
          <p:cNvPr id="536" name="Google Shape;536;p52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69864" y="1595357"/>
            <a:ext cx="5023386" cy="3105173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52"/>
          <p:cNvSpPr txBox="1"/>
          <p:nvPr/>
        </p:nvSpPr>
        <p:spPr>
          <a:xfrm>
            <a:off x="364200" y="4261700"/>
            <a:ext cx="25275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Offline merchants dominate in count, with Houston leading in merchant presence. However, online merchants drive the highest total transaction amount (88.9M), far surpassing any single city.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53"/>
          <p:cNvSpPr/>
          <p:nvPr/>
        </p:nvSpPr>
        <p:spPr>
          <a:xfrm>
            <a:off x="358950" y="1286516"/>
            <a:ext cx="2585400" cy="362100"/>
          </a:xfrm>
          <a:prstGeom prst="snip1Rect">
            <a:avLst>
              <a:gd fmla="val 297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grpSp>
        <p:nvGrpSpPr>
          <p:cNvPr id="543" name="Google Shape;543;p53"/>
          <p:cNvGrpSpPr/>
          <p:nvPr/>
        </p:nvGrpSpPr>
        <p:grpSpPr>
          <a:xfrm flipH="1">
            <a:off x="3628459" y="1877750"/>
            <a:ext cx="187354" cy="2297800"/>
            <a:chOff x="3997200" y="1877750"/>
            <a:chExt cx="5147100" cy="2297800"/>
          </a:xfrm>
        </p:grpSpPr>
        <p:cxnSp>
          <p:nvCxnSpPr>
            <p:cNvPr id="544" name="Google Shape;544;p53"/>
            <p:cNvCxnSpPr/>
            <p:nvPr/>
          </p:nvCxnSpPr>
          <p:spPr>
            <a:xfrm>
              <a:off x="3997200" y="417555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5" name="Google Shape;545;p53"/>
            <p:cNvCxnSpPr/>
            <p:nvPr/>
          </p:nvCxnSpPr>
          <p:spPr>
            <a:xfrm>
              <a:off x="3997200" y="402236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6" name="Google Shape;546;p53"/>
            <p:cNvCxnSpPr/>
            <p:nvPr/>
          </p:nvCxnSpPr>
          <p:spPr>
            <a:xfrm>
              <a:off x="3997200" y="386917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7" name="Google Shape;547;p53"/>
            <p:cNvCxnSpPr/>
            <p:nvPr/>
          </p:nvCxnSpPr>
          <p:spPr>
            <a:xfrm>
              <a:off x="3997200" y="371599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8" name="Google Shape;548;p53"/>
            <p:cNvCxnSpPr/>
            <p:nvPr/>
          </p:nvCxnSpPr>
          <p:spPr>
            <a:xfrm>
              <a:off x="3997200" y="356280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9" name="Google Shape;549;p53"/>
            <p:cNvCxnSpPr/>
            <p:nvPr/>
          </p:nvCxnSpPr>
          <p:spPr>
            <a:xfrm>
              <a:off x="3997200" y="340961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0" name="Google Shape;550;p53"/>
            <p:cNvCxnSpPr/>
            <p:nvPr/>
          </p:nvCxnSpPr>
          <p:spPr>
            <a:xfrm>
              <a:off x="3997200" y="325643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1" name="Google Shape;551;p53"/>
            <p:cNvCxnSpPr/>
            <p:nvPr/>
          </p:nvCxnSpPr>
          <p:spPr>
            <a:xfrm>
              <a:off x="3997200" y="310324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2" name="Google Shape;552;p53"/>
            <p:cNvCxnSpPr/>
            <p:nvPr/>
          </p:nvCxnSpPr>
          <p:spPr>
            <a:xfrm>
              <a:off x="3997200" y="295005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3" name="Google Shape;553;p53"/>
            <p:cNvCxnSpPr/>
            <p:nvPr/>
          </p:nvCxnSpPr>
          <p:spPr>
            <a:xfrm>
              <a:off x="3997200" y="279687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4" name="Google Shape;554;p53"/>
            <p:cNvCxnSpPr/>
            <p:nvPr/>
          </p:nvCxnSpPr>
          <p:spPr>
            <a:xfrm>
              <a:off x="3997200" y="264368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5" name="Google Shape;555;p53"/>
            <p:cNvCxnSpPr/>
            <p:nvPr/>
          </p:nvCxnSpPr>
          <p:spPr>
            <a:xfrm>
              <a:off x="3997200" y="249049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6" name="Google Shape;556;p53"/>
            <p:cNvCxnSpPr/>
            <p:nvPr/>
          </p:nvCxnSpPr>
          <p:spPr>
            <a:xfrm>
              <a:off x="3997200" y="233731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7" name="Google Shape;557;p53"/>
            <p:cNvCxnSpPr/>
            <p:nvPr/>
          </p:nvCxnSpPr>
          <p:spPr>
            <a:xfrm>
              <a:off x="3997200" y="2184123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8" name="Google Shape;558;p53"/>
            <p:cNvCxnSpPr/>
            <p:nvPr/>
          </p:nvCxnSpPr>
          <p:spPr>
            <a:xfrm>
              <a:off x="3997200" y="2030937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59" name="Google Shape;559;p53"/>
            <p:cNvCxnSpPr/>
            <p:nvPr/>
          </p:nvCxnSpPr>
          <p:spPr>
            <a:xfrm>
              <a:off x="3997200" y="1877750"/>
              <a:ext cx="5147100" cy="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60" name="Google Shape;560;p53"/>
          <p:cNvSpPr txBox="1"/>
          <p:nvPr>
            <p:ph type="title"/>
          </p:nvPr>
        </p:nvSpPr>
        <p:spPr>
          <a:xfrm>
            <a:off x="446100" y="396225"/>
            <a:ext cx="5101800" cy="67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Risk Signals (Cards)</a:t>
            </a:r>
            <a:endParaRPr/>
          </a:p>
        </p:txBody>
      </p:sp>
      <p:sp>
        <p:nvSpPr>
          <p:cNvPr id="561" name="Google Shape;561;p53"/>
          <p:cNvSpPr txBox="1"/>
          <p:nvPr>
            <p:ph idx="2" type="body"/>
          </p:nvPr>
        </p:nvSpPr>
        <p:spPr>
          <a:xfrm>
            <a:off x="420450" y="1390150"/>
            <a:ext cx="2571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Utilization ratios</a:t>
            </a:r>
            <a:endParaRPr/>
          </a:p>
        </p:txBody>
      </p:sp>
      <p:sp>
        <p:nvSpPr>
          <p:cNvPr id="562" name="Google Shape;562;p53"/>
          <p:cNvSpPr txBox="1"/>
          <p:nvPr>
            <p:ph idx="1" type="body"/>
          </p:nvPr>
        </p:nvSpPr>
        <p:spPr>
          <a:xfrm>
            <a:off x="3869875" y="1390157"/>
            <a:ext cx="31734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Risk Card Distributions</a:t>
            </a:r>
            <a:endParaRPr/>
          </a:p>
        </p:txBody>
      </p:sp>
      <p:sp>
        <p:nvSpPr>
          <p:cNvPr id="563" name="Google Shape;563;p53"/>
          <p:cNvSpPr txBox="1"/>
          <p:nvPr/>
        </p:nvSpPr>
        <p:spPr>
          <a:xfrm>
            <a:off x="358950" y="1648625"/>
            <a:ext cx="25275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A small subset of users shows disproportionately high utilization—investigate for risk (e.g., potential credit stress or fraud) while monitoring the bulk for healthy usage.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64" name="Google Shape;564;p53"/>
          <p:cNvSpPr/>
          <p:nvPr/>
        </p:nvSpPr>
        <p:spPr>
          <a:xfrm>
            <a:off x="358950" y="2680816"/>
            <a:ext cx="2585400" cy="362100"/>
          </a:xfrm>
          <a:prstGeom prst="snip1Rect">
            <a:avLst>
              <a:gd fmla="val 2974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65" name="Google Shape;565;p53"/>
          <p:cNvSpPr txBox="1"/>
          <p:nvPr>
            <p:ph idx="2" type="body"/>
          </p:nvPr>
        </p:nvSpPr>
        <p:spPr>
          <a:xfrm>
            <a:off x="420450" y="2784450"/>
            <a:ext cx="2571300" cy="2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Users with many cards but low credit score</a:t>
            </a:r>
            <a:endParaRPr/>
          </a:p>
        </p:txBody>
      </p:sp>
      <p:sp>
        <p:nvSpPr>
          <p:cNvPr id="566" name="Google Shape;566;p53"/>
          <p:cNvSpPr txBox="1"/>
          <p:nvPr/>
        </p:nvSpPr>
        <p:spPr>
          <a:xfrm>
            <a:off x="358950" y="3090500"/>
            <a:ext cx="2527500" cy="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Some users have relatively low credit scores (around 480–560) despite holding multiple cards with substantial average limits, indicating potential credit overextension or gaps in risk-based credit assignment.</a:t>
            </a:r>
            <a:endParaRPr sz="1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67" name="Google Shape;567;p53"/>
          <p:cNvPicPr preferRelativeResize="0"/>
          <p:nvPr/>
        </p:nvPicPr>
        <p:blipFill>
          <a:blip r:embed="rId3">
            <a:alphaModFix amt="44000"/>
          </a:blip>
          <a:stretch>
            <a:fillRect/>
          </a:stretch>
        </p:blipFill>
        <p:spPr>
          <a:xfrm>
            <a:off x="3869864" y="1564232"/>
            <a:ext cx="3552874" cy="3243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Google Shape;572;p54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Engagement</a:t>
            </a:r>
            <a:r>
              <a:rPr lang="en"/>
              <a:t> and Opportunity</a:t>
            </a:r>
            <a:endParaRPr/>
          </a:p>
        </p:txBody>
      </p:sp>
      <p:sp>
        <p:nvSpPr>
          <p:cNvPr id="573" name="Google Shape;573;p54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"/>
              <a:t>High-income users with little or no card</a:t>
            </a:r>
            <a:r>
              <a:rPr lang="en"/>
              <a:t> </a:t>
            </a:r>
            <a:r>
              <a:rPr lang="en"/>
              <a:t>activity, especially those showing declining transaction frequency, are at elevated churn risk despite strong revenue potential.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/>
          </a:p>
        </p:txBody>
      </p:sp>
      <p:grpSp>
        <p:nvGrpSpPr>
          <p:cNvPr id="574" name="Google Shape;574;p54"/>
          <p:cNvGrpSpPr/>
          <p:nvPr/>
        </p:nvGrpSpPr>
        <p:grpSpPr>
          <a:xfrm>
            <a:off x="6669394" y="1233289"/>
            <a:ext cx="750966" cy="862557"/>
            <a:chOff x="6071775" y="2386700"/>
            <a:chExt cx="1308075" cy="1502450"/>
          </a:xfrm>
        </p:grpSpPr>
        <p:sp>
          <p:nvSpPr>
            <p:cNvPr descr="A lightbulb icon." id="575" name="Google Shape;575;p54"/>
            <p:cNvSpPr/>
            <p:nvPr/>
          </p:nvSpPr>
          <p:spPr>
            <a:xfrm>
              <a:off x="6338375" y="2650600"/>
              <a:ext cx="774875" cy="924700"/>
            </a:xfrm>
            <a:custGeom>
              <a:rect b="b" l="l" r="r" t="t"/>
              <a:pathLst>
                <a:path extrusionOk="0" h="36988" w="30995">
                  <a:moveTo>
                    <a:pt x="15498" y="2457"/>
                  </a:moveTo>
                  <a:cubicBezTo>
                    <a:pt x="22679" y="2457"/>
                    <a:pt x="28538" y="8316"/>
                    <a:pt x="28538" y="15497"/>
                  </a:cubicBezTo>
                  <a:cubicBezTo>
                    <a:pt x="28538" y="18845"/>
                    <a:pt x="27269" y="22031"/>
                    <a:pt x="24974" y="24434"/>
                  </a:cubicBezTo>
                  <a:cubicBezTo>
                    <a:pt x="24920" y="24515"/>
                    <a:pt x="24839" y="24596"/>
                    <a:pt x="24758" y="24677"/>
                  </a:cubicBezTo>
                  <a:cubicBezTo>
                    <a:pt x="21653" y="27971"/>
                    <a:pt x="21059" y="32371"/>
                    <a:pt x="20978" y="34531"/>
                  </a:cubicBezTo>
                  <a:lnTo>
                    <a:pt x="10017" y="34531"/>
                  </a:lnTo>
                  <a:cubicBezTo>
                    <a:pt x="9936" y="32371"/>
                    <a:pt x="9342" y="27944"/>
                    <a:pt x="6210" y="24650"/>
                  </a:cubicBezTo>
                  <a:cubicBezTo>
                    <a:pt x="6210" y="24650"/>
                    <a:pt x="6183" y="24623"/>
                    <a:pt x="6183" y="24623"/>
                  </a:cubicBezTo>
                  <a:cubicBezTo>
                    <a:pt x="6129" y="24569"/>
                    <a:pt x="6075" y="24488"/>
                    <a:pt x="6021" y="24434"/>
                  </a:cubicBezTo>
                  <a:cubicBezTo>
                    <a:pt x="3726" y="22031"/>
                    <a:pt x="2457" y="18845"/>
                    <a:pt x="2457" y="15497"/>
                  </a:cubicBezTo>
                  <a:cubicBezTo>
                    <a:pt x="2457" y="8316"/>
                    <a:pt x="8316" y="2457"/>
                    <a:pt x="15498" y="2457"/>
                  </a:cubicBezTo>
                  <a:close/>
                  <a:moveTo>
                    <a:pt x="15498" y="1"/>
                  </a:moveTo>
                  <a:cubicBezTo>
                    <a:pt x="6966" y="1"/>
                    <a:pt x="1" y="6966"/>
                    <a:pt x="1" y="15497"/>
                  </a:cubicBezTo>
                  <a:cubicBezTo>
                    <a:pt x="1" y="19493"/>
                    <a:pt x="1513" y="23273"/>
                    <a:pt x="4239" y="26135"/>
                  </a:cubicBezTo>
                  <a:cubicBezTo>
                    <a:pt x="4239" y="26135"/>
                    <a:pt x="4239" y="26135"/>
                    <a:pt x="4266" y="26162"/>
                  </a:cubicBezTo>
                  <a:cubicBezTo>
                    <a:pt x="4293" y="26216"/>
                    <a:pt x="4347" y="26270"/>
                    <a:pt x="4374" y="26297"/>
                  </a:cubicBezTo>
                  <a:cubicBezTo>
                    <a:pt x="4374" y="26297"/>
                    <a:pt x="4374" y="26297"/>
                    <a:pt x="4401" y="26324"/>
                  </a:cubicBezTo>
                  <a:cubicBezTo>
                    <a:pt x="7884" y="29995"/>
                    <a:pt x="7560" y="35638"/>
                    <a:pt x="7560" y="35692"/>
                  </a:cubicBezTo>
                  <a:cubicBezTo>
                    <a:pt x="7560" y="35692"/>
                    <a:pt x="7560" y="35692"/>
                    <a:pt x="7479" y="36988"/>
                  </a:cubicBezTo>
                  <a:lnTo>
                    <a:pt x="23516" y="36988"/>
                  </a:lnTo>
                  <a:cubicBezTo>
                    <a:pt x="23516" y="36988"/>
                    <a:pt x="23516" y="36988"/>
                    <a:pt x="23435" y="35692"/>
                  </a:cubicBezTo>
                  <a:cubicBezTo>
                    <a:pt x="23435" y="35638"/>
                    <a:pt x="23111" y="29995"/>
                    <a:pt x="26567" y="26351"/>
                  </a:cubicBezTo>
                  <a:cubicBezTo>
                    <a:pt x="26567" y="26351"/>
                    <a:pt x="26567" y="26351"/>
                    <a:pt x="26594" y="26324"/>
                  </a:cubicBezTo>
                  <a:cubicBezTo>
                    <a:pt x="26621" y="26270"/>
                    <a:pt x="26675" y="26216"/>
                    <a:pt x="26729" y="26162"/>
                  </a:cubicBezTo>
                  <a:cubicBezTo>
                    <a:pt x="26729" y="26162"/>
                    <a:pt x="26729" y="26162"/>
                    <a:pt x="26756" y="26135"/>
                  </a:cubicBezTo>
                  <a:cubicBezTo>
                    <a:pt x="29483" y="23246"/>
                    <a:pt x="30995" y="19466"/>
                    <a:pt x="30995" y="15497"/>
                  </a:cubicBezTo>
                  <a:cubicBezTo>
                    <a:pt x="30995" y="6966"/>
                    <a:pt x="24029" y="1"/>
                    <a:pt x="1549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76" name="Google Shape;576;p54"/>
            <p:cNvSpPr/>
            <p:nvPr/>
          </p:nvSpPr>
          <p:spPr>
            <a:xfrm>
              <a:off x="6528725" y="3618475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1"/>
                  </a:moveTo>
                  <a:lnTo>
                    <a:pt x="0" y="2458"/>
                  </a:lnTo>
                  <a:lnTo>
                    <a:pt x="15767" y="2458"/>
                  </a:lnTo>
                  <a:lnTo>
                    <a:pt x="157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77" name="Google Shape;577;p54"/>
            <p:cNvSpPr/>
            <p:nvPr/>
          </p:nvSpPr>
          <p:spPr>
            <a:xfrm>
              <a:off x="6528725" y="3723100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0"/>
                  </a:moveTo>
                  <a:lnTo>
                    <a:pt x="0" y="2457"/>
                  </a:lnTo>
                  <a:lnTo>
                    <a:pt x="15767" y="2457"/>
                  </a:lnTo>
                  <a:lnTo>
                    <a:pt x="157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78" name="Google Shape;578;p54"/>
            <p:cNvSpPr/>
            <p:nvPr/>
          </p:nvSpPr>
          <p:spPr>
            <a:xfrm>
              <a:off x="6607675" y="3827725"/>
              <a:ext cx="236275" cy="61425"/>
            </a:xfrm>
            <a:custGeom>
              <a:rect b="b" l="l" r="r" t="t"/>
              <a:pathLst>
                <a:path extrusionOk="0" h="2457" w="9451">
                  <a:moveTo>
                    <a:pt x="1" y="0"/>
                  </a:moveTo>
                  <a:lnTo>
                    <a:pt x="1" y="2457"/>
                  </a:lnTo>
                  <a:lnTo>
                    <a:pt x="9450" y="2457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79" name="Google Shape;579;p54"/>
            <p:cNvSpPr/>
            <p:nvPr/>
          </p:nvSpPr>
          <p:spPr>
            <a:xfrm>
              <a:off x="6241850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7"/>
                  </a:lnTo>
                  <a:lnTo>
                    <a:pt x="1729" y="6912"/>
                  </a:lnTo>
                  <a:lnTo>
                    <a:pt x="6885" y="1728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80" name="Google Shape;580;p54"/>
            <p:cNvSpPr/>
            <p:nvPr/>
          </p:nvSpPr>
          <p:spPr>
            <a:xfrm>
              <a:off x="607177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81" name="Google Shape;581;p54"/>
            <p:cNvSpPr/>
            <p:nvPr/>
          </p:nvSpPr>
          <p:spPr>
            <a:xfrm>
              <a:off x="6241850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9"/>
                  </a:lnTo>
                  <a:lnTo>
                    <a:pt x="5158" y="6912"/>
                  </a:lnTo>
                  <a:lnTo>
                    <a:pt x="6885" y="5158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82" name="Google Shape;582;p54"/>
            <p:cNvSpPr/>
            <p:nvPr/>
          </p:nvSpPr>
          <p:spPr>
            <a:xfrm>
              <a:off x="6694750" y="2386700"/>
              <a:ext cx="62125" cy="182925"/>
            </a:xfrm>
            <a:custGeom>
              <a:rect b="b" l="l" r="r" t="t"/>
              <a:pathLst>
                <a:path extrusionOk="0" h="7317" w="2485">
                  <a:moveTo>
                    <a:pt x="1" y="0"/>
                  </a:moveTo>
                  <a:lnTo>
                    <a:pt x="1" y="7317"/>
                  </a:lnTo>
                  <a:lnTo>
                    <a:pt x="2485" y="7317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83" name="Google Shape;583;p54"/>
            <p:cNvSpPr/>
            <p:nvPr/>
          </p:nvSpPr>
          <p:spPr>
            <a:xfrm>
              <a:off x="7037625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8"/>
                  </a:lnTo>
                  <a:lnTo>
                    <a:pt x="1729" y="6912"/>
                  </a:lnTo>
                  <a:lnTo>
                    <a:pt x="6885" y="1729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84" name="Google Shape;584;p54"/>
            <p:cNvSpPr/>
            <p:nvPr/>
          </p:nvSpPr>
          <p:spPr>
            <a:xfrm>
              <a:off x="719692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85" name="Google Shape;585;p54"/>
            <p:cNvSpPr/>
            <p:nvPr/>
          </p:nvSpPr>
          <p:spPr>
            <a:xfrm>
              <a:off x="7037625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8"/>
                  </a:lnTo>
                  <a:lnTo>
                    <a:pt x="5158" y="6912"/>
                  </a:lnTo>
                  <a:lnTo>
                    <a:pt x="6885" y="5157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86" name="Google Shape;586;p54"/>
            <p:cNvSpPr/>
            <p:nvPr/>
          </p:nvSpPr>
          <p:spPr>
            <a:xfrm>
              <a:off x="6584750" y="3015075"/>
              <a:ext cx="282150" cy="195075"/>
            </a:xfrm>
            <a:custGeom>
              <a:rect b="b" l="l" r="r" t="t"/>
              <a:pathLst>
                <a:path extrusionOk="0" h="7803" w="11286">
                  <a:moveTo>
                    <a:pt x="9557" y="1"/>
                  </a:moveTo>
                  <a:lnTo>
                    <a:pt x="5238" y="4320"/>
                  </a:lnTo>
                  <a:lnTo>
                    <a:pt x="1728" y="810"/>
                  </a:lnTo>
                  <a:lnTo>
                    <a:pt x="0" y="2565"/>
                  </a:lnTo>
                  <a:lnTo>
                    <a:pt x="5238" y="7803"/>
                  </a:lnTo>
                  <a:lnTo>
                    <a:pt x="11285" y="1755"/>
                  </a:lnTo>
                  <a:lnTo>
                    <a:pt x="95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  <p:grpSp>
        <p:nvGrpSpPr>
          <p:cNvPr id="587" name="Google Shape;587;p54"/>
          <p:cNvGrpSpPr/>
          <p:nvPr/>
        </p:nvGrpSpPr>
        <p:grpSpPr>
          <a:xfrm>
            <a:off x="6669394" y="3260464"/>
            <a:ext cx="750966" cy="862557"/>
            <a:chOff x="6071775" y="2386700"/>
            <a:chExt cx="1308075" cy="1502450"/>
          </a:xfrm>
        </p:grpSpPr>
        <p:sp>
          <p:nvSpPr>
            <p:cNvPr id="588" name="Google Shape;588;p54"/>
            <p:cNvSpPr/>
            <p:nvPr/>
          </p:nvSpPr>
          <p:spPr>
            <a:xfrm>
              <a:off x="6338375" y="2650600"/>
              <a:ext cx="774875" cy="924700"/>
            </a:xfrm>
            <a:custGeom>
              <a:rect b="b" l="l" r="r" t="t"/>
              <a:pathLst>
                <a:path extrusionOk="0" h="36988" w="30995">
                  <a:moveTo>
                    <a:pt x="15498" y="2457"/>
                  </a:moveTo>
                  <a:cubicBezTo>
                    <a:pt x="22679" y="2457"/>
                    <a:pt x="28538" y="8316"/>
                    <a:pt x="28538" y="15497"/>
                  </a:cubicBezTo>
                  <a:cubicBezTo>
                    <a:pt x="28538" y="18845"/>
                    <a:pt x="27269" y="22031"/>
                    <a:pt x="24974" y="24434"/>
                  </a:cubicBezTo>
                  <a:cubicBezTo>
                    <a:pt x="24920" y="24515"/>
                    <a:pt x="24839" y="24596"/>
                    <a:pt x="24758" y="24677"/>
                  </a:cubicBezTo>
                  <a:cubicBezTo>
                    <a:pt x="21653" y="27971"/>
                    <a:pt x="21059" y="32371"/>
                    <a:pt x="20978" y="34531"/>
                  </a:cubicBezTo>
                  <a:lnTo>
                    <a:pt x="10017" y="34531"/>
                  </a:lnTo>
                  <a:cubicBezTo>
                    <a:pt x="9936" y="32371"/>
                    <a:pt x="9342" y="27944"/>
                    <a:pt x="6210" y="24650"/>
                  </a:cubicBezTo>
                  <a:cubicBezTo>
                    <a:pt x="6210" y="24650"/>
                    <a:pt x="6183" y="24623"/>
                    <a:pt x="6183" y="24623"/>
                  </a:cubicBezTo>
                  <a:cubicBezTo>
                    <a:pt x="6129" y="24569"/>
                    <a:pt x="6075" y="24488"/>
                    <a:pt x="6021" y="24434"/>
                  </a:cubicBezTo>
                  <a:cubicBezTo>
                    <a:pt x="3726" y="22031"/>
                    <a:pt x="2457" y="18845"/>
                    <a:pt x="2457" y="15497"/>
                  </a:cubicBezTo>
                  <a:cubicBezTo>
                    <a:pt x="2457" y="8316"/>
                    <a:pt x="8316" y="2457"/>
                    <a:pt x="15498" y="2457"/>
                  </a:cubicBezTo>
                  <a:close/>
                  <a:moveTo>
                    <a:pt x="15498" y="1"/>
                  </a:moveTo>
                  <a:cubicBezTo>
                    <a:pt x="6966" y="1"/>
                    <a:pt x="1" y="6966"/>
                    <a:pt x="1" y="15497"/>
                  </a:cubicBezTo>
                  <a:cubicBezTo>
                    <a:pt x="1" y="19493"/>
                    <a:pt x="1513" y="23273"/>
                    <a:pt x="4239" y="26135"/>
                  </a:cubicBezTo>
                  <a:cubicBezTo>
                    <a:pt x="4239" y="26135"/>
                    <a:pt x="4239" y="26135"/>
                    <a:pt x="4266" y="26162"/>
                  </a:cubicBezTo>
                  <a:cubicBezTo>
                    <a:pt x="4293" y="26216"/>
                    <a:pt x="4347" y="26270"/>
                    <a:pt x="4374" y="26297"/>
                  </a:cubicBezTo>
                  <a:cubicBezTo>
                    <a:pt x="4374" y="26297"/>
                    <a:pt x="4374" y="26297"/>
                    <a:pt x="4401" y="26324"/>
                  </a:cubicBezTo>
                  <a:cubicBezTo>
                    <a:pt x="7884" y="29995"/>
                    <a:pt x="7560" y="35638"/>
                    <a:pt x="7560" y="35692"/>
                  </a:cubicBezTo>
                  <a:cubicBezTo>
                    <a:pt x="7560" y="35692"/>
                    <a:pt x="7560" y="35692"/>
                    <a:pt x="7479" y="36988"/>
                  </a:cubicBezTo>
                  <a:lnTo>
                    <a:pt x="23516" y="36988"/>
                  </a:lnTo>
                  <a:cubicBezTo>
                    <a:pt x="23516" y="36988"/>
                    <a:pt x="23516" y="36988"/>
                    <a:pt x="23435" y="35692"/>
                  </a:cubicBezTo>
                  <a:cubicBezTo>
                    <a:pt x="23435" y="35638"/>
                    <a:pt x="23111" y="29995"/>
                    <a:pt x="26567" y="26351"/>
                  </a:cubicBezTo>
                  <a:cubicBezTo>
                    <a:pt x="26567" y="26351"/>
                    <a:pt x="26567" y="26351"/>
                    <a:pt x="26594" y="26324"/>
                  </a:cubicBezTo>
                  <a:cubicBezTo>
                    <a:pt x="26621" y="26270"/>
                    <a:pt x="26675" y="26216"/>
                    <a:pt x="26729" y="26162"/>
                  </a:cubicBezTo>
                  <a:cubicBezTo>
                    <a:pt x="26729" y="26162"/>
                    <a:pt x="26729" y="26162"/>
                    <a:pt x="26756" y="26135"/>
                  </a:cubicBezTo>
                  <a:cubicBezTo>
                    <a:pt x="29483" y="23246"/>
                    <a:pt x="30995" y="19466"/>
                    <a:pt x="30995" y="15497"/>
                  </a:cubicBezTo>
                  <a:cubicBezTo>
                    <a:pt x="30995" y="6966"/>
                    <a:pt x="24029" y="1"/>
                    <a:pt x="1549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89" name="Google Shape;589;p54"/>
            <p:cNvSpPr/>
            <p:nvPr/>
          </p:nvSpPr>
          <p:spPr>
            <a:xfrm>
              <a:off x="6528725" y="3618475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1"/>
                  </a:moveTo>
                  <a:lnTo>
                    <a:pt x="0" y="2458"/>
                  </a:lnTo>
                  <a:lnTo>
                    <a:pt x="15767" y="2458"/>
                  </a:lnTo>
                  <a:lnTo>
                    <a:pt x="1576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90" name="Google Shape;590;p54"/>
            <p:cNvSpPr/>
            <p:nvPr/>
          </p:nvSpPr>
          <p:spPr>
            <a:xfrm>
              <a:off x="6528725" y="3723100"/>
              <a:ext cx="394200" cy="61450"/>
            </a:xfrm>
            <a:custGeom>
              <a:rect b="b" l="l" r="r" t="t"/>
              <a:pathLst>
                <a:path extrusionOk="0" h="2458" w="15768">
                  <a:moveTo>
                    <a:pt x="0" y="0"/>
                  </a:moveTo>
                  <a:lnTo>
                    <a:pt x="0" y="2457"/>
                  </a:lnTo>
                  <a:lnTo>
                    <a:pt x="15767" y="2457"/>
                  </a:lnTo>
                  <a:lnTo>
                    <a:pt x="1576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91" name="Google Shape;591;p54"/>
            <p:cNvSpPr/>
            <p:nvPr/>
          </p:nvSpPr>
          <p:spPr>
            <a:xfrm>
              <a:off x="6607675" y="3827725"/>
              <a:ext cx="236275" cy="61425"/>
            </a:xfrm>
            <a:custGeom>
              <a:rect b="b" l="l" r="r" t="t"/>
              <a:pathLst>
                <a:path extrusionOk="0" h="2457" w="9451">
                  <a:moveTo>
                    <a:pt x="1" y="0"/>
                  </a:moveTo>
                  <a:lnTo>
                    <a:pt x="1" y="2457"/>
                  </a:lnTo>
                  <a:lnTo>
                    <a:pt x="9450" y="2457"/>
                  </a:lnTo>
                  <a:lnTo>
                    <a:pt x="94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92" name="Google Shape;592;p54"/>
            <p:cNvSpPr/>
            <p:nvPr/>
          </p:nvSpPr>
          <p:spPr>
            <a:xfrm>
              <a:off x="6241850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7"/>
                  </a:lnTo>
                  <a:lnTo>
                    <a:pt x="1729" y="6912"/>
                  </a:lnTo>
                  <a:lnTo>
                    <a:pt x="6885" y="1728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93" name="Google Shape;593;p54"/>
            <p:cNvSpPr/>
            <p:nvPr/>
          </p:nvSpPr>
          <p:spPr>
            <a:xfrm>
              <a:off x="607177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94" name="Google Shape;594;p54"/>
            <p:cNvSpPr/>
            <p:nvPr/>
          </p:nvSpPr>
          <p:spPr>
            <a:xfrm>
              <a:off x="6241850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9"/>
                  </a:lnTo>
                  <a:lnTo>
                    <a:pt x="5158" y="6912"/>
                  </a:lnTo>
                  <a:lnTo>
                    <a:pt x="6885" y="5158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95" name="Google Shape;595;p54"/>
            <p:cNvSpPr/>
            <p:nvPr/>
          </p:nvSpPr>
          <p:spPr>
            <a:xfrm>
              <a:off x="6694750" y="2386700"/>
              <a:ext cx="62125" cy="182925"/>
            </a:xfrm>
            <a:custGeom>
              <a:rect b="b" l="l" r="r" t="t"/>
              <a:pathLst>
                <a:path extrusionOk="0" h="7317" w="2485">
                  <a:moveTo>
                    <a:pt x="1" y="0"/>
                  </a:moveTo>
                  <a:lnTo>
                    <a:pt x="1" y="7317"/>
                  </a:lnTo>
                  <a:lnTo>
                    <a:pt x="2485" y="7317"/>
                  </a:lnTo>
                  <a:lnTo>
                    <a:pt x="248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96" name="Google Shape;596;p54"/>
            <p:cNvSpPr/>
            <p:nvPr/>
          </p:nvSpPr>
          <p:spPr>
            <a:xfrm>
              <a:off x="7037625" y="2556775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5158" y="1"/>
                  </a:moveTo>
                  <a:lnTo>
                    <a:pt x="1" y="5158"/>
                  </a:lnTo>
                  <a:lnTo>
                    <a:pt x="1729" y="6912"/>
                  </a:lnTo>
                  <a:lnTo>
                    <a:pt x="6885" y="1729"/>
                  </a:lnTo>
                  <a:lnTo>
                    <a:pt x="515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97" name="Google Shape;597;p54"/>
            <p:cNvSpPr/>
            <p:nvPr/>
          </p:nvSpPr>
          <p:spPr>
            <a:xfrm>
              <a:off x="7196925" y="3010350"/>
              <a:ext cx="182925" cy="61450"/>
            </a:xfrm>
            <a:custGeom>
              <a:rect b="b" l="l" r="r" t="t"/>
              <a:pathLst>
                <a:path extrusionOk="0" h="2458" w="7317">
                  <a:moveTo>
                    <a:pt x="0" y="1"/>
                  </a:moveTo>
                  <a:lnTo>
                    <a:pt x="0" y="2457"/>
                  </a:lnTo>
                  <a:lnTo>
                    <a:pt x="7317" y="2457"/>
                  </a:lnTo>
                  <a:lnTo>
                    <a:pt x="73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98" name="Google Shape;598;p54"/>
            <p:cNvSpPr/>
            <p:nvPr/>
          </p:nvSpPr>
          <p:spPr>
            <a:xfrm>
              <a:off x="7037625" y="3352550"/>
              <a:ext cx="172150" cy="172825"/>
            </a:xfrm>
            <a:custGeom>
              <a:rect b="b" l="l" r="r" t="t"/>
              <a:pathLst>
                <a:path extrusionOk="0" h="6913" w="6886">
                  <a:moveTo>
                    <a:pt x="1729" y="1"/>
                  </a:moveTo>
                  <a:lnTo>
                    <a:pt x="1" y="1728"/>
                  </a:lnTo>
                  <a:lnTo>
                    <a:pt x="5158" y="6912"/>
                  </a:lnTo>
                  <a:lnTo>
                    <a:pt x="6885" y="5157"/>
                  </a:lnTo>
                  <a:lnTo>
                    <a:pt x="17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  <p:sp>
          <p:nvSpPr>
            <p:cNvPr id="599" name="Google Shape;599;p54"/>
            <p:cNvSpPr/>
            <p:nvPr/>
          </p:nvSpPr>
          <p:spPr>
            <a:xfrm>
              <a:off x="6584750" y="3015075"/>
              <a:ext cx="282150" cy="195075"/>
            </a:xfrm>
            <a:custGeom>
              <a:rect b="b" l="l" r="r" t="t"/>
              <a:pathLst>
                <a:path extrusionOk="0" h="7803" w="11286">
                  <a:moveTo>
                    <a:pt x="9557" y="1"/>
                  </a:moveTo>
                  <a:lnTo>
                    <a:pt x="5238" y="4320"/>
                  </a:lnTo>
                  <a:lnTo>
                    <a:pt x="1728" y="810"/>
                  </a:lnTo>
                  <a:lnTo>
                    <a:pt x="0" y="2565"/>
                  </a:lnTo>
                  <a:lnTo>
                    <a:pt x="5238" y="7803"/>
                  </a:lnTo>
                  <a:lnTo>
                    <a:pt x="11285" y="1755"/>
                  </a:lnTo>
                  <a:lnTo>
                    <a:pt x="955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5"/>
          <p:cNvSpPr/>
          <p:nvPr/>
        </p:nvSpPr>
        <p:spPr>
          <a:xfrm>
            <a:off x="4195358" y="2759945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05" name="Google Shape;605;p55"/>
          <p:cNvSpPr/>
          <p:nvPr/>
        </p:nvSpPr>
        <p:spPr>
          <a:xfrm>
            <a:off x="4195358" y="1727725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06" name="Google Shape;606;p55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>
                <a:solidFill>
                  <a:schemeClr val="lt1"/>
                </a:solidFill>
              </a:rPr>
              <a:t>Next steps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07" name="Google Shape;607;p55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>
                <a:solidFill>
                  <a:schemeClr val="lt1"/>
                </a:solidFill>
              </a:rPr>
              <a:t>Things to consider to do next..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descr="Upcoming milestone description" id="608" name="Google Shape;608;p55"/>
          <p:cNvSpPr txBox="1"/>
          <p:nvPr>
            <p:ph idx="8" type="title"/>
          </p:nvPr>
        </p:nvSpPr>
        <p:spPr>
          <a:xfrm>
            <a:off x="4465875" y="2091650"/>
            <a:ext cx="25767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Targeted engagement: reactivation untuk high-income low-activity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descr="Upcoming milestone description" id="609" name="Google Shape;609;p55"/>
          <p:cNvSpPr txBox="1"/>
          <p:nvPr>
            <p:ph idx="6" type="title"/>
          </p:nvPr>
        </p:nvSpPr>
        <p:spPr>
          <a:xfrm>
            <a:off x="4465875" y="307727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Loyalty/reward untuk healthy utilization patterns</a:t>
            </a:r>
            <a:endParaRPr/>
          </a:p>
        </p:txBody>
      </p:sp>
      <p:cxnSp>
        <p:nvCxnSpPr>
          <p:cNvPr id="610" name="Google Shape;610;p55"/>
          <p:cNvCxnSpPr/>
          <p:nvPr/>
        </p:nvCxnSpPr>
        <p:spPr>
          <a:xfrm flipH="1">
            <a:off x="937100" y="1212750"/>
            <a:ext cx="14400" cy="14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1" name="Google Shape;611;p55"/>
          <p:cNvCxnSpPr/>
          <p:nvPr/>
        </p:nvCxnSpPr>
        <p:spPr>
          <a:xfrm>
            <a:off x="937100" y="2665050"/>
            <a:ext cx="2259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55"/>
          <p:cNvCxnSpPr/>
          <p:nvPr/>
        </p:nvCxnSpPr>
        <p:spPr>
          <a:xfrm>
            <a:off x="1570775" y="1212750"/>
            <a:ext cx="0" cy="25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55"/>
          <p:cNvCxnSpPr/>
          <p:nvPr/>
        </p:nvCxnSpPr>
        <p:spPr>
          <a:xfrm>
            <a:off x="1570775" y="3786625"/>
            <a:ext cx="2375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