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Poppins Bold" charset="1" panose="00000800000000000000"/>
      <p:regular r:id="rId20"/>
    </p:embeddedFont>
    <p:embeddedFont>
      <p:font typeface="Poppins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9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w3schools.com/html/" TargetMode="External" Type="http://schemas.openxmlformats.org/officeDocument/2006/relationships/hyperlink"/><Relationship Id="rId3" Target="https://www.svgbackgrounds.com" TargetMode="External" Type="http://schemas.openxmlformats.org/officeDocument/2006/relationships/hyperlink"/><Relationship Id="rId4" Target="https://undraw.co" TargetMode="External" Type="http://schemas.openxmlformats.org/officeDocument/2006/relationships/hyperlink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10256113" y="-2979"/>
            <a:ext cx="2006565" cy="2012524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3" id="3"/>
          <p:cNvSpPr/>
          <p:nvPr/>
        </p:nvSpPr>
        <p:spPr>
          <a:xfrm rot="-5400000">
            <a:off x="12268637" y="2003586"/>
            <a:ext cx="2006565" cy="201252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4" id="4"/>
          <p:cNvSpPr/>
          <p:nvPr/>
        </p:nvSpPr>
        <p:spPr>
          <a:xfrm rot="-5400000">
            <a:off x="14281160" y="4010151"/>
            <a:ext cx="2006565" cy="2012524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5" id="5"/>
          <p:cNvSpPr/>
          <p:nvPr/>
        </p:nvSpPr>
        <p:spPr>
          <a:xfrm rot="-5400000">
            <a:off x="16293684" y="6016716"/>
            <a:ext cx="2006565" cy="2012524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AutoShape 6" id="6"/>
          <p:cNvSpPr/>
          <p:nvPr/>
        </p:nvSpPr>
        <p:spPr>
          <a:xfrm rot="-5400000">
            <a:off x="16293684" y="2003586"/>
            <a:ext cx="2006565" cy="201252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7" id="7"/>
          <p:cNvSpPr/>
          <p:nvPr/>
        </p:nvSpPr>
        <p:spPr>
          <a:xfrm rot="-5400000">
            <a:off x="14281160" y="-2979"/>
            <a:ext cx="2006565" cy="2012524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TextBox 8" id="8"/>
          <p:cNvSpPr txBox="true"/>
          <p:nvPr/>
        </p:nvSpPr>
        <p:spPr>
          <a:xfrm rot="0">
            <a:off x="2749" y="-47625"/>
            <a:ext cx="10253134" cy="3705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 spc="-100">
                <a:solidFill>
                  <a:srgbClr val="F4F4F4"/>
                </a:solidFill>
                <a:latin typeface="Poppins Bold"/>
              </a:rPr>
              <a:t>Universidade Cruzeiro do Sul</a:t>
            </a:r>
          </a:p>
          <a:p>
            <a:pPr algn="l">
              <a:lnSpc>
                <a:spcPts val="60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500" spc="-70">
                <a:solidFill>
                  <a:srgbClr val="F4F4F4"/>
                </a:solidFill>
                <a:latin typeface="Poppins"/>
              </a:rPr>
              <a:t>Tecnólogo em Análise e Desenvolvimento de Sistemas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500" spc="-70">
                <a:solidFill>
                  <a:srgbClr val="F4F4F4"/>
                </a:solidFill>
                <a:latin typeface="Poppins"/>
              </a:rPr>
              <a:t>Disciplina Aplicações para Internet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006166" y="5057775"/>
            <a:ext cx="3793510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spc="-160">
                <a:solidFill>
                  <a:srgbClr val="F4A100"/>
                </a:solidFill>
                <a:latin typeface="Poppins Bold"/>
              </a:rPr>
              <a:t>Ωmega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7584533" y="7625871"/>
            <a:ext cx="852322" cy="854853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3" id="3"/>
          <p:cNvSpPr/>
          <p:nvPr/>
        </p:nvSpPr>
        <p:spPr>
          <a:xfrm rot="0">
            <a:off x="16732211" y="8480724"/>
            <a:ext cx="852322" cy="854853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4" id="4"/>
          <p:cNvSpPr/>
          <p:nvPr/>
        </p:nvSpPr>
        <p:spPr>
          <a:xfrm rot="0">
            <a:off x="15224551" y="9518864"/>
            <a:ext cx="765862" cy="768136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5" id="5"/>
          <p:cNvSpPr/>
          <p:nvPr/>
        </p:nvSpPr>
        <p:spPr>
          <a:xfrm rot="0">
            <a:off x="16756276" y="9518864"/>
            <a:ext cx="765862" cy="768136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Freeform 6" id="6"/>
          <p:cNvSpPr/>
          <p:nvPr/>
        </p:nvSpPr>
        <p:spPr>
          <a:xfrm flipH="false" flipV="false" rot="0">
            <a:off x="5351371" y="1829469"/>
            <a:ext cx="7787606" cy="3582009"/>
          </a:xfrm>
          <a:custGeom>
            <a:avLst/>
            <a:gdLst/>
            <a:ahLst/>
            <a:cxnLst/>
            <a:rect r="r" b="b" t="t" l="l"/>
            <a:pathLst>
              <a:path h="3582009" w="7787606">
                <a:moveTo>
                  <a:pt x="0" y="0"/>
                </a:moveTo>
                <a:lnTo>
                  <a:pt x="7787606" y="0"/>
                </a:lnTo>
                <a:lnTo>
                  <a:pt x="7787606" y="3582009"/>
                </a:lnTo>
                <a:lnTo>
                  <a:pt x="0" y="35820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44977" y="5728945"/>
            <a:ext cx="5823699" cy="2728586"/>
          </a:xfrm>
          <a:custGeom>
            <a:avLst/>
            <a:gdLst/>
            <a:ahLst/>
            <a:cxnLst/>
            <a:rect r="r" b="b" t="t" l="l"/>
            <a:pathLst>
              <a:path h="2728586" w="5823699">
                <a:moveTo>
                  <a:pt x="0" y="0"/>
                </a:moveTo>
                <a:lnTo>
                  <a:pt x="5823699" y="0"/>
                </a:lnTo>
                <a:lnTo>
                  <a:pt x="5823699" y="2728586"/>
                </a:lnTo>
                <a:lnTo>
                  <a:pt x="0" y="27285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486224" y="5954893"/>
            <a:ext cx="4608994" cy="2200423"/>
          </a:xfrm>
          <a:custGeom>
            <a:avLst/>
            <a:gdLst/>
            <a:ahLst/>
            <a:cxnLst/>
            <a:rect r="r" b="b" t="t" l="l"/>
            <a:pathLst>
              <a:path h="2200423" w="4608994">
                <a:moveTo>
                  <a:pt x="0" y="0"/>
                </a:moveTo>
                <a:lnTo>
                  <a:pt x="4608994" y="0"/>
                </a:lnTo>
                <a:lnTo>
                  <a:pt x="4608994" y="2200423"/>
                </a:lnTo>
                <a:lnTo>
                  <a:pt x="0" y="22004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917875" y="6163287"/>
            <a:ext cx="4525148" cy="1783635"/>
          </a:xfrm>
          <a:custGeom>
            <a:avLst/>
            <a:gdLst/>
            <a:ahLst/>
            <a:cxnLst/>
            <a:rect r="r" b="b" t="t" l="l"/>
            <a:pathLst>
              <a:path h="1783635" w="4525148">
                <a:moveTo>
                  <a:pt x="0" y="0"/>
                </a:moveTo>
                <a:lnTo>
                  <a:pt x="4525148" y="0"/>
                </a:lnTo>
                <a:lnTo>
                  <a:pt x="4525148" y="1783635"/>
                </a:lnTo>
                <a:lnTo>
                  <a:pt x="0" y="17836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7584533" y="7625871"/>
            <a:ext cx="852322" cy="854853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3" id="3"/>
          <p:cNvSpPr/>
          <p:nvPr/>
        </p:nvSpPr>
        <p:spPr>
          <a:xfrm rot="0">
            <a:off x="16732211" y="8480724"/>
            <a:ext cx="852322" cy="854853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4" id="4"/>
          <p:cNvSpPr/>
          <p:nvPr/>
        </p:nvSpPr>
        <p:spPr>
          <a:xfrm rot="0">
            <a:off x="15224551" y="9518864"/>
            <a:ext cx="765862" cy="768136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5" id="5"/>
          <p:cNvSpPr/>
          <p:nvPr/>
        </p:nvSpPr>
        <p:spPr>
          <a:xfrm rot="0">
            <a:off x="16756276" y="9518864"/>
            <a:ext cx="765862" cy="768136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Freeform 6" id="6"/>
          <p:cNvSpPr/>
          <p:nvPr/>
        </p:nvSpPr>
        <p:spPr>
          <a:xfrm flipH="false" flipV="false" rot="0">
            <a:off x="3345784" y="2301387"/>
            <a:ext cx="11596431" cy="3647648"/>
          </a:xfrm>
          <a:custGeom>
            <a:avLst/>
            <a:gdLst/>
            <a:ahLst/>
            <a:cxnLst/>
            <a:rect r="r" b="b" t="t" l="l"/>
            <a:pathLst>
              <a:path h="3647648" w="11596431">
                <a:moveTo>
                  <a:pt x="0" y="0"/>
                </a:moveTo>
                <a:lnTo>
                  <a:pt x="11596432" y="0"/>
                </a:lnTo>
                <a:lnTo>
                  <a:pt x="11596432" y="3647648"/>
                </a:lnTo>
                <a:lnTo>
                  <a:pt x="0" y="36476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295634" y="6501553"/>
            <a:ext cx="4306685" cy="1430633"/>
          </a:xfrm>
          <a:custGeom>
            <a:avLst/>
            <a:gdLst/>
            <a:ahLst/>
            <a:cxnLst/>
            <a:rect r="r" b="b" t="t" l="l"/>
            <a:pathLst>
              <a:path h="1430633" w="4306685">
                <a:moveTo>
                  <a:pt x="0" y="0"/>
                </a:moveTo>
                <a:lnTo>
                  <a:pt x="4306685" y="0"/>
                </a:lnTo>
                <a:lnTo>
                  <a:pt x="4306685" y="1430633"/>
                </a:lnTo>
                <a:lnTo>
                  <a:pt x="0" y="14306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36" t="0" r="-536" b="-19929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821394" y="6554316"/>
            <a:ext cx="3233896" cy="1325108"/>
          </a:xfrm>
          <a:custGeom>
            <a:avLst/>
            <a:gdLst/>
            <a:ahLst/>
            <a:cxnLst/>
            <a:rect r="r" b="b" t="t" l="l"/>
            <a:pathLst>
              <a:path h="1325108" w="3233896">
                <a:moveTo>
                  <a:pt x="0" y="0"/>
                </a:moveTo>
                <a:lnTo>
                  <a:pt x="3233896" y="0"/>
                </a:lnTo>
                <a:lnTo>
                  <a:pt x="3233896" y="1325108"/>
                </a:lnTo>
                <a:lnTo>
                  <a:pt x="0" y="13251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232710" y="6448127"/>
            <a:ext cx="5842447" cy="1537486"/>
          </a:xfrm>
          <a:custGeom>
            <a:avLst/>
            <a:gdLst/>
            <a:ahLst/>
            <a:cxnLst/>
            <a:rect r="r" b="b" t="t" l="l"/>
            <a:pathLst>
              <a:path h="1537486" w="5842447">
                <a:moveTo>
                  <a:pt x="0" y="0"/>
                </a:moveTo>
                <a:lnTo>
                  <a:pt x="5842447" y="0"/>
                </a:lnTo>
                <a:lnTo>
                  <a:pt x="5842447" y="1537486"/>
                </a:lnTo>
                <a:lnTo>
                  <a:pt x="0" y="15374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7584533" y="7625871"/>
            <a:ext cx="852322" cy="854853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3" id="3"/>
          <p:cNvSpPr/>
          <p:nvPr/>
        </p:nvSpPr>
        <p:spPr>
          <a:xfrm rot="0">
            <a:off x="16732211" y="8480724"/>
            <a:ext cx="852322" cy="854853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4" id="4"/>
          <p:cNvSpPr/>
          <p:nvPr/>
        </p:nvSpPr>
        <p:spPr>
          <a:xfrm rot="0">
            <a:off x="15224551" y="9518864"/>
            <a:ext cx="765862" cy="768136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5" id="5"/>
          <p:cNvSpPr/>
          <p:nvPr/>
        </p:nvSpPr>
        <p:spPr>
          <a:xfrm rot="0">
            <a:off x="16756276" y="9518864"/>
            <a:ext cx="765862" cy="768136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Freeform 6" id="6"/>
          <p:cNvSpPr/>
          <p:nvPr/>
        </p:nvSpPr>
        <p:spPr>
          <a:xfrm flipH="false" flipV="false" rot="0">
            <a:off x="12529953" y="2379311"/>
            <a:ext cx="4093344" cy="5579462"/>
          </a:xfrm>
          <a:custGeom>
            <a:avLst/>
            <a:gdLst/>
            <a:ahLst/>
            <a:cxnLst/>
            <a:rect r="r" b="b" t="t" l="l"/>
            <a:pathLst>
              <a:path h="5579462" w="4093344">
                <a:moveTo>
                  <a:pt x="0" y="0"/>
                </a:moveTo>
                <a:lnTo>
                  <a:pt x="4093344" y="0"/>
                </a:lnTo>
                <a:lnTo>
                  <a:pt x="4093344" y="5579462"/>
                </a:lnTo>
                <a:lnTo>
                  <a:pt x="0" y="55794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110053" y="2328227"/>
            <a:ext cx="3962701" cy="5630546"/>
          </a:xfrm>
          <a:custGeom>
            <a:avLst/>
            <a:gdLst/>
            <a:ahLst/>
            <a:cxnLst/>
            <a:rect r="r" b="b" t="t" l="l"/>
            <a:pathLst>
              <a:path h="5630546" w="3962701">
                <a:moveTo>
                  <a:pt x="0" y="0"/>
                </a:moveTo>
                <a:lnTo>
                  <a:pt x="3962700" y="0"/>
                </a:lnTo>
                <a:lnTo>
                  <a:pt x="3962700" y="5630546"/>
                </a:lnTo>
                <a:lnTo>
                  <a:pt x="0" y="56305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64703" y="3202713"/>
            <a:ext cx="5987855" cy="3881574"/>
          </a:xfrm>
          <a:custGeom>
            <a:avLst/>
            <a:gdLst/>
            <a:ahLst/>
            <a:cxnLst/>
            <a:rect r="r" b="b" t="t" l="l"/>
            <a:pathLst>
              <a:path h="3881574" w="5987855">
                <a:moveTo>
                  <a:pt x="0" y="0"/>
                </a:moveTo>
                <a:lnTo>
                  <a:pt x="5987855" y="0"/>
                </a:lnTo>
                <a:lnTo>
                  <a:pt x="5987855" y="3881574"/>
                </a:lnTo>
                <a:lnTo>
                  <a:pt x="0" y="38815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4163365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0982" y="2108827"/>
            <a:ext cx="10905754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>
                <a:solidFill>
                  <a:srgbClr val="191919"/>
                </a:solidFill>
                <a:latin typeface="Poppins Bold"/>
              </a:rPr>
              <a:t>Bibliografia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095875"/>
            <a:ext cx="15861439" cy="454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249"/>
              </a:lnSpc>
              <a:buAutoNum type="arabicPeriod" startAt="1"/>
            </a:pPr>
            <a:r>
              <a:rPr lang="en-US" sz="2499">
                <a:solidFill>
                  <a:srgbClr val="F4F4F4"/>
                </a:solidFill>
                <a:latin typeface="Poppins Bold"/>
              </a:rPr>
              <a:t>W3Schools:</a:t>
            </a:r>
          </a:p>
          <a:p>
            <a:pPr algn="l" marL="1079499" indent="-359833" lvl="2">
              <a:lnSpc>
                <a:spcPts val="3249"/>
              </a:lnSpc>
              <a:buFont typeface="Arial"/>
              <a:buChar char="⚬"/>
            </a:pPr>
            <a:r>
              <a:rPr lang="en-US" sz="2499">
                <a:solidFill>
                  <a:srgbClr val="F4F4F4"/>
                </a:solidFill>
                <a:latin typeface="Poppins Bold"/>
              </a:rPr>
              <a:t>W3Schools. "Tutorial de HTML." W3Schools, </a:t>
            </a:r>
            <a:r>
              <a:rPr lang="en-US" sz="2499" u="sng">
                <a:solidFill>
                  <a:srgbClr val="F4F4F4"/>
                </a:solidFill>
                <a:latin typeface="Poppins Bold"/>
                <a:hlinkClick r:id="rId2" tooltip="https://www.w3schools.com/html/"/>
              </a:rPr>
              <a:t>W3schools</a:t>
            </a:r>
            <a:r>
              <a:rPr lang="en-US" sz="2499">
                <a:solidFill>
                  <a:srgbClr val="F4F4F4"/>
                </a:solidFill>
                <a:latin typeface="Poppins Bold"/>
              </a:rPr>
              <a:t>. Acessado em 11 de maio de 2024.</a:t>
            </a:r>
          </a:p>
          <a:p>
            <a:pPr algn="l">
              <a:lnSpc>
                <a:spcPts val="3249"/>
              </a:lnSpc>
            </a:pPr>
          </a:p>
          <a:p>
            <a:pPr algn="l" marL="539749" indent="-269875" lvl="1">
              <a:lnSpc>
                <a:spcPts val="3249"/>
              </a:lnSpc>
              <a:buAutoNum type="arabicPeriod" startAt="1"/>
            </a:pPr>
            <a:r>
              <a:rPr lang="en-US" sz="2499">
                <a:solidFill>
                  <a:srgbClr val="F4F4F4"/>
                </a:solidFill>
                <a:latin typeface="Poppins Bold"/>
              </a:rPr>
              <a:t>SVG Backgrounds:</a:t>
            </a:r>
          </a:p>
          <a:p>
            <a:pPr algn="l" marL="1079499" indent="-359833" lvl="2">
              <a:lnSpc>
                <a:spcPts val="3249"/>
              </a:lnSpc>
              <a:buFont typeface="Arial"/>
              <a:buChar char="⚬"/>
            </a:pPr>
            <a:r>
              <a:rPr lang="en-US" sz="2499">
                <a:solidFill>
                  <a:srgbClr val="F4F4F4"/>
                </a:solidFill>
                <a:latin typeface="Poppins Bold"/>
              </a:rPr>
              <a:t>SVG Backgrounds. "Fundos SVG Gratuitos." SVG Backgrounds, </a:t>
            </a:r>
            <a:r>
              <a:rPr lang="en-US" sz="2499" u="sng">
                <a:solidFill>
                  <a:srgbClr val="F4F4F4"/>
                </a:solidFill>
                <a:latin typeface="Poppins Bold"/>
                <a:hlinkClick r:id="rId3" tooltip="https://www.svgbackgrounds.com"/>
              </a:rPr>
              <a:t>SVGBackgrounds</a:t>
            </a:r>
            <a:r>
              <a:rPr lang="en-US" sz="2499">
                <a:solidFill>
                  <a:srgbClr val="F4F4F4"/>
                </a:solidFill>
                <a:latin typeface="Poppins Bold"/>
              </a:rPr>
              <a:t>. Acessado em 11 de maio de 2024.</a:t>
            </a:r>
          </a:p>
          <a:p>
            <a:pPr algn="l">
              <a:lnSpc>
                <a:spcPts val="3249"/>
              </a:lnSpc>
            </a:pPr>
          </a:p>
          <a:p>
            <a:pPr algn="l" marL="539749" indent="-269875" lvl="1">
              <a:lnSpc>
                <a:spcPts val="3249"/>
              </a:lnSpc>
              <a:buAutoNum type="arabicPeriod" startAt="1"/>
            </a:pPr>
            <a:r>
              <a:rPr lang="en-US" sz="2499">
                <a:solidFill>
                  <a:srgbClr val="F4F4F4"/>
                </a:solidFill>
                <a:latin typeface="Poppins Bold"/>
              </a:rPr>
              <a:t>unDraw:</a:t>
            </a:r>
          </a:p>
          <a:p>
            <a:pPr algn="l" marL="1079499" indent="-359833" lvl="2">
              <a:lnSpc>
                <a:spcPts val="3249"/>
              </a:lnSpc>
              <a:buFont typeface="Arial"/>
              <a:buChar char="⚬"/>
            </a:pPr>
            <a:r>
              <a:rPr lang="en-US" sz="2499">
                <a:solidFill>
                  <a:srgbClr val="F4F4F4"/>
                </a:solidFill>
                <a:latin typeface="Poppins Bold"/>
              </a:rPr>
              <a:t>unDraw. "Ilustrações de código aberto para qualquer ideia que você possa imaginar e criar." unDraw, </a:t>
            </a:r>
            <a:r>
              <a:rPr lang="en-US" sz="2499" u="sng">
                <a:solidFill>
                  <a:srgbClr val="F4F4F4"/>
                </a:solidFill>
                <a:latin typeface="Poppins Bold"/>
                <a:hlinkClick r:id="rId4" tooltip="https://undraw.co"/>
              </a:rPr>
              <a:t>UnDraw</a:t>
            </a:r>
            <a:r>
              <a:rPr lang="en-US" sz="2499">
                <a:solidFill>
                  <a:srgbClr val="F4F4F4"/>
                </a:solidFill>
                <a:latin typeface="Poppins Bold"/>
              </a:rPr>
              <a:t>. Acessado em 11 de maio de 2024.</a:t>
            </a:r>
          </a:p>
          <a:p>
            <a:pPr algn="l">
              <a:lnSpc>
                <a:spcPts val="3249"/>
              </a:lnSpc>
            </a:pPr>
          </a:p>
        </p:txBody>
      </p:sp>
      <p:sp>
        <p:nvSpPr>
          <p:cNvPr name="AutoShape 5" id="5"/>
          <p:cNvSpPr/>
          <p:nvPr/>
        </p:nvSpPr>
        <p:spPr>
          <a:xfrm rot="0">
            <a:off x="16890139" y="0"/>
            <a:ext cx="1397861" cy="1387788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6" id="6"/>
          <p:cNvSpPr/>
          <p:nvPr/>
        </p:nvSpPr>
        <p:spPr>
          <a:xfrm rot="0">
            <a:off x="16890139" y="2775577"/>
            <a:ext cx="1397861" cy="1387788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7" id="7"/>
          <p:cNvSpPr/>
          <p:nvPr/>
        </p:nvSpPr>
        <p:spPr>
          <a:xfrm rot="0">
            <a:off x="15492278" y="1387788"/>
            <a:ext cx="1397861" cy="1387788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8" id="8"/>
          <p:cNvSpPr/>
          <p:nvPr/>
        </p:nvSpPr>
        <p:spPr>
          <a:xfrm rot="0">
            <a:off x="14094417" y="2775577"/>
            <a:ext cx="1397861" cy="1387788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1028700" y="942975"/>
            <a:ext cx="3793510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spc="-160">
                <a:solidFill>
                  <a:srgbClr val="F4A100"/>
                </a:solidFill>
                <a:latin typeface="Poppins Bold"/>
              </a:rPr>
              <a:t>Ωmega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14047" y="3309937"/>
            <a:ext cx="14259906" cy="3581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F4F4F4"/>
                </a:solidFill>
                <a:latin typeface="Poppins Bold"/>
              </a:rPr>
              <a:t>Obrigado</a:t>
            </a:r>
          </a:p>
          <a:p>
            <a:pPr algn="ctr">
              <a:lnSpc>
                <a:spcPts val="9600"/>
              </a:lnSpc>
            </a:pPr>
          </a:p>
          <a:p>
            <a:pPr algn="ctr">
              <a:lnSpc>
                <a:spcPts val="8399"/>
              </a:lnSpc>
            </a:pPr>
            <a:r>
              <a:rPr lang="en-US" sz="6999">
                <a:solidFill>
                  <a:srgbClr val="F4F4F4"/>
                </a:solidFill>
                <a:latin typeface="Poppins Bold"/>
              </a:rPr>
              <a:t>Rian Mendonça</a:t>
            </a:r>
          </a:p>
        </p:txBody>
      </p:sp>
      <p:sp>
        <p:nvSpPr>
          <p:cNvPr name="AutoShape 3" id="3"/>
          <p:cNvSpPr/>
          <p:nvPr/>
        </p:nvSpPr>
        <p:spPr>
          <a:xfrm rot="5400000">
            <a:off x="2798982" y="9355847"/>
            <a:ext cx="929773" cy="932534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4" id="4"/>
          <p:cNvSpPr/>
          <p:nvPr/>
        </p:nvSpPr>
        <p:spPr>
          <a:xfrm rot="-5400000">
            <a:off x="14559245" y="-1380"/>
            <a:ext cx="929773" cy="932534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5" id="5"/>
          <p:cNvSpPr/>
          <p:nvPr/>
        </p:nvSpPr>
        <p:spPr>
          <a:xfrm rot="5400000">
            <a:off x="1866448" y="8426074"/>
            <a:ext cx="929773" cy="93253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6" id="6"/>
          <p:cNvSpPr/>
          <p:nvPr/>
        </p:nvSpPr>
        <p:spPr>
          <a:xfrm rot="-5400000">
            <a:off x="15491779" y="928392"/>
            <a:ext cx="929773" cy="93253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7" id="7"/>
          <p:cNvSpPr/>
          <p:nvPr/>
        </p:nvSpPr>
        <p:spPr>
          <a:xfrm rot="5400000">
            <a:off x="933914" y="7496301"/>
            <a:ext cx="929773" cy="932534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8" id="8"/>
          <p:cNvSpPr/>
          <p:nvPr/>
        </p:nvSpPr>
        <p:spPr>
          <a:xfrm rot="-5400000">
            <a:off x="16424313" y="1858165"/>
            <a:ext cx="929773" cy="932534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9" id="9"/>
          <p:cNvSpPr/>
          <p:nvPr/>
        </p:nvSpPr>
        <p:spPr>
          <a:xfrm rot="5400000">
            <a:off x="1380" y="6566528"/>
            <a:ext cx="929773" cy="932534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AutoShape 10" id="10"/>
          <p:cNvSpPr/>
          <p:nvPr/>
        </p:nvSpPr>
        <p:spPr>
          <a:xfrm rot="-5400000">
            <a:off x="17356847" y="2787938"/>
            <a:ext cx="929773" cy="932534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AutoShape 11" id="11"/>
          <p:cNvSpPr/>
          <p:nvPr/>
        </p:nvSpPr>
        <p:spPr>
          <a:xfrm rot="5400000">
            <a:off x="1380" y="8426074"/>
            <a:ext cx="929773" cy="93253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12" id="12"/>
          <p:cNvSpPr/>
          <p:nvPr/>
        </p:nvSpPr>
        <p:spPr>
          <a:xfrm rot="-5400000">
            <a:off x="17356847" y="928392"/>
            <a:ext cx="929773" cy="93253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13" id="13"/>
          <p:cNvSpPr/>
          <p:nvPr/>
        </p:nvSpPr>
        <p:spPr>
          <a:xfrm rot="5400000">
            <a:off x="933914" y="9355847"/>
            <a:ext cx="929773" cy="932534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14" id="14"/>
          <p:cNvSpPr/>
          <p:nvPr/>
        </p:nvSpPr>
        <p:spPr>
          <a:xfrm rot="-5400000">
            <a:off x="16424313" y="-1380"/>
            <a:ext cx="929773" cy="932534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TextBox 15" id="15"/>
          <p:cNvSpPr txBox="true"/>
          <p:nvPr/>
        </p:nvSpPr>
        <p:spPr>
          <a:xfrm rot="0">
            <a:off x="7247245" y="699334"/>
            <a:ext cx="3793510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spc="-160">
                <a:solidFill>
                  <a:srgbClr val="F4A100"/>
                </a:solidFill>
                <a:latin typeface="Poppins Bold"/>
              </a:rPr>
              <a:t>Ωmega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508480" cy="10287000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3" id="3"/>
          <p:cNvSpPr/>
          <p:nvPr/>
        </p:nvSpPr>
        <p:spPr>
          <a:xfrm rot="5400000">
            <a:off x="3279814" y="9195886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4" id="4"/>
          <p:cNvSpPr/>
          <p:nvPr/>
        </p:nvSpPr>
        <p:spPr>
          <a:xfrm rot="5400000">
            <a:off x="2187082" y="810638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5" id="5"/>
          <p:cNvSpPr/>
          <p:nvPr/>
        </p:nvSpPr>
        <p:spPr>
          <a:xfrm rot="5400000">
            <a:off x="1094350" y="7016892"/>
            <a:ext cx="1089497" cy="1092732"/>
          </a:xfrm>
          <a:prstGeom prst="rect">
            <a:avLst/>
          </a:prstGeom>
          <a:solidFill>
            <a:srgbClr val="FADB7A">
              <a:alpha val="40000"/>
            </a:srgbClr>
          </a:solidFill>
        </p:spPr>
      </p:sp>
      <p:sp>
        <p:nvSpPr>
          <p:cNvPr name="AutoShape 6" id="6"/>
          <p:cNvSpPr/>
          <p:nvPr/>
        </p:nvSpPr>
        <p:spPr>
          <a:xfrm rot="5400000">
            <a:off x="1618" y="5927396"/>
            <a:ext cx="1089497" cy="1092732"/>
          </a:xfrm>
          <a:prstGeom prst="rect">
            <a:avLst/>
          </a:prstGeom>
          <a:solidFill>
            <a:srgbClr val="FADB7A">
              <a:alpha val="18824"/>
            </a:srgbClr>
          </a:solidFill>
        </p:spPr>
      </p:sp>
      <p:sp>
        <p:nvSpPr>
          <p:cNvPr name="AutoShape 7" id="7"/>
          <p:cNvSpPr/>
          <p:nvPr/>
        </p:nvSpPr>
        <p:spPr>
          <a:xfrm rot="5400000">
            <a:off x="1618" y="810638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8" id="8"/>
          <p:cNvSpPr/>
          <p:nvPr/>
        </p:nvSpPr>
        <p:spPr>
          <a:xfrm rot="5400000">
            <a:off x="1094350" y="9195886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2337501" y="3874766"/>
            <a:ext cx="3833477" cy="217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191919"/>
                </a:solidFill>
                <a:latin typeface="Poppins"/>
              </a:rPr>
              <a:t>Quem é Ωmega?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321640" y="2695575"/>
            <a:ext cx="8200164" cy="481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4F4F4"/>
                </a:solidFill>
                <a:latin typeface="Poppins"/>
              </a:rPr>
              <a:t>A Omega é uma solução de controle de ponto projetada para atender às necessidades das novas empresas. Nosso objetivo é oferecer uma solução acessível, eficiente e fácil de usar, permitindo que as novas empresas se concentrem no crescimento e no sucesso, enquanto lidamos com a complexidade do controle de ponto.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508480" cy="10287000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9700023" y="2614027"/>
            <a:ext cx="7559277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F4F4F4"/>
                </a:solidFill>
                <a:latin typeface="Poppins"/>
              </a:rPr>
              <a:t>Compatibilidade com Dispositivos Móveis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700023" y="3844974"/>
            <a:ext cx="7559277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F4F4F4"/>
                </a:solidFill>
                <a:latin typeface="Poppins"/>
              </a:rPr>
              <a:t>Navegação Intuitiva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3479336" y="2039881"/>
            <a:ext cx="774904" cy="777205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6" id="6"/>
          <p:cNvSpPr/>
          <p:nvPr/>
        </p:nvSpPr>
        <p:spPr>
          <a:xfrm rot="0">
            <a:off x="2704433" y="2817086"/>
            <a:ext cx="774904" cy="777205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7" id="7"/>
          <p:cNvSpPr/>
          <p:nvPr/>
        </p:nvSpPr>
        <p:spPr>
          <a:xfrm rot="0">
            <a:off x="1929529" y="3594290"/>
            <a:ext cx="774904" cy="777205"/>
          </a:xfrm>
          <a:prstGeom prst="rect">
            <a:avLst/>
          </a:prstGeom>
          <a:solidFill>
            <a:srgbClr val="FADB7A">
              <a:alpha val="40000"/>
            </a:srgbClr>
          </a:solidFill>
        </p:spPr>
      </p:sp>
      <p:sp>
        <p:nvSpPr>
          <p:cNvPr name="AutoShape 8" id="8"/>
          <p:cNvSpPr/>
          <p:nvPr/>
        </p:nvSpPr>
        <p:spPr>
          <a:xfrm rot="0">
            <a:off x="1154626" y="4371495"/>
            <a:ext cx="774904" cy="777205"/>
          </a:xfrm>
          <a:prstGeom prst="rect">
            <a:avLst/>
          </a:prstGeom>
          <a:solidFill>
            <a:srgbClr val="FADB7A">
              <a:alpha val="18824"/>
            </a:srgbClr>
          </a:solidFill>
        </p:spPr>
      </p:sp>
      <p:sp>
        <p:nvSpPr>
          <p:cNvPr name="AutoShape 9" id="9"/>
          <p:cNvSpPr/>
          <p:nvPr/>
        </p:nvSpPr>
        <p:spPr>
          <a:xfrm rot="0">
            <a:off x="2704433" y="4371495"/>
            <a:ext cx="774904" cy="777205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10" id="10"/>
          <p:cNvSpPr/>
          <p:nvPr/>
        </p:nvSpPr>
        <p:spPr>
          <a:xfrm rot="0">
            <a:off x="3479336" y="3594290"/>
            <a:ext cx="774904" cy="777205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TextBox 11" id="11"/>
          <p:cNvSpPr txBox="true"/>
          <p:nvPr/>
        </p:nvSpPr>
        <p:spPr>
          <a:xfrm rot="0">
            <a:off x="9700023" y="4552047"/>
            <a:ext cx="7559277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F4F4F4"/>
                </a:solidFill>
                <a:latin typeface="Poppins"/>
              </a:rPr>
              <a:t>Design Atraente e Profissional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700023" y="5259119"/>
            <a:ext cx="7559277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F4F4F4"/>
                </a:solidFill>
                <a:latin typeface="Poppins"/>
              </a:rPr>
              <a:t>Conteúdo Informativo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700023" y="5966191"/>
            <a:ext cx="7559277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F4F4F4"/>
                </a:solidFill>
                <a:latin typeface="Poppins"/>
              </a:rPr>
              <a:t>Formulário de Contato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990297" y="4348370"/>
            <a:ext cx="4527886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191919"/>
                </a:solidFill>
                <a:latin typeface="Poppins"/>
              </a:rPr>
              <a:t>Requisitos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700023" y="6673264"/>
            <a:ext cx="7559277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F4F4F4"/>
                </a:solidFill>
                <a:latin typeface="Poppins"/>
              </a:rPr>
              <a:t>Apresentação dos Planos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508480" cy="10287000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9700023" y="513804"/>
            <a:ext cx="7559277" cy="948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000">
                <a:solidFill>
                  <a:srgbClr val="F4F4F4"/>
                </a:solidFill>
                <a:latin typeface="Poppins"/>
              </a:rPr>
              <a:t>Desenvolvimento do Site:</a:t>
            </a:r>
          </a:p>
          <a:p>
            <a:pPr algn="l" marL="431801" indent="-215900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4F4F4"/>
                </a:solidFill>
                <a:latin typeface="Poppins"/>
              </a:rPr>
              <a:t>Tempo de Desenvolvimento: 1 mês (160 horas)</a:t>
            </a:r>
          </a:p>
          <a:p>
            <a:pPr algn="l" marL="431801" indent="-215900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4F4F4"/>
                </a:solidFill>
                <a:latin typeface="Poppins"/>
              </a:rPr>
              <a:t>Custo por hora: R$ 30/hora</a:t>
            </a:r>
          </a:p>
          <a:p>
            <a:pPr algn="l">
              <a:lnSpc>
                <a:spcPts val="2600"/>
              </a:lnSpc>
            </a:pPr>
          </a:p>
          <a:p>
            <a:pPr algn="l">
              <a:lnSpc>
                <a:spcPts val="2600"/>
              </a:lnSpc>
            </a:pPr>
            <a:r>
              <a:rPr lang="en-US" sz="2000">
                <a:solidFill>
                  <a:srgbClr val="F4F4F4"/>
                </a:solidFill>
                <a:latin typeface="Poppins"/>
              </a:rPr>
              <a:t>Cálculo do Custo de Desenvolvimento:</a:t>
            </a:r>
          </a:p>
          <a:p>
            <a:pPr algn="l" marL="431801" indent="-215900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4F4F4"/>
                </a:solidFill>
                <a:latin typeface="Poppins"/>
              </a:rPr>
              <a:t>160 horas x R$ 30/hora = R$ 4,800</a:t>
            </a:r>
          </a:p>
          <a:p>
            <a:pPr algn="l">
              <a:lnSpc>
                <a:spcPts val="2600"/>
              </a:lnSpc>
            </a:pPr>
          </a:p>
          <a:p>
            <a:pPr algn="l">
              <a:lnSpc>
                <a:spcPts val="2600"/>
              </a:lnSpc>
            </a:pPr>
            <a:r>
              <a:rPr lang="en-US" sz="2000">
                <a:solidFill>
                  <a:srgbClr val="F4F4F4"/>
                </a:solidFill>
                <a:latin typeface="Poppins"/>
              </a:rPr>
              <a:t>Hospedagem do Site (Hostinger):</a:t>
            </a:r>
          </a:p>
          <a:p>
            <a:pPr algn="l" marL="431801" indent="-215900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4F4F4"/>
                </a:solidFill>
                <a:latin typeface="Poppins"/>
              </a:rPr>
              <a:t>Plano de Hospedagem: Plano de Hospedagem Compartilhada (Single)</a:t>
            </a:r>
          </a:p>
          <a:p>
            <a:pPr algn="l" marL="431801" indent="-215900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4F4F4"/>
                </a:solidFill>
                <a:latin typeface="Poppins"/>
              </a:rPr>
              <a:t>Custo Mensal do Plano: R$ 15/mês</a:t>
            </a:r>
          </a:p>
          <a:p>
            <a:pPr algn="l" marL="431801" indent="-215900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4F4F4"/>
                </a:solidFill>
                <a:latin typeface="Poppins"/>
              </a:rPr>
              <a:t>Duração do Plano: 1 mês</a:t>
            </a:r>
          </a:p>
          <a:p>
            <a:pPr algn="l">
              <a:lnSpc>
                <a:spcPts val="2600"/>
              </a:lnSpc>
            </a:pPr>
          </a:p>
          <a:p>
            <a:pPr algn="l">
              <a:lnSpc>
                <a:spcPts val="2600"/>
              </a:lnSpc>
            </a:pPr>
            <a:r>
              <a:rPr lang="en-US" sz="2000">
                <a:solidFill>
                  <a:srgbClr val="F4F4F4"/>
                </a:solidFill>
                <a:latin typeface="Poppins"/>
              </a:rPr>
              <a:t>Custo Total de Hospedagem (Hostinger):</a:t>
            </a:r>
          </a:p>
          <a:p>
            <a:pPr algn="l" marL="431801" indent="-215900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4F4F4"/>
                </a:solidFill>
                <a:latin typeface="Poppins"/>
              </a:rPr>
              <a:t>R$ 15/mês</a:t>
            </a:r>
          </a:p>
          <a:p>
            <a:pPr algn="l">
              <a:lnSpc>
                <a:spcPts val="2600"/>
              </a:lnSpc>
            </a:pPr>
          </a:p>
          <a:p>
            <a:pPr algn="l">
              <a:lnSpc>
                <a:spcPts val="2600"/>
              </a:lnSpc>
            </a:pPr>
            <a:r>
              <a:rPr lang="en-US" sz="2000">
                <a:solidFill>
                  <a:srgbClr val="F4F4F4"/>
                </a:solidFill>
                <a:latin typeface="Poppins"/>
              </a:rPr>
              <a:t>Registro de Domínio (.com.br) no Registro.br:</a:t>
            </a:r>
          </a:p>
          <a:p>
            <a:pPr algn="l" marL="431801" indent="-215900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4F4F4"/>
                </a:solidFill>
                <a:latin typeface="Poppins"/>
              </a:rPr>
              <a:t>Custo do Registro de Domínio: R$ 40/ano</a:t>
            </a:r>
          </a:p>
          <a:p>
            <a:pPr algn="l" marL="431801" indent="-215900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4F4F4"/>
                </a:solidFill>
                <a:latin typeface="Poppins"/>
              </a:rPr>
              <a:t>Duração do Registro: 1 ano</a:t>
            </a:r>
          </a:p>
          <a:p>
            <a:pPr algn="l">
              <a:lnSpc>
                <a:spcPts val="2600"/>
              </a:lnSpc>
            </a:pPr>
          </a:p>
          <a:p>
            <a:pPr algn="l">
              <a:lnSpc>
                <a:spcPts val="2600"/>
              </a:lnSpc>
            </a:pPr>
            <a:r>
              <a:rPr lang="en-US" sz="2000">
                <a:solidFill>
                  <a:srgbClr val="F4F4F4"/>
                </a:solidFill>
                <a:latin typeface="Poppins"/>
              </a:rPr>
              <a:t>Custo Total do Registro de Domínio (.com.br):</a:t>
            </a:r>
          </a:p>
          <a:p>
            <a:pPr algn="l" marL="431801" indent="-215900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4F4F4"/>
                </a:solidFill>
                <a:latin typeface="Poppins"/>
              </a:rPr>
              <a:t>R$ 40</a:t>
            </a:r>
          </a:p>
          <a:p>
            <a:pPr algn="l">
              <a:lnSpc>
                <a:spcPts val="2600"/>
              </a:lnSpc>
            </a:pPr>
          </a:p>
          <a:p>
            <a:pPr algn="l">
              <a:lnSpc>
                <a:spcPts val="2600"/>
              </a:lnSpc>
            </a:pPr>
            <a:r>
              <a:rPr lang="en-US" sz="2000">
                <a:solidFill>
                  <a:srgbClr val="F4F4F4"/>
                </a:solidFill>
                <a:latin typeface="Poppins"/>
              </a:rPr>
              <a:t>Total do Orçamento:</a:t>
            </a:r>
          </a:p>
          <a:p>
            <a:pPr algn="l" marL="431801" indent="-215900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4F4F4"/>
                </a:solidFill>
                <a:latin typeface="Poppins"/>
              </a:rPr>
              <a:t>Desenvolvimento do Site: R$ 4,800</a:t>
            </a:r>
          </a:p>
          <a:p>
            <a:pPr algn="l" marL="431801" indent="-215900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4F4F4"/>
                </a:solidFill>
                <a:latin typeface="Poppins"/>
              </a:rPr>
              <a:t>Hospedagem do Site (Hostinger): R$ 15/mês</a:t>
            </a:r>
          </a:p>
          <a:p>
            <a:pPr algn="l" marL="431801" indent="-215900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4F4F4"/>
                </a:solidFill>
                <a:latin typeface="Poppins"/>
              </a:rPr>
              <a:t>Registro de Domínio (.com.br) no Registro.br: R$ 40</a:t>
            </a:r>
          </a:p>
          <a:p>
            <a:pPr algn="l" marL="431801" indent="-215900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4F4F4"/>
                </a:solidFill>
                <a:latin typeface="Poppins"/>
              </a:rPr>
              <a:t>Total: R$ 4,855</a:t>
            </a:r>
          </a:p>
          <a:p>
            <a:pPr algn="l">
              <a:lnSpc>
                <a:spcPts val="2600"/>
              </a:lnSpc>
            </a:pPr>
          </a:p>
        </p:txBody>
      </p:sp>
      <p:sp>
        <p:nvSpPr>
          <p:cNvPr name="AutoShape 4" id="4"/>
          <p:cNvSpPr/>
          <p:nvPr/>
        </p:nvSpPr>
        <p:spPr>
          <a:xfrm rot="0">
            <a:off x="3479336" y="2039881"/>
            <a:ext cx="774904" cy="777205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5" id="5"/>
          <p:cNvSpPr/>
          <p:nvPr/>
        </p:nvSpPr>
        <p:spPr>
          <a:xfrm rot="0">
            <a:off x="2704433" y="2817086"/>
            <a:ext cx="774904" cy="777205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6" id="6"/>
          <p:cNvSpPr/>
          <p:nvPr/>
        </p:nvSpPr>
        <p:spPr>
          <a:xfrm rot="0">
            <a:off x="1929529" y="3594290"/>
            <a:ext cx="774904" cy="777205"/>
          </a:xfrm>
          <a:prstGeom prst="rect">
            <a:avLst/>
          </a:prstGeom>
          <a:solidFill>
            <a:srgbClr val="FADB7A">
              <a:alpha val="40000"/>
            </a:srgbClr>
          </a:solidFill>
        </p:spPr>
      </p:sp>
      <p:sp>
        <p:nvSpPr>
          <p:cNvPr name="AutoShape 7" id="7"/>
          <p:cNvSpPr/>
          <p:nvPr/>
        </p:nvSpPr>
        <p:spPr>
          <a:xfrm rot="0">
            <a:off x="1154626" y="4371495"/>
            <a:ext cx="774904" cy="777205"/>
          </a:xfrm>
          <a:prstGeom prst="rect">
            <a:avLst/>
          </a:prstGeom>
          <a:solidFill>
            <a:srgbClr val="FADB7A">
              <a:alpha val="18824"/>
            </a:srgbClr>
          </a:solidFill>
        </p:spPr>
      </p:sp>
      <p:sp>
        <p:nvSpPr>
          <p:cNvPr name="AutoShape 8" id="8"/>
          <p:cNvSpPr/>
          <p:nvPr/>
        </p:nvSpPr>
        <p:spPr>
          <a:xfrm rot="0">
            <a:off x="2704433" y="4371495"/>
            <a:ext cx="774904" cy="777205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9" id="9"/>
          <p:cNvSpPr/>
          <p:nvPr/>
        </p:nvSpPr>
        <p:spPr>
          <a:xfrm rot="0">
            <a:off x="3479336" y="3594290"/>
            <a:ext cx="774904" cy="777205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TextBox 10" id="10"/>
          <p:cNvSpPr txBox="true"/>
          <p:nvPr/>
        </p:nvSpPr>
        <p:spPr>
          <a:xfrm rot="0">
            <a:off x="1699614" y="4327098"/>
            <a:ext cx="5109252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191919"/>
                </a:solidFill>
                <a:latin typeface="Poppins"/>
              </a:rPr>
              <a:t>Orçamento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7522138" y="7214454"/>
            <a:ext cx="765862" cy="768136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AutoShape 3" id="3"/>
          <p:cNvSpPr/>
          <p:nvPr/>
        </p:nvSpPr>
        <p:spPr>
          <a:xfrm rot="0">
            <a:off x="16756276" y="7982591"/>
            <a:ext cx="765862" cy="768136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4" id="4"/>
          <p:cNvSpPr/>
          <p:nvPr/>
        </p:nvSpPr>
        <p:spPr>
          <a:xfrm rot="0">
            <a:off x="15990413" y="8750727"/>
            <a:ext cx="765862" cy="768136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5" id="5"/>
          <p:cNvSpPr/>
          <p:nvPr/>
        </p:nvSpPr>
        <p:spPr>
          <a:xfrm rot="0">
            <a:off x="15224551" y="9518864"/>
            <a:ext cx="765862" cy="768136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6" id="6"/>
          <p:cNvSpPr/>
          <p:nvPr/>
        </p:nvSpPr>
        <p:spPr>
          <a:xfrm rot="0">
            <a:off x="16756276" y="9518864"/>
            <a:ext cx="765862" cy="768136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7" id="7"/>
          <p:cNvSpPr/>
          <p:nvPr/>
        </p:nvSpPr>
        <p:spPr>
          <a:xfrm rot="0">
            <a:off x="17522138" y="8750727"/>
            <a:ext cx="765862" cy="768136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Freeform 8" id="8"/>
          <p:cNvSpPr/>
          <p:nvPr/>
        </p:nvSpPr>
        <p:spPr>
          <a:xfrm flipH="false" flipV="false" rot="0">
            <a:off x="2418562" y="1761445"/>
            <a:ext cx="13450876" cy="6764110"/>
          </a:xfrm>
          <a:custGeom>
            <a:avLst/>
            <a:gdLst/>
            <a:ahLst/>
            <a:cxnLst/>
            <a:rect r="r" b="b" t="t" l="l"/>
            <a:pathLst>
              <a:path h="6764110" w="13450876">
                <a:moveTo>
                  <a:pt x="0" y="0"/>
                </a:moveTo>
                <a:lnTo>
                  <a:pt x="13450876" y="0"/>
                </a:lnTo>
                <a:lnTo>
                  <a:pt x="13450876" y="6764110"/>
                </a:lnTo>
                <a:lnTo>
                  <a:pt x="0" y="67641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33350"/>
            <a:ext cx="10253134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 spc="-139">
                <a:solidFill>
                  <a:srgbClr val="F4A100"/>
                </a:solidFill>
                <a:latin typeface="Poppins Bold"/>
              </a:rPr>
              <a:t> Quem Somos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7522138" y="7214454"/>
            <a:ext cx="765862" cy="768136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AutoShape 3" id="3"/>
          <p:cNvSpPr/>
          <p:nvPr/>
        </p:nvSpPr>
        <p:spPr>
          <a:xfrm rot="0">
            <a:off x="16756276" y="7982591"/>
            <a:ext cx="765862" cy="768136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4" id="4"/>
          <p:cNvSpPr/>
          <p:nvPr/>
        </p:nvSpPr>
        <p:spPr>
          <a:xfrm rot="0">
            <a:off x="15990413" y="8750727"/>
            <a:ext cx="765862" cy="768136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5" id="5"/>
          <p:cNvSpPr/>
          <p:nvPr/>
        </p:nvSpPr>
        <p:spPr>
          <a:xfrm rot="0">
            <a:off x="15224551" y="9518864"/>
            <a:ext cx="765862" cy="768136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6" id="6"/>
          <p:cNvSpPr/>
          <p:nvPr/>
        </p:nvSpPr>
        <p:spPr>
          <a:xfrm rot="0">
            <a:off x="16756276" y="9518864"/>
            <a:ext cx="765862" cy="768136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7" id="7"/>
          <p:cNvSpPr/>
          <p:nvPr/>
        </p:nvSpPr>
        <p:spPr>
          <a:xfrm rot="0">
            <a:off x="17522138" y="8750727"/>
            <a:ext cx="765862" cy="768136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Freeform 8" id="8"/>
          <p:cNvSpPr/>
          <p:nvPr/>
        </p:nvSpPr>
        <p:spPr>
          <a:xfrm flipH="false" flipV="false" rot="0">
            <a:off x="2415389" y="1779194"/>
            <a:ext cx="13457222" cy="6728611"/>
          </a:xfrm>
          <a:custGeom>
            <a:avLst/>
            <a:gdLst/>
            <a:ahLst/>
            <a:cxnLst/>
            <a:rect r="r" b="b" t="t" l="l"/>
            <a:pathLst>
              <a:path h="6728611" w="13457222">
                <a:moveTo>
                  <a:pt x="0" y="0"/>
                </a:moveTo>
                <a:lnTo>
                  <a:pt x="13457222" y="0"/>
                </a:lnTo>
                <a:lnTo>
                  <a:pt x="13457222" y="6728612"/>
                </a:lnTo>
                <a:lnTo>
                  <a:pt x="0" y="67286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33350"/>
            <a:ext cx="10253134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 spc="-139">
                <a:solidFill>
                  <a:srgbClr val="F4A100"/>
                </a:solidFill>
                <a:latin typeface="Poppins Bold"/>
              </a:rPr>
              <a:t>Benefícios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7522138" y="7214454"/>
            <a:ext cx="765862" cy="768136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AutoShape 3" id="3"/>
          <p:cNvSpPr/>
          <p:nvPr/>
        </p:nvSpPr>
        <p:spPr>
          <a:xfrm rot="0">
            <a:off x="16756276" y="7982591"/>
            <a:ext cx="765862" cy="768136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4" id="4"/>
          <p:cNvSpPr/>
          <p:nvPr/>
        </p:nvSpPr>
        <p:spPr>
          <a:xfrm rot="0">
            <a:off x="15990413" y="8750727"/>
            <a:ext cx="765862" cy="768136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5" id="5"/>
          <p:cNvSpPr/>
          <p:nvPr/>
        </p:nvSpPr>
        <p:spPr>
          <a:xfrm rot="0">
            <a:off x="15224551" y="9518864"/>
            <a:ext cx="765862" cy="768136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6" id="6"/>
          <p:cNvSpPr/>
          <p:nvPr/>
        </p:nvSpPr>
        <p:spPr>
          <a:xfrm rot="0">
            <a:off x="16756276" y="9518864"/>
            <a:ext cx="765862" cy="768136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7" id="7"/>
          <p:cNvSpPr/>
          <p:nvPr/>
        </p:nvSpPr>
        <p:spPr>
          <a:xfrm rot="0">
            <a:off x="17522138" y="8750727"/>
            <a:ext cx="765862" cy="768136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Freeform 8" id="8"/>
          <p:cNvSpPr/>
          <p:nvPr/>
        </p:nvSpPr>
        <p:spPr>
          <a:xfrm flipH="false" flipV="false" rot="0">
            <a:off x="2415389" y="1779194"/>
            <a:ext cx="13457222" cy="6728611"/>
          </a:xfrm>
          <a:custGeom>
            <a:avLst/>
            <a:gdLst/>
            <a:ahLst/>
            <a:cxnLst/>
            <a:rect r="r" b="b" t="t" l="l"/>
            <a:pathLst>
              <a:path h="6728611" w="13457222">
                <a:moveTo>
                  <a:pt x="0" y="0"/>
                </a:moveTo>
                <a:lnTo>
                  <a:pt x="13457222" y="0"/>
                </a:lnTo>
                <a:lnTo>
                  <a:pt x="13457222" y="6728612"/>
                </a:lnTo>
                <a:lnTo>
                  <a:pt x="0" y="67286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33350"/>
            <a:ext cx="10253134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 spc="-139">
                <a:solidFill>
                  <a:srgbClr val="F4A100"/>
                </a:solidFill>
                <a:latin typeface="Poppins Bold"/>
              </a:rPr>
              <a:t>Planos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7522138" y="7214454"/>
            <a:ext cx="765862" cy="768136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AutoShape 3" id="3"/>
          <p:cNvSpPr/>
          <p:nvPr/>
        </p:nvSpPr>
        <p:spPr>
          <a:xfrm rot="0">
            <a:off x="16756276" y="7982591"/>
            <a:ext cx="765862" cy="768136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4" id="4"/>
          <p:cNvSpPr/>
          <p:nvPr/>
        </p:nvSpPr>
        <p:spPr>
          <a:xfrm rot="0">
            <a:off x="15990413" y="8750727"/>
            <a:ext cx="765862" cy="768136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5" id="5"/>
          <p:cNvSpPr/>
          <p:nvPr/>
        </p:nvSpPr>
        <p:spPr>
          <a:xfrm rot="0">
            <a:off x="15224551" y="9518864"/>
            <a:ext cx="765862" cy="768136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6" id="6"/>
          <p:cNvSpPr/>
          <p:nvPr/>
        </p:nvSpPr>
        <p:spPr>
          <a:xfrm rot="0">
            <a:off x="16756276" y="9518864"/>
            <a:ext cx="765862" cy="768136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7" id="7"/>
          <p:cNvSpPr/>
          <p:nvPr/>
        </p:nvSpPr>
        <p:spPr>
          <a:xfrm rot="0">
            <a:off x="17522138" y="8750727"/>
            <a:ext cx="765862" cy="768136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Freeform 8" id="8"/>
          <p:cNvSpPr/>
          <p:nvPr/>
        </p:nvSpPr>
        <p:spPr>
          <a:xfrm flipH="false" flipV="false" rot="0">
            <a:off x="2415389" y="1779194"/>
            <a:ext cx="13457222" cy="6728611"/>
          </a:xfrm>
          <a:custGeom>
            <a:avLst/>
            <a:gdLst/>
            <a:ahLst/>
            <a:cxnLst/>
            <a:rect r="r" b="b" t="t" l="l"/>
            <a:pathLst>
              <a:path h="6728611" w="13457222">
                <a:moveTo>
                  <a:pt x="0" y="0"/>
                </a:moveTo>
                <a:lnTo>
                  <a:pt x="13457222" y="0"/>
                </a:lnTo>
                <a:lnTo>
                  <a:pt x="13457222" y="6728612"/>
                </a:lnTo>
                <a:lnTo>
                  <a:pt x="0" y="67286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33350"/>
            <a:ext cx="10253134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 spc="-139">
                <a:solidFill>
                  <a:srgbClr val="F4A100"/>
                </a:solidFill>
                <a:latin typeface="Poppins Bold"/>
              </a:rPr>
              <a:t>Contato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7522138" y="7214454"/>
            <a:ext cx="765862" cy="768136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AutoShape 3" id="3"/>
          <p:cNvSpPr/>
          <p:nvPr/>
        </p:nvSpPr>
        <p:spPr>
          <a:xfrm rot="0">
            <a:off x="16756276" y="7982591"/>
            <a:ext cx="765862" cy="768136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4" id="4"/>
          <p:cNvSpPr/>
          <p:nvPr/>
        </p:nvSpPr>
        <p:spPr>
          <a:xfrm rot="0">
            <a:off x="15990413" y="8750727"/>
            <a:ext cx="765862" cy="768136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5" id="5"/>
          <p:cNvSpPr/>
          <p:nvPr/>
        </p:nvSpPr>
        <p:spPr>
          <a:xfrm rot="0">
            <a:off x="15224551" y="9518864"/>
            <a:ext cx="765862" cy="768136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6" id="6"/>
          <p:cNvSpPr/>
          <p:nvPr/>
        </p:nvSpPr>
        <p:spPr>
          <a:xfrm rot="0">
            <a:off x="16756276" y="9518864"/>
            <a:ext cx="765862" cy="768136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7" id="7"/>
          <p:cNvSpPr/>
          <p:nvPr/>
        </p:nvSpPr>
        <p:spPr>
          <a:xfrm rot="0">
            <a:off x="17522138" y="8750727"/>
            <a:ext cx="765862" cy="768136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Freeform 8" id="8"/>
          <p:cNvSpPr/>
          <p:nvPr/>
        </p:nvSpPr>
        <p:spPr>
          <a:xfrm flipH="false" flipV="false" rot="0">
            <a:off x="2418106" y="1762983"/>
            <a:ext cx="13451787" cy="6761034"/>
          </a:xfrm>
          <a:custGeom>
            <a:avLst/>
            <a:gdLst/>
            <a:ahLst/>
            <a:cxnLst/>
            <a:rect r="r" b="b" t="t" l="l"/>
            <a:pathLst>
              <a:path h="6761034" w="13451787">
                <a:moveTo>
                  <a:pt x="0" y="0"/>
                </a:moveTo>
                <a:lnTo>
                  <a:pt x="13451788" y="0"/>
                </a:lnTo>
                <a:lnTo>
                  <a:pt x="13451788" y="6761034"/>
                </a:lnTo>
                <a:lnTo>
                  <a:pt x="0" y="67610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33350"/>
            <a:ext cx="10253134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 spc="-139">
                <a:solidFill>
                  <a:srgbClr val="F4A100"/>
                </a:solidFill>
                <a:latin typeface="Poppins Bold"/>
              </a:rPr>
              <a:t>FAQ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DAGE32YdtNE</dc:identifier>
  <dcterms:modified xsi:type="dcterms:W3CDTF">2011-08-01T06:04:30Z</dcterms:modified>
  <cp:revision>1</cp:revision>
  <dc:title>slides_api</dc:title>
</cp:coreProperties>
</file>