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2" r:id="rId6"/>
    <p:sldId id="257" r:id="rId7"/>
    <p:sldId id="264" r:id="rId8"/>
    <p:sldId id="265" r:id="rId9"/>
    <p:sldId id="258" r:id="rId10"/>
    <p:sldId id="259" r:id="rId11"/>
    <p:sldId id="266" r:id="rId12"/>
    <p:sldId id="268" r:id="rId13"/>
    <p:sldId id="269" r:id="rId14"/>
    <p:sldId id="267" r:id="rId15"/>
    <p:sldId id="270" r:id="rId16"/>
    <p:sldId id="263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FC47D-68FD-42BE-80A7-9B2EDE01551E}" v="96" dt="2024-07-18T16:40:53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F985-F6C8-4116-B3EC-46BC9B300F2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139C-75B4-4E15-8835-78F7B4FE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F985-F6C8-4116-B3EC-46BC9B300F2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139C-75B4-4E15-8835-78F7B4FE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5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F985-F6C8-4116-B3EC-46BC9B300F2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139C-75B4-4E15-8835-78F7B4FE1D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4397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F985-F6C8-4116-B3EC-46BC9B300F2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139C-75B4-4E15-8835-78F7B4FE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87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F985-F6C8-4116-B3EC-46BC9B300F2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139C-75B4-4E15-8835-78F7B4FE1D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8903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F985-F6C8-4116-B3EC-46BC9B300F2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139C-75B4-4E15-8835-78F7B4FE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70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F985-F6C8-4116-B3EC-46BC9B300F2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139C-75B4-4E15-8835-78F7B4FE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42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F985-F6C8-4116-B3EC-46BC9B300F2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139C-75B4-4E15-8835-78F7B4FE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F985-F6C8-4116-B3EC-46BC9B300F2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139C-75B4-4E15-8835-78F7B4FE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6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F985-F6C8-4116-B3EC-46BC9B300F2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139C-75B4-4E15-8835-78F7B4FE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4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F985-F6C8-4116-B3EC-46BC9B300F2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139C-75B4-4E15-8835-78F7B4FE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0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F985-F6C8-4116-B3EC-46BC9B300F2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139C-75B4-4E15-8835-78F7B4FE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9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F985-F6C8-4116-B3EC-46BC9B300F2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139C-75B4-4E15-8835-78F7B4FE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1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F985-F6C8-4116-B3EC-46BC9B300F2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139C-75B4-4E15-8835-78F7B4FE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1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F985-F6C8-4116-B3EC-46BC9B300F2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139C-75B4-4E15-8835-78F7B4FE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2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F985-F6C8-4116-B3EC-46BC9B300F2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139C-75B4-4E15-8835-78F7B4FE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5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FF985-F6C8-4116-B3EC-46BC9B300F2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A6139C-75B4-4E15-8835-78F7B4FE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5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kastatic.org/ka-perseus-images/41f0e0fd8b49ba824db0eb707015557bb72ae72b.p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mailbyui-my.sharepoint.com/personal/rian170_byui_edu/Documents/presentation_dat.xlsx?web=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4E7F-2038-F130-8A19-54E673B1F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Primer Optimization for Multiplex PCR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15A7F-F7A9-4460-2733-B1B8DAF86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Ria Noble - Biostatistics</a:t>
            </a:r>
          </a:p>
        </p:txBody>
      </p:sp>
    </p:spTree>
    <p:extLst>
      <p:ext uri="{BB962C8B-B14F-4D97-AF65-F5344CB8AC3E}">
        <p14:creationId xmlns:p14="http://schemas.microsoft.com/office/powerpoint/2010/main" val="417418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735D-9404-0CB5-90A2-F4956CD6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6ED88-998D-A965-A78C-E257E5E46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617180" cy="3880773"/>
          </a:xfrm>
        </p:spPr>
        <p:txBody>
          <a:bodyPr/>
          <a:lstStyle/>
          <a:p>
            <a:r>
              <a:rPr lang="en-US" dirty="0"/>
              <a:t>Focus on rs1421085</a:t>
            </a:r>
          </a:p>
          <a:p>
            <a:r>
              <a:rPr lang="en-US" dirty="0"/>
              <a:t>Associated with increased obesity risk</a:t>
            </a:r>
          </a:p>
          <a:p>
            <a:r>
              <a:rPr lang="en-US" dirty="0"/>
              <a:t>Successful amplification</a:t>
            </a:r>
          </a:p>
          <a:p>
            <a:r>
              <a:rPr lang="en-US" dirty="0"/>
              <a:t>Potential for specific binding found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180AB0C-2683-D3A6-5CAE-94C181BB9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908" y="516655"/>
            <a:ext cx="48387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98DCB3-D4B9-8D69-B915-28EF8E286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583" y="2756619"/>
            <a:ext cx="4349349" cy="38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2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5D4E-6058-FEFD-C9DE-5470CDCE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8C3A-550E-ADF0-9B55-CEA0B3A7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72186" cy="3880773"/>
          </a:xfrm>
        </p:spPr>
        <p:txBody>
          <a:bodyPr/>
          <a:lstStyle/>
          <a:p>
            <a:r>
              <a:rPr lang="en-US" dirty="0"/>
              <a:t>Debugging code – previous student was CS major</a:t>
            </a:r>
          </a:p>
          <a:p>
            <a:r>
              <a:rPr lang="en-US" dirty="0" err="1"/>
              <a:t>get_final_list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Had to rely on random sampling instead of all combinations</a:t>
            </a:r>
          </a:p>
          <a:p>
            <a:r>
              <a:rPr lang="en-US" dirty="0"/>
              <a:t>Communicating with biology and DS/CS majors</a:t>
            </a:r>
          </a:p>
          <a:p>
            <a:r>
              <a:rPr lang="en-US" dirty="0"/>
              <a:t>Lack of statistics opportunities</a:t>
            </a:r>
          </a:p>
          <a:p>
            <a:r>
              <a:rPr lang="en-US" dirty="0"/>
              <a:t>The interdisciplinary experience</a:t>
            </a:r>
          </a:p>
        </p:txBody>
      </p:sp>
      <p:pic>
        <p:nvPicPr>
          <p:cNvPr id="6146" name="Picture 2" descr="What is biostatistics? | Socratic">
            <a:extLst>
              <a:ext uri="{FF2B5EF4-FFF2-40B4-BE49-F238E27FC236}">
                <a16:creationId xmlns:a16="http://schemas.microsoft.com/office/drawing/2014/main" id="{D4885068-7CAA-7468-9D7A-D8ECBF984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408" y="1384299"/>
            <a:ext cx="4551352" cy="408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49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4204-D66D-E1BF-5E75-A8A57C6F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8EA696D-56C9-E917-8F79-B75480EF9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188" y="2004060"/>
            <a:ext cx="4253880" cy="239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B77830-C25D-29E0-3133-E13679B3C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49" y="3013004"/>
            <a:ext cx="3321221" cy="276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4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99E8-8461-C81D-8417-E43ED02A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28F6F-4723-2528-02AB-576F2B42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https://cdn.kastatic.org/ka-perseus-images/41f0e0fd8b49ba824db0eb707015557bb72ae72b.png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64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719C-F517-A217-87B9-DEE3F639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Probes?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3BDE-9F7A-C986-BDAA-EBBA3F807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to bind downstream of primers</a:t>
            </a:r>
          </a:p>
          <a:p>
            <a:r>
              <a:rPr lang="en-US" dirty="0"/>
              <a:t>Fluoresce when reaction occurs</a:t>
            </a:r>
          </a:p>
          <a:p>
            <a:r>
              <a:rPr lang="en-US" dirty="0"/>
              <a:t>Goal is to design them for each SNP ID we are multiplexing</a:t>
            </a:r>
          </a:p>
          <a:p>
            <a:r>
              <a:rPr lang="en-US" dirty="0"/>
              <a:t>Can also disrupt the reaction with interaction</a:t>
            </a:r>
          </a:p>
          <a:p>
            <a:pPr lvl="1"/>
            <a:r>
              <a:rPr lang="en-US" dirty="0"/>
              <a:t>We can use similar mechanisms engineered for primers to minimize interaction</a:t>
            </a:r>
          </a:p>
        </p:txBody>
      </p:sp>
    </p:spTree>
    <p:extLst>
      <p:ext uri="{BB962C8B-B14F-4D97-AF65-F5344CB8AC3E}">
        <p14:creationId xmlns:p14="http://schemas.microsoft.com/office/powerpoint/2010/main" val="250456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0EC7-F396-8E2C-9FB8-23549AE13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PCR?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F1035-66F5-8307-9A68-8EF6EDE58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776679" cy="3880773"/>
          </a:xfrm>
        </p:spPr>
        <p:txBody>
          <a:bodyPr/>
          <a:lstStyle/>
          <a:p>
            <a:r>
              <a:rPr lang="en-US" dirty="0"/>
              <a:t>DNA amplification process</a:t>
            </a:r>
          </a:p>
          <a:p>
            <a:r>
              <a:rPr lang="en-US" dirty="0"/>
              <a:t>Requires template and primers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690E30-50DE-EA50-4443-D14D3D8D04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08"/>
          <a:stretch/>
        </p:blipFill>
        <p:spPr bwMode="auto">
          <a:xfrm>
            <a:off x="766916" y="2899965"/>
            <a:ext cx="8146025" cy="318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50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494D-9616-CD7C-E4D5-4DFD7E99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 PCR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E1B2C-9EA3-A426-3EE2-0A9732ED9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710743" cy="3880773"/>
          </a:xfrm>
        </p:spPr>
        <p:txBody>
          <a:bodyPr/>
          <a:lstStyle/>
          <a:p>
            <a:r>
              <a:rPr lang="en-US" dirty="0"/>
              <a:t>Amplifying multiple different DNA strands in one solution</a:t>
            </a:r>
          </a:p>
          <a:p>
            <a:r>
              <a:rPr lang="en-US" dirty="0"/>
              <a:t>More cost-effective</a:t>
            </a:r>
          </a:p>
          <a:p>
            <a:r>
              <a:rPr lang="en-US" dirty="0"/>
              <a:t>More informational output with less sample</a:t>
            </a:r>
          </a:p>
          <a:p>
            <a:r>
              <a:rPr lang="en-US" dirty="0"/>
              <a:t>Less time, less pipetting (moving samples)</a:t>
            </a:r>
          </a:p>
        </p:txBody>
      </p:sp>
      <p:pic>
        <p:nvPicPr>
          <p:cNvPr id="1028" name="Picture 4" descr="Multiplex PCR, Benefits over traditional PCR">
            <a:extLst>
              <a:ext uri="{FF2B5EF4-FFF2-40B4-BE49-F238E27FC236}">
                <a16:creationId xmlns:a16="http://schemas.microsoft.com/office/drawing/2014/main" id="{A0001D77-60AF-4D96-AF1D-C3E873A3A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583" y="750889"/>
            <a:ext cx="3409716" cy="557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5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D3D0-3BF7-EDCC-3C02-12C4A63B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SNP?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0E1C-4BAA-A12B-C32F-189247860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SNP – Single Nucleotide Polymorphism</a:t>
            </a:r>
          </a:p>
          <a:p>
            <a:r>
              <a:rPr lang="en-US" dirty="0"/>
              <a:t>Many associated with metabolic diseases</a:t>
            </a:r>
          </a:p>
          <a:p>
            <a:r>
              <a:rPr lang="en-US" dirty="0"/>
              <a:t>Lab sought to reduce primer designing time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397683-12BA-302C-43DD-E69A027D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916" y="3791809"/>
            <a:ext cx="5171768" cy="277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85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8AA6-0471-E0C2-2190-6BDDDF64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SNP-Specific Primers</a:t>
            </a:r>
          </a:p>
        </p:txBody>
      </p:sp>
      <p:pic>
        <p:nvPicPr>
          <p:cNvPr id="4098" name="Picture 2" descr="Polymerase chain reaction (PCR) (article) | Khan Academy">
            <a:extLst>
              <a:ext uri="{FF2B5EF4-FFF2-40B4-BE49-F238E27FC236}">
                <a16:creationId xmlns:a16="http://schemas.microsoft.com/office/drawing/2014/main" id="{5F48E5B4-A110-9CBE-F13D-28E6F1F08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306320"/>
            <a:ext cx="8596668" cy="337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45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A81E-AA6D-25CC-543C-8BE8D982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B4404-00F8-D1EF-D05D-B96849AC7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859866" cy="3833811"/>
          </a:xfrm>
        </p:spPr>
        <p:txBody>
          <a:bodyPr/>
          <a:lstStyle/>
          <a:p>
            <a:r>
              <a:rPr lang="en-US" dirty="0"/>
              <a:t>Shorten process of primer design </a:t>
            </a:r>
          </a:p>
          <a:p>
            <a:r>
              <a:rPr lang="en-US" dirty="0"/>
              <a:t>Avoid interaction between primers</a:t>
            </a:r>
          </a:p>
          <a:p>
            <a:r>
              <a:rPr lang="en-US" dirty="0"/>
              <a:t>Keep all primers at similar melting temperature</a:t>
            </a:r>
          </a:p>
          <a:p>
            <a:r>
              <a:rPr lang="en-US" dirty="0"/>
              <a:t>Accessible app for biology lab</a:t>
            </a:r>
          </a:p>
          <a:p>
            <a:pPr lvl="1"/>
            <a:r>
              <a:rPr lang="en-US" dirty="0"/>
              <a:t>Generate best options for multiplexing certain SNP IDs together</a:t>
            </a:r>
          </a:p>
        </p:txBody>
      </p:sp>
      <p:pic>
        <p:nvPicPr>
          <p:cNvPr id="8194" name="Picture 2" descr="How to design primers for PCR | INTEGRA">
            <a:extLst>
              <a:ext uri="{FF2B5EF4-FFF2-40B4-BE49-F238E27FC236}">
                <a16:creationId xmlns:a16="http://schemas.microsoft.com/office/drawing/2014/main" id="{460151ED-39B2-E698-7936-A2B5D5EAC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296" y="1270000"/>
            <a:ext cx="3833706" cy="154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02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597C-9BB4-7C9E-BA85-F01BD809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6EB3-BD2C-2F41-1BB3-A29A6A19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1629"/>
            <a:ext cx="8596668" cy="3880773"/>
          </a:xfrm>
        </p:spPr>
        <p:txBody>
          <a:bodyPr/>
          <a:lstStyle/>
          <a:p>
            <a:r>
              <a:rPr lang="en-US" dirty="0"/>
              <a:t>Grab all primer candidates for each SNP ID</a:t>
            </a:r>
          </a:p>
          <a:p>
            <a:r>
              <a:rPr lang="en-US" dirty="0"/>
              <a:t>Eliminate those that self-interact</a:t>
            </a:r>
          </a:p>
          <a:p>
            <a:r>
              <a:rPr lang="en-US" dirty="0"/>
              <a:t>Reduce </a:t>
            </a:r>
            <a:r>
              <a:rPr lang="en-US"/>
              <a:t>primer cross-interaction</a:t>
            </a:r>
            <a:endParaRPr lang="en-US" dirty="0"/>
          </a:p>
          <a:p>
            <a:r>
              <a:rPr lang="en-US" dirty="0"/>
              <a:t>Output best options based on overall interaction</a:t>
            </a:r>
          </a:p>
          <a:p>
            <a:r>
              <a:rPr lang="en-US" dirty="0"/>
              <a:t>Implement extra requests at lab’s suggestions</a:t>
            </a:r>
          </a:p>
        </p:txBody>
      </p:sp>
      <p:pic>
        <p:nvPicPr>
          <p:cNvPr id="9222" name="Picture 6" descr="Group Discussion Images - Free Download on Freepik">
            <a:extLst>
              <a:ext uri="{FF2B5EF4-FFF2-40B4-BE49-F238E27FC236}">
                <a16:creationId xmlns:a16="http://schemas.microsoft.com/office/drawing/2014/main" id="{B7BAB64C-8F8C-ADE4-478F-F8FD0DB6C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051" y="4312806"/>
            <a:ext cx="3215005" cy="214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10 Top Coding and Computer Programming Scene Animation Templates for After  Effects | Envato Tuts+">
            <a:extLst>
              <a:ext uri="{FF2B5EF4-FFF2-40B4-BE49-F238E27FC236}">
                <a16:creationId xmlns:a16="http://schemas.microsoft.com/office/drawing/2014/main" id="{473500B5-5EE3-CBBF-EC64-2C1C5C6C42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4" r="23277"/>
          <a:stretch/>
        </p:blipFill>
        <p:spPr bwMode="auto">
          <a:xfrm>
            <a:off x="6461760" y="3532015"/>
            <a:ext cx="2290445" cy="235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00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1228-9896-138A-FD75-DB7790CE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A92C-E94B-BF76-ABAD-4CC3F3CB1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2649"/>
            <a:ext cx="8596668" cy="440575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get_primer_candidates</a:t>
            </a:r>
            <a:endParaRPr lang="en-US" dirty="0"/>
          </a:p>
          <a:p>
            <a:pPr lvl="1"/>
            <a:r>
              <a:rPr lang="en-US" dirty="0"/>
              <a:t>Pull DNA sequences from database</a:t>
            </a:r>
          </a:p>
          <a:p>
            <a:pPr lvl="1"/>
            <a:r>
              <a:rPr lang="en-US" dirty="0"/>
              <a:t>Generate all primer candidates with string functions</a:t>
            </a:r>
          </a:p>
          <a:p>
            <a:r>
              <a:rPr lang="en-US" dirty="0" err="1"/>
              <a:t>get_self_filter</a:t>
            </a:r>
            <a:endParaRPr lang="en-US" dirty="0"/>
          </a:p>
          <a:p>
            <a:pPr lvl="1"/>
            <a:r>
              <a:rPr lang="en-US" dirty="0"/>
              <a:t>Filter on melting temp (45 &lt; x &lt; 70)</a:t>
            </a:r>
          </a:p>
          <a:p>
            <a:pPr lvl="1"/>
            <a:r>
              <a:rPr lang="en-US" dirty="0"/>
              <a:t>Filter on homodimer </a:t>
            </a:r>
            <a:r>
              <a:rPr lang="el-GR" dirty="0"/>
              <a:t>Δ</a:t>
            </a:r>
            <a:r>
              <a:rPr lang="en-US" dirty="0"/>
              <a:t>G (measurement of self interaction)</a:t>
            </a:r>
          </a:p>
          <a:p>
            <a:r>
              <a:rPr lang="en-US" dirty="0" err="1"/>
              <a:t>get_cross_filter</a:t>
            </a:r>
            <a:endParaRPr lang="en-US" dirty="0"/>
          </a:p>
          <a:p>
            <a:pPr lvl="1"/>
            <a:r>
              <a:rPr lang="en-US" dirty="0"/>
              <a:t>Evaluate pairs on close temp and heterodimer </a:t>
            </a:r>
            <a:r>
              <a:rPr lang="el-GR" dirty="0"/>
              <a:t>Δ</a:t>
            </a:r>
            <a:r>
              <a:rPr lang="en-US" dirty="0"/>
              <a:t>G (measure of cross interaction)</a:t>
            </a:r>
          </a:p>
          <a:p>
            <a:r>
              <a:rPr lang="en-US" dirty="0" err="1"/>
              <a:t>get_final_list</a:t>
            </a:r>
            <a:endParaRPr lang="en-US" dirty="0"/>
          </a:p>
          <a:p>
            <a:pPr lvl="1"/>
            <a:r>
              <a:rPr lang="en-US" dirty="0"/>
              <a:t>Compile all full combinations that work</a:t>
            </a:r>
          </a:p>
          <a:p>
            <a:pPr lvl="1"/>
            <a:r>
              <a:rPr lang="en-US" dirty="0"/>
              <a:t>Filter out groups with temp differences (&gt;1)</a:t>
            </a:r>
          </a:p>
          <a:p>
            <a:pPr lvl="1"/>
            <a:r>
              <a:rPr lang="en-US" dirty="0"/>
              <a:t>Sort by lowest heterodimer</a:t>
            </a:r>
          </a:p>
        </p:txBody>
      </p:sp>
      <p:pic>
        <p:nvPicPr>
          <p:cNvPr id="5122" name="Picture 2" descr="R (programming language) - Wikipedia">
            <a:extLst>
              <a:ext uri="{FF2B5EF4-FFF2-40B4-BE49-F238E27FC236}">
                <a16:creationId xmlns:a16="http://schemas.microsoft.com/office/drawing/2014/main" id="{43F558EF-A782-5C63-904E-84B49217C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1660"/>
            <a:ext cx="1904682" cy="147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63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945A-67DA-7D0C-3C37-9014C3A5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341A8-7CBA-7312-E067-F2A502315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best combinations</a:t>
            </a:r>
          </a:p>
          <a:p>
            <a:r>
              <a:rPr lang="en-US" dirty="0">
                <a:hlinkClick r:id="rId2"/>
              </a:rPr>
              <a:t>Final Table</a:t>
            </a:r>
            <a:endParaRPr lang="en-US" dirty="0"/>
          </a:p>
          <a:p>
            <a:r>
              <a:rPr lang="en-US" dirty="0"/>
              <a:t>Contains all information on primers – temps and interaction measures</a:t>
            </a:r>
          </a:p>
          <a:p>
            <a:r>
              <a:rPr lang="en-US" dirty="0"/>
              <a:t>Ordered by worst interaction</a:t>
            </a:r>
          </a:p>
        </p:txBody>
      </p:sp>
    </p:spTree>
    <p:extLst>
      <p:ext uri="{BB962C8B-B14F-4D97-AF65-F5344CB8AC3E}">
        <p14:creationId xmlns:p14="http://schemas.microsoft.com/office/powerpoint/2010/main" val="36605340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7387580-6b7e-4e9e-a269-d1ab0aec07f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2CC296FEB54444B4D754695AA9A0BB" ma:contentTypeVersion="18" ma:contentTypeDescription="Create a new document." ma:contentTypeScope="" ma:versionID="9fb7f14352daea42e52541b30b358c10">
  <xsd:schema xmlns:xsd="http://www.w3.org/2001/XMLSchema" xmlns:xs="http://www.w3.org/2001/XMLSchema" xmlns:p="http://schemas.microsoft.com/office/2006/metadata/properties" xmlns:ns3="f7387580-6b7e-4e9e-a269-d1ab0aec07f9" xmlns:ns4="fcb8ab73-c1a7-4fd4-b136-0e1e165c2a12" targetNamespace="http://schemas.microsoft.com/office/2006/metadata/properties" ma:root="true" ma:fieldsID="7302838b2f69230976d321a80c4bae7b" ns3:_="" ns4:_="">
    <xsd:import namespace="f7387580-6b7e-4e9e-a269-d1ab0aec07f9"/>
    <xsd:import namespace="fcb8ab73-c1a7-4fd4-b136-0e1e165c2a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LengthInSeconds" minOccurs="0"/>
                <xsd:element ref="ns3:MediaServiceSearchPropertie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87580-6b7e-4e9e-a269-d1ab0aec07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b8ab73-c1a7-4fd4-b136-0e1e165c2a1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C421FE-E872-48D5-969F-2A546D046181}">
  <ds:schemaRefs>
    <ds:schemaRef ds:uri="http://schemas.microsoft.com/office/2006/documentManagement/types"/>
    <ds:schemaRef ds:uri="fcb8ab73-c1a7-4fd4-b136-0e1e165c2a12"/>
    <ds:schemaRef ds:uri="http://purl.org/dc/terms/"/>
    <ds:schemaRef ds:uri="http://purl.org/dc/elements/1.1/"/>
    <ds:schemaRef ds:uri="http://purl.org/dc/dcmitype/"/>
    <ds:schemaRef ds:uri="f7387580-6b7e-4e9e-a269-d1ab0aec07f9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5CA0605-4258-4805-89B6-88C9568C42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387580-6b7e-4e9e-a269-d1ab0aec07f9"/>
    <ds:schemaRef ds:uri="fcb8ab73-c1a7-4fd4-b136-0e1e165c2a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793B58-3525-4EB9-A4F2-95BC0A09D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360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Primer Optimization for Multiplex PCR</vt:lpstr>
      <vt:lpstr>What is PCR?</vt:lpstr>
      <vt:lpstr>Multiplex PCR</vt:lpstr>
      <vt:lpstr>What is a SNP?</vt:lpstr>
      <vt:lpstr>SNP-Specific Primers</vt:lpstr>
      <vt:lpstr>Objective</vt:lpstr>
      <vt:lpstr>The Process</vt:lpstr>
      <vt:lpstr>Pseudocode</vt:lpstr>
      <vt:lpstr>The Result</vt:lpstr>
      <vt:lpstr>Testing</vt:lpstr>
      <vt:lpstr>Challenges</vt:lpstr>
      <vt:lpstr>Any Questions?</vt:lpstr>
      <vt:lpstr>Sources</vt:lpstr>
      <vt:lpstr>What are Probes?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Noble, Ria</dc:creator>
  <cp:lastModifiedBy>Noble, Ria</cp:lastModifiedBy>
  <cp:revision>2</cp:revision>
  <dcterms:created xsi:type="dcterms:W3CDTF">2024-05-10T06:22:02Z</dcterms:created>
  <dcterms:modified xsi:type="dcterms:W3CDTF">2024-11-20T18:35:30Z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0x010100752CC296FEB54444B4D754695AA9A0BB</vt:lpwstr>
  </property>
</Properties>
</file>