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0"/>
  </p:notesMasterIdLst>
  <p:sldIdLst>
    <p:sldId id="299" r:id="rId2"/>
    <p:sldId id="256" r:id="rId3"/>
    <p:sldId id="257" r:id="rId4"/>
    <p:sldId id="261" r:id="rId5"/>
    <p:sldId id="267" r:id="rId6"/>
    <p:sldId id="270" r:id="rId7"/>
    <p:sldId id="271" r:id="rId8"/>
    <p:sldId id="272" r:id="rId9"/>
    <p:sldId id="268" r:id="rId10"/>
    <p:sldId id="300" r:id="rId11"/>
    <p:sldId id="269" r:id="rId12"/>
    <p:sldId id="273" r:id="rId13"/>
    <p:sldId id="275" r:id="rId14"/>
    <p:sldId id="274" r:id="rId15"/>
    <p:sldId id="276" r:id="rId16"/>
    <p:sldId id="293" r:id="rId17"/>
    <p:sldId id="277" r:id="rId18"/>
    <p:sldId id="266" r:id="rId19"/>
    <p:sldId id="262" r:id="rId20"/>
    <p:sldId id="278" r:id="rId21"/>
    <p:sldId id="279" r:id="rId22"/>
    <p:sldId id="280" r:id="rId23"/>
    <p:sldId id="281" r:id="rId24"/>
    <p:sldId id="282" r:id="rId25"/>
    <p:sldId id="263" r:id="rId26"/>
    <p:sldId id="283" r:id="rId27"/>
    <p:sldId id="284" r:id="rId28"/>
    <p:sldId id="285" r:id="rId29"/>
    <p:sldId id="286" r:id="rId30"/>
    <p:sldId id="294" r:id="rId31"/>
    <p:sldId id="291" r:id="rId32"/>
    <p:sldId id="287" r:id="rId33"/>
    <p:sldId id="288" r:id="rId34"/>
    <p:sldId id="289" r:id="rId35"/>
    <p:sldId id="295" r:id="rId36"/>
    <p:sldId id="292" r:id="rId37"/>
    <p:sldId id="290" r:id="rId38"/>
    <p:sldId id="297" r:id="rId39"/>
  </p:sldIdLst>
  <p:sldSz cx="14630400" cy="8229600"/>
  <p:notesSz cx="8229600" cy="14630400"/>
  <p:embeddedFontLst>
    <p:embeddedFont>
      <p:font typeface="Cambria Math" panose="02040503050406030204" pitchFamily="18" charset="0"/>
      <p:regular r:id="rId41"/>
    </p:embeddedFont>
    <p:embeddedFont>
      <p:font typeface="DM Sans" pitchFamily="2" charset="77"/>
      <p:regular r:id="rId42"/>
      <p:bold r:id="rId43"/>
      <p:italic r:id="rId44"/>
      <p:boldItalic r:id="rId45"/>
    </p:embeddedFont>
    <p:embeddedFont>
      <p:font typeface="Platypi Medium" pitchFamily="2" charset="77"/>
      <p:regular r:id="rId46"/>
    </p:embeddedFont>
    <p:embeddedFont>
      <p:font typeface="Source Serif Pro" panose="02040603050405020204" pitchFamily="18"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varScale="1">
        <p:scale>
          <a:sx n="87" d="100"/>
          <a:sy n="87" d="100"/>
        </p:scale>
        <p:origin x="208" y="7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6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DD707-B2A4-393E-243C-BCAEF19A41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767899-0AB4-576B-2563-C5AEB5C8D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607809-54C4-D647-F2AA-0365FEAAC3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7043FD-18A1-94F6-324F-C7B07A64DE70}"/>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08757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5.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7.sv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4.sv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6A5360D-5AD9-4567-FA4C-411B55A8551D}"/>
              </a:ext>
            </a:extLst>
          </p:cNvPr>
          <p:cNvSpPr/>
          <p:nvPr/>
        </p:nvSpPr>
        <p:spPr>
          <a:xfrm>
            <a:off x="2020186" y="985723"/>
            <a:ext cx="10731795" cy="6258154"/>
          </a:xfrm>
          <a:prstGeom prst="rect">
            <a:avLst/>
          </a:prstGeom>
          <a:noFill/>
          <a:ln/>
        </p:spPr>
        <p:txBody>
          <a:bodyPr wrap="square" lIns="0" tIns="0" rIns="0" bIns="0" rtlCol="0" anchor="t"/>
          <a:lstStyle/>
          <a:p>
            <a:pPr marL="0" indent="0" algn="ctr">
              <a:lnSpc>
                <a:spcPts val="5000"/>
              </a:lnSpc>
              <a:buNone/>
            </a:pPr>
            <a:endParaRPr lang="en-US" sz="4800" dirty="0">
              <a:solidFill>
                <a:srgbClr val="020202"/>
              </a:solidFill>
              <a:latin typeface="PT Serif" pitchFamily="34" charset="0"/>
            </a:endParaRPr>
          </a:p>
          <a:p>
            <a:pPr marL="0" indent="0" algn="ctr">
              <a:lnSpc>
                <a:spcPts val="5000"/>
              </a:lnSpc>
              <a:buNone/>
            </a:pPr>
            <a:r>
              <a:rPr lang="en-US" sz="4800" dirty="0">
                <a:solidFill>
                  <a:srgbClr val="020202"/>
                </a:solidFill>
                <a:latin typeface="PT Serif" pitchFamily="34" charset="0"/>
              </a:rPr>
              <a:t>COMP30027 MACHINE LEARNING</a:t>
            </a:r>
          </a:p>
          <a:p>
            <a:pPr marL="0" indent="0" algn="ctr">
              <a:lnSpc>
                <a:spcPts val="5000"/>
              </a:lnSpc>
              <a:buNone/>
            </a:pPr>
            <a:r>
              <a:rPr lang="en-US" sz="4800" dirty="0">
                <a:solidFill>
                  <a:srgbClr val="020202"/>
                </a:solidFill>
                <a:latin typeface="PT Serif" pitchFamily="34" charset="0"/>
              </a:rPr>
              <a:t>TUTORIAL</a:t>
            </a:r>
          </a:p>
          <a:p>
            <a:pPr marL="0" indent="0" algn="ctr">
              <a:lnSpc>
                <a:spcPts val="5000"/>
              </a:lnSpc>
              <a:buNone/>
            </a:pPr>
            <a:endParaRPr lang="en-US" sz="4800" dirty="0">
              <a:solidFill>
                <a:srgbClr val="020202"/>
              </a:solidFill>
              <a:latin typeface="PT Serif" pitchFamily="34" charset="0"/>
            </a:endParaRPr>
          </a:p>
          <a:p>
            <a:pPr marL="0" indent="0" algn="ctr">
              <a:lnSpc>
                <a:spcPts val="5000"/>
              </a:lnSpc>
              <a:buNone/>
            </a:pPr>
            <a:endParaRPr lang="en-US" sz="4800" dirty="0">
              <a:solidFill>
                <a:srgbClr val="020202"/>
              </a:solidFill>
              <a:latin typeface="PT Serif" pitchFamily="34" charset="0"/>
            </a:endParaRPr>
          </a:p>
          <a:p>
            <a:pPr marL="0" indent="0" algn="ctr">
              <a:lnSpc>
                <a:spcPts val="5000"/>
              </a:lnSpc>
              <a:buNone/>
            </a:pPr>
            <a:r>
              <a:rPr lang="en-US" sz="4800" dirty="0">
                <a:solidFill>
                  <a:srgbClr val="020202"/>
                </a:solidFill>
                <a:latin typeface="PT Serif" pitchFamily="34" charset="0"/>
              </a:rPr>
              <a:t>Workshop - 3</a:t>
            </a:r>
          </a:p>
          <a:p>
            <a:pPr marL="0" indent="0" algn="ctr">
              <a:lnSpc>
                <a:spcPts val="5000"/>
              </a:lnSpc>
              <a:buNone/>
            </a:pPr>
            <a:endParaRPr lang="en-US" sz="4800" dirty="0">
              <a:solidFill>
                <a:srgbClr val="020202"/>
              </a:solidFill>
              <a:latin typeface="PT Serif" pitchFamily="34" charset="0"/>
            </a:endParaRPr>
          </a:p>
          <a:p>
            <a:pPr marL="0" indent="0" algn="ctr">
              <a:lnSpc>
                <a:spcPts val="5000"/>
              </a:lnSpc>
              <a:buNone/>
            </a:pPr>
            <a:endParaRPr lang="en-US" sz="4800" dirty="0"/>
          </a:p>
        </p:txBody>
      </p:sp>
      <p:sp>
        <p:nvSpPr>
          <p:cNvPr id="3" name="Rectangle 2">
            <a:extLst>
              <a:ext uri="{FF2B5EF4-FFF2-40B4-BE49-F238E27FC236}">
                <a16:creationId xmlns:a16="http://schemas.microsoft.com/office/drawing/2014/main" id="{7531D596-8E94-8EF9-1544-B09941F32F04}"/>
              </a:ext>
            </a:extLst>
          </p:cNvPr>
          <p:cNvSpPr/>
          <p:nvPr/>
        </p:nvSpPr>
        <p:spPr>
          <a:xfrm>
            <a:off x="12777849" y="7528956"/>
            <a:ext cx="1852551" cy="7006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74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3">
            <a:extLst>
              <a:ext uri="{FF2B5EF4-FFF2-40B4-BE49-F238E27FC236}">
                <a16:creationId xmlns:a16="http://schemas.microsoft.com/office/drawing/2014/main" id="{FFB58498-B037-0BBC-EE33-A4A112CD6F36}"/>
              </a:ext>
            </a:extLst>
          </p:cNvPr>
          <p:cNvSpPr/>
          <p:nvPr/>
        </p:nvSpPr>
        <p:spPr>
          <a:xfrm>
            <a:off x="1851877" y="165488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Width</a:t>
            </a:r>
            <a:endParaRPr lang="en-US" sz="2200" dirty="0"/>
          </a:p>
        </p:txBody>
      </p:sp>
      <p:sp>
        <p:nvSpPr>
          <p:cNvPr id="3" name="Text 6">
            <a:extLst>
              <a:ext uri="{FF2B5EF4-FFF2-40B4-BE49-F238E27FC236}">
                <a16:creationId xmlns:a16="http://schemas.microsoft.com/office/drawing/2014/main" id="{40D2571F-E40C-050C-C11D-7C34DAC0F2B2}"/>
              </a:ext>
            </a:extLst>
          </p:cNvPr>
          <p:cNvSpPr/>
          <p:nvPr/>
        </p:nvSpPr>
        <p:spPr>
          <a:xfrm>
            <a:off x="7488065" y="165488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Frequency</a:t>
            </a:r>
            <a:endParaRPr lang="en-US" sz="2200" dirty="0"/>
          </a:p>
        </p:txBody>
      </p:sp>
      <p:pic>
        <p:nvPicPr>
          <p:cNvPr id="1026" name="Picture 2">
            <a:extLst>
              <a:ext uri="{FF2B5EF4-FFF2-40B4-BE49-F238E27FC236}">
                <a16:creationId xmlns:a16="http://schemas.microsoft.com/office/drawing/2014/main" id="{D9E5ADBD-01DC-9A42-37A8-8146959037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479691" y="2308989"/>
            <a:ext cx="4819586" cy="39637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76E16B-8BBC-992E-9002-A4FEC9D9E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26"/>
          <a:stretch/>
        </p:blipFill>
        <p:spPr bwMode="auto">
          <a:xfrm>
            <a:off x="6011290" y="2148139"/>
            <a:ext cx="4866150" cy="39333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26E2C22A-0B14-7B32-E632-8C64C4BDB597}"/>
              </a:ext>
            </a:extLst>
          </p:cNvPr>
          <p:cNvGraphicFramePr>
            <a:graphicFrameLocks noGrp="1"/>
          </p:cNvGraphicFramePr>
          <p:nvPr>
            <p:extLst>
              <p:ext uri="{D42A27DB-BD31-4B8C-83A1-F6EECF244321}">
                <p14:modId xmlns:p14="http://schemas.microsoft.com/office/powerpoint/2010/main" val="770552729"/>
              </p:ext>
            </p:extLst>
          </p:nvPr>
        </p:nvGraphicFramePr>
        <p:xfrm>
          <a:off x="11981508" y="170445"/>
          <a:ext cx="2213612" cy="4277088"/>
        </p:xfrm>
        <a:graphic>
          <a:graphicData uri="http://schemas.openxmlformats.org/drawingml/2006/table">
            <a:tbl>
              <a:tblPr firstRow="1" firstCol="1" bandRow="1">
                <a:tableStyleId>{8799B23B-EC83-4686-B30A-512413B5E67A}</a:tableStyleId>
              </a:tblPr>
              <a:tblGrid>
                <a:gridCol w="506879">
                  <a:extLst>
                    <a:ext uri="{9D8B030D-6E8A-4147-A177-3AD203B41FA5}">
                      <a16:colId xmlns:a16="http://schemas.microsoft.com/office/drawing/2014/main" val="4210459941"/>
                    </a:ext>
                  </a:extLst>
                </a:gridCol>
                <a:gridCol w="698966">
                  <a:extLst>
                    <a:ext uri="{9D8B030D-6E8A-4147-A177-3AD203B41FA5}">
                      <a16:colId xmlns:a16="http://schemas.microsoft.com/office/drawing/2014/main" val="1142350849"/>
                    </a:ext>
                  </a:extLst>
                </a:gridCol>
                <a:gridCol w="1007767">
                  <a:extLst>
                    <a:ext uri="{9D8B030D-6E8A-4147-A177-3AD203B41FA5}">
                      <a16:colId xmlns:a16="http://schemas.microsoft.com/office/drawing/2014/main" val="491231653"/>
                    </a:ext>
                  </a:extLst>
                </a:gridCol>
              </a:tblGrid>
              <a:tr h="390350">
                <a:tc>
                  <a:txBody>
                    <a:bodyPr/>
                    <a:lstStyle/>
                    <a:p>
                      <a:pPr algn="r">
                        <a:spcBef>
                          <a:spcPts val="1200"/>
                        </a:spcBef>
                        <a:buNone/>
                      </a:pPr>
                      <a:r>
                        <a:rPr lang="en-AU" sz="1050" kern="100" dirty="0">
                          <a:effectLst/>
                        </a:rPr>
                        <a:t>ID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Color</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Weight (g)</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1230336952"/>
                  </a:ext>
                </a:extLst>
              </a:tr>
              <a:tr h="390350">
                <a:tc>
                  <a:txBody>
                    <a:bodyPr/>
                    <a:lstStyle/>
                    <a:p>
                      <a:pPr algn="r">
                        <a:spcBef>
                          <a:spcPts val="1200"/>
                        </a:spcBef>
                        <a:buNone/>
                      </a:pPr>
                      <a:r>
                        <a:rPr lang="en-AU" sz="1050" kern="100">
                          <a:effectLst/>
                        </a:rPr>
                        <a:t>1</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Red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1021.2</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1721749277"/>
                  </a:ext>
                </a:extLst>
              </a:tr>
              <a:tr h="390350">
                <a:tc>
                  <a:txBody>
                    <a:bodyPr/>
                    <a:lstStyle/>
                    <a:p>
                      <a:pPr algn="r">
                        <a:spcBef>
                          <a:spcPts val="1200"/>
                        </a:spcBef>
                        <a:buNone/>
                      </a:pPr>
                      <a:r>
                        <a:rPr lang="en-AU" sz="1050" kern="100">
                          <a:effectLst/>
                        </a:rPr>
                        <a:t>2</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Red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1027.0</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3028964385"/>
                  </a:ext>
                </a:extLst>
              </a:tr>
              <a:tr h="390350">
                <a:tc>
                  <a:txBody>
                    <a:bodyPr/>
                    <a:lstStyle/>
                    <a:p>
                      <a:pPr algn="r">
                        <a:spcBef>
                          <a:spcPts val="1200"/>
                        </a:spcBef>
                        <a:buNone/>
                      </a:pPr>
                      <a:r>
                        <a:rPr lang="en-AU" sz="1050" kern="100">
                          <a:effectLst/>
                        </a:rPr>
                        <a:t>3</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Red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1012.5</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2151896463"/>
                  </a:ext>
                </a:extLst>
              </a:tr>
              <a:tr h="390350">
                <a:tc>
                  <a:txBody>
                    <a:bodyPr/>
                    <a:lstStyle/>
                    <a:p>
                      <a:pPr algn="r">
                        <a:spcBef>
                          <a:spcPts val="1200"/>
                        </a:spcBef>
                        <a:buNone/>
                      </a:pPr>
                      <a:r>
                        <a:rPr lang="en-AU" sz="1050" kern="100" dirty="0">
                          <a:effectLst/>
                        </a:rPr>
                        <a:t>4</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Blue</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1010.4</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3925549297"/>
                  </a:ext>
                </a:extLst>
              </a:tr>
              <a:tr h="390350">
                <a:tc>
                  <a:txBody>
                    <a:bodyPr/>
                    <a:lstStyle/>
                    <a:p>
                      <a:pPr algn="r">
                        <a:spcBef>
                          <a:spcPts val="1200"/>
                        </a:spcBef>
                        <a:buNone/>
                      </a:pPr>
                      <a:r>
                        <a:rPr lang="en-AU" sz="1050" kern="100">
                          <a:effectLst/>
                        </a:rPr>
                        <a:t>5</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Blue</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1019.5</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3967322233"/>
                  </a:ext>
                </a:extLst>
              </a:tr>
              <a:tr h="390350">
                <a:tc>
                  <a:txBody>
                    <a:bodyPr/>
                    <a:lstStyle/>
                    <a:p>
                      <a:pPr algn="r">
                        <a:spcBef>
                          <a:spcPts val="1200"/>
                        </a:spcBef>
                        <a:buNone/>
                      </a:pPr>
                      <a:r>
                        <a:rPr lang="en-AU" sz="1050" kern="100">
                          <a:effectLst/>
                        </a:rPr>
                        <a:t>6</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Gold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1016.4</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2902972785"/>
                  </a:ext>
                </a:extLst>
              </a:tr>
              <a:tr h="390350">
                <a:tc>
                  <a:txBody>
                    <a:bodyPr/>
                    <a:lstStyle/>
                    <a:p>
                      <a:pPr algn="r">
                        <a:spcBef>
                          <a:spcPts val="1200"/>
                        </a:spcBef>
                        <a:buNone/>
                      </a:pPr>
                      <a:r>
                        <a:rPr lang="en-AU" sz="1050" kern="100">
                          <a:effectLst/>
                        </a:rPr>
                        <a:t>7</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Gold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995.4</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612432397"/>
                  </a:ext>
                </a:extLst>
              </a:tr>
              <a:tr h="390350">
                <a:tc>
                  <a:txBody>
                    <a:bodyPr/>
                    <a:lstStyle/>
                    <a:p>
                      <a:pPr algn="r">
                        <a:spcBef>
                          <a:spcPts val="1200"/>
                        </a:spcBef>
                        <a:buNone/>
                      </a:pPr>
                      <a:r>
                        <a:rPr lang="en-AU" sz="1050" kern="100" dirty="0">
                          <a:effectLst/>
                        </a:rPr>
                        <a:t>8</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Gold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1012.8</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40000"/>
                        <a:lumOff val="60000"/>
                      </a:schemeClr>
                    </a:solidFill>
                  </a:tcPr>
                </a:tc>
                <a:extLst>
                  <a:ext uri="{0D108BD9-81ED-4DB2-BD59-A6C34878D82A}">
                    <a16:rowId xmlns:a16="http://schemas.microsoft.com/office/drawing/2014/main" val="2678674343"/>
                  </a:ext>
                </a:extLst>
              </a:tr>
            </a:tbl>
          </a:graphicData>
        </a:graphic>
      </p:graphicFrame>
    </p:spTree>
    <p:extLst>
      <p:ext uri="{BB962C8B-B14F-4D97-AF65-F5344CB8AC3E}">
        <p14:creationId xmlns:p14="http://schemas.microsoft.com/office/powerpoint/2010/main" val="318593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F826FF78-0561-A73F-381F-37D7A025FF5B}"/>
              </a:ext>
            </a:extLst>
          </p:cNvPr>
          <p:cNvSpPr/>
          <p:nvPr/>
        </p:nvSpPr>
        <p:spPr>
          <a:xfrm>
            <a:off x="765605" y="532462"/>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Step-by-Step Discretisation Using K-Means (k = 2)</a:t>
            </a:r>
            <a:endParaRPr lang="en-US" sz="4450" dirty="0"/>
          </a:p>
        </p:txBody>
      </p:sp>
      <p:sp>
        <p:nvSpPr>
          <p:cNvPr id="9" name="TextBox 8">
            <a:extLst>
              <a:ext uri="{FF2B5EF4-FFF2-40B4-BE49-F238E27FC236}">
                <a16:creationId xmlns:a16="http://schemas.microsoft.com/office/drawing/2014/main" id="{BA956A97-112A-C217-9A19-009A971DD819}"/>
              </a:ext>
            </a:extLst>
          </p:cNvPr>
          <p:cNvSpPr txBox="1"/>
          <p:nvPr/>
        </p:nvSpPr>
        <p:spPr>
          <a:xfrm>
            <a:off x="1563329" y="2720767"/>
            <a:ext cx="7315200" cy="400110"/>
          </a:xfrm>
          <a:prstGeom prst="rect">
            <a:avLst/>
          </a:prstGeom>
          <a:noFill/>
        </p:spPr>
        <p:txBody>
          <a:bodyPr wrap="square">
            <a:spAutoFit/>
          </a:bodyPr>
          <a:lstStyle/>
          <a:p>
            <a:pPr marL="342900" indent="-342900">
              <a:buFont typeface="Arial" panose="020B0604020202020204" pitchFamily="34" charset="0"/>
              <a:buChar char="•"/>
            </a:pPr>
            <a:r>
              <a:rPr lang="en-AU" sz="2000" b="1" dirty="0">
                <a:latin typeface=""/>
              </a:rPr>
              <a:t>Initialize Two Random Centroids</a:t>
            </a:r>
            <a:endParaRPr lang="en-US" sz="2000" b="1" dirty="0">
              <a:latin typeface=""/>
            </a:endParaRPr>
          </a:p>
        </p:txBody>
      </p:sp>
      <p:sp>
        <p:nvSpPr>
          <p:cNvPr id="11" name="TextBox 10">
            <a:extLst>
              <a:ext uri="{FF2B5EF4-FFF2-40B4-BE49-F238E27FC236}">
                <a16:creationId xmlns:a16="http://schemas.microsoft.com/office/drawing/2014/main" id="{636C7DC1-DB64-DF05-FFFF-10B063374EEE}"/>
              </a:ext>
            </a:extLst>
          </p:cNvPr>
          <p:cNvSpPr txBox="1"/>
          <p:nvPr/>
        </p:nvSpPr>
        <p:spPr>
          <a:xfrm>
            <a:off x="1563329" y="3906935"/>
            <a:ext cx="7315200" cy="400110"/>
          </a:xfrm>
          <a:prstGeom prst="rect">
            <a:avLst/>
          </a:prstGeom>
          <a:noFill/>
        </p:spPr>
        <p:txBody>
          <a:bodyPr wrap="square">
            <a:spAutoFit/>
          </a:bodyPr>
          <a:lstStyle/>
          <a:p>
            <a:pPr marL="285750" indent="-285750">
              <a:buFont typeface="Arial" panose="020B0604020202020204" pitchFamily="34" charset="0"/>
              <a:buChar char="•"/>
            </a:pPr>
            <a:r>
              <a:rPr lang="en-AU" sz="2000" b="1" dirty="0">
                <a:latin typeface=""/>
              </a:rPr>
              <a:t>Assign Each Point to the Nearest Centroid</a:t>
            </a:r>
            <a:endParaRPr lang="en-US" sz="2000" b="1" dirty="0">
              <a:latin typeface=""/>
            </a:endParaRPr>
          </a:p>
        </p:txBody>
      </p:sp>
      <p:sp>
        <p:nvSpPr>
          <p:cNvPr id="13" name="TextBox 12">
            <a:extLst>
              <a:ext uri="{FF2B5EF4-FFF2-40B4-BE49-F238E27FC236}">
                <a16:creationId xmlns:a16="http://schemas.microsoft.com/office/drawing/2014/main" id="{C0830C0E-3467-B21E-C647-A45E580CA354}"/>
              </a:ext>
            </a:extLst>
          </p:cNvPr>
          <p:cNvSpPr txBox="1"/>
          <p:nvPr/>
        </p:nvSpPr>
        <p:spPr>
          <a:xfrm>
            <a:off x="1563329" y="4954836"/>
            <a:ext cx="7315200" cy="400110"/>
          </a:xfrm>
          <a:prstGeom prst="rect">
            <a:avLst/>
          </a:prstGeom>
          <a:noFill/>
        </p:spPr>
        <p:txBody>
          <a:bodyPr wrap="square">
            <a:spAutoFit/>
          </a:bodyPr>
          <a:lstStyle/>
          <a:p>
            <a:pPr marL="285750" indent="-285750">
              <a:buFont typeface="Arial" panose="020B0604020202020204" pitchFamily="34" charset="0"/>
              <a:buChar char="•"/>
            </a:pPr>
            <a:r>
              <a:rPr lang="en-AU" sz="2000" b="1" dirty="0">
                <a:latin typeface=""/>
              </a:rPr>
              <a:t>Compute New Centroids</a:t>
            </a:r>
            <a:endParaRPr lang="en-US" sz="2000" b="1" dirty="0">
              <a:latin typeface=""/>
            </a:endParaRPr>
          </a:p>
        </p:txBody>
      </p:sp>
      <p:sp>
        <p:nvSpPr>
          <p:cNvPr id="17" name="TextBox 16">
            <a:extLst>
              <a:ext uri="{FF2B5EF4-FFF2-40B4-BE49-F238E27FC236}">
                <a16:creationId xmlns:a16="http://schemas.microsoft.com/office/drawing/2014/main" id="{8A88DAE9-E16A-44BC-AFD1-14BD66D131EB}"/>
              </a:ext>
            </a:extLst>
          </p:cNvPr>
          <p:cNvSpPr txBox="1"/>
          <p:nvPr/>
        </p:nvSpPr>
        <p:spPr>
          <a:xfrm>
            <a:off x="1563329" y="6141004"/>
            <a:ext cx="7315200" cy="400110"/>
          </a:xfrm>
          <a:prstGeom prst="rect">
            <a:avLst/>
          </a:prstGeom>
          <a:noFill/>
        </p:spPr>
        <p:txBody>
          <a:bodyPr wrap="square">
            <a:spAutoFit/>
          </a:bodyPr>
          <a:lstStyle/>
          <a:p>
            <a:pPr marL="285750" indent="-285750">
              <a:buFont typeface="Arial" panose="020B0604020202020204" pitchFamily="34" charset="0"/>
              <a:buChar char="•"/>
            </a:pPr>
            <a:r>
              <a:rPr lang="en-AU" sz="2000" b="1" dirty="0">
                <a:latin typeface=""/>
              </a:rPr>
              <a:t>Reassign Each Point to the New Centroids</a:t>
            </a:r>
            <a:endParaRPr lang="en-US" sz="2000" b="1" dirty="0">
              <a:latin typeface=""/>
            </a:endParaRPr>
          </a:p>
        </p:txBody>
      </p:sp>
      <p:sp>
        <p:nvSpPr>
          <p:cNvPr id="18" name="Rectangle 17">
            <a:extLst>
              <a:ext uri="{FF2B5EF4-FFF2-40B4-BE49-F238E27FC236}">
                <a16:creationId xmlns:a16="http://schemas.microsoft.com/office/drawing/2014/main" id="{78BA181E-5124-13EB-4DB3-4934FD611C12}"/>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6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B439C0-6E26-94C2-1003-C875B3B9EC25}"/>
              </a:ext>
            </a:extLst>
          </p:cNvPr>
          <p:cNvGraphicFramePr>
            <a:graphicFrameLocks noGrp="1"/>
          </p:cNvGraphicFramePr>
          <p:nvPr>
            <p:extLst>
              <p:ext uri="{D42A27DB-BD31-4B8C-83A1-F6EECF244321}">
                <p14:modId xmlns:p14="http://schemas.microsoft.com/office/powerpoint/2010/main" val="2015699743"/>
              </p:ext>
            </p:extLst>
          </p:nvPr>
        </p:nvGraphicFramePr>
        <p:xfrm>
          <a:off x="829495" y="1016959"/>
          <a:ext cx="5361243" cy="4970889"/>
        </p:xfrm>
        <a:graphic>
          <a:graphicData uri="http://schemas.openxmlformats.org/drawingml/2006/table">
            <a:tbl>
              <a:tblPr/>
              <a:tblGrid>
                <a:gridCol w="1787081">
                  <a:extLst>
                    <a:ext uri="{9D8B030D-6E8A-4147-A177-3AD203B41FA5}">
                      <a16:colId xmlns:a16="http://schemas.microsoft.com/office/drawing/2014/main" val="430219268"/>
                    </a:ext>
                  </a:extLst>
                </a:gridCol>
                <a:gridCol w="1787081">
                  <a:extLst>
                    <a:ext uri="{9D8B030D-6E8A-4147-A177-3AD203B41FA5}">
                      <a16:colId xmlns:a16="http://schemas.microsoft.com/office/drawing/2014/main" val="3708246783"/>
                    </a:ext>
                  </a:extLst>
                </a:gridCol>
                <a:gridCol w="1787081">
                  <a:extLst>
                    <a:ext uri="{9D8B030D-6E8A-4147-A177-3AD203B41FA5}">
                      <a16:colId xmlns:a16="http://schemas.microsoft.com/office/drawing/2014/main" val="1506784957"/>
                    </a:ext>
                  </a:extLst>
                </a:gridCol>
              </a:tblGrid>
              <a:tr h="552321">
                <a:tc>
                  <a:txBody>
                    <a:bodyPr/>
                    <a:lstStyle/>
                    <a:p>
                      <a:r>
                        <a:rPr lang="en-AU" sz="1800" dirty="0"/>
                        <a:t>ID</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1800"/>
                        <a:t>Color</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AU" sz="1800" dirty="0"/>
                        <a:t>Weight (g)</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4386067"/>
                  </a:ext>
                </a:extLst>
              </a:tr>
              <a:tr h="552321">
                <a:tc>
                  <a:txBody>
                    <a:bodyPr/>
                    <a:lstStyle/>
                    <a:p>
                      <a:r>
                        <a:rPr lang="en-AU" sz="1800"/>
                        <a:t>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Red</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dirty="0"/>
                        <a:t>1021.2</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40000"/>
                        <a:lumOff val="60000"/>
                      </a:schemeClr>
                    </a:solidFill>
                  </a:tcPr>
                </a:tc>
                <a:extLst>
                  <a:ext uri="{0D108BD9-81ED-4DB2-BD59-A6C34878D82A}">
                    <a16:rowId xmlns:a16="http://schemas.microsoft.com/office/drawing/2014/main" val="1982417659"/>
                  </a:ext>
                </a:extLst>
              </a:tr>
              <a:tr h="552321">
                <a:tc>
                  <a:txBody>
                    <a:bodyPr/>
                    <a:lstStyle/>
                    <a:p>
                      <a:r>
                        <a:rPr lang="en-AU" sz="1800"/>
                        <a:t>2</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Red</a:t>
                      </a:r>
                    </a:p>
                  </a:txBody>
                  <a:tcPr anchor="ctr">
                    <a:lnL>
                      <a:noFill/>
                    </a:lnL>
                    <a:lnR>
                      <a:noFill/>
                    </a:lnR>
                    <a:lnT>
                      <a:noFill/>
                    </a:lnT>
                    <a:lnB>
                      <a:noFill/>
                    </a:lnB>
                    <a:noFill/>
                  </a:tcPr>
                </a:tc>
                <a:tc>
                  <a:txBody>
                    <a:bodyPr/>
                    <a:lstStyle/>
                    <a:p>
                      <a:r>
                        <a:rPr lang="en-AU" sz="1800"/>
                        <a:t>1027.0</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136838687"/>
                  </a:ext>
                </a:extLst>
              </a:tr>
              <a:tr h="552321">
                <a:tc>
                  <a:txBody>
                    <a:bodyPr/>
                    <a:lstStyle/>
                    <a:p>
                      <a:r>
                        <a:rPr lang="en-AU" sz="1800"/>
                        <a:t>3</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Red</a:t>
                      </a:r>
                    </a:p>
                  </a:txBody>
                  <a:tcPr anchor="ctr">
                    <a:lnL>
                      <a:noFill/>
                    </a:lnL>
                    <a:lnR>
                      <a:noFill/>
                    </a:lnR>
                    <a:lnT>
                      <a:noFill/>
                    </a:lnT>
                    <a:lnB>
                      <a:noFill/>
                    </a:lnB>
                    <a:noFill/>
                  </a:tcPr>
                </a:tc>
                <a:tc>
                  <a:txBody>
                    <a:bodyPr/>
                    <a:lstStyle/>
                    <a:p>
                      <a:r>
                        <a:rPr lang="en-AU" sz="1800"/>
                        <a:t>1012.5</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281624604"/>
                  </a:ext>
                </a:extLst>
              </a:tr>
              <a:tr h="552321">
                <a:tc>
                  <a:txBody>
                    <a:bodyPr/>
                    <a:lstStyle/>
                    <a:p>
                      <a:r>
                        <a:rPr lang="en-AU" sz="1800"/>
                        <a:t>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dirty="0"/>
                        <a:t>Blue</a:t>
                      </a:r>
                    </a:p>
                  </a:txBody>
                  <a:tcPr anchor="ctr">
                    <a:lnL>
                      <a:noFill/>
                    </a:lnL>
                    <a:lnR>
                      <a:noFill/>
                    </a:lnR>
                    <a:lnT>
                      <a:noFill/>
                    </a:lnT>
                    <a:lnB>
                      <a:noFill/>
                    </a:lnB>
                    <a:noFill/>
                  </a:tcPr>
                </a:tc>
                <a:tc>
                  <a:txBody>
                    <a:bodyPr/>
                    <a:lstStyle/>
                    <a:p>
                      <a:r>
                        <a:rPr lang="en-AU" sz="1800" dirty="0"/>
                        <a:t>1010.4</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00630471"/>
                  </a:ext>
                </a:extLst>
              </a:tr>
              <a:tr h="552321">
                <a:tc>
                  <a:txBody>
                    <a:bodyPr/>
                    <a:lstStyle/>
                    <a:p>
                      <a:r>
                        <a:rPr lang="en-AU" sz="1800"/>
                        <a:t>5</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Blue</a:t>
                      </a:r>
                    </a:p>
                  </a:txBody>
                  <a:tcPr anchor="ctr">
                    <a:lnL>
                      <a:noFill/>
                    </a:lnL>
                    <a:lnR>
                      <a:noFill/>
                    </a:lnR>
                    <a:lnT>
                      <a:noFill/>
                    </a:lnT>
                    <a:lnB>
                      <a:noFill/>
                    </a:lnB>
                    <a:noFill/>
                  </a:tcPr>
                </a:tc>
                <a:tc>
                  <a:txBody>
                    <a:bodyPr/>
                    <a:lstStyle/>
                    <a:p>
                      <a:r>
                        <a:rPr lang="en-AU" sz="1800"/>
                        <a:t>1019.5</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806650210"/>
                  </a:ext>
                </a:extLst>
              </a:tr>
              <a:tr h="552321">
                <a:tc>
                  <a:txBody>
                    <a:bodyPr/>
                    <a:lstStyle/>
                    <a:p>
                      <a:r>
                        <a:rPr lang="en-AU" sz="1800"/>
                        <a:t>6</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Gold</a:t>
                      </a:r>
                    </a:p>
                  </a:txBody>
                  <a:tcPr anchor="ctr">
                    <a:lnL>
                      <a:noFill/>
                    </a:lnL>
                    <a:lnR>
                      <a:noFill/>
                    </a:lnR>
                    <a:lnT>
                      <a:noFill/>
                    </a:lnT>
                    <a:lnB>
                      <a:noFill/>
                    </a:lnB>
                    <a:noFill/>
                  </a:tcPr>
                </a:tc>
                <a:tc>
                  <a:txBody>
                    <a:bodyPr/>
                    <a:lstStyle/>
                    <a:p>
                      <a:r>
                        <a:rPr lang="en-AU" sz="1800"/>
                        <a:t>1016.4</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80765373"/>
                  </a:ext>
                </a:extLst>
              </a:tr>
              <a:tr h="552321">
                <a:tc>
                  <a:txBody>
                    <a:bodyPr/>
                    <a:lstStyle/>
                    <a:p>
                      <a:r>
                        <a:rPr lang="en-AU" sz="1800"/>
                        <a:t>7</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Gold</a:t>
                      </a:r>
                    </a:p>
                  </a:txBody>
                  <a:tcPr anchor="ctr">
                    <a:lnL>
                      <a:noFill/>
                    </a:lnL>
                    <a:lnR>
                      <a:noFill/>
                    </a:lnR>
                    <a:lnT>
                      <a:noFill/>
                    </a:lnT>
                    <a:lnB>
                      <a:noFill/>
                    </a:lnB>
                    <a:noFill/>
                  </a:tcPr>
                </a:tc>
                <a:tc>
                  <a:txBody>
                    <a:bodyPr/>
                    <a:lstStyle/>
                    <a:p>
                      <a:r>
                        <a:rPr lang="en-AU" sz="1800" dirty="0"/>
                        <a:t>995.4</a:t>
                      </a:r>
                    </a:p>
                  </a:txBody>
                  <a:tcPr anchor="ctr">
                    <a:lnL>
                      <a:noFill/>
                    </a:lnL>
                    <a:lnR w="12700" cap="flat" cmpd="sng" algn="ctr">
                      <a:solidFill>
                        <a:schemeClr val="tx1"/>
                      </a:solidFill>
                      <a:prstDash val="solid"/>
                      <a:round/>
                      <a:headEnd type="none" w="med" len="med"/>
                      <a:tailEnd type="none" w="med" len="med"/>
                    </a:lnR>
                    <a:lnT>
                      <a:noFill/>
                    </a:lnT>
                    <a:lnB>
                      <a:noFill/>
                    </a:lnB>
                    <a:solidFill>
                      <a:schemeClr val="accent1">
                        <a:lumMod val="40000"/>
                        <a:lumOff val="60000"/>
                      </a:schemeClr>
                    </a:solidFill>
                  </a:tcPr>
                </a:tc>
                <a:extLst>
                  <a:ext uri="{0D108BD9-81ED-4DB2-BD59-A6C34878D82A}">
                    <a16:rowId xmlns:a16="http://schemas.microsoft.com/office/drawing/2014/main" val="718928563"/>
                  </a:ext>
                </a:extLst>
              </a:tr>
              <a:tr h="552321">
                <a:tc>
                  <a:txBody>
                    <a:bodyPr/>
                    <a:lstStyle/>
                    <a:p>
                      <a:r>
                        <a:rPr lang="en-AU" sz="1800"/>
                        <a:t>8</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a:t>Gold</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dirty="0"/>
                        <a:t>1012.8</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836625"/>
                  </a:ext>
                </a:extLst>
              </a:tr>
            </a:tbl>
          </a:graphicData>
        </a:graphic>
      </p:graphicFrame>
      <p:sp>
        <p:nvSpPr>
          <p:cNvPr id="8" name="TextBox 7">
            <a:extLst>
              <a:ext uri="{FF2B5EF4-FFF2-40B4-BE49-F238E27FC236}">
                <a16:creationId xmlns:a16="http://schemas.microsoft.com/office/drawing/2014/main" id="{C9EA75F0-B8A8-54F6-5DB7-F099C809A767}"/>
              </a:ext>
            </a:extLst>
          </p:cNvPr>
          <p:cNvSpPr txBox="1"/>
          <p:nvPr/>
        </p:nvSpPr>
        <p:spPr>
          <a:xfrm>
            <a:off x="6828504" y="2417974"/>
            <a:ext cx="7315200" cy="1697068"/>
          </a:xfrm>
          <a:prstGeom prst="rect">
            <a:avLst/>
          </a:prstGeom>
          <a:noFill/>
        </p:spPr>
        <p:txBody>
          <a:bodyPr wrap="square">
            <a:spAutoFit/>
          </a:bodyPr>
          <a:lstStyle/>
          <a:p>
            <a:pPr>
              <a:lnSpc>
                <a:spcPct val="150000"/>
              </a:lnSpc>
              <a:buNone/>
            </a:pPr>
            <a:r>
              <a:rPr lang="en-AU" sz="2400" dirty="0"/>
              <a:t>We randomly choose two initial centroids. Let’s assume:</a:t>
            </a:r>
          </a:p>
          <a:p>
            <a:pPr>
              <a:lnSpc>
                <a:spcPct val="150000"/>
              </a:lnSpc>
              <a:buFont typeface="Arial" panose="020B0604020202020204" pitchFamily="34" charset="0"/>
              <a:buChar char="•"/>
            </a:pPr>
            <a:r>
              <a:rPr lang="en-AU" sz="2400" b="1" dirty="0"/>
              <a:t>Centroid 1:</a:t>
            </a:r>
            <a:r>
              <a:rPr lang="en-AU" sz="2400" dirty="0"/>
              <a:t> 1021.2</a:t>
            </a:r>
          </a:p>
          <a:p>
            <a:pPr>
              <a:lnSpc>
                <a:spcPct val="150000"/>
              </a:lnSpc>
              <a:buFont typeface="Arial" panose="020B0604020202020204" pitchFamily="34" charset="0"/>
              <a:buChar char="•"/>
            </a:pPr>
            <a:r>
              <a:rPr lang="en-AU" sz="2400" b="1" dirty="0"/>
              <a:t>Centroid 2:</a:t>
            </a:r>
            <a:r>
              <a:rPr lang="en-AU" sz="2400" dirty="0"/>
              <a:t> 995.4</a:t>
            </a:r>
          </a:p>
        </p:txBody>
      </p:sp>
      <p:sp>
        <p:nvSpPr>
          <p:cNvPr id="10" name="TextBox 9">
            <a:extLst>
              <a:ext uri="{FF2B5EF4-FFF2-40B4-BE49-F238E27FC236}">
                <a16:creationId xmlns:a16="http://schemas.microsoft.com/office/drawing/2014/main" id="{CE2B5A0F-322C-90AF-DA80-DE50811B50A6}"/>
              </a:ext>
            </a:extLst>
          </p:cNvPr>
          <p:cNvSpPr txBox="1"/>
          <p:nvPr/>
        </p:nvSpPr>
        <p:spPr>
          <a:xfrm>
            <a:off x="6338222" y="1573257"/>
            <a:ext cx="7315200" cy="584775"/>
          </a:xfrm>
          <a:prstGeom prst="rect">
            <a:avLst/>
          </a:prstGeom>
          <a:noFill/>
        </p:spPr>
        <p:txBody>
          <a:bodyPr wrap="square">
            <a:spAutoFit/>
          </a:bodyPr>
          <a:lstStyle/>
          <a:p>
            <a:pPr marL="342900" indent="-342900">
              <a:buFont typeface="Arial" panose="020B0604020202020204" pitchFamily="34" charset="0"/>
              <a:buChar char="•"/>
            </a:pPr>
            <a:r>
              <a:rPr lang="en-AU" sz="3200" b="1" dirty="0">
                <a:latin typeface=""/>
              </a:rPr>
              <a:t>Initialize Two Random Centroids</a:t>
            </a:r>
            <a:endParaRPr lang="en-US" sz="3200" b="1" dirty="0">
              <a:latin typeface=""/>
            </a:endParaRPr>
          </a:p>
        </p:txBody>
      </p:sp>
      <p:sp>
        <p:nvSpPr>
          <p:cNvPr id="11" name="Rectangle 10">
            <a:extLst>
              <a:ext uri="{FF2B5EF4-FFF2-40B4-BE49-F238E27FC236}">
                <a16:creationId xmlns:a16="http://schemas.microsoft.com/office/drawing/2014/main" id="{8BC5CD6B-A131-0071-C8B7-03F1B6A54D4F}"/>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3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6587E-FDD9-F7F4-15D2-5FE01F6BB240}"/>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37D7202-DEFB-F27B-D002-180EBABB0642}"/>
              </a:ext>
            </a:extLst>
          </p:cNvPr>
          <p:cNvGraphicFramePr>
            <a:graphicFrameLocks noGrp="1"/>
          </p:cNvGraphicFramePr>
          <p:nvPr>
            <p:extLst>
              <p:ext uri="{D42A27DB-BD31-4B8C-83A1-F6EECF244321}">
                <p14:modId xmlns:p14="http://schemas.microsoft.com/office/powerpoint/2010/main" val="3835767866"/>
              </p:ext>
            </p:extLst>
          </p:nvPr>
        </p:nvGraphicFramePr>
        <p:xfrm>
          <a:off x="1301443" y="1527100"/>
          <a:ext cx="12617448" cy="3291840"/>
        </p:xfrm>
        <a:graphic>
          <a:graphicData uri="http://schemas.openxmlformats.org/drawingml/2006/table">
            <a:tbl>
              <a:tblPr/>
              <a:tblGrid>
                <a:gridCol w="3154362">
                  <a:extLst>
                    <a:ext uri="{9D8B030D-6E8A-4147-A177-3AD203B41FA5}">
                      <a16:colId xmlns:a16="http://schemas.microsoft.com/office/drawing/2014/main" val="1089170464"/>
                    </a:ext>
                  </a:extLst>
                </a:gridCol>
                <a:gridCol w="3154362">
                  <a:extLst>
                    <a:ext uri="{9D8B030D-6E8A-4147-A177-3AD203B41FA5}">
                      <a16:colId xmlns:a16="http://schemas.microsoft.com/office/drawing/2014/main" val="2515597716"/>
                    </a:ext>
                  </a:extLst>
                </a:gridCol>
                <a:gridCol w="3154362">
                  <a:extLst>
                    <a:ext uri="{9D8B030D-6E8A-4147-A177-3AD203B41FA5}">
                      <a16:colId xmlns:a16="http://schemas.microsoft.com/office/drawing/2014/main" val="2949962386"/>
                    </a:ext>
                  </a:extLst>
                </a:gridCol>
                <a:gridCol w="3154362">
                  <a:extLst>
                    <a:ext uri="{9D8B030D-6E8A-4147-A177-3AD203B41FA5}">
                      <a16:colId xmlns:a16="http://schemas.microsoft.com/office/drawing/2014/main" val="160664835"/>
                    </a:ext>
                  </a:extLst>
                </a:gridCol>
              </a:tblGrid>
              <a:tr h="365760">
                <a:tc>
                  <a:txBody>
                    <a:bodyPr/>
                    <a:lstStyle/>
                    <a:p>
                      <a:r>
                        <a:rPr lang="en-AU" sz="1800" dirty="0"/>
                        <a:t>Weight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a:t>Distance to Centroid 1 (1021.2)</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a:t>Distance to Centroid 2 (995.4)</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dirty="0"/>
                        <a:t>Assigned Cluster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701370166"/>
                  </a:ext>
                </a:extLst>
              </a:tr>
              <a:tr h="365760">
                <a:tc>
                  <a:txBody>
                    <a:bodyPr/>
                    <a:lstStyle/>
                    <a:p>
                      <a:r>
                        <a:rPr lang="en-AU" sz="1800"/>
                        <a:t>1021.2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0</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25.8</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dirty="0"/>
                        <a:t>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06063186"/>
                  </a:ext>
                </a:extLst>
              </a:tr>
              <a:tr h="365760">
                <a:tc>
                  <a:txBody>
                    <a:bodyPr/>
                    <a:lstStyle/>
                    <a:p>
                      <a:r>
                        <a:rPr lang="en-AU" sz="1800" dirty="0"/>
                        <a:t>1027.0</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5.8</a:t>
                      </a:r>
                    </a:p>
                  </a:txBody>
                  <a:tcPr anchor="ctr">
                    <a:lnL>
                      <a:noFill/>
                    </a:lnL>
                    <a:lnR>
                      <a:noFill/>
                    </a:lnR>
                    <a:lnT>
                      <a:noFill/>
                    </a:lnT>
                    <a:lnB>
                      <a:noFill/>
                    </a:lnB>
                    <a:noFill/>
                  </a:tcPr>
                </a:tc>
                <a:tc>
                  <a:txBody>
                    <a:bodyPr/>
                    <a:lstStyle/>
                    <a:p>
                      <a:r>
                        <a:rPr lang="en-AU" sz="1800"/>
                        <a:t>31.6</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37268955"/>
                  </a:ext>
                </a:extLst>
              </a:tr>
              <a:tr h="365760">
                <a:tc>
                  <a:txBody>
                    <a:bodyPr/>
                    <a:lstStyle/>
                    <a:p>
                      <a:r>
                        <a:rPr lang="en-AU" sz="1800"/>
                        <a:t>1012.5</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8.7</a:t>
                      </a:r>
                    </a:p>
                  </a:txBody>
                  <a:tcPr anchor="ctr">
                    <a:lnL>
                      <a:noFill/>
                    </a:lnL>
                    <a:lnR>
                      <a:noFill/>
                    </a:lnR>
                    <a:lnT>
                      <a:noFill/>
                    </a:lnT>
                    <a:lnB>
                      <a:noFill/>
                    </a:lnB>
                    <a:noFill/>
                  </a:tcPr>
                </a:tc>
                <a:tc>
                  <a:txBody>
                    <a:bodyPr/>
                    <a:lstStyle/>
                    <a:p>
                      <a:r>
                        <a:rPr lang="en-AU" sz="1800"/>
                        <a:t>17.1</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403874858"/>
                  </a:ext>
                </a:extLst>
              </a:tr>
              <a:tr h="365760">
                <a:tc>
                  <a:txBody>
                    <a:bodyPr/>
                    <a:lstStyle/>
                    <a:p>
                      <a:r>
                        <a:rPr lang="en-AU" sz="1800"/>
                        <a:t>1010.4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10.8</a:t>
                      </a:r>
                    </a:p>
                  </a:txBody>
                  <a:tcPr anchor="ctr">
                    <a:lnL>
                      <a:noFill/>
                    </a:lnL>
                    <a:lnR>
                      <a:noFill/>
                    </a:lnR>
                    <a:lnT>
                      <a:noFill/>
                    </a:lnT>
                    <a:lnB>
                      <a:noFill/>
                    </a:lnB>
                    <a:noFill/>
                  </a:tcPr>
                </a:tc>
                <a:tc>
                  <a:txBody>
                    <a:bodyPr/>
                    <a:lstStyle/>
                    <a:p>
                      <a:r>
                        <a:rPr lang="en-AU" sz="1800"/>
                        <a:t>15.0</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44031827"/>
                  </a:ext>
                </a:extLst>
              </a:tr>
              <a:tr h="365760">
                <a:tc>
                  <a:txBody>
                    <a:bodyPr/>
                    <a:lstStyle/>
                    <a:p>
                      <a:r>
                        <a:rPr lang="en-AU" sz="1800"/>
                        <a:t>1019.5</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1.7</a:t>
                      </a:r>
                    </a:p>
                  </a:txBody>
                  <a:tcPr anchor="ctr">
                    <a:lnL>
                      <a:noFill/>
                    </a:lnL>
                    <a:lnR>
                      <a:noFill/>
                    </a:lnR>
                    <a:lnT>
                      <a:noFill/>
                    </a:lnT>
                    <a:lnB>
                      <a:noFill/>
                    </a:lnB>
                    <a:noFill/>
                  </a:tcPr>
                </a:tc>
                <a:tc>
                  <a:txBody>
                    <a:bodyPr/>
                    <a:lstStyle/>
                    <a:p>
                      <a:r>
                        <a:rPr lang="en-AU" sz="1800"/>
                        <a:t>24.1</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730406418"/>
                  </a:ext>
                </a:extLst>
              </a:tr>
              <a:tr h="365760">
                <a:tc>
                  <a:txBody>
                    <a:bodyPr/>
                    <a:lstStyle/>
                    <a:p>
                      <a:r>
                        <a:rPr lang="en-AU" sz="1800"/>
                        <a:t>1016.4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4.8</a:t>
                      </a:r>
                    </a:p>
                  </a:txBody>
                  <a:tcPr anchor="ctr">
                    <a:lnL>
                      <a:noFill/>
                    </a:lnL>
                    <a:lnR>
                      <a:noFill/>
                    </a:lnR>
                    <a:lnT>
                      <a:noFill/>
                    </a:lnT>
                    <a:lnB>
                      <a:noFill/>
                    </a:lnB>
                    <a:noFill/>
                  </a:tcPr>
                </a:tc>
                <a:tc>
                  <a:txBody>
                    <a:bodyPr/>
                    <a:lstStyle/>
                    <a:p>
                      <a:r>
                        <a:rPr lang="en-AU" sz="1800"/>
                        <a:t>21.0</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4826087"/>
                  </a:ext>
                </a:extLst>
              </a:tr>
              <a:tr h="365760">
                <a:tc>
                  <a:txBody>
                    <a:bodyPr/>
                    <a:lstStyle/>
                    <a:p>
                      <a:r>
                        <a:rPr lang="en-AU" sz="1800"/>
                        <a:t>995.4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25.8</a:t>
                      </a:r>
                    </a:p>
                  </a:txBody>
                  <a:tcPr anchor="ctr">
                    <a:lnL>
                      <a:noFill/>
                    </a:lnL>
                    <a:lnR>
                      <a:noFill/>
                    </a:lnR>
                    <a:lnT>
                      <a:noFill/>
                    </a:lnT>
                    <a:lnB>
                      <a:noFill/>
                    </a:lnB>
                    <a:noFill/>
                  </a:tcPr>
                </a:tc>
                <a:tc>
                  <a:txBody>
                    <a:bodyPr/>
                    <a:lstStyle/>
                    <a:p>
                      <a:r>
                        <a:rPr lang="en-AU" sz="1800"/>
                        <a:t>0</a:t>
                      </a:r>
                    </a:p>
                  </a:txBody>
                  <a:tcPr anchor="ctr">
                    <a:lnL>
                      <a:noFill/>
                    </a:lnL>
                    <a:lnR>
                      <a:noFill/>
                    </a:lnR>
                    <a:lnT>
                      <a:noFill/>
                    </a:lnT>
                    <a:lnB>
                      <a:noFill/>
                    </a:lnB>
                    <a:noFill/>
                  </a:tcPr>
                </a:tc>
                <a:tc>
                  <a:txBody>
                    <a:bodyPr/>
                    <a:lstStyle/>
                    <a:p>
                      <a:r>
                        <a:rPr lang="en-AU" sz="1800"/>
                        <a:t>2</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0918898"/>
                  </a:ext>
                </a:extLst>
              </a:tr>
              <a:tr h="365760">
                <a:tc>
                  <a:txBody>
                    <a:bodyPr/>
                    <a:lstStyle/>
                    <a:p>
                      <a:r>
                        <a:rPr lang="en-AU" sz="1800"/>
                        <a:t>1012.8</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a:t>8.4</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a:t>17.4</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dirty="0"/>
                        <a:t>1</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0919134"/>
                  </a:ext>
                </a:extLst>
              </a:tr>
            </a:tbl>
          </a:graphicData>
        </a:graphic>
      </p:graphicFrame>
      <p:sp>
        <p:nvSpPr>
          <p:cNvPr id="2" name="TextBox 1">
            <a:extLst>
              <a:ext uri="{FF2B5EF4-FFF2-40B4-BE49-F238E27FC236}">
                <a16:creationId xmlns:a16="http://schemas.microsoft.com/office/drawing/2014/main" id="{82795229-C346-84D3-EADF-A108440C3B13}"/>
              </a:ext>
            </a:extLst>
          </p:cNvPr>
          <p:cNvSpPr txBox="1"/>
          <p:nvPr/>
        </p:nvSpPr>
        <p:spPr>
          <a:xfrm>
            <a:off x="796412" y="637515"/>
            <a:ext cx="8878530" cy="523220"/>
          </a:xfrm>
          <a:prstGeom prst="rect">
            <a:avLst/>
          </a:prstGeom>
          <a:noFill/>
        </p:spPr>
        <p:txBody>
          <a:bodyPr wrap="square">
            <a:spAutoFit/>
          </a:bodyPr>
          <a:lstStyle/>
          <a:p>
            <a:pPr marL="285750" indent="-285750">
              <a:buFont typeface="Arial" panose="020B0604020202020204" pitchFamily="34" charset="0"/>
              <a:buChar char="•"/>
            </a:pPr>
            <a:r>
              <a:rPr lang="en-AU" sz="2800" b="1" dirty="0">
                <a:latin typeface=""/>
              </a:rPr>
              <a:t>Assign Each Point to the Nearest Centroid</a:t>
            </a:r>
            <a:endParaRPr lang="en-US" sz="2800" b="1" dirty="0">
              <a:latin typeface=""/>
            </a:endParaRPr>
          </a:p>
        </p:txBody>
      </p:sp>
      <p:sp>
        <p:nvSpPr>
          <p:cNvPr id="3" name="TextBox 2">
            <a:extLst>
              <a:ext uri="{FF2B5EF4-FFF2-40B4-BE49-F238E27FC236}">
                <a16:creationId xmlns:a16="http://schemas.microsoft.com/office/drawing/2014/main" id="{57FE23C8-157F-CD20-B2E0-EBAD56013AF8}"/>
              </a:ext>
            </a:extLst>
          </p:cNvPr>
          <p:cNvSpPr txBox="1"/>
          <p:nvPr/>
        </p:nvSpPr>
        <p:spPr>
          <a:xfrm>
            <a:off x="648929" y="5638799"/>
            <a:ext cx="7315200" cy="523220"/>
          </a:xfrm>
          <a:prstGeom prst="rect">
            <a:avLst/>
          </a:prstGeom>
          <a:noFill/>
        </p:spPr>
        <p:txBody>
          <a:bodyPr wrap="square">
            <a:spAutoFit/>
          </a:bodyPr>
          <a:lstStyle/>
          <a:p>
            <a:pPr marL="285750" indent="-285750">
              <a:buFont typeface="Arial" panose="020B0604020202020204" pitchFamily="34" charset="0"/>
              <a:buChar char="•"/>
            </a:pPr>
            <a:r>
              <a:rPr lang="en-AU" sz="2800" b="1" dirty="0">
                <a:latin typeface=""/>
              </a:rPr>
              <a:t>Compute New Centroids</a:t>
            </a:r>
            <a:endParaRPr lang="en-US" sz="2800" b="1" dirty="0">
              <a:latin typeface=""/>
            </a:endParaRPr>
          </a:p>
        </p:txBody>
      </p:sp>
      <p:sp>
        <p:nvSpPr>
          <p:cNvPr id="4" name="TextBox 3">
            <a:extLst>
              <a:ext uri="{FF2B5EF4-FFF2-40B4-BE49-F238E27FC236}">
                <a16:creationId xmlns:a16="http://schemas.microsoft.com/office/drawing/2014/main" id="{4C2C0552-0D25-C219-1F4F-653FBB6E1F72}"/>
              </a:ext>
            </a:extLst>
          </p:cNvPr>
          <p:cNvSpPr txBox="1"/>
          <p:nvPr/>
        </p:nvSpPr>
        <p:spPr>
          <a:xfrm>
            <a:off x="1168709" y="6162019"/>
            <a:ext cx="9129252" cy="1864613"/>
          </a:xfrm>
          <a:prstGeom prst="rect">
            <a:avLst/>
          </a:prstGeom>
          <a:noFill/>
        </p:spPr>
        <p:txBody>
          <a:bodyPr wrap="square">
            <a:spAutoFit/>
          </a:bodyPr>
          <a:lstStyle/>
          <a:p>
            <a:pPr>
              <a:lnSpc>
                <a:spcPct val="150000"/>
              </a:lnSpc>
              <a:buNone/>
            </a:pPr>
            <a:r>
              <a:rPr lang="en-AU" dirty="0">
                <a:latin typeface=""/>
              </a:rPr>
              <a:t>New centroid for each cluster is the </a:t>
            </a:r>
            <a:r>
              <a:rPr lang="en-AU" b="1" dirty="0">
                <a:latin typeface=""/>
              </a:rPr>
              <a:t>mean</a:t>
            </a:r>
            <a:r>
              <a:rPr lang="en-AU" dirty="0">
                <a:latin typeface=""/>
              </a:rPr>
              <a:t> of the assigned weights.</a:t>
            </a:r>
          </a:p>
          <a:p>
            <a:pPr>
              <a:lnSpc>
                <a:spcPct val="150000"/>
              </a:lnSpc>
              <a:buNone/>
            </a:pPr>
            <a:endParaRPr lang="en-AU" sz="700" dirty="0">
              <a:latin typeface=""/>
            </a:endParaRPr>
          </a:p>
          <a:p>
            <a:pPr>
              <a:lnSpc>
                <a:spcPct val="150000"/>
              </a:lnSpc>
              <a:buFont typeface="Arial" panose="020B0604020202020204" pitchFamily="34" charset="0"/>
              <a:buChar char="•"/>
            </a:pPr>
            <a:r>
              <a:rPr lang="en-AU" b="1" dirty="0">
                <a:latin typeface=""/>
              </a:rPr>
              <a:t>New Centroid 1:  </a:t>
            </a:r>
            <a:r>
              <a:rPr lang="en-AU" dirty="0">
                <a:latin typeface=""/>
              </a:rPr>
              <a:t>(1021.2+1027.0+1012.5+1010.4+1019.5+1016.4+1012.8)/7= </a:t>
            </a:r>
            <a:r>
              <a:rPr lang="en-AU" b="1" dirty="0">
                <a:latin typeface=""/>
              </a:rPr>
              <a:t>1017.11</a:t>
            </a:r>
          </a:p>
          <a:p>
            <a:pPr>
              <a:lnSpc>
                <a:spcPct val="150000"/>
              </a:lnSpc>
              <a:buFont typeface="Arial" panose="020B0604020202020204" pitchFamily="34" charset="0"/>
              <a:buChar char="•"/>
            </a:pPr>
            <a:r>
              <a:rPr lang="en-AU" b="1" dirty="0">
                <a:latin typeface=""/>
              </a:rPr>
              <a:t>New Centroid 2: </a:t>
            </a:r>
            <a:r>
              <a:rPr lang="en-AU" dirty="0">
                <a:latin typeface=""/>
              </a:rPr>
              <a:t>Since only </a:t>
            </a:r>
            <a:r>
              <a:rPr lang="en-AU" b="1" dirty="0">
                <a:latin typeface=""/>
              </a:rPr>
              <a:t>995.4</a:t>
            </a:r>
            <a:r>
              <a:rPr lang="en-AU" dirty="0">
                <a:latin typeface=""/>
              </a:rPr>
              <a:t> is in </a:t>
            </a:r>
            <a:r>
              <a:rPr lang="en-AU" b="1" dirty="0">
                <a:latin typeface=""/>
              </a:rPr>
              <a:t>Cluster 2</a:t>
            </a:r>
            <a:r>
              <a:rPr lang="en-AU" dirty="0">
                <a:latin typeface=""/>
              </a:rPr>
              <a:t>, the centroid remains </a:t>
            </a:r>
            <a:r>
              <a:rPr lang="en-AU" b="1" dirty="0">
                <a:latin typeface=""/>
              </a:rPr>
              <a:t>995.4</a:t>
            </a:r>
            <a:r>
              <a:rPr lang="en-AU" dirty="0">
                <a:latin typeface=""/>
              </a:rPr>
              <a:t>.</a:t>
            </a:r>
          </a:p>
        </p:txBody>
      </p:sp>
    </p:spTree>
    <p:extLst>
      <p:ext uri="{BB962C8B-B14F-4D97-AF65-F5344CB8AC3E}">
        <p14:creationId xmlns:p14="http://schemas.microsoft.com/office/powerpoint/2010/main" val="173768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65A15C-2EB6-F831-7986-3A6E12CE861F}"/>
              </a:ext>
            </a:extLst>
          </p:cNvPr>
          <p:cNvGraphicFramePr>
            <a:graphicFrameLocks noGrp="1"/>
          </p:cNvGraphicFramePr>
          <p:nvPr>
            <p:extLst>
              <p:ext uri="{D42A27DB-BD31-4B8C-83A1-F6EECF244321}">
                <p14:modId xmlns:p14="http://schemas.microsoft.com/office/powerpoint/2010/main" val="3239853468"/>
              </p:ext>
            </p:extLst>
          </p:nvPr>
        </p:nvGraphicFramePr>
        <p:xfrm>
          <a:off x="1168709" y="1499231"/>
          <a:ext cx="12617448" cy="3566160"/>
        </p:xfrm>
        <a:graphic>
          <a:graphicData uri="http://schemas.openxmlformats.org/drawingml/2006/table">
            <a:tbl>
              <a:tblPr/>
              <a:tblGrid>
                <a:gridCol w="3154362">
                  <a:extLst>
                    <a:ext uri="{9D8B030D-6E8A-4147-A177-3AD203B41FA5}">
                      <a16:colId xmlns:a16="http://schemas.microsoft.com/office/drawing/2014/main" val="243969900"/>
                    </a:ext>
                  </a:extLst>
                </a:gridCol>
                <a:gridCol w="3154362">
                  <a:extLst>
                    <a:ext uri="{9D8B030D-6E8A-4147-A177-3AD203B41FA5}">
                      <a16:colId xmlns:a16="http://schemas.microsoft.com/office/drawing/2014/main" val="2131096479"/>
                    </a:ext>
                  </a:extLst>
                </a:gridCol>
                <a:gridCol w="3154362">
                  <a:extLst>
                    <a:ext uri="{9D8B030D-6E8A-4147-A177-3AD203B41FA5}">
                      <a16:colId xmlns:a16="http://schemas.microsoft.com/office/drawing/2014/main" val="2623745287"/>
                    </a:ext>
                  </a:extLst>
                </a:gridCol>
                <a:gridCol w="3154362">
                  <a:extLst>
                    <a:ext uri="{9D8B030D-6E8A-4147-A177-3AD203B41FA5}">
                      <a16:colId xmlns:a16="http://schemas.microsoft.com/office/drawing/2014/main" val="676231380"/>
                    </a:ext>
                  </a:extLst>
                </a:gridCol>
              </a:tblGrid>
              <a:tr h="640080">
                <a:tc>
                  <a:txBody>
                    <a:bodyPr/>
                    <a:lstStyle/>
                    <a:p>
                      <a:r>
                        <a:rPr lang="en-AU" sz="1800" dirty="0"/>
                        <a:t>Weight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a:t>Distance to New Centroid 1 (1017.11)</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a:t>Distance to Centroid 2 (995.4)</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AU" sz="1800" dirty="0"/>
                        <a:t>Assigned Cluster</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3489555"/>
                  </a:ext>
                </a:extLst>
              </a:tr>
              <a:tr h="365760">
                <a:tc>
                  <a:txBody>
                    <a:bodyPr/>
                    <a:lstStyle/>
                    <a:p>
                      <a:r>
                        <a:rPr lang="en-AU" sz="1800"/>
                        <a:t>1021.2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4.09</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25.8</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241030414"/>
                  </a:ext>
                </a:extLst>
              </a:tr>
              <a:tr h="365760">
                <a:tc>
                  <a:txBody>
                    <a:bodyPr/>
                    <a:lstStyle/>
                    <a:p>
                      <a:r>
                        <a:rPr lang="en-AU" sz="1800"/>
                        <a:t>1027.0</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9.89</a:t>
                      </a:r>
                    </a:p>
                  </a:txBody>
                  <a:tcPr anchor="ctr">
                    <a:lnL>
                      <a:noFill/>
                    </a:lnL>
                    <a:lnR>
                      <a:noFill/>
                    </a:lnR>
                    <a:lnT>
                      <a:noFill/>
                    </a:lnT>
                    <a:lnB>
                      <a:noFill/>
                    </a:lnB>
                    <a:noFill/>
                  </a:tcPr>
                </a:tc>
                <a:tc>
                  <a:txBody>
                    <a:bodyPr/>
                    <a:lstStyle/>
                    <a:p>
                      <a:r>
                        <a:rPr lang="en-AU" sz="1800"/>
                        <a:t>31.6</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108831463"/>
                  </a:ext>
                </a:extLst>
              </a:tr>
              <a:tr h="365760">
                <a:tc>
                  <a:txBody>
                    <a:bodyPr/>
                    <a:lstStyle/>
                    <a:p>
                      <a:r>
                        <a:rPr lang="en-AU" sz="1800"/>
                        <a:t>1012.5</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4.61</a:t>
                      </a:r>
                    </a:p>
                  </a:txBody>
                  <a:tcPr anchor="ctr">
                    <a:lnL>
                      <a:noFill/>
                    </a:lnL>
                    <a:lnR>
                      <a:noFill/>
                    </a:lnR>
                    <a:lnT>
                      <a:noFill/>
                    </a:lnT>
                    <a:lnB>
                      <a:noFill/>
                    </a:lnB>
                    <a:noFill/>
                  </a:tcPr>
                </a:tc>
                <a:tc>
                  <a:txBody>
                    <a:bodyPr/>
                    <a:lstStyle/>
                    <a:p>
                      <a:r>
                        <a:rPr lang="en-AU" sz="1800"/>
                        <a:t>17.1</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8202630"/>
                  </a:ext>
                </a:extLst>
              </a:tr>
              <a:tr h="365760">
                <a:tc>
                  <a:txBody>
                    <a:bodyPr/>
                    <a:lstStyle/>
                    <a:p>
                      <a:r>
                        <a:rPr lang="en-AU" sz="1800"/>
                        <a:t>1010.4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6.71</a:t>
                      </a:r>
                    </a:p>
                  </a:txBody>
                  <a:tcPr anchor="ctr">
                    <a:lnL>
                      <a:noFill/>
                    </a:lnL>
                    <a:lnR>
                      <a:noFill/>
                    </a:lnR>
                    <a:lnT>
                      <a:noFill/>
                    </a:lnT>
                    <a:lnB>
                      <a:noFill/>
                    </a:lnB>
                    <a:noFill/>
                  </a:tcPr>
                </a:tc>
                <a:tc>
                  <a:txBody>
                    <a:bodyPr/>
                    <a:lstStyle/>
                    <a:p>
                      <a:r>
                        <a:rPr lang="en-AU" sz="1800"/>
                        <a:t>15.0</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21768456"/>
                  </a:ext>
                </a:extLst>
              </a:tr>
              <a:tr h="365760">
                <a:tc>
                  <a:txBody>
                    <a:bodyPr/>
                    <a:lstStyle/>
                    <a:p>
                      <a:r>
                        <a:rPr lang="en-AU" sz="1800"/>
                        <a:t>1019.5</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2.39</a:t>
                      </a:r>
                    </a:p>
                  </a:txBody>
                  <a:tcPr anchor="ctr">
                    <a:lnL>
                      <a:noFill/>
                    </a:lnL>
                    <a:lnR>
                      <a:noFill/>
                    </a:lnR>
                    <a:lnT>
                      <a:noFill/>
                    </a:lnT>
                    <a:lnB>
                      <a:noFill/>
                    </a:lnB>
                    <a:noFill/>
                  </a:tcPr>
                </a:tc>
                <a:tc>
                  <a:txBody>
                    <a:bodyPr/>
                    <a:lstStyle/>
                    <a:p>
                      <a:r>
                        <a:rPr lang="en-AU" sz="1800"/>
                        <a:t>24.1</a:t>
                      </a:r>
                    </a:p>
                  </a:txBody>
                  <a:tcPr anchor="ctr">
                    <a:lnL>
                      <a:noFill/>
                    </a:lnL>
                    <a:lnR>
                      <a:noFill/>
                    </a:lnR>
                    <a:lnT>
                      <a:noFill/>
                    </a:lnT>
                    <a:lnB>
                      <a:noFill/>
                    </a:lnB>
                    <a:noFill/>
                  </a:tcPr>
                </a:tc>
                <a:tc>
                  <a:txBody>
                    <a:bodyPr/>
                    <a:lstStyle/>
                    <a:p>
                      <a:r>
                        <a:rPr lang="en-AU" sz="180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361658743"/>
                  </a:ext>
                </a:extLst>
              </a:tr>
              <a:tr h="365760">
                <a:tc>
                  <a:txBody>
                    <a:bodyPr/>
                    <a:lstStyle/>
                    <a:p>
                      <a:r>
                        <a:rPr lang="en-AU" sz="1800"/>
                        <a:t>1016.4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0.71</a:t>
                      </a:r>
                    </a:p>
                  </a:txBody>
                  <a:tcPr anchor="ctr">
                    <a:lnL>
                      <a:noFill/>
                    </a:lnL>
                    <a:lnR>
                      <a:noFill/>
                    </a:lnR>
                    <a:lnT>
                      <a:noFill/>
                    </a:lnT>
                    <a:lnB>
                      <a:noFill/>
                    </a:lnB>
                    <a:noFill/>
                  </a:tcPr>
                </a:tc>
                <a:tc>
                  <a:txBody>
                    <a:bodyPr/>
                    <a:lstStyle/>
                    <a:p>
                      <a:r>
                        <a:rPr lang="en-AU" sz="1800"/>
                        <a:t>21.0</a:t>
                      </a:r>
                    </a:p>
                  </a:txBody>
                  <a:tcPr anchor="ctr">
                    <a:lnL>
                      <a:noFill/>
                    </a:lnL>
                    <a:lnR>
                      <a:noFill/>
                    </a:lnR>
                    <a:lnT>
                      <a:noFill/>
                    </a:lnT>
                    <a:lnB>
                      <a:noFill/>
                    </a:lnB>
                    <a:noFill/>
                  </a:tcPr>
                </a:tc>
                <a:tc>
                  <a:txBody>
                    <a:bodyPr/>
                    <a:lstStyle/>
                    <a:p>
                      <a:r>
                        <a:rPr lang="en-AU" sz="1800" dirty="0"/>
                        <a:t>1</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97663469"/>
                  </a:ext>
                </a:extLst>
              </a:tr>
              <a:tr h="365760">
                <a:tc>
                  <a:txBody>
                    <a:bodyPr/>
                    <a:lstStyle/>
                    <a:p>
                      <a:r>
                        <a:rPr lang="en-AU" sz="1800"/>
                        <a:t>995.4</a:t>
                      </a:r>
                    </a:p>
                  </a:txBody>
                  <a:tcPr anchor="ctr">
                    <a:lnL w="12700" cap="flat" cmpd="sng" algn="ctr">
                      <a:solidFill>
                        <a:schemeClr val="tx1"/>
                      </a:solidFill>
                      <a:prstDash val="solid"/>
                      <a:round/>
                      <a:headEnd type="none" w="med" len="med"/>
                      <a:tailEnd type="none" w="med" len="med"/>
                    </a:lnL>
                    <a:lnR>
                      <a:noFill/>
                    </a:lnR>
                    <a:lnT>
                      <a:noFill/>
                    </a:lnT>
                    <a:lnB>
                      <a:noFill/>
                    </a:lnB>
                    <a:noFill/>
                  </a:tcPr>
                </a:tc>
                <a:tc>
                  <a:txBody>
                    <a:bodyPr/>
                    <a:lstStyle/>
                    <a:p>
                      <a:r>
                        <a:rPr lang="en-AU" sz="1800"/>
                        <a:t>21.71</a:t>
                      </a:r>
                    </a:p>
                  </a:txBody>
                  <a:tcPr anchor="ctr">
                    <a:lnL>
                      <a:noFill/>
                    </a:lnL>
                    <a:lnR>
                      <a:noFill/>
                    </a:lnR>
                    <a:lnT>
                      <a:noFill/>
                    </a:lnT>
                    <a:lnB>
                      <a:noFill/>
                    </a:lnB>
                    <a:noFill/>
                  </a:tcPr>
                </a:tc>
                <a:tc>
                  <a:txBody>
                    <a:bodyPr/>
                    <a:lstStyle/>
                    <a:p>
                      <a:r>
                        <a:rPr lang="en-AU" sz="1800"/>
                        <a:t>0</a:t>
                      </a:r>
                    </a:p>
                  </a:txBody>
                  <a:tcPr anchor="ctr">
                    <a:lnL>
                      <a:noFill/>
                    </a:lnL>
                    <a:lnR>
                      <a:noFill/>
                    </a:lnR>
                    <a:lnT>
                      <a:noFill/>
                    </a:lnT>
                    <a:lnB>
                      <a:noFill/>
                    </a:lnB>
                    <a:noFill/>
                  </a:tcPr>
                </a:tc>
                <a:tc>
                  <a:txBody>
                    <a:bodyPr/>
                    <a:lstStyle/>
                    <a:p>
                      <a:r>
                        <a:rPr lang="en-AU" sz="1800"/>
                        <a:t>2</a:t>
                      </a:r>
                    </a:p>
                  </a:txBody>
                  <a:tcPr anchor="ctr">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54967947"/>
                  </a:ext>
                </a:extLst>
              </a:tr>
              <a:tr h="365760">
                <a:tc>
                  <a:txBody>
                    <a:bodyPr/>
                    <a:lstStyle/>
                    <a:p>
                      <a:r>
                        <a:rPr lang="en-AU" sz="1800" dirty="0"/>
                        <a:t>1012.8</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a:t>4.31</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a:t>17.4</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en-AU" sz="1800" dirty="0"/>
                        <a:t>1</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0291"/>
                  </a:ext>
                </a:extLst>
              </a:tr>
            </a:tbl>
          </a:graphicData>
        </a:graphic>
      </p:graphicFrame>
      <p:sp>
        <p:nvSpPr>
          <p:cNvPr id="6" name="TextBox 5">
            <a:extLst>
              <a:ext uri="{FF2B5EF4-FFF2-40B4-BE49-F238E27FC236}">
                <a16:creationId xmlns:a16="http://schemas.microsoft.com/office/drawing/2014/main" id="{F1E3B96B-76B7-EF8A-CDEC-7CDC0099CC60}"/>
              </a:ext>
            </a:extLst>
          </p:cNvPr>
          <p:cNvSpPr txBox="1"/>
          <p:nvPr/>
        </p:nvSpPr>
        <p:spPr>
          <a:xfrm>
            <a:off x="1168709" y="6134427"/>
            <a:ext cx="7315200" cy="1295868"/>
          </a:xfrm>
          <a:prstGeom prst="rect">
            <a:avLst/>
          </a:prstGeom>
          <a:noFill/>
        </p:spPr>
        <p:txBody>
          <a:bodyPr wrap="square">
            <a:spAutoFit/>
          </a:bodyPr>
          <a:lstStyle/>
          <a:p>
            <a:pPr>
              <a:lnSpc>
                <a:spcPct val="150000"/>
              </a:lnSpc>
              <a:buNone/>
            </a:pPr>
            <a:r>
              <a:rPr lang="en-AU" b="1" dirty="0"/>
              <a:t>Bin 1 (Centroid = 1017.11):</a:t>
            </a:r>
            <a:r>
              <a:rPr lang="en-AU" dirty="0"/>
              <a:t> {1021.2, 1027.0, 1012.5, 1010.4, 1019.5, 1016.4, 1012.8}</a:t>
            </a:r>
          </a:p>
          <a:p>
            <a:pPr>
              <a:lnSpc>
                <a:spcPct val="150000"/>
              </a:lnSpc>
            </a:pPr>
            <a:r>
              <a:rPr lang="en-AU" b="1" dirty="0"/>
              <a:t>Bin 2 (Centroid = 995.4):</a:t>
            </a:r>
            <a:r>
              <a:rPr lang="en-AU" dirty="0"/>
              <a:t> {995.4}</a:t>
            </a:r>
          </a:p>
        </p:txBody>
      </p:sp>
      <p:sp>
        <p:nvSpPr>
          <p:cNvPr id="9" name="TextBox 8">
            <a:extLst>
              <a:ext uri="{FF2B5EF4-FFF2-40B4-BE49-F238E27FC236}">
                <a16:creationId xmlns:a16="http://schemas.microsoft.com/office/drawing/2014/main" id="{FB9D3349-113E-D526-0309-948187D2AE48}"/>
              </a:ext>
            </a:extLst>
          </p:cNvPr>
          <p:cNvSpPr txBox="1"/>
          <p:nvPr/>
        </p:nvSpPr>
        <p:spPr>
          <a:xfrm>
            <a:off x="1430593" y="566114"/>
            <a:ext cx="10191136" cy="584775"/>
          </a:xfrm>
          <a:prstGeom prst="rect">
            <a:avLst/>
          </a:prstGeom>
          <a:noFill/>
        </p:spPr>
        <p:txBody>
          <a:bodyPr wrap="square">
            <a:spAutoFit/>
          </a:bodyPr>
          <a:lstStyle/>
          <a:p>
            <a:pPr marL="285750" indent="-285750">
              <a:buFont typeface="Arial" panose="020B0604020202020204" pitchFamily="34" charset="0"/>
              <a:buChar char="•"/>
            </a:pPr>
            <a:r>
              <a:rPr lang="en-AU" sz="3200" b="1" dirty="0">
                <a:latin typeface=""/>
              </a:rPr>
              <a:t>Reassign Each Point to the New Centroids</a:t>
            </a:r>
            <a:endParaRPr lang="en-US" sz="3200" b="1" dirty="0">
              <a:latin typeface=""/>
            </a:endParaRPr>
          </a:p>
        </p:txBody>
      </p:sp>
      <p:sp>
        <p:nvSpPr>
          <p:cNvPr id="10" name="Rectangle 9">
            <a:extLst>
              <a:ext uri="{FF2B5EF4-FFF2-40B4-BE49-F238E27FC236}">
                <a16:creationId xmlns:a16="http://schemas.microsoft.com/office/drawing/2014/main" id="{A0DA9228-46BB-865D-C296-043092E2E7DA}"/>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e 1">
            <a:extLst>
              <a:ext uri="{FF2B5EF4-FFF2-40B4-BE49-F238E27FC236}">
                <a16:creationId xmlns:a16="http://schemas.microsoft.com/office/drawing/2014/main" id="{6755221E-F1E7-912F-6AC0-02D69471E48C}"/>
              </a:ext>
            </a:extLst>
          </p:cNvPr>
          <p:cNvSpPr/>
          <p:nvPr/>
        </p:nvSpPr>
        <p:spPr>
          <a:xfrm>
            <a:off x="11415251" y="2197510"/>
            <a:ext cx="412955" cy="2779391"/>
          </a:xfrm>
          <a:prstGeom prst="rightBrace">
            <a:avLst/>
          </a:prstGeom>
          <a:ln>
            <a:solidFill>
              <a:schemeClr val="accent6">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099D8679-CDD3-35E9-2D42-C0A9D4323032}"/>
              </a:ext>
            </a:extLst>
          </p:cNvPr>
          <p:cNvSpPr txBox="1"/>
          <p:nvPr/>
        </p:nvSpPr>
        <p:spPr>
          <a:xfrm>
            <a:off x="12153693" y="2571542"/>
            <a:ext cx="1632464" cy="1754326"/>
          </a:xfrm>
          <a:prstGeom prst="rect">
            <a:avLst/>
          </a:prstGeom>
          <a:noFill/>
        </p:spPr>
        <p:txBody>
          <a:bodyPr wrap="square" rtlCol="0">
            <a:spAutoFit/>
          </a:bodyPr>
          <a:lstStyle/>
          <a:p>
            <a:r>
              <a:rPr lang="en-US" dirty="0">
                <a:solidFill>
                  <a:schemeClr val="accent6">
                    <a:lumMod val="75000"/>
                  </a:schemeClr>
                </a:solidFill>
              </a:rPr>
              <a:t>No change from the previous assignment of clusters, so we can stop </a:t>
            </a:r>
          </a:p>
        </p:txBody>
      </p:sp>
    </p:spTree>
    <p:extLst>
      <p:ext uri="{BB962C8B-B14F-4D97-AF65-F5344CB8AC3E}">
        <p14:creationId xmlns:p14="http://schemas.microsoft.com/office/powerpoint/2010/main" val="792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C37CA1-68A8-D439-96A0-55F4E610C220}"/>
              </a:ext>
            </a:extLst>
          </p:cNvPr>
          <p:cNvSpPr txBox="1"/>
          <p:nvPr/>
        </p:nvSpPr>
        <p:spPr>
          <a:xfrm>
            <a:off x="700643" y="352286"/>
            <a:ext cx="10189029" cy="954107"/>
          </a:xfrm>
          <a:prstGeom prst="rect">
            <a:avLst/>
          </a:prstGeom>
          <a:noFill/>
        </p:spPr>
        <p:txBody>
          <a:bodyPr wrap="square">
            <a:spAutoFit/>
          </a:bodyPr>
          <a:lstStyle/>
          <a:p>
            <a:pPr>
              <a:spcBef>
                <a:spcPts val="930"/>
              </a:spcBef>
              <a:buNone/>
            </a:pPr>
            <a:r>
              <a:rPr lang="en-AU" sz="2800" b="1" dirty="0">
                <a:solidFill>
                  <a:srgbClr val="000000"/>
                </a:solidFill>
                <a:effectLst/>
                <a:latin typeface="Helvetica Neue" panose="02000503000000020004" pitchFamily="2" charset="0"/>
                <a:ea typeface="Times New Roman" panose="02020603050405020304" pitchFamily="18" charset="0"/>
              </a:rPr>
              <a:t>Q3</a:t>
            </a:r>
            <a:endParaRPr lang="en-AU" sz="2400" dirty="0">
              <a:effectLst/>
              <a:latin typeface="Times New Roman" panose="02020603050405020304" pitchFamily="18" charset="0"/>
              <a:ea typeface="Times New Roman" panose="02020603050405020304" pitchFamily="18" charset="0"/>
            </a:endParaRPr>
          </a:p>
          <a:p>
            <a:pPr>
              <a:spcBef>
                <a:spcPts val="1200"/>
              </a:spcBef>
            </a:pPr>
            <a:r>
              <a:rPr lang="en-AU" sz="1800" dirty="0">
                <a:solidFill>
                  <a:srgbClr val="000000"/>
                </a:solidFill>
                <a:effectLst/>
                <a:latin typeface="Helvetica Neue" panose="02000503000000020004" pitchFamily="2" charset="0"/>
                <a:ea typeface="Times New Roman" panose="02020603050405020304" pitchFamily="18" charset="0"/>
              </a:rPr>
              <a:t>How could the discrete variable be converted to a continuous numeric variable?</a:t>
            </a:r>
            <a:endParaRPr lang="en-AU" sz="24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785184E5-7F06-B6BD-1028-F136148301BF}"/>
              </a:ext>
            </a:extLst>
          </p:cNvPr>
          <p:cNvGraphicFramePr>
            <a:graphicFrameLocks noGrp="1"/>
          </p:cNvGraphicFramePr>
          <p:nvPr>
            <p:extLst>
              <p:ext uri="{D42A27DB-BD31-4B8C-83A1-F6EECF244321}">
                <p14:modId xmlns:p14="http://schemas.microsoft.com/office/powerpoint/2010/main" val="2822191130"/>
              </p:ext>
            </p:extLst>
          </p:nvPr>
        </p:nvGraphicFramePr>
        <p:xfrm>
          <a:off x="2574017" y="1859579"/>
          <a:ext cx="7270625" cy="5649597"/>
        </p:xfrm>
        <a:graphic>
          <a:graphicData uri="http://schemas.openxmlformats.org/drawingml/2006/table">
            <a:tbl>
              <a:tblPr firstRow="1" firstCol="1" bandRow="1">
                <a:tableStyleId>{5C22544A-7EE6-4342-B048-85BDC9FD1C3A}</a:tableStyleId>
              </a:tblPr>
              <a:tblGrid>
                <a:gridCol w="1454125">
                  <a:extLst>
                    <a:ext uri="{9D8B030D-6E8A-4147-A177-3AD203B41FA5}">
                      <a16:colId xmlns:a16="http://schemas.microsoft.com/office/drawing/2014/main" val="3637385445"/>
                    </a:ext>
                  </a:extLst>
                </a:gridCol>
                <a:gridCol w="1454125">
                  <a:extLst>
                    <a:ext uri="{9D8B030D-6E8A-4147-A177-3AD203B41FA5}">
                      <a16:colId xmlns:a16="http://schemas.microsoft.com/office/drawing/2014/main" val="3809361502"/>
                    </a:ext>
                  </a:extLst>
                </a:gridCol>
                <a:gridCol w="1454125">
                  <a:extLst>
                    <a:ext uri="{9D8B030D-6E8A-4147-A177-3AD203B41FA5}">
                      <a16:colId xmlns:a16="http://schemas.microsoft.com/office/drawing/2014/main" val="3361716509"/>
                    </a:ext>
                  </a:extLst>
                </a:gridCol>
                <a:gridCol w="1454125">
                  <a:extLst>
                    <a:ext uri="{9D8B030D-6E8A-4147-A177-3AD203B41FA5}">
                      <a16:colId xmlns:a16="http://schemas.microsoft.com/office/drawing/2014/main" val="3035129277"/>
                    </a:ext>
                  </a:extLst>
                </a:gridCol>
                <a:gridCol w="1454125">
                  <a:extLst>
                    <a:ext uri="{9D8B030D-6E8A-4147-A177-3AD203B41FA5}">
                      <a16:colId xmlns:a16="http://schemas.microsoft.com/office/drawing/2014/main" val="2826587007"/>
                    </a:ext>
                  </a:extLst>
                </a:gridCol>
              </a:tblGrid>
              <a:tr h="627733">
                <a:tc>
                  <a:txBody>
                    <a:bodyPr/>
                    <a:lstStyle/>
                    <a:p>
                      <a:pPr algn="r">
                        <a:spcBef>
                          <a:spcPts val="1200"/>
                        </a:spcBef>
                        <a:buNone/>
                      </a:pPr>
                      <a:r>
                        <a:rPr lang="en-AU" sz="1800" kern="100" dirty="0">
                          <a:effectLst/>
                        </a:rPr>
                        <a:t>ID</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R</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B</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G</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Weight (g)</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68812118"/>
                  </a:ext>
                </a:extLst>
              </a:tr>
              <a:tr h="627733">
                <a:tc>
                  <a:txBody>
                    <a:bodyPr/>
                    <a:lstStyle/>
                    <a:p>
                      <a:pPr algn="r">
                        <a:spcBef>
                          <a:spcPts val="1200"/>
                        </a:spcBef>
                        <a:buNone/>
                      </a:pPr>
                      <a:r>
                        <a:rPr lang="en-AU" sz="1800" kern="100">
                          <a:effectLst/>
                        </a:rPr>
                        <a:t>1</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1021.2</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378247501"/>
                  </a:ext>
                </a:extLst>
              </a:tr>
              <a:tr h="627733">
                <a:tc>
                  <a:txBody>
                    <a:bodyPr/>
                    <a:lstStyle/>
                    <a:p>
                      <a:pPr algn="r">
                        <a:spcBef>
                          <a:spcPts val="1200"/>
                        </a:spcBef>
                        <a:buNone/>
                      </a:pPr>
                      <a:r>
                        <a:rPr lang="en-AU" sz="1800" kern="100">
                          <a:effectLst/>
                        </a:rPr>
                        <a:t>2</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1027.0</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383770613"/>
                  </a:ext>
                </a:extLst>
              </a:tr>
              <a:tr h="627733">
                <a:tc>
                  <a:txBody>
                    <a:bodyPr/>
                    <a:lstStyle/>
                    <a:p>
                      <a:pPr algn="r">
                        <a:spcBef>
                          <a:spcPts val="1200"/>
                        </a:spcBef>
                        <a:buNone/>
                      </a:pPr>
                      <a:r>
                        <a:rPr lang="en-AU" sz="1800" kern="100">
                          <a:effectLst/>
                        </a:rPr>
                        <a:t>3</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1012.5</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922367611"/>
                  </a:ext>
                </a:extLst>
              </a:tr>
              <a:tr h="627733">
                <a:tc>
                  <a:txBody>
                    <a:bodyPr/>
                    <a:lstStyle/>
                    <a:p>
                      <a:pPr algn="r">
                        <a:spcBef>
                          <a:spcPts val="1200"/>
                        </a:spcBef>
                        <a:buNone/>
                      </a:pPr>
                      <a:r>
                        <a:rPr lang="en-AU" sz="1800" kern="100">
                          <a:effectLst/>
                        </a:rPr>
                        <a:t>4</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1010.4</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22125873"/>
                  </a:ext>
                </a:extLst>
              </a:tr>
              <a:tr h="627733">
                <a:tc>
                  <a:txBody>
                    <a:bodyPr/>
                    <a:lstStyle/>
                    <a:p>
                      <a:pPr algn="r">
                        <a:spcBef>
                          <a:spcPts val="1200"/>
                        </a:spcBef>
                        <a:buNone/>
                      </a:pPr>
                      <a:r>
                        <a:rPr lang="en-AU" sz="1800" kern="100">
                          <a:effectLst/>
                        </a:rPr>
                        <a:t>5</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1019.5</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0708892"/>
                  </a:ext>
                </a:extLst>
              </a:tr>
              <a:tr h="627733">
                <a:tc>
                  <a:txBody>
                    <a:bodyPr/>
                    <a:lstStyle/>
                    <a:p>
                      <a:pPr algn="r">
                        <a:spcBef>
                          <a:spcPts val="1200"/>
                        </a:spcBef>
                        <a:buNone/>
                      </a:pPr>
                      <a:r>
                        <a:rPr lang="en-AU" sz="1800" kern="100">
                          <a:effectLst/>
                        </a:rPr>
                        <a:t>6</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1016.4</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84405291"/>
                  </a:ext>
                </a:extLst>
              </a:tr>
              <a:tr h="627733">
                <a:tc>
                  <a:txBody>
                    <a:bodyPr/>
                    <a:lstStyle/>
                    <a:p>
                      <a:pPr algn="r">
                        <a:spcBef>
                          <a:spcPts val="1200"/>
                        </a:spcBef>
                        <a:buNone/>
                      </a:pPr>
                      <a:r>
                        <a:rPr lang="en-AU" sz="1800" kern="100">
                          <a:effectLst/>
                        </a:rPr>
                        <a:t>7</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995.4</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87394111"/>
                  </a:ext>
                </a:extLst>
              </a:tr>
              <a:tr h="627733">
                <a:tc>
                  <a:txBody>
                    <a:bodyPr/>
                    <a:lstStyle/>
                    <a:p>
                      <a:pPr algn="r">
                        <a:spcBef>
                          <a:spcPts val="1200"/>
                        </a:spcBef>
                        <a:buNone/>
                      </a:pPr>
                      <a:r>
                        <a:rPr lang="en-AU" sz="1800" kern="100">
                          <a:effectLst/>
                        </a:rPr>
                        <a:t>8</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1012.8</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889139518"/>
                  </a:ext>
                </a:extLst>
              </a:tr>
            </a:tbl>
          </a:graphicData>
        </a:graphic>
      </p:graphicFrame>
      <p:sp>
        <p:nvSpPr>
          <p:cNvPr id="7" name="Rectangle 6">
            <a:extLst>
              <a:ext uri="{FF2B5EF4-FFF2-40B4-BE49-F238E27FC236}">
                <a16:creationId xmlns:a16="http://schemas.microsoft.com/office/drawing/2014/main" id="{5C3711F0-0948-8436-4602-79EF5BA8F20C}"/>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BDCA458-5C0C-F0F9-036E-BCDC8AE7CB76}"/>
              </a:ext>
            </a:extLst>
          </p:cNvPr>
          <p:cNvGraphicFramePr>
            <a:graphicFrameLocks noGrp="1"/>
          </p:cNvGraphicFramePr>
          <p:nvPr>
            <p:extLst>
              <p:ext uri="{D42A27DB-BD31-4B8C-83A1-F6EECF244321}">
                <p14:modId xmlns:p14="http://schemas.microsoft.com/office/powerpoint/2010/main" val="2753131868"/>
              </p:ext>
            </p:extLst>
          </p:nvPr>
        </p:nvGraphicFramePr>
        <p:xfrm>
          <a:off x="11981508" y="170445"/>
          <a:ext cx="2213612" cy="4277088"/>
        </p:xfrm>
        <a:graphic>
          <a:graphicData uri="http://schemas.openxmlformats.org/drawingml/2006/table">
            <a:tbl>
              <a:tblPr firstRow="1" firstCol="1" bandRow="1">
                <a:tableStyleId>{8799B23B-EC83-4686-B30A-512413B5E67A}</a:tableStyleId>
              </a:tblPr>
              <a:tblGrid>
                <a:gridCol w="506879">
                  <a:extLst>
                    <a:ext uri="{9D8B030D-6E8A-4147-A177-3AD203B41FA5}">
                      <a16:colId xmlns:a16="http://schemas.microsoft.com/office/drawing/2014/main" val="4210459941"/>
                    </a:ext>
                  </a:extLst>
                </a:gridCol>
                <a:gridCol w="698966">
                  <a:extLst>
                    <a:ext uri="{9D8B030D-6E8A-4147-A177-3AD203B41FA5}">
                      <a16:colId xmlns:a16="http://schemas.microsoft.com/office/drawing/2014/main" val="1142350849"/>
                    </a:ext>
                  </a:extLst>
                </a:gridCol>
                <a:gridCol w="1007767">
                  <a:extLst>
                    <a:ext uri="{9D8B030D-6E8A-4147-A177-3AD203B41FA5}">
                      <a16:colId xmlns:a16="http://schemas.microsoft.com/office/drawing/2014/main" val="491231653"/>
                    </a:ext>
                  </a:extLst>
                </a:gridCol>
              </a:tblGrid>
              <a:tr h="390350">
                <a:tc>
                  <a:txBody>
                    <a:bodyPr/>
                    <a:lstStyle/>
                    <a:p>
                      <a:pPr algn="r">
                        <a:spcBef>
                          <a:spcPts val="1200"/>
                        </a:spcBef>
                        <a:buNone/>
                      </a:pPr>
                      <a:r>
                        <a:rPr lang="en-AU" sz="1050" kern="100" dirty="0">
                          <a:effectLst/>
                        </a:rPr>
                        <a:t>ID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Color</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a:effectLst/>
                        </a:rPr>
                        <a:t>Weight (g)</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noFill/>
                  </a:tcPr>
                </a:tc>
                <a:extLst>
                  <a:ext uri="{0D108BD9-81ED-4DB2-BD59-A6C34878D82A}">
                    <a16:rowId xmlns:a16="http://schemas.microsoft.com/office/drawing/2014/main" val="1230336952"/>
                  </a:ext>
                </a:extLst>
              </a:tr>
              <a:tr h="390350">
                <a:tc>
                  <a:txBody>
                    <a:bodyPr/>
                    <a:lstStyle/>
                    <a:p>
                      <a:pPr algn="r">
                        <a:spcBef>
                          <a:spcPts val="1200"/>
                        </a:spcBef>
                        <a:buNone/>
                      </a:pPr>
                      <a:r>
                        <a:rPr lang="en-AU" sz="1050" kern="100">
                          <a:effectLst/>
                        </a:rPr>
                        <a:t>1</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Red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dirty="0">
                          <a:effectLst/>
                        </a:rPr>
                        <a:t>1021.2</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rgbClr val="EEEEEE"/>
                    </a:solidFill>
                  </a:tcPr>
                </a:tc>
                <a:extLst>
                  <a:ext uri="{0D108BD9-81ED-4DB2-BD59-A6C34878D82A}">
                    <a16:rowId xmlns:a16="http://schemas.microsoft.com/office/drawing/2014/main" val="1721749277"/>
                  </a:ext>
                </a:extLst>
              </a:tr>
              <a:tr h="390350">
                <a:tc>
                  <a:txBody>
                    <a:bodyPr/>
                    <a:lstStyle/>
                    <a:p>
                      <a:pPr algn="r">
                        <a:spcBef>
                          <a:spcPts val="1200"/>
                        </a:spcBef>
                        <a:buNone/>
                      </a:pPr>
                      <a:r>
                        <a:rPr lang="en-AU" sz="1050" kern="100">
                          <a:effectLst/>
                        </a:rPr>
                        <a:t>2</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Red</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a:effectLst/>
                        </a:rPr>
                        <a:t>1027.0</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noFill/>
                  </a:tcPr>
                </a:tc>
                <a:extLst>
                  <a:ext uri="{0D108BD9-81ED-4DB2-BD59-A6C34878D82A}">
                    <a16:rowId xmlns:a16="http://schemas.microsoft.com/office/drawing/2014/main" val="3028964385"/>
                  </a:ext>
                </a:extLst>
              </a:tr>
              <a:tr h="390350">
                <a:tc>
                  <a:txBody>
                    <a:bodyPr/>
                    <a:lstStyle/>
                    <a:p>
                      <a:pPr algn="r">
                        <a:spcBef>
                          <a:spcPts val="1200"/>
                        </a:spcBef>
                        <a:buNone/>
                      </a:pPr>
                      <a:r>
                        <a:rPr lang="en-AU" sz="1050" kern="100">
                          <a:effectLst/>
                        </a:rPr>
                        <a:t>3</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Red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dirty="0">
                          <a:effectLst/>
                        </a:rPr>
                        <a:t>1012.5</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rgbClr val="EEEEEE"/>
                    </a:solidFill>
                  </a:tcPr>
                </a:tc>
                <a:extLst>
                  <a:ext uri="{0D108BD9-81ED-4DB2-BD59-A6C34878D82A}">
                    <a16:rowId xmlns:a16="http://schemas.microsoft.com/office/drawing/2014/main" val="2151896463"/>
                  </a:ext>
                </a:extLst>
              </a:tr>
              <a:tr h="390350">
                <a:tc>
                  <a:txBody>
                    <a:bodyPr/>
                    <a:lstStyle/>
                    <a:p>
                      <a:pPr algn="r">
                        <a:spcBef>
                          <a:spcPts val="1200"/>
                        </a:spcBef>
                        <a:buNone/>
                      </a:pPr>
                      <a:r>
                        <a:rPr lang="en-AU" sz="1050" kern="100" dirty="0">
                          <a:effectLst/>
                        </a:rPr>
                        <a:t>4</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Blue</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a:effectLst/>
                        </a:rPr>
                        <a:t>1010.4</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noFill/>
                  </a:tcPr>
                </a:tc>
                <a:extLst>
                  <a:ext uri="{0D108BD9-81ED-4DB2-BD59-A6C34878D82A}">
                    <a16:rowId xmlns:a16="http://schemas.microsoft.com/office/drawing/2014/main" val="3925549297"/>
                  </a:ext>
                </a:extLst>
              </a:tr>
              <a:tr h="390350">
                <a:tc>
                  <a:txBody>
                    <a:bodyPr/>
                    <a:lstStyle/>
                    <a:p>
                      <a:pPr algn="r">
                        <a:spcBef>
                          <a:spcPts val="1200"/>
                        </a:spcBef>
                        <a:buNone/>
                      </a:pPr>
                      <a:r>
                        <a:rPr lang="en-AU" sz="1050" kern="100">
                          <a:effectLst/>
                        </a:rPr>
                        <a:t>5</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a:effectLst/>
                        </a:rPr>
                        <a:t>Blue</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dirty="0">
                          <a:effectLst/>
                        </a:rPr>
                        <a:t>1019.5</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rgbClr val="EEEEEE"/>
                    </a:solidFill>
                  </a:tcPr>
                </a:tc>
                <a:extLst>
                  <a:ext uri="{0D108BD9-81ED-4DB2-BD59-A6C34878D82A}">
                    <a16:rowId xmlns:a16="http://schemas.microsoft.com/office/drawing/2014/main" val="3967322233"/>
                  </a:ext>
                </a:extLst>
              </a:tr>
              <a:tr h="390350">
                <a:tc>
                  <a:txBody>
                    <a:bodyPr/>
                    <a:lstStyle/>
                    <a:p>
                      <a:pPr algn="r">
                        <a:spcBef>
                          <a:spcPts val="1200"/>
                        </a:spcBef>
                        <a:buNone/>
                      </a:pPr>
                      <a:r>
                        <a:rPr lang="en-AU" sz="1050" kern="100">
                          <a:effectLst/>
                        </a:rPr>
                        <a:t>6</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Gold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a:effectLst/>
                        </a:rPr>
                        <a:t>1016.4</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noFill/>
                  </a:tcPr>
                </a:tc>
                <a:extLst>
                  <a:ext uri="{0D108BD9-81ED-4DB2-BD59-A6C34878D82A}">
                    <a16:rowId xmlns:a16="http://schemas.microsoft.com/office/drawing/2014/main" val="2902972785"/>
                  </a:ext>
                </a:extLst>
              </a:tr>
              <a:tr h="390350">
                <a:tc>
                  <a:txBody>
                    <a:bodyPr/>
                    <a:lstStyle/>
                    <a:p>
                      <a:pPr algn="r">
                        <a:spcBef>
                          <a:spcPts val="1200"/>
                        </a:spcBef>
                        <a:buNone/>
                      </a:pPr>
                      <a:r>
                        <a:rPr lang="en-AU" sz="1050" kern="100">
                          <a:effectLst/>
                        </a:rPr>
                        <a:t>7</a:t>
                      </a:r>
                      <a:endParaRPr lang="en-AU" sz="11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Gold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dirty="0">
                          <a:effectLst/>
                        </a:rPr>
                        <a:t>995.4</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rgbClr val="EEEEEE"/>
                    </a:solidFill>
                  </a:tcPr>
                </a:tc>
                <a:extLst>
                  <a:ext uri="{0D108BD9-81ED-4DB2-BD59-A6C34878D82A}">
                    <a16:rowId xmlns:a16="http://schemas.microsoft.com/office/drawing/2014/main" val="612432397"/>
                  </a:ext>
                </a:extLst>
              </a:tr>
              <a:tr h="390350">
                <a:tc>
                  <a:txBody>
                    <a:bodyPr/>
                    <a:lstStyle/>
                    <a:p>
                      <a:pPr algn="r">
                        <a:spcBef>
                          <a:spcPts val="1200"/>
                        </a:spcBef>
                        <a:buNone/>
                      </a:pPr>
                      <a:r>
                        <a:rPr lang="en-AU" sz="1050" kern="100" dirty="0">
                          <a:effectLst/>
                        </a:rPr>
                        <a:t>8</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1050" kern="100" dirty="0">
                          <a:effectLst/>
                        </a:rPr>
                        <a:t>Gold</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solidFill>
                      <a:schemeClr val="accent1">
                        <a:lumMod val="20000"/>
                        <a:lumOff val="80000"/>
                      </a:schemeClr>
                    </a:solidFill>
                  </a:tcPr>
                </a:tc>
                <a:tc>
                  <a:txBody>
                    <a:bodyPr/>
                    <a:lstStyle/>
                    <a:p>
                      <a:pPr algn="r">
                        <a:spcBef>
                          <a:spcPts val="1200"/>
                        </a:spcBef>
                        <a:buNone/>
                      </a:pPr>
                      <a:r>
                        <a:rPr lang="en-AU" sz="1050" kern="100" dirty="0">
                          <a:effectLst/>
                        </a:rPr>
                        <a:t>1012.8</a:t>
                      </a:r>
                      <a:endParaRPr lang="en-AU" sz="1100" kern="100" dirty="0">
                        <a:effectLst/>
                        <a:latin typeface="Times New Roman" panose="02020603050405020304" pitchFamily="18" charset="0"/>
                        <a:ea typeface="Times New Roman" panose="02020603050405020304" pitchFamily="18" charset="0"/>
                      </a:endParaRPr>
                    </a:p>
                  </a:txBody>
                  <a:tcPr marL="157606" marR="157606" marT="157606" marB="157606" anchor="ctr">
                    <a:noFill/>
                  </a:tcPr>
                </a:tc>
                <a:extLst>
                  <a:ext uri="{0D108BD9-81ED-4DB2-BD59-A6C34878D82A}">
                    <a16:rowId xmlns:a16="http://schemas.microsoft.com/office/drawing/2014/main" val="2678674343"/>
                  </a:ext>
                </a:extLst>
              </a:tr>
            </a:tbl>
          </a:graphicData>
        </a:graphic>
      </p:graphicFrame>
    </p:spTree>
    <p:extLst>
      <p:ext uri="{BB962C8B-B14F-4D97-AF65-F5344CB8AC3E}">
        <p14:creationId xmlns:p14="http://schemas.microsoft.com/office/powerpoint/2010/main" val="389398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F653-3C4A-701F-B003-799F1A3D187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7C7D5C0-42BA-2716-9FA6-70703D9C1776}"/>
              </a:ext>
            </a:extLst>
          </p:cNvPr>
          <p:cNvSpPr txBox="1"/>
          <p:nvPr/>
        </p:nvSpPr>
        <p:spPr>
          <a:xfrm>
            <a:off x="700643" y="352286"/>
            <a:ext cx="10189029" cy="954107"/>
          </a:xfrm>
          <a:prstGeom prst="rect">
            <a:avLst/>
          </a:prstGeom>
          <a:noFill/>
        </p:spPr>
        <p:txBody>
          <a:bodyPr wrap="square">
            <a:spAutoFit/>
          </a:bodyPr>
          <a:lstStyle/>
          <a:p>
            <a:pPr>
              <a:spcBef>
                <a:spcPts val="930"/>
              </a:spcBef>
              <a:buNone/>
            </a:pPr>
            <a:r>
              <a:rPr lang="en-AU" sz="2800" b="1" dirty="0">
                <a:solidFill>
                  <a:srgbClr val="000000"/>
                </a:solidFill>
                <a:effectLst/>
                <a:latin typeface="Helvetica Neue" panose="02000503000000020004" pitchFamily="2" charset="0"/>
                <a:ea typeface="Times New Roman" panose="02020603050405020304" pitchFamily="18" charset="0"/>
              </a:rPr>
              <a:t>Q3</a:t>
            </a:r>
            <a:endParaRPr lang="en-AU" sz="2400" dirty="0">
              <a:effectLst/>
              <a:latin typeface="Times New Roman" panose="02020603050405020304" pitchFamily="18" charset="0"/>
              <a:ea typeface="Times New Roman" panose="02020603050405020304" pitchFamily="18" charset="0"/>
            </a:endParaRPr>
          </a:p>
          <a:p>
            <a:pPr>
              <a:spcBef>
                <a:spcPts val="1200"/>
              </a:spcBef>
            </a:pPr>
            <a:r>
              <a:rPr lang="en-AU" sz="1800" dirty="0">
                <a:solidFill>
                  <a:srgbClr val="000000"/>
                </a:solidFill>
                <a:effectLst/>
                <a:latin typeface="Helvetica Neue" panose="02000503000000020004" pitchFamily="2" charset="0"/>
                <a:ea typeface="Times New Roman" panose="02020603050405020304" pitchFamily="18" charset="0"/>
              </a:rPr>
              <a:t>How could the discrete variable be converted to a continuous numeric variable?</a:t>
            </a:r>
            <a:endParaRPr lang="en-AU" sz="24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380310D0-AF1A-DDDE-E00C-EF663D73741B}"/>
              </a:ext>
            </a:extLst>
          </p:cNvPr>
          <p:cNvGraphicFramePr>
            <a:graphicFrameLocks noGrp="1"/>
          </p:cNvGraphicFramePr>
          <p:nvPr>
            <p:extLst>
              <p:ext uri="{D42A27DB-BD31-4B8C-83A1-F6EECF244321}">
                <p14:modId xmlns:p14="http://schemas.microsoft.com/office/powerpoint/2010/main" val="1845410576"/>
              </p:ext>
            </p:extLst>
          </p:nvPr>
        </p:nvGraphicFramePr>
        <p:xfrm>
          <a:off x="2574017" y="1859579"/>
          <a:ext cx="7270625" cy="5649597"/>
        </p:xfrm>
        <a:graphic>
          <a:graphicData uri="http://schemas.openxmlformats.org/drawingml/2006/table">
            <a:tbl>
              <a:tblPr firstRow="1" firstCol="1" bandRow="1">
                <a:tableStyleId>{5C22544A-7EE6-4342-B048-85BDC9FD1C3A}</a:tableStyleId>
              </a:tblPr>
              <a:tblGrid>
                <a:gridCol w="1454125">
                  <a:extLst>
                    <a:ext uri="{9D8B030D-6E8A-4147-A177-3AD203B41FA5}">
                      <a16:colId xmlns:a16="http://schemas.microsoft.com/office/drawing/2014/main" val="3637385445"/>
                    </a:ext>
                  </a:extLst>
                </a:gridCol>
                <a:gridCol w="1454125">
                  <a:extLst>
                    <a:ext uri="{9D8B030D-6E8A-4147-A177-3AD203B41FA5}">
                      <a16:colId xmlns:a16="http://schemas.microsoft.com/office/drawing/2014/main" val="3809361502"/>
                    </a:ext>
                  </a:extLst>
                </a:gridCol>
                <a:gridCol w="1454125">
                  <a:extLst>
                    <a:ext uri="{9D8B030D-6E8A-4147-A177-3AD203B41FA5}">
                      <a16:colId xmlns:a16="http://schemas.microsoft.com/office/drawing/2014/main" val="3361716509"/>
                    </a:ext>
                  </a:extLst>
                </a:gridCol>
                <a:gridCol w="1454125">
                  <a:extLst>
                    <a:ext uri="{9D8B030D-6E8A-4147-A177-3AD203B41FA5}">
                      <a16:colId xmlns:a16="http://schemas.microsoft.com/office/drawing/2014/main" val="3035129277"/>
                    </a:ext>
                  </a:extLst>
                </a:gridCol>
                <a:gridCol w="1454125">
                  <a:extLst>
                    <a:ext uri="{9D8B030D-6E8A-4147-A177-3AD203B41FA5}">
                      <a16:colId xmlns:a16="http://schemas.microsoft.com/office/drawing/2014/main" val="2826587007"/>
                    </a:ext>
                  </a:extLst>
                </a:gridCol>
              </a:tblGrid>
              <a:tr h="627733">
                <a:tc>
                  <a:txBody>
                    <a:bodyPr/>
                    <a:lstStyle/>
                    <a:p>
                      <a:pPr algn="r">
                        <a:spcBef>
                          <a:spcPts val="1200"/>
                        </a:spcBef>
                        <a:buNone/>
                      </a:pPr>
                      <a:r>
                        <a:rPr lang="en-AU" sz="1800" kern="100" dirty="0">
                          <a:effectLst/>
                        </a:rPr>
                        <a:t>ID</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R</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B</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G</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Weight (g)</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68812118"/>
                  </a:ext>
                </a:extLst>
              </a:tr>
              <a:tr h="627733">
                <a:tc>
                  <a:txBody>
                    <a:bodyPr/>
                    <a:lstStyle/>
                    <a:p>
                      <a:pPr algn="r">
                        <a:spcBef>
                          <a:spcPts val="1200"/>
                        </a:spcBef>
                        <a:buNone/>
                      </a:pPr>
                      <a:r>
                        <a:rPr lang="en-AU" sz="1800" kern="100">
                          <a:effectLst/>
                        </a:rPr>
                        <a:t>1</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1021.2</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378247501"/>
                  </a:ext>
                </a:extLst>
              </a:tr>
              <a:tr h="627733">
                <a:tc>
                  <a:txBody>
                    <a:bodyPr/>
                    <a:lstStyle/>
                    <a:p>
                      <a:pPr algn="r">
                        <a:spcBef>
                          <a:spcPts val="1200"/>
                        </a:spcBef>
                        <a:buNone/>
                      </a:pPr>
                      <a:r>
                        <a:rPr lang="en-AU" sz="1800" kern="100">
                          <a:effectLst/>
                        </a:rPr>
                        <a:t>2</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1027.0</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383770613"/>
                  </a:ext>
                </a:extLst>
              </a:tr>
              <a:tr h="627733">
                <a:tc>
                  <a:txBody>
                    <a:bodyPr/>
                    <a:lstStyle/>
                    <a:p>
                      <a:pPr algn="r">
                        <a:spcBef>
                          <a:spcPts val="1200"/>
                        </a:spcBef>
                        <a:buNone/>
                      </a:pPr>
                      <a:r>
                        <a:rPr lang="en-AU" sz="1800" kern="100">
                          <a:effectLst/>
                        </a:rPr>
                        <a:t>3</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1012.5</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922367611"/>
                  </a:ext>
                </a:extLst>
              </a:tr>
              <a:tr h="627733">
                <a:tc>
                  <a:txBody>
                    <a:bodyPr/>
                    <a:lstStyle/>
                    <a:p>
                      <a:pPr algn="r">
                        <a:spcBef>
                          <a:spcPts val="1200"/>
                        </a:spcBef>
                        <a:buNone/>
                      </a:pPr>
                      <a:r>
                        <a:rPr lang="en-AU" sz="1800" kern="100">
                          <a:effectLst/>
                        </a:rPr>
                        <a:t>4</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a:effectLst/>
                        </a:rPr>
                        <a:t>1010.4</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22125873"/>
                  </a:ext>
                </a:extLst>
              </a:tr>
              <a:tr h="627733">
                <a:tc>
                  <a:txBody>
                    <a:bodyPr/>
                    <a:lstStyle/>
                    <a:p>
                      <a:pPr algn="r">
                        <a:spcBef>
                          <a:spcPts val="1200"/>
                        </a:spcBef>
                        <a:buNone/>
                      </a:pPr>
                      <a:r>
                        <a:rPr lang="en-AU" sz="1800" kern="100">
                          <a:effectLst/>
                        </a:rPr>
                        <a:t>5</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1019.5</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0708892"/>
                  </a:ext>
                </a:extLst>
              </a:tr>
              <a:tr h="627733">
                <a:tc>
                  <a:txBody>
                    <a:bodyPr/>
                    <a:lstStyle/>
                    <a:p>
                      <a:pPr algn="r">
                        <a:spcBef>
                          <a:spcPts val="1200"/>
                        </a:spcBef>
                        <a:buNone/>
                      </a:pPr>
                      <a:r>
                        <a:rPr lang="en-AU" sz="1800" kern="100">
                          <a:effectLst/>
                        </a:rPr>
                        <a:t>6</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1016.4</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84405291"/>
                  </a:ext>
                </a:extLst>
              </a:tr>
              <a:tr h="627733">
                <a:tc>
                  <a:txBody>
                    <a:bodyPr/>
                    <a:lstStyle/>
                    <a:p>
                      <a:pPr algn="r">
                        <a:spcBef>
                          <a:spcPts val="1200"/>
                        </a:spcBef>
                        <a:buNone/>
                      </a:pPr>
                      <a:r>
                        <a:rPr lang="en-AU" sz="1800" kern="100">
                          <a:effectLst/>
                        </a:rPr>
                        <a:t>7</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995.4</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87394111"/>
                  </a:ext>
                </a:extLst>
              </a:tr>
              <a:tr h="627733">
                <a:tc>
                  <a:txBody>
                    <a:bodyPr/>
                    <a:lstStyle/>
                    <a:p>
                      <a:pPr algn="r">
                        <a:spcBef>
                          <a:spcPts val="1200"/>
                        </a:spcBef>
                        <a:buNone/>
                      </a:pPr>
                      <a:r>
                        <a:rPr lang="en-AU" sz="1800" kern="100">
                          <a:effectLst/>
                        </a:rPr>
                        <a:t>8</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0</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1800" kern="100" dirty="0">
                          <a:effectLst/>
                        </a:rPr>
                        <a:t>1012.8</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889139518"/>
                  </a:ext>
                </a:extLst>
              </a:tr>
            </a:tbl>
          </a:graphicData>
        </a:graphic>
      </p:graphicFrame>
      <p:sp>
        <p:nvSpPr>
          <p:cNvPr id="2" name="Rectangle 1">
            <a:extLst>
              <a:ext uri="{FF2B5EF4-FFF2-40B4-BE49-F238E27FC236}">
                <a16:creationId xmlns:a16="http://schemas.microsoft.com/office/drawing/2014/main" id="{3AE24FA1-4444-0948-E2BD-C5327B90E134}"/>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0A46E1-2831-0765-A807-288D6B09914C}"/>
              </a:ext>
            </a:extLst>
          </p:cNvPr>
          <p:cNvSpPr txBox="1"/>
          <p:nvPr/>
        </p:nvSpPr>
        <p:spPr>
          <a:xfrm>
            <a:off x="11798710" y="1607574"/>
            <a:ext cx="1465466" cy="1384995"/>
          </a:xfrm>
          <a:prstGeom prst="rect">
            <a:avLst/>
          </a:prstGeom>
          <a:noFill/>
        </p:spPr>
        <p:txBody>
          <a:bodyPr wrap="none" rtlCol="0">
            <a:spAutoFit/>
          </a:bodyPr>
          <a:lstStyle/>
          <a:p>
            <a:r>
              <a:rPr lang="en-US" sz="2800" dirty="0">
                <a:solidFill>
                  <a:srgbClr val="0070C0"/>
                </a:solidFill>
              </a:rPr>
              <a:t>R – 1 0 0</a:t>
            </a:r>
          </a:p>
          <a:p>
            <a:r>
              <a:rPr lang="en-US" sz="2800" dirty="0">
                <a:solidFill>
                  <a:srgbClr val="0070C0"/>
                </a:solidFill>
              </a:rPr>
              <a:t>B – 0 1 0</a:t>
            </a:r>
          </a:p>
          <a:p>
            <a:r>
              <a:rPr lang="en-US" sz="2800" dirty="0">
                <a:solidFill>
                  <a:srgbClr val="0070C0"/>
                </a:solidFill>
              </a:rPr>
              <a:t>G – 0 0 1</a:t>
            </a:r>
          </a:p>
        </p:txBody>
      </p:sp>
    </p:spTree>
    <p:extLst>
      <p:ext uri="{BB962C8B-B14F-4D97-AF65-F5344CB8AC3E}">
        <p14:creationId xmlns:p14="http://schemas.microsoft.com/office/powerpoint/2010/main" val="2011978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E1069-613C-B892-51DB-E8C6524B723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AD33A9E-47A7-62C8-BFCC-4B54E20864BE}"/>
              </a:ext>
            </a:extLst>
          </p:cNvPr>
          <p:cNvSpPr/>
          <p:nvPr/>
        </p:nvSpPr>
        <p:spPr>
          <a:xfrm>
            <a:off x="533299" y="249898"/>
            <a:ext cx="11308913"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Naive Bayes Equation</a:t>
            </a:r>
            <a:endParaRPr lang="en-US" sz="4450" dirty="0"/>
          </a:p>
        </p:txBody>
      </p:sp>
      <p:sp>
        <p:nvSpPr>
          <p:cNvPr id="3" name="Text 1">
            <a:extLst>
              <a:ext uri="{FF2B5EF4-FFF2-40B4-BE49-F238E27FC236}">
                <a16:creationId xmlns:a16="http://schemas.microsoft.com/office/drawing/2014/main" id="{1A4A2FAB-5B41-43A2-EDDE-3F9E854C50F2}"/>
              </a:ext>
            </a:extLst>
          </p:cNvPr>
          <p:cNvSpPr/>
          <p:nvPr/>
        </p:nvSpPr>
        <p:spPr>
          <a:xfrm>
            <a:off x="793790" y="441676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Naive Bayes equation is P(A|B) = [P(B|A) * P(A)] / P(B). This calculates the probability of hypothesis A given evidence B.</a:t>
            </a:r>
            <a:endParaRPr lang="en-US" sz="1750" dirty="0"/>
          </a:p>
        </p:txBody>
      </p:sp>
      <p:sp>
        <p:nvSpPr>
          <p:cNvPr id="4" name="Text 2">
            <a:extLst>
              <a:ext uri="{FF2B5EF4-FFF2-40B4-BE49-F238E27FC236}">
                <a16:creationId xmlns:a16="http://schemas.microsoft.com/office/drawing/2014/main" id="{893D3E7C-7E3F-0858-A40C-16F2D5E9EA5D}"/>
              </a:ext>
            </a:extLst>
          </p:cNvPr>
          <p:cNvSpPr/>
          <p:nvPr/>
        </p:nvSpPr>
        <p:spPr>
          <a:xfrm>
            <a:off x="793790" y="52616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Components</a:t>
            </a:r>
            <a:endParaRPr lang="en-US" sz="2200" dirty="0"/>
          </a:p>
        </p:txBody>
      </p:sp>
      <p:sp>
        <p:nvSpPr>
          <p:cNvPr id="5" name="Text 3">
            <a:extLst>
              <a:ext uri="{FF2B5EF4-FFF2-40B4-BE49-F238E27FC236}">
                <a16:creationId xmlns:a16="http://schemas.microsoft.com/office/drawing/2014/main" id="{54379AFE-DB31-93BD-53F5-DD23A52CDB09}"/>
              </a:ext>
            </a:extLst>
          </p:cNvPr>
          <p:cNvSpPr/>
          <p:nvPr/>
        </p:nvSpPr>
        <p:spPr>
          <a:xfrm>
            <a:off x="793790" y="584277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Posterior: Probability of A given B</a:t>
            </a:r>
            <a:endParaRPr lang="en-US" sz="1750" dirty="0"/>
          </a:p>
        </p:txBody>
      </p:sp>
      <p:sp>
        <p:nvSpPr>
          <p:cNvPr id="6" name="Text 4">
            <a:extLst>
              <a:ext uri="{FF2B5EF4-FFF2-40B4-BE49-F238E27FC236}">
                <a16:creationId xmlns:a16="http://schemas.microsoft.com/office/drawing/2014/main" id="{CD4B8484-06CF-B11D-F52E-F4E32C58F7A1}"/>
              </a:ext>
            </a:extLst>
          </p:cNvPr>
          <p:cNvSpPr/>
          <p:nvPr/>
        </p:nvSpPr>
        <p:spPr>
          <a:xfrm>
            <a:off x="793790" y="62849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Prior: Probability of A before evidence</a:t>
            </a:r>
            <a:endParaRPr lang="en-US" sz="1750" dirty="0"/>
          </a:p>
        </p:txBody>
      </p:sp>
      <p:sp>
        <p:nvSpPr>
          <p:cNvPr id="7" name="Text 5">
            <a:extLst>
              <a:ext uri="{FF2B5EF4-FFF2-40B4-BE49-F238E27FC236}">
                <a16:creationId xmlns:a16="http://schemas.microsoft.com/office/drawing/2014/main" id="{247187AF-558B-EF7F-01F4-A87CFE83B1D6}"/>
              </a:ext>
            </a:extLst>
          </p:cNvPr>
          <p:cNvSpPr/>
          <p:nvPr/>
        </p:nvSpPr>
        <p:spPr>
          <a:xfrm>
            <a:off x="793790" y="672717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Likelihood: Probability of B given A</a:t>
            </a:r>
            <a:endParaRPr lang="en-US" sz="1750" dirty="0"/>
          </a:p>
        </p:txBody>
      </p:sp>
      <p:sp>
        <p:nvSpPr>
          <p:cNvPr id="8" name="Text 6">
            <a:extLst>
              <a:ext uri="{FF2B5EF4-FFF2-40B4-BE49-F238E27FC236}">
                <a16:creationId xmlns:a16="http://schemas.microsoft.com/office/drawing/2014/main" id="{29FD7738-EAE5-C814-8A28-9E37C03BE323}"/>
              </a:ext>
            </a:extLst>
          </p:cNvPr>
          <p:cNvSpPr/>
          <p:nvPr/>
        </p:nvSpPr>
        <p:spPr>
          <a:xfrm>
            <a:off x="793790" y="716936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Evidence: Probability of B</a:t>
            </a:r>
            <a:endParaRPr lang="en-US" sz="1750" dirty="0"/>
          </a:p>
        </p:txBody>
      </p:sp>
      <p:sp>
        <p:nvSpPr>
          <p:cNvPr id="9" name="Text 7">
            <a:extLst>
              <a:ext uri="{FF2B5EF4-FFF2-40B4-BE49-F238E27FC236}">
                <a16:creationId xmlns:a16="http://schemas.microsoft.com/office/drawing/2014/main" id="{5DA50F4B-EDD9-F614-33FA-C6F9D509F12D}"/>
              </a:ext>
            </a:extLst>
          </p:cNvPr>
          <p:cNvSpPr/>
          <p:nvPr/>
        </p:nvSpPr>
        <p:spPr>
          <a:xfrm>
            <a:off x="7599521" y="52616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Key Assumption</a:t>
            </a:r>
            <a:endParaRPr lang="en-US" sz="2200" dirty="0"/>
          </a:p>
        </p:txBody>
      </p:sp>
      <p:sp>
        <p:nvSpPr>
          <p:cNvPr id="10" name="Text 8">
            <a:extLst>
              <a:ext uri="{FF2B5EF4-FFF2-40B4-BE49-F238E27FC236}">
                <a16:creationId xmlns:a16="http://schemas.microsoft.com/office/drawing/2014/main" id="{C53C4724-DFDF-4155-292F-948B67B14E9B}"/>
              </a:ext>
            </a:extLst>
          </p:cNvPr>
          <p:cNvSpPr/>
          <p:nvPr/>
        </p:nvSpPr>
        <p:spPr>
          <a:xfrm>
            <a:off x="7599521" y="5842774"/>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Feature independence is assumed, which is why it's "Naive". </a:t>
            </a:r>
            <a:endParaRPr lang="en-US" sz="1750" dirty="0"/>
          </a:p>
        </p:txBody>
      </p:sp>
      <p:pic>
        <p:nvPicPr>
          <p:cNvPr id="2052" name="Picture 4" descr="5-Minute Machine Learning. Bayes Theorem and Naive Bayes | by Andre  Violante | TDS Archive | Medium">
            <a:extLst>
              <a:ext uri="{FF2B5EF4-FFF2-40B4-BE49-F238E27FC236}">
                <a16:creationId xmlns:a16="http://schemas.microsoft.com/office/drawing/2014/main" id="{FDB267AC-8622-C47E-83D3-BC70E22949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779"/>
          <a:stretch/>
        </p:blipFill>
        <p:spPr bwMode="auto">
          <a:xfrm>
            <a:off x="4427743" y="1084254"/>
            <a:ext cx="4681404" cy="32069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4E285BF-ADDB-AFFE-C168-CA3F4CEC4C09}"/>
              </a:ext>
            </a:extLst>
          </p:cNvPr>
          <p:cNvSpPr txBox="1"/>
          <p:nvPr/>
        </p:nvSpPr>
        <p:spPr>
          <a:xfrm>
            <a:off x="7816645" y="3199766"/>
            <a:ext cx="1032387" cy="307777"/>
          </a:xfrm>
          <a:prstGeom prst="rect">
            <a:avLst/>
          </a:prstGeom>
          <a:solidFill>
            <a:schemeClr val="bg1"/>
          </a:solidFill>
        </p:spPr>
        <p:txBody>
          <a:bodyPr wrap="square" rtlCol="0">
            <a:spAutoFit/>
          </a:bodyPr>
          <a:lstStyle/>
          <a:p>
            <a:r>
              <a:rPr lang="en-US" sz="1400" dirty="0"/>
              <a:t>Evidence</a:t>
            </a:r>
          </a:p>
        </p:txBody>
      </p:sp>
      <p:sp>
        <p:nvSpPr>
          <p:cNvPr id="12" name="Rectangle 11">
            <a:extLst>
              <a:ext uri="{FF2B5EF4-FFF2-40B4-BE49-F238E27FC236}">
                <a16:creationId xmlns:a16="http://schemas.microsoft.com/office/drawing/2014/main" id="{E29B025D-B886-20EC-751B-E84636D4FF8C}"/>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38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Minute Machine Learning. Bayes Theorem and Naive Bayes | by Andre  Violante | TDS Archive | Medium">
            <a:extLst>
              <a:ext uri="{FF2B5EF4-FFF2-40B4-BE49-F238E27FC236}">
                <a16:creationId xmlns:a16="http://schemas.microsoft.com/office/drawing/2014/main" id="{87D32A7D-CB49-10CE-F255-73F72FD92B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507"/>
          <a:stretch/>
        </p:blipFill>
        <p:spPr bwMode="auto">
          <a:xfrm>
            <a:off x="1512529" y="2797087"/>
            <a:ext cx="10301849" cy="11124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C0936D-A8A2-1DF8-41CF-9992338A5FE5}"/>
              </a:ext>
            </a:extLst>
          </p:cNvPr>
          <p:cNvSpPr txBox="1"/>
          <p:nvPr/>
        </p:nvSpPr>
        <p:spPr>
          <a:xfrm>
            <a:off x="3200400" y="1415842"/>
            <a:ext cx="4114800" cy="400110"/>
          </a:xfrm>
          <a:prstGeom prst="rect">
            <a:avLst/>
          </a:prstGeom>
          <a:noFill/>
        </p:spPr>
        <p:txBody>
          <a:bodyPr wrap="square" rtlCol="0">
            <a:spAutoFit/>
          </a:bodyPr>
          <a:lstStyle/>
          <a:p>
            <a:r>
              <a:rPr lang="en-US" sz="2000" dirty="0"/>
              <a:t>T= &lt; x</a:t>
            </a:r>
            <a:r>
              <a:rPr lang="en-US" sz="2000" baseline="-25000" dirty="0"/>
              <a:t>1 </a:t>
            </a:r>
            <a:r>
              <a:rPr lang="en-US" sz="2000" dirty="0"/>
              <a:t>, x</a:t>
            </a:r>
            <a:r>
              <a:rPr lang="en-US" sz="2000" baseline="-25000" dirty="0"/>
              <a:t>2, </a:t>
            </a:r>
            <a:r>
              <a:rPr lang="en-US" sz="2000" dirty="0"/>
              <a:t>. . . . ., x</a:t>
            </a:r>
            <a:r>
              <a:rPr lang="en-US" sz="2000" baseline="-25000" dirty="0"/>
              <a:t>n</a:t>
            </a:r>
            <a:r>
              <a:rPr lang="en-US" sz="2000" dirty="0"/>
              <a:t> &gt;</a:t>
            </a:r>
          </a:p>
        </p:txBody>
      </p:sp>
      <p:sp>
        <p:nvSpPr>
          <p:cNvPr id="3" name="TextBox 2">
            <a:extLst>
              <a:ext uri="{FF2B5EF4-FFF2-40B4-BE49-F238E27FC236}">
                <a16:creationId xmlns:a16="http://schemas.microsoft.com/office/drawing/2014/main" id="{06AD6465-36FC-FFD3-D216-CED08EFDED4E}"/>
              </a:ext>
            </a:extLst>
          </p:cNvPr>
          <p:cNvSpPr txBox="1"/>
          <p:nvPr/>
        </p:nvSpPr>
        <p:spPr>
          <a:xfrm>
            <a:off x="7595418" y="1446620"/>
            <a:ext cx="1056700" cy="369332"/>
          </a:xfrm>
          <a:prstGeom prst="rect">
            <a:avLst/>
          </a:prstGeom>
          <a:noFill/>
        </p:spPr>
        <p:txBody>
          <a:bodyPr wrap="none" rtlCol="0">
            <a:spAutoFit/>
          </a:bodyPr>
          <a:lstStyle/>
          <a:p>
            <a:r>
              <a:rPr lang="en-US" dirty="0">
                <a:latin typeface=""/>
              </a:rPr>
              <a:t>Instance</a:t>
            </a:r>
          </a:p>
        </p:txBody>
      </p:sp>
      <p:cxnSp>
        <p:nvCxnSpPr>
          <p:cNvPr id="5" name="Straight Arrow Connector 4">
            <a:extLst>
              <a:ext uri="{FF2B5EF4-FFF2-40B4-BE49-F238E27FC236}">
                <a16:creationId xmlns:a16="http://schemas.microsoft.com/office/drawing/2014/main" id="{FD30F34E-58C1-C587-F9F2-C5DE07CB1EE8}"/>
              </a:ext>
            </a:extLst>
          </p:cNvPr>
          <p:cNvCxnSpPr/>
          <p:nvPr/>
        </p:nvCxnSpPr>
        <p:spPr>
          <a:xfrm flipH="1">
            <a:off x="6002594" y="1645395"/>
            <a:ext cx="1135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2" descr="5-Minute Machine Learning. Bayes Theorem and Naive Bayes | by Andre  Violante | TDS Archive | Medium">
            <a:extLst>
              <a:ext uri="{FF2B5EF4-FFF2-40B4-BE49-F238E27FC236}">
                <a16:creationId xmlns:a16="http://schemas.microsoft.com/office/drawing/2014/main" id="{BAE6311E-71A6-6AB7-371B-3848D3EFC9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454"/>
          <a:stretch/>
        </p:blipFill>
        <p:spPr bwMode="auto">
          <a:xfrm>
            <a:off x="1512529" y="4357268"/>
            <a:ext cx="10301849" cy="14207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015C319-E205-C255-E17C-8CC77976A990}"/>
              </a:ext>
            </a:extLst>
          </p:cNvPr>
          <p:cNvSpPr txBox="1"/>
          <p:nvPr/>
        </p:nvSpPr>
        <p:spPr>
          <a:xfrm>
            <a:off x="6916995" y="4357268"/>
            <a:ext cx="4467890" cy="369332"/>
          </a:xfrm>
          <a:prstGeom prst="rect">
            <a:avLst/>
          </a:prstGeom>
          <a:noFill/>
        </p:spPr>
        <p:txBody>
          <a:bodyPr wrap="none" rtlCol="0">
            <a:spAutoFit/>
          </a:bodyPr>
          <a:lstStyle/>
          <a:p>
            <a:r>
              <a:rPr lang="en-US" dirty="0">
                <a:latin typeface=""/>
              </a:rPr>
              <a:t>Naïve assumption: Feature independence</a:t>
            </a:r>
          </a:p>
        </p:txBody>
      </p:sp>
      <p:sp>
        <p:nvSpPr>
          <p:cNvPr id="9" name="Text 0">
            <a:extLst>
              <a:ext uri="{FF2B5EF4-FFF2-40B4-BE49-F238E27FC236}">
                <a16:creationId xmlns:a16="http://schemas.microsoft.com/office/drawing/2014/main" id="{7C8AA9BA-CF05-1D46-82A7-074063B7CCB2}"/>
              </a:ext>
            </a:extLst>
          </p:cNvPr>
          <p:cNvSpPr/>
          <p:nvPr/>
        </p:nvSpPr>
        <p:spPr>
          <a:xfrm>
            <a:off x="651286" y="249898"/>
            <a:ext cx="11308913"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Naive Bayes Classifier</a:t>
            </a:r>
            <a:endParaRPr lang="en-US" sz="4450" dirty="0"/>
          </a:p>
        </p:txBody>
      </p:sp>
      <p:pic>
        <p:nvPicPr>
          <p:cNvPr id="3076" name="Picture 4" descr="Naive Bayes Classifier in Python – Shirish Kadam">
            <a:extLst>
              <a:ext uri="{FF2B5EF4-FFF2-40B4-BE49-F238E27FC236}">
                <a16:creationId xmlns:a16="http://schemas.microsoft.com/office/drawing/2014/main" id="{FB0BDBED-B24A-7504-6FB9-AC847CF95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181" y="6195928"/>
            <a:ext cx="4649019" cy="12356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D90DF51-80EE-08E7-DB35-4A135859BE62}"/>
              </a:ext>
            </a:extLst>
          </p:cNvPr>
          <p:cNvSpPr txBox="1"/>
          <p:nvPr/>
        </p:nvSpPr>
        <p:spPr>
          <a:xfrm>
            <a:off x="6686205" y="6582925"/>
            <a:ext cx="230790" cy="461665"/>
          </a:xfrm>
          <a:prstGeom prst="rect">
            <a:avLst/>
          </a:prstGeom>
          <a:solidFill>
            <a:schemeClr val="bg1"/>
          </a:solidFill>
        </p:spPr>
        <p:txBody>
          <a:bodyPr wrap="square" rtlCol="0">
            <a:spAutoFit/>
          </a:bodyPr>
          <a:lstStyle/>
          <a:p>
            <a:r>
              <a:rPr lang="en-US" sz="2400" i="1" dirty="0">
                <a:latin typeface="Times New Roman" panose="02020603050405020304" pitchFamily="18" charset="0"/>
                <a:cs typeface="Times New Roman" panose="02020603050405020304" pitchFamily="18" charset="0"/>
              </a:rPr>
              <a:t>A</a:t>
            </a:r>
          </a:p>
        </p:txBody>
      </p:sp>
      <p:sp>
        <p:nvSpPr>
          <p:cNvPr id="11" name="TextBox 10">
            <a:extLst>
              <a:ext uri="{FF2B5EF4-FFF2-40B4-BE49-F238E27FC236}">
                <a16:creationId xmlns:a16="http://schemas.microsoft.com/office/drawing/2014/main" id="{12985B7E-EC55-BE18-83CF-3D12036AEF2F}"/>
              </a:ext>
            </a:extLst>
          </p:cNvPr>
          <p:cNvSpPr txBox="1"/>
          <p:nvPr/>
        </p:nvSpPr>
        <p:spPr>
          <a:xfrm>
            <a:off x="4995058" y="6528849"/>
            <a:ext cx="230790" cy="461665"/>
          </a:xfrm>
          <a:prstGeom prst="rect">
            <a:avLst/>
          </a:prstGeom>
          <a:solidFill>
            <a:schemeClr val="bg1"/>
          </a:solidFill>
        </p:spPr>
        <p:txBody>
          <a:bodyPr wrap="square" rtlCol="0">
            <a:spAutoFit/>
          </a:bodyPr>
          <a:lstStyle/>
          <a:p>
            <a:r>
              <a:rPr lang="en-US" sz="2400" i="1" dirty="0">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704024FA-2A60-50D1-5489-9FEB56F058CF}"/>
              </a:ext>
            </a:extLst>
          </p:cNvPr>
          <p:cNvSpPr txBox="1"/>
          <p:nvPr/>
        </p:nvSpPr>
        <p:spPr>
          <a:xfrm>
            <a:off x="3857243" y="7039470"/>
            <a:ext cx="230790" cy="338554"/>
          </a:xfrm>
          <a:prstGeom prst="rect">
            <a:avLst/>
          </a:prstGeom>
          <a:solidFill>
            <a:schemeClr val="bg1"/>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A</a:t>
            </a:r>
          </a:p>
        </p:txBody>
      </p:sp>
      <p:sp>
        <p:nvSpPr>
          <p:cNvPr id="13" name="TextBox 12">
            <a:extLst>
              <a:ext uri="{FF2B5EF4-FFF2-40B4-BE49-F238E27FC236}">
                <a16:creationId xmlns:a16="http://schemas.microsoft.com/office/drawing/2014/main" id="{4A329B63-A4B8-48DF-5D04-028D28F417B6}"/>
              </a:ext>
            </a:extLst>
          </p:cNvPr>
          <p:cNvSpPr txBox="1"/>
          <p:nvPr/>
        </p:nvSpPr>
        <p:spPr>
          <a:xfrm>
            <a:off x="2866372" y="6700916"/>
            <a:ext cx="334027" cy="338554"/>
          </a:xfrm>
          <a:prstGeom prst="rect">
            <a:avLst/>
          </a:prstGeom>
          <a:solidFill>
            <a:schemeClr val="bg1"/>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A</a:t>
            </a:r>
          </a:p>
        </p:txBody>
      </p:sp>
      <p:sp>
        <p:nvSpPr>
          <p:cNvPr id="14" name="TextBox 13">
            <a:extLst>
              <a:ext uri="{FF2B5EF4-FFF2-40B4-BE49-F238E27FC236}">
                <a16:creationId xmlns:a16="http://schemas.microsoft.com/office/drawing/2014/main" id="{93480B0B-5607-FACB-0D01-7EBA69487144}"/>
              </a:ext>
            </a:extLst>
          </p:cNvPr>
          <p:cNvSpPr txBox="1"/>
          <p:nvPr/>
        </p:nvSpPr>
        <p:spPr>
          <a:xfrm>
            <a:off x="3879096" y="1917523"/>
            <a:ext cx="230790" cy="461665"/>
          </a:xfrm>
          <a:prstGeom prst="rect">
            <a:avLst/>
          </a:prstGeom>
          <a:solidFill>
            <a:schemeClr val="bg1"/>
          </a:solidFill>
        </p:spPr>
        <p:txBody>
          <a:bodyPr wrap="square" rtlCol="0">
            <a:spAutoFit/>
          </a:bodyPr>
          <a:lstStyle/>
          <a:p>
            <a:r>
              <a:rPr lang="en-US" sz="2400" i="1" dirty="0">
                <a:latin typeface="Times New Roman" panose="02020603050405020304" pitchFamily="18" charset="0"/>
                <a:cs typeface="Times New Roman" panose="02020603050405020304" pitchFamily="18" charset="0"/>
              </a:rPr>
              <a:t>A</a:t>
            </a:r>
          </a:p>
        </p:txBody>
      </p:sp>
      <p:sp>
        <p:nvSpPr>
          <p:cNvPr id="15" name="TextBox 14">
            <a:extLst>
              <a:ext uri="{FF2B5EF4-FFF2-40B4-BE49-F238E27FC236}">
                <a16:creationId xmlns:a16="http://schemas.microsoft.com/office/drawing/2014/main" id="{ADD7EB52-FE54-7F63-5A03-4BF60B7C13AA}"/>
              </a:ext>
            </a:extLst>
          </p:cNvPr>
          <p:cNvSpPr txBox="1"/>
          <p:nvPr/>
        </p:nvSpPr>
        <p:spPr>
          <a:xfrm>
            <a:off x="7644581" y="1997226"/>
            <a:ext cx="761747" cy="369332"/>
          </a:xfrm>
          <a:prstGeom prst="rect">
            <a:avLst/>
          </a:prstGeom>
          <a:noFill/>
        </p:spPr>
        <p:txBody>
          <a:bodyPr wrap="none" rtlCol="0">
            <a:spAutoFit/>
          </a:bodyPr>
          <a:lstStyle/>
          <a:p>
            <a:r>
              <a:rPr lang="en-US" dirty="0">
                <a:latin typeface=""/>
              </a:rPr>
              <a:t>Class</a:t>
            </a:r>
          </a:p>
        </p:txBody>
      </p:sp>
      <p:cxnSp>
        <p:nvCxnSpPr>
          <p:cNvPr id="16" name="Straight Arrow Connector 15">
            <a:extLst>
              <a:ext uri="{FF2B5EF4-FFF2-40B4-BE49-F238E27FC236}">
                <a16:creationId xmlns:a16="http://schemas.microsoft.com/office/drawing/2014/main" id="{763A4AE9-413B-00A0-62AB-D3145D4C933B}"/>
              </a:ext>
            </a:extLst>
          </p:cNvPr>
          <p:cNvCxnSpPr/>
          <p:nvPr/>
        </p:nvCxnSpPr>
        <p:spPr>
          <a:xfrm flipH="1">
            <a:off x="6051757" y="2196001"/>
            <a:ext cx="1135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2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67345" y="524351"/>
            <a:ext cx="7809309"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Classifying Data Using Naive Bayes</a:t>
            </a:r>
            <a:endParaRPr lang="en-US" sz="3750" dirty="0"/>
          </a:p>
        </p:txBody>
      </p:sp>
      <p:sp>
        <p:nvSpPr>
          <p:cNvPr id="4" name="Text 1"/>
          <p:cNvSpPr/>
          <p:nvPr/>
        </p:nvSpPr>
        <p:spPr>
          <a:xfrm>
            <a:off x="667345" y="2002155"/>
            <a:ext cx="7809309" cy="915472"/>
          </a:xfrm>
          <a:prstGeom prst="rect">
            <a:avLst/>
          </a:prstGeom>
          <a:noFill/>
          <a:ln/>
        </p:spPr>
        <p:txBody>
          <a:bodyPr wrap="square" lIns="0" tIns="0" rIns="0" bIns="0" rtlCol="0" anchor="t"/>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Classifying data with Naive Bayes involves calculating prior and likelihood probabilities. Then, apply the Naive Bayes equation. Finally, assign the data point to the class with the highest posterior probability.</a:t>
            </a:r>
            <a:endParaRPr lang="en-US" sz="1500" dirty="0"/>
          </a:p>
        </p:txBody>
      </p:sp>
      <p:pic>
        <p:nvPicPr>
          <p:cNvPr id="5" name="Image 1" descr="preencoded.png"/>
          <p:cNvPicPr>
            <a:picLocks noChangeAspect="1"/>
          </p:cNvPicPr>
          <p:nvPr/>
        </p:nvPicPr>
        <p:blipFill>
          <a:blip r:embed="rId3"/>
          <a:stretch>
            <a:fillRect/>
          </a:stretch>
        </p:blipFill>
        <p:spPr>
          <a:xfrm>
            <a:off x="667345" y="3132058"/>
            <a:ext cx="953453" cy="1144072"/>
          </a:xfrm>
          <a:prstGeom prst="rect">
            <a:avLst/>
          </a:prstGeom>
        </p:spPr>
      </p:pic>
      <p:sp>
        <p:nvSpPr>
          <p:cNvPr id="6" name="Text 2"/>
          <p:cNvSpPr/>
          <p:nvPr/>
        </p:nvSpPr>
        <p:spPr>
          <a:xfrm>
            <a:off x="1906786" y="3322677"/>
            <a:ext cx="2383631" cy="297894"/>
          </a:xfrm>
          <a:prstGeom prst="rect">
            <a:avLst/>
          </a:prstGeom>
          <a:noFill/>
          <a:ln/>
        </p:spPr>
        <p:txBody>
          <a:bodyPr wrap="none" lIns="0" tIns="0" rIns="0" bIns="0" rtlCol="0" anchor="t"/>
          <a:lstStyle/>
          <a:p>
            <a:pPr marL="0" indent="0" algn="l">
              <a:lnSpc>
                <a:spcPts val="2300"/>
              </a:lnSpc>
              <a:buNone/>
            </a:pPr>
            <a:r>
              <a:rPr lang="en-US" sz="1850" dirty="0">
                <a:solidFill>
                  <a:srgbClr val="504C49"/>
                </a:solidFill>
                <a:latin typeface="Platypi Medium" pitchFamily="34" charset="0"/>
                <a:ea typeface="Platypi Medium" pitchFamily="34" charset="-122"/>
                <a:cs typeface="Platypi Medium" pitchFamily="34" charset="-120"/>
              </a:rPr>
              <a:t>Calculate priors</a:t>
            </a:r>
            <a:endParaRPr lang="en-US" sz="1850" dirty="0"/>
          </a:p>
        </p:txBody>
      </p:sp>
      <p:pic>
        <p:nvPicPr>
          <p:cNvPr id="7" name="Image 2" descr="preencoded.png"/>
          <p:cNvPicPr>
            <a:picLocks noChangeAspect="1"/>
          </p:cNvPicPr>
          <p:nvPr/>
        </p:nvPicPr>
        <p:blipFill>
          <a:blip r:embed="rId4"/>
          <a:stretch>
            <a:fillRect/>
          </a:stretch>
        </p:blipFill>
        <p:spPr>
          <a:xfrm>
            <a:off x="667345" y="4276130"/>
            <a:ext cx="953453" cy="1144072"/>
          </a:xfrm>
          <a:prstGeom prst="rect">
            <a:avLst/>
          </a:prstGeom>
        </p:spPr>
      </p:pic>
      <p:sp>
        <p:nvSpPr>
          <p:cNvPr id="8" name="Text 3"/>
          <p:cNvSpPr/>
          <p:nvPr/>
        </p:nvSpPr>
        <p:spPr>
          <a:xfrm>
            <a:off x="1906786" y="4466749"/>
            <a:ext cx="2422565" cy="297894"/>
          </a:xfrm>
          <a:prstGeom prst="rect">
            <a:avLst/>
          </a:prstGeom>
          <a:noFill/>
          <a:ln/>
        </p:spPr>
        <p:txBody>
          <a:bodyPr wrap="none" lIns="0" tIns="0" rIns="0" bIns="0" rtlCol="0" anchor="t"/>
          <a:lstStyle/>
          <a:p>
            <a:pPr marL="0" indent="0" algn="l">
              <a:lnSpc>
                <a:spcPts val="2300"/>
              </a:lnSpc>
              <a:buNone/>
            </a:pPr>
            <a:r>
              <a:rPr lang="en-US" sz="1850" dirty="0">
                <a:solidFill>
                  <a:srgbClr val="504C49"/>
                </a:solidFill>
                <a:latin typeface="Platypi Medium" pitchFamily="34" charset="0"/>
                <a:ea typeface="Platypi Medium" pitchFamily="34" charset="-122"/>
                <a:cs typeface="Platypi Medium" pitchFamily="34" charset="-120"/>
              </a:rPr>
              <a:t>Calculate likelihoods</a:t>
            </a:r>
            <a:endParaRPr lang="en-US" sz="1850" dirty="0"/>
          </a:p>
        </p:txBody>
      </p:sp>
      <p:pic>
        <p:nvPicPr>
          <p:cNvPr id="9" name="Image 3" descr="preencoded.png"/>
          <p:cNvPicPr>
            <a:picLocks noChangeAspect="1"/>
          </p:cNvPicPr>
          <p:nvPr/>
        </p:nvPicPr>
        <p:blipFill>
          <a:blip r:embed="rId5"/>
          <a:stretch>
            <a:fillRect/>
          </a:stretch>
        </p:blipFill>
        <p:spPr>
          <a:xfrm>
            <a:off x="667345" y="5420201"/>
            <a:ext cx="953453" cy="1144072"/>
          </a:xfrm>
          <a:prstGeom prst="rect">
            <a:avLst/>
          </a:prstGeom>
        </p:spPr>
      </p:pic>
      <p:sp>
        <p:nvSpPr>
          <p:cNvPr id="10" name="Text 4"/>
          <p:cNvSpPr/>
          <p:nvPr/>
        </p:nvSpPr>
        <p:spPr>
          <a:xfrm>
            <a:off x="1906786" y="5610820"/>
            <a:ext cx="2383631" cy="297894"/>
          </a:xfrm>
          <a:prstGeom prst="rect">
            <a:avLst/>
          </a:prstGeom>
          <a:noFill/>
          <a:ln/>
        </p:spPr>
        <p:txBody>
          <a:bodyPr wrap="none" lIns="0" tIns="0" rIns="0" bIns="0" rtlCol="0" anchor="t"/>
          <a:lstStyle/>
          <a:p>
            <a:pPr marL="0" indent="0" algn="l">
              <a:lnSpc>
                <a:spcPts val="2300"/>
              </a:lnSpc>
              <a:buNone/>
            </a:pPr>
            <a:r>
              <a:rPr lang="en-US" sz="1850" dirty="0">
                <a:solidFill>
                  <a:srgbClr val="504C49"/>
                </a:solidFill>
                <a:latin typeface="Platypi Medium" pitchFamily="34" charset="0"/>
                <a:ea typeface="Platypi Medium" pitchFamily="34" charset="-122"/>
                <a:cs typeface="Platypi Medium" pitchFamily="34" charset="-120"/>
              </a:rPr>
              <a:t>Compute posteriors</a:t>
            </a:r>
            <a:endParaRPr lang="en-US" sz="1850" dirty="0"/>
          </a:p>
        </p:txBody>
      </p:sp>
      <p:pic>
        <p:nvPicPr>
          <p:cNvPr id="11" name="Image 4" descr="preencoded.png"/>
          <p:cNvPicPr>
            <a:picLocks noChangeAspect="1"/>
          </p:cNvPicPr>
          <p:nvPr/>
        </p:nvPicPr>
        <p:blipFill>
          <a:blip r:embed="rId6"/>
          <a:stretch>
            <a:fillRect/>
          </a:stretch>
        </p:blipFill>
        <p:spPr>
          <a:xfrm>
            <a:off x="667345" y="6564273"/>
            <a:ext cx="953453" cy="1144072"/>
          </a:xfrm>
          <a:prstGeom prst="rect">
            <a:avLst/>
          </a:prstGeom>
        </p:spPr>
      </p:pic>
      <p:sp>
        <p:nvSpPr>
          <p:cNvPr id="12" name="Text 5"/>
          <p:cNvSpPr/>
          <p:nvPr/>
        </p:nvSpPr>
        <p:spPr>
          <a:xfrm>
            <a:off x="1906786" y="6754892"/>
            <a:ext cx="2383631" cy="297894"/>
          </a:xfrm>
          <a:prstGeom prst="rect">
            <a:avLst/>
          </a:prstGeom>
          <a:noFill/>
          <a:ln/>
        </p:spPr>
        <p:txBody>
          <a:bodyPr wrap="none" lIns="0" tIns="0" rIns="0" bIns="0" rtlCol="0" anchor="t"/>
          <a:lstStyle/>
          <a:p>
            <a:pPr marL="0" indent="0" algn="l">
              <a:lnSpc>
                <a:spcPts val="2300"/>
              </a:lnSpc>
              <a:buNone/>
            </a:pPr>
            <a:r>
              <a:rPr lang="en-US" sz="1850" dirty="0">
                <a:solidFill>
                  <a:srgbClr val="504C49"/>
                </a:solidFill>
                <a:latin typeface="Platypi Medium" pitchFamily="34" charset="0"/>
                <a:ea typeface="Platypi Medium" pitchFamily="34" charset="-122"/>
                <a:cs typeface="Platypi Medium" pitchFamily="34" charset="-120"/>
              </a:rPr>
              <a:t>Assign class</a:t>
            </a:r>
            <a:endParaRPr lang="en-US" sz="1850" dirty="0"/>
          </a:p>
        </p:txBody>
      </p:sp>
      <p:pic>
        <p:nvPicPr>
          <p:cNvPr id="14" name="Picture 4" descr="5-Minute Machine Learning. Bayes Theorem and Naive Bayes | by Andre  Violante | TDS Archive | Medium">
            <a:extLst>
              <a:ext uri="{FF2B5EF4-FFF2-40B4-BE49-F238E27FC236}">
                <a16:creationId xmlns:a16="http://schemas.microsoft.com/office/drawing/2014/main" id="{74892B28-2DB8-D21F-5BFC-93F4FA2C606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4779"/>
          <a:stretch/>
        </p:blipFill>
        <p:spPr bwMode="auto">
          <a:xfrm>
            <a:off x="8896506" y="1084254"/>
            <a:ext cx="4681404" cy="320693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DE924AF-B251-4A08-9F33-641C55601C74}"/>
              </a:ext>
            </a:extLst>
          </p:cNvPr>
          <p:cNvSpPr txBox="1"/>
          <p:nvPr/>
        </p:nvSpPr>
        <p:spPr>
          <a:xfrm>
            <a:off x="12285408" y="3199766"/>
            <a:ext cx="1032387" cy="307777"/>
          </a:xfrm>
          <a:prstGeom prst="rect">
            <a:avLst/>
          </a:prstGeom>
          <a:solidFill>
            <a:schemeClr val="bg1"/>
          </a:solidFill>
        </p:spPr>
        <p:txBody>
          <a:bodyPr wrap="square" rtlCol="0">
            <a:spAutoFit/>
          </a:bodyPr>
          <a:lstStyle/>
          <a:p>
            <a:r>
              <a:rPr lang="en-US" sz="1400" dirty="0"/>
              <a:t>Evidence</a:t>
            </a:r>
          </a:p>
        </p:txBody>
      </p:sp>
      <p:sp>
        <p:nvSpPr>
          <p:cNvPr id="16" name="Rectangle 15">
            <a:extLst>
              <a:ext uri="{FF2B5EF4-FFF2-40B4-BE49-F238E27FC236}">
                <a16:creationId xmlns:a16="http://schemas.microsoft.com/office/drawing/2014/main" id="{C5CF3F10-1F91-8D9A-84A7-7DC8557D9975}"/>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510076"/>
            <a:ext cx="7556421" cy="1417558"/>
          </a:xfrm>
          <a:prstGeom prst="rect">
            <a:avLst/>
          </a:prstGeom>
          <a:noFill/>
          <a:ln/>
        </p:spPr>
        <p:txBody>
          <a:bodyPr wrap="square" lIns="0" tIns="0" rIns="0" bIns="0" rtlCol="0" anchor="t"/>
          <a:lstStyle/>
          <a:p>
            <a:pPr marL="0" indent="0" algn="l">
              <a:lnSpc>
                <a:spcPts val="5550"/>
              </a:lnSpc>
              <a:buNone/>
            </a:pPr>
            <a:r>
              <a:rPr lang="en-US" sz="9600" dirty="0">
                <a:solidFill>
                  <a:srgbClr val="201B18"/>
                </a:solidFill>
                <a:latin typeface="Platypi Medium" pitchFamily="34" charset="0"/>
                <a:ea typeface="Platypi Medium" pitchFamily="34" charset="-122"/>
                <a:cs typeface="Platypi Medium" pitchFamily="34" charset="-120"/>
              </a:rPr>
              <a:t>Naive Bayes</a:t>
            </a:r>
            <a:endParaRPr lang="en-US" sz="960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Naive Bayes is a simple yet powerful probabilistic classifier. It's known for its efficiency and effectiveness in various machine learning applications. These include spam filtering, text classification, etc. In some cases, it outperforms complex models, especially on smaller datasets.</a:t>
            </a:r>
            <a:endParaRPr lang="en-US" sz="1750" dirty="0"/>
          </a:p>
        </p:txBody>
      </p:sp>
      <p:pic>
        <p:nvPicPr>
          <p:cNvPr id="1026" name="Picture 2" descr="What is the Naive Bayes Algorithm? | Data Basecamp">
            <a:extLst>
              <a:ext uri="{FF2B5EF4-FFF2-40B4-BE49-F238E27FC236}">
                <a16:creationId xmlns:a16="http://schemas.microsoft.com/office/drawing/2014/main" id="{AD456F05-9EBE-53D1-29C1-BDB8336D9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754" y="248208"/>
            <a:ext cx="4262284" cy="3219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18D8F12-1DE6-081A-E3A5-52B25C66A552}"/>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test&#10;&#10;AI-generated content may be incorrect.">
            <a:extLst>
              <a:ext uri="{FF2B5EF4-FFF2-40B4-BE49-F238E27FC236}">
                <a16:creationId xmlns:a16="http://schemas.microsoft.com/office/drawing/2014/main" id="{7C7616D1-9645-BE6F-680A-90D0ABA63997}"/>
              </a:ext>
            </a:extLst>
          </p:cNvPr>
          <p:cNvPicPr>
            <a:picLocks noChangeAspect="1"/>
          </p:cNvPicPr>
          <p:nvPr/>
        </p:nvPicPr>
        <p:blipFill>
          <a:blip r:embed="rId2"/>
          <a:srcRect t="2401"/>
          <a:stretch/>
        </p:blipFill>
        <p:spPr>
          <a:xfrm>
            <a:off x="1991979" y="1769805"/>
            <a:ext cx="9741511" cy="5721295"/>
          </a:xfrm>
          <a:prstGeom prst="rect">
            <a:avLst/>
          </a:prstGeom>
        </p:spPr>
      </p:pic>
      <p:sp>
        <p:nvSpPr>
          <p:cNvPr id="4" name="Rectangle 3">
            <a:extLst>
              <a:ext uri="{FF2B5EF4-FFF2-40B4-BE49-F238E27FC236}">
                <a16:creationId xmlns:a16="http://schemas.microsoft.com/office/drawing/2014/main" id="{4EF74285-2B03-62E0-D87A-96E1054563B1}"/>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910AFC71-DCA4-26F6-3A9C-FBE1E878F914}"/>
              </a:ext>
            </a:extLst>
          </p:cNvPr>
          <p:cNvSpPr/>
          <p:nvPr/>
        </p:nvSpPr>
        <p:spPr>
          <a:xfrm>
            <a:off x="1248792" y="437245"/>
            <a:ext cx="11227887"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Naive Bayes for Cold/Flu Diagnosis</a:t>
            </a:r>
            <a:endParaRPr lang="en-US" sz="3750" dirty="0"/>
          </a:p>
        </p:txBody>
      </p:sp>
    </p:spTree>
    <p:extLst>
      <p:ext uri="{BB962C8B-B14F-4D97-AF65-F5344CB8AC3E}">
        <p14:creationId xmlns:p14="http://schemas.microsoft.com/office/powerpoint/2010/main" val="268618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text and images&#10;&#10;AI-generated content may be incorrect.">
            <a:extLst>
              <a:ext uri="{FF2B5EF4-FFF2-40B4-BE49-F238E27FC236}">
                <a16:creationId xmlns:a16="http://schemas.microsoft.com/office/drawing/2014/main" id="{FF4DD7EF-0E00-F261-47D4-A8834D665DC9}"/>
              </a:ext>
            </a:extLst>
          </p:cNvPr>
          <p:cNvPicPr>
            <a:picLocks noChangeAspect="1"/>
          </p:cNvPicPr>
          <p:nvPr/>
        </p:nvPicPr>
        <p:blipFill>
          <a:blip r:embed="rId2"/>
          <a:stretch>
            <a:fillRect/>
          </a:stretch>
        </p:blipFill>
        <p:spPr>
          <a:xfrm>
            <a:off x="1991979" y="1817960"/>
            <a:ext cx="9741511" cy="5862040"/>
          </a:xfrm>
          <a:prstGeom prst="rect">
            <a:avLst/>
          </a:prstGeom>
        </p:spPr>
      </p:pic>
      <p:sp>
        <p:nvSpPr>
          <p:cNvPr id="4" name="Rectangle 3">
            <a:extLst>
              <a:ext uri="{FF2B5EF4-FFF2-40B4-BE49-F238E27FC236}">
                <a16:creationId xmlns:a16="http://schemas.microsoft.com/office/drawing/2014/main" id="{7B8B0173-875A-D443-215B-96C3325C8AA0}"/>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0CE529CC-B670-E5F1-44FD-796EFBAB3027}"/>
              </a:ext>
            </a:extLst>
          </p:cNvPr>
          <p:cNvSpPr/>
          <p:nvPr/>
        </p:nvSpPr>
        <p:spPr>
          <a:xfrm>
            <a:off x="1248792" y="437245"/>
            <a:ext cx="11227887"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Naive Bayes for Cold/Flu Diagnosis</a:t>
            </a:r>
            <a:endParaRPr lang="en-US" sz="3750" dirty="0"/>
          </a:p>
        </p:txBody>
      </p:sp>
    </p:spTree>
    <p:extLst>
      <p:ext uri="{BB962C8B-B14F-4D97-AF65-F5344CB8AC3E}">
        <p14:creationId xmlns:p14="http://schemas.microsoft.com/office/powerpoint/2010/main" val="132106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of math equations&#10;&#10;AI-generated content may be incorrect.">
            <a:extLst>
              <a:ext uri="{FF2B5EF4-FFF2-40B4-BE49-F238E27FC236}">
                <a16:creationId xmlns:a16="http://schemas.microsoft.com/office/drawing/2014/main" id="{DD4617C4-5B43-8FA4-1571-5DBF3A0A95F8}"/>
              </a:ext>
            </a:extLst>
          </p:cNvPr>
          <p:cNvPicPr>
            <a:picLocks noChangeAspect="1"/>
          </p:cNvPicPr>
          <p:nvPr/>
        </p:nvPicPr>
        <p:blipFill>
          <a:blip r:embed="rId2"/>
          <a:stretch>
            <a:fillRect/>
          </a:stretch>
        </p:blipFill>
        <p:spPr>
          <a:xfrm>
            <a:off x="2260600" y="1073150"/>
            <a:ext cx="10254604" cy="6170798"/>
          </a:xfrm>
          <a:prstGeom prst="rect">
            <a:avLst/>
          </a:prstGeom>
        </p:spPr>
      </p:pic>
      <p:sp>
        <p:nvSpPr>
          <p:cNvPr id="4" name="Rectangle 3">
            <a:extLst>
              <a:ext uri="{FF2B5EF4-FFF2-40B4-BE49-F238E27FC236}">
                <a16:creationId xmlns:a16="http://schemas.microsoft.com/office/drawing/2014/main" id="{9D80524E-9677-8E10-EB95-CDBCCA2AB039}"/>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868C55FC-AD6D-ED67-077B-C0EFB5B72B01}"/>
              </a:ext>
            </a:extLst>
          </p:cNvPr>
          <p:cNvSpPr/>
          <p:nvPr/>
        </p:nvSpPr>
        <p:spPr>
          <a:xfrm>
            <a:off x="1248792" y="437245"/>
            <a:ext cx="11227887"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Naive Bayes for Cold/Flu Diagnosis</a:t>
            </a:r>
            <a:endParaRPr lang="en-US" sz="3750" dirty="0"/>
          </a:p>
        </p:txBody>
      </p:sp>
    </p:spTree>
    <p:extLst>
      <p:ext uri="{BB962C8B-B14F-4D97-AF65-F5344CB8AC3E}">
        <p14:creationId xmlns:p14="http://schemas.microsoft.com/office/powerpoint/2010/main" val="149022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s with black text&#10;&#10;AI-generated content may be incorrect.">
            <a:extLst>
              <a:ext uri="{FF2B5EF4-FFF2-40B4-BE49-F238E27FC236}">
                <a16:creationId xmlns:a16="http://schemas.microsoft.com/office/drawing/2014/main" id="{CD6BC595-2317-48DD-F35D-C90180CAED0C}"/>
              </a:ext>
            </a:extLst>
          </p:cNvPr>
          <p:cNvPicPr>
            <a:picLocks noChangeAspect="1"/>
          </p:cNvPicPr>
          <p:nvPr/>
        </p:nvPicPr>
        <p:blipFill>
          <a:blip r:embed="rId2"/>
          <a:stretch>
            <a:fillRect/>
          </a:stretch>
        </p:blipFill>
        <p:spPr>
          <a:xfrm>
            <a:off x="1898676" y="1629061"/>
            <a:ext cx="9928118" cy="5496131"/>
          </a:xfrm>
          <a:prstGeom prst="rect">
            <a:avLst/>
          </a:prstGeom>
        </p:spPr>
      </p:pic>
      <p:sp>
        <p:nvSpPr>
          <p:cNvPr id="6" name="Rectangle 5">
            <a:extLst>
              <a:ext uri="{FF2B5EF4-FFF2-40B4-BE49-F238E27FC236}">
                <a16:creationId xmlns:a16="http://schemas.microsoft.com/office/drawing/2014/main" id="{82021E19-0F73-C36F-EE74-47AC5571E553}"/>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701C51E9-4BE3-A63F-9787-A5F106428A41}"/>
              </a:ext>
            </a:extLst>
          </p:cNvPr>
          <p:cNvSpPr/>
          <p:nvPr/>
        </p:nvSpPr>
        <p:spPr>
          <a:xfrm>
            <a:off x="1248792" y="437245"/>
            <a:ext cx="11227887"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Naive Bayes for Cold/Flu Diagnosis</a:t>
            </a:r>
            <a:endParaRPr lang="en-US" sz="3750" dirty="0"/>
          </a:p>
        </p:txBody>
      </p:sp>
    </p:spTree>
    <p:extLst>
      <p:ext uri="{BB962C8B-B14F-4D97-AF65-F5344CB8AC3E}">
        <p14:creationId xmlns:p14="http://schemas.microsoft.com/office/powerpoint/2010/main" val="1389820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th problem with black text&#10;&#10;AI-generated content may be incorrect.">
            <a:extLst>
              <a:ext uri="{FF2B5EF4-FFF2-40B4-BE49-F238E27FC236}">
                <a16:creationId xmlns:a16="http://schemas.microsoft.com/office/drawing/2014/main" id="{C767CD32-0052-B8AB-7774-92D82580CD8F}"/>
              </a:ext>
            </a:extLst>
          </p:cNvPr>
          <p:cNvPicPr>
            <a:picLocks noChangeAspect="1"/>
          </p:cNvPicPr>
          <p:nvPr/>
        </p:nvPicPr>
        <p:blipFill>
          <a:blip r:embed="rId2"/>
          <a:stretch>
            <a:fillRect/>
          </a:stretch>
        </p:blipFill>
        <p:spPr>
          <a:xfrm>
            <a:off x="2101030" y="1734983"/>
            <a:ext cx="9799409" cy="5424879"/>
          </a:xfrm>
          <a:prstGeom prst="rect">
            <a:avLst/>
          </a:prstGeom>
        </p:spPr>
      </p:pic>
      <p:sp>
        <p:nvSpPr>
          <p:cNvPr id="4" name="Rectangle 3">
            <a:extLst>
              <a:ext uri="{FF2B5EF4-FFF2-40B4-BE49-F238E27FC236}">
                <a16:creationId xmlns:a16="http://schemas.microsoft.com/office/drawing/2014/main" id="{E1B9276A-C797-9AF0-B588-B93627AC5248}"/>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FEE36285-8160-9706-C0A5-00EB3163AF5D}"/>
              </a:ext>
            </a:extLst>
          </p:cNvPr>
          <p:cNvSpPr/>
          <p:nvPr/>
        </p:nvSpPr>
        <p:spPr>
          <a:xfrm>
            <a:off x="1248792" y="437245"/>
            <a:ext cx="11227887" cy="1191816"/>
          </a:xfrm>
          <a:prstGeom prst="rect">
            <a:avLst/>
          </a:prstGeom>
          <a:noFill/>
          <a:ln/>
        </p:spPr>
        <p:txBody>
          <a:bodyPr wrap="square" lIns="0" tIns="0" rIns="0" bIns="0" rtlCol="0" anchor="t"/>
          <a:lstStyle/>
          <a:p>
            <a:pPr marL="0" indent="0" algn="l">
              <a:lnSpc>
                <a:spcPts val="4650"/>
              </a:lnSpc>
              <a:buNone/>
            </a:pPr>
            <a:r>
              <a:rPr lang="en-US" sz="3750" dirty="0">
                <a:solidFill>
                  <a:srgbClr val="201B18"/>
                </a:solidFill>
                <a:latin typeface="Platypi Medium" pitchFamily="34" charset="0"/>
                <a:ea typeface="Platypi Medium" pitchFamily="34" charset="-122"/>
                <a:cs typeface="Platypi Medium" pitchFamily="34" charset="-120"/>
              </a:rPr>
              <a:t>Naive Bayes for Cold/Flu Diagnosis</a:t>
            </a:r>
            <a:endParaRPr lang="en-US" sz="3750" dirty="0"/>
          </a:p>
        </p:txBody>
      </p:sp>
    </p:spTree>
    <p:extLst>
      <p:ext uri="{BB962C8B-B14F-4D97-AF65-F5344CB8AC3E}">
        <p14:creationId xmlns:p14="http://schemas.microsoft.com/office/powerpoint/2010/main" val="2324557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60571"/>
            <a:ext cx="8447365"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Probabilistic Smoothing</a:t>
            </a:r>
            <a:endParaRPr lang="en-US" sz="4450" dirty="0"/>
          </a:p>
        </p:txBody>
      </p:sp>
      <p:sp>
        <p:nvSpPr>
          <p:cNvPr id="3" name="Text 1"/>
          <p:cNvSpPr/>
          <p:nvPr/>
        </p:nvSpPr>
        <p:spPr>
          <a:xfrm>
            <a:off x="793790" y="192297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Smoothing is crucial in Naive Bayes to avoid the </a:t>
            </a:r>
            <a:r>
              <a:rPr lang="en-US" sz="1750" b="1" dirty="0">
                <a:solidFill>
                  <a:schemeClr val="bg2">
                    <a:lumMod val="25000"/>
                  </a:schemeClr>
                </a:solidFill>
                <a:latin typeface="Source Serif Pro" pitchFamily="34" charset="0"/>
                <a:ea typeface="Source Serif Pro" pitchFamily="34" charset="-122"/>
                <a:cs typeface="Source Serif Pro" pitchFamily="34" charset="-120"/>
              </a:rPr>
              <a:t>zero-probability problem</a:t>
            </a:r>
            <a:r>
              <a:rPr lang="en-US" sz="1750" dirty="0">
                <a:solidFill>
                  <a:srgbClr val="504C49"/>
                </a:solidFill>
                <a:latin typeface="Source Serif Pro" pitchFamily="34" charset="0"/>
                <a:ea typeface="Source Serif Pro" pitchFamily="34" charset="-122"/>
                <a:cs typeface="Source Serif Pro" pitchFamily="34" charset="-120"/>
              </a:rPr>
              <a:t>. </a:t>
            </a:r>
            <a:r>
              <a:rPr lang="en-US" sz="1750" dirty="0">
                <a:solidFill>
                  <a:srgbClr val="C00000"/>
                </a:solidFill>
                <a:latin typeface="Source Serif Pro" pitchFamily="34" charset="0"/>
                <a:ea typeface="Source Serif Pro" pitchFamily="34" charset="-122"/>
                <a:cs typeface="Source Serif Pro" pitchFamily="34" charset="-120"/>
              </a:rPr>
              <a:t>This problem occurs when a feature value doesn't appear in a class</a:t>
            </a:r>
            <a:r>
              <a:rPr lang="en-US" sz="1750" dirty="0">
                <a:solidFill>
                  <a:srgbClr val="504C49"/>
                </a:solidFill>
                <a:latin typeface="Source Serif Pro" pitchFamily="34" charset="0"/>
                <a:ea typeface="Source Serif Pro" pitchFamily="34" charset="-122"/>
                <a:cs typeface="Source Serif Pro" pitchFamily="34" charset="-120"/>
              </a:rPr>
              <a:t>. For instance, in the training set of the previous example, the class ‘Cold’ doesn’t have any instances with the feature value “Headache = Severe.” So, the likelihood of observing a severe headache in a person with a Cold is zero. Smoothing techniques, like Laplace and Epsilon smoothing, help to solve this issue.</a:t>
            </a:r>
            <a:endParaRPr lang="en-US" sz="1750" dirty="0"/>
          </a:p>
        </p:txBody>
      </p:sp>
      <p:sp>
        <p:nvSpPr>
          <p:cNvPr id="4" name="Text 2"/>
          <p:cNvSpPr/>
          <p:nvPr/>
        </p:nvSpPr>
        <p:spPr>
          <a:xfrm>
            <a:off x="1743789" y="4759762"/>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Zero Probability</a:t>
            </a:r>
            <a:endParaRPr lang="en-US" sz="2200" dirty="0"/>
          </a:p>
        </p:txBody>
      </p:sp>
      <p:sp>
        <p:nvSpPr>
          <p:cNvPr id="5" name="Text 3"/>
          <p:cNvSpPr/>
          <p:nvPr/>
        </p:nvSpPr>
        <p:spPr>
          <a:xfrm>
            <a:off x="793790" y="5250180"/>
            <a:ext cx="3785235" cy="362903"/>
          </a:xfrm>
          <a:prstGeom prst="rect">
            <a:avLst/>
          </a:prstGeom>
          <a:noFill/>
          <a:ln/>
        </p:spPr>
        <p:txBody>
          <a:bodyPr wrap="none" lIns="0" tIns="0" rIns="0" bIns="0" rtlCol="0" anchor="t"/>
          <a:lstStyle/>
          <a:p>
            <a:pPr marL="0" indent="0" algn="r">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Problem: feature absent in a class.</a:t>
            </a:r>
            <a:endParaRPr lang="en-US" sz="1750" dirty="0"/>
          </a:p>
        </p:txBody>
      </p:sp>
      <p:pic>
        <p:nvPicPr>
          <p:cNvPr id="6" name="Image 0" descr="preencoded.png"/>
          <p:cNvPicPr>
            <a:picLocks noChangeAspect="1"/>
          </p:cNvPicPr>
          <p:nvPr/>
        </p:nvPicPr>
        <p:blipFill>
          <a:blip r:embed="rId3"/>
          <a:stretch>
            <a:fillRect/>
          </a:stretch>
        </p:blipFill>
        <p:spPr>
          <a:xfrm>
            <a:off x="4807022" y="3533326"/>
            <a:ext cx="4564975" cy="4564975"/>
          </a:xfrm>
          <a:prstGeom prst="rect">
            <a:avLst/>
          </a:prstGeom>
        </p:spPr>
      </p:pic>
      <p:sp>
        <p:nvSpPr>
          <p:cNvPr id="7" name="Text 4"/>
          <p:cNvSpPr/>
          <p:nvPr/>
        </p:nvSpPr>
        <p:spPr>
          <a:xfrm>
            <a:off x="5754402" y="5616444"/>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1</a:t>
            </a:r>
            <a:endParaRPr lang="en-US" sz="2500" dirty="0"/>
          </a:p>
        </p:txBody>
      </p:sp>
      <p:sp>
        <p:nvSpPr>
          <p:cNvPr id="8" name="Text 5"/>
          <p:cNvSpPr/>
          <p:nvPr/>
        </p:nvSpPr>
        <p:spPr>
          <a:xfrm>
            <a:off x="9597628" y="35334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Laplace Smoothing</a:t>
            </a:r>
            <a:endParaRPr lang="en-US" sz="2200" dirty="0"/>
          </a:p>
        </p:txBody>
      </p:sp>
      <p:sp>
        <p:nvSpPr>
          <p:cNvPr id="9" name="Text 6"/>
          <p:cNvSpPr/>
          <p:nvPr/>
        </p:nvSpPr>
        <p:spPr>
          <a:xfrm>
            <a:off x="9597628" y="4023836"/>
            <a:ext cx="4238982" cy="362903"/>
          </a:xfrm>
          <a:prstGeom prst="rect">
            <a:avLst/>
          </a:prstGeom>
          <a:noFill/>
          <a:ln/>
        </p:spPr>
        <p:txBody>
          <a:bodyPr wrap="none" lIns="0" tIns="0" rIns="0" bIns="0" rtlCol="0" anchor="t"/>
          <a:lstStyle/>
          <a:p>
            <a:pPr>
              <a:lnSpc>
                <a:spcPts val="2850"/>
              </a:lnSpc>
            </a:pPr>
            <a:r>
              <a:rPr lang="en-US" sz="1750" dirty="0">
                <a:solidFill>
                  <a:srgbClr val="504C49"/>
                </a:solidFill>
                <a:latin typeface="Source Serif Pro" pitchFamily="34" charset="0"/>
                <a:ea typeface="Source Serif Pro" pitchFamily="34" charset="-122"/>
                <a:cs typeface="Source Serif Pro" pitchFamily="34" charset="-120"/>
              </a:rPr>
              <a:t>Adds 1 or </a:t>
            </a:r>
            <a:r>
              <a:rPr lang="el-GR" sz="1600" b="1" i="0" dirty="0">
                <a:solidFill>
                  <a:srgbClr val="1F1F1F"/>
                </a:solidFill>
                <a:effectLst/>
                <a:latin typeface="Google Sans"/>
              </a:rPr>
              <a:t>α</a:t>
            </a:r>
            <a:r>
              <a:rPr lang="en-US" sz="1600" b="1" i="0" dirty="0">
                <a:effectLst/>
              </a:rPr>
              <a:t> </a:t>
            </a:r>
            <a:r>
              <a:rPr lang="en-US" sz="1750" dirty="0">
                <a:solidFill>
                  <a:srgbClr val="504C49"/>
                </a:solidFill>
                <a:latin typeface="Source Serif Pro" pitchFamily="34" charset="0"/>
                <a:ea typeface="Source Serif Pro" pitchFamily="34" charset="-122"/>
                <a:cs typeface="Source Serif Pro" pitchFamily="34" charset="-120"/>
              </a:rPr>
              <a:t> to each feature count.</a:t>
            </a:r>
            <a:endParaRPr lang="en-US" sz="1750" dirty="0"/>
          </a:p>
        </p:txBody>
      </p:sp>
      <p:pic>
        <p:nvPicPr>
          <p:cNvPr id="10" name="Image 1" descr="preencoded.png"/>
          <p:cNvPicPr>
            <a:picLocks noChangeAspect="1"/>
          </p:cNvPicPr>
          <p:nvPr/>
        </p:nvPicPr>
        <p:blipFill>
          <a:blip r:embed="rId4"/>
          <a:stretch>
            <a:fillRect/>
          </a:stretch>
        </p:blipFill>
        <p:spPr>
          <a:xfrm>
            <a:off x="4807022" y="3533326"/>
            <a:ext cx="4564975" cy="4564975"/>
          </a:xfrm>
          <a:prstGeom prst="rect">
            <a:avLst/>
          </a:prstGeom>
        </p:spPr>
      </p:pic>
      <p:sp>
        <p:nvSpPr>
          <p:cNvPr id="11" name="Text 7"/>
          <p:cNvSpPr/>
          <p:nvPr/>
        </p:nvSpPr>
        <p:spPr>
          <a:xfrm>
            <a:off x="7517599" y="4598459"/>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2</a:t>
            </a:r>
            <a:endParaRPr lang="en-US" sz="2500" dirty="0"/>
          </a:p>
        </p:txBody>
      </p:sp>
      <p:sp>
        <p:nvSpPr>
          <p:cNvPr id="12" name="Text 8"/>
          <p:cNvSpPr/>
          <p:nvPr/>
        </p:nvSpPr>
        <p:spPr>
          <a:xfrm>
            <a:off x="9597628" y="598598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Epsilon Smoothing</a:t>
            </a:r>
            <a:endParaRPr lang="en-US" sz="2200" dirty="0"/>
          </a:p>
        </p:txBody>
      </p:sp>
      <p:sp>
        <p:nvSpPr>
          <p:cNvPr id="13" name="Text 9"/>
          <p:cNvSpPr/>
          <p:nvPr/>
        </p:nvSpPr>
        <p:spPr>
          <a:xfrm>
            <a:off x="9597628" y="6476405"/>
            <a:ext cx="4238982"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Replace ‘0’ with a value </a:t>
            </a:r>
            <a:r>
              <a:rPr lang="el-GR" sz="1600" dirty="0"/>
              <a:t>ε </a:t>
            </a:r>
            <a:r>
              <a:rPr lang="en-US" sz="1750" dirty="0">
                <a:solidFill>
                  <a:srgbClr val="504C49"/>
                </a:solidFill>
                <a:latin typeface="Source Serif Pro" pitchFamily="34" charset="0"/>
                <a:ea typeface="Source Serif Pro" pitchFamily="34" charset="-122"/>
                <a:cs typeface="Source Serif Pro" pitchFamily="34" charset="-120"/>
              </a:rPr>
              <a:t> (0 &lt; </a:t>
            </a:r>
            <a:r>
              <a:rPr lang="el-GR" sz="1600" dirty="0"/>
              <a:t>ε </a:t>
            </a:r>
            <a:r>
              <a:rPr lang="en-US" sz="1750" dirty="0">
                <a:solidFill>
                  <a:srgbClr val="504C49"/>
                </a:solidFill>
                <a:latin typeface="Source Serif Pro" pitchFamily="34" charset="0"/>
                <a:ea typeface="Source Serif Pro" pitchFamily="34" charset="-122"/>
                <a:cs typeface="Source Serif Pro" pitchFamily="34" charset="-120"/>
              </a:rPr>
              <a:t> &lt; 1).</a:t>
            </a:r>
            <a:endParaRPr lang="en-US" sz="1750" dirty="0"/>
          </a:p>
        </p:txBody>
      </p:sp>
      <p:pic>
        <p:nvPicPr>
          <p:cNvPr id="14" name="Image 2" descr="preencoded.png"/>
          <p:cNvPicPr>
            <a:picLocks noChangeAspect="1"/>
          </p:cNvPicPr>
          <p:nvPr/>
        </p:nvPicPr>
        <p:blipFill>
          <a:blip r:embed="rId5"/>
          <a:stretch>
            <a:fillRect/>
          </a:stretch>
        </p:blipFill>
        <p:spPr>
          <a:xfrm>
            <a:off x="4807022" y="3460996"/>
            <a:ext cx="4564975" cy="4564975"/>
          </a:xfrm>
          <a:prstGeom prst="rect">
            <a:avLst/>
          </a:prstGeom>
        </p:spPr>
      </p:pic>
      <p:sp>
        <p:nvSpPr>
          <p:cNvPr id="15" name="Text 10"/>
          <p:cNvSpPr/>
          <p:nvPr/>
        </p:nvSpPr>
        <p:spPr>
          <a:xfrm>
            <a:off x="7517599" y="6634428"/>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3</a:t>
            </a:r>
            <a:endParaRPr lang="en-US" sz="2500" dirty="0"/>
          </a:p>
        </p:txBody>
      </p:sp>
      <p:sp>
        <p:nvSpPr>
          <p:cNvPr id="16" name="AutoShape 2">
            <a:extLst>
              <a:ext uri="{FF2B5EF4-FFF2-40B4-BE49-F238E27FC236}">
                <a16:creationId xmlns:a16="http://schemas.microsoft.com/office/drawing/2014/main" id="{D33FBFE9-E5E5-B24E-10FF-F721952E76F5}"/>
              </a:ext>
            </a:extLst>
          </p:cNvPr>
          <p:cNvSpPr>
            <a:spLocks noChangeAspect="1" noChangeArrowheads="1"/>
          </p:cNvSpPr>
          <p:nvPr/>
        </p:nvSpPr>
        <p:spPr bwMode="auto">
          <a:xfrm>
            <a:off x="6937169" y="45917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descr="A close-up of a white background&#10;&#10;AI-generated content may be incorrect.">
            <a:extLst>
              <a:ext uri="{FF2B5EF4-FFF2-40B4-BE49-F238E27FC236}">
                <a16:creationId xmlns:a16="http://schemas.microsoft.com/office/drawing/2014/main" id="{34ED10D0-A607-C06C-BA07-6B484CF3A4AF}"/>
              </a:ext>
            </a:extLst>
          </p:cNvPr>
          <p:cNvPicPr>
            <a:picLocks noChangeAspect="1"/>
          </p:cNvPicPr>
          <p:nvPr/>
        </p:nvPicPr>
        <p:blipFill>
          <a:blip r:embed="rId6"/>
          <a:stretch>
            <a:fillRect/>
          </a:stretch>
        </p:blipFill>
        <p:spPr>
          <a:xfrm>
            <a:off x="9692575" y="4605649"/>
            <a:ext cx="3490920" cy="844936"/>
          </a:xfrm>
          <a:prstGeom prst="rect">
            <a:avLst/>
          </a:prstGeom>
        </p:spPr>
      </p:pic>
      <p:sp>
        <p:nvSpPr>
          <p:cNvPr id="22" name="Rectangle 21">
            <a:extLst>
              <a:ext uri="{FF2B5EF4-FFF2-40B4-BE49-F238E27FC236}">
                <a16:creationId xmlns:a16="http://schemas.microsoft.com/office/drawing/2014/main" id="{6EE80D0A-B19B-699F-CFD4-530AA83F3505}"/>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9846C-78D9-5B51-D179-A0950815186B}"/>
              </a:ext>
            </a:extLst>
          </p:cNvPr>
          <p:cNvSpPr txBox="1"/>
          <p:nvPr/>
        </p:nvSpPr>
        <p:spPr>
          <a:xfrm>
            <a:off x="819398" y="373858"/>
            <a:ext cx="10640290" cy="1025922"/>
          </a:xfrm>
          <a:prstGeom prst="rect">
            <a:avLst/>
          </a:prstGeom>
          <a:noFill/>
        </p:spPr>
        <p:txBody>
          <a:bodyPr wrap="square">
            <a:spAutoFit/>
          </a:bodyPr>
          <a:lstStyle/>
          <a:p>
            <a:pPr>
              <a:spcBef>
                <a:spcPts val="765"/>
              </a:spcBef>
              <a:buNone/>
            </a:pPr>
            <a:r>
              <a:rPr lang="en-US" sz="3600" dirty="0">
                <a:solidFill>
                  <a:srgbClr val="201B18"/>
                </a:solidFill>
                <a:latin typeface="Platypi Medium" pitchFamily="34" charset="0"/>
                <a:ea typeface="Platypi Medium" pitchFamily="34" charset="-122"/>
                <a:cs typeface="Platypi Medium" pitchFamily="34" charset="-120"/>
              </a:rPr>
              <a:t>Naïve Bayes </a:t>
            </a:r>
          </a:p>
          <a:p>
            <a:pPr>
              <a:spcBef>
                <a:spcPts val="765"/>
              </a:spcBef>
              <a:buNone/>
            </a:pPr>
            <a:r>
              <a:rPr lang="en-AU" sz="1800" dirty="0">
                <a:solidFill>
                  <a:srgbClr val="000000"/>
                </a:solidFill>
                <a:effectLst/>
                <a:latin typeface="PT Serif" panose="020A0603040505020204" pitchFamily="18" charset="77"/>
                <a:ea typeface="Times New Roman" panose="02020603050405020304" pitchFamily="18" charset="0"/>
              </a:rPr>
              <a:t>Given the following dataset, build a Naive Bayes model to predict the label "Play."</a:t>
            </a:r>
            <a:endParaRPr lang="en-AU" sz="2400" dirty="0">
              <a:effectLst/>
              <a:latin typeface="PT Serif" panose="020A0603040505020204" pitchFamily="18" charset="77"/>
              <a:ea typeface="Times New Roman" panose="02020603050405020304" pitchFamily="18" charset="0"/>
            </a:endParaRPr>
          </a:p>
        </p:txBody>
      </p:sp>
      <p:graphicFrame>
        <p:nvGraphicFramePr>
          <p:cNvPr id="4" name="Table 3">
            <a:extLst>
              <a:ext uri="{FF2B5EF4-FFF2-40B4-BE49-F238E27FC236}">
                <a16:creationId xmlns:a16="http://schemas.microsoft.com/office/drawing/2014/main" id="{54397BB9-1322-6BA0-E4D6-16B3BA75379E}"/>
              </a:ext>
            </a:extLst>
          </p:cNvPr>
          <p:cNvGraphicFramePr>
            <a:graphicFrameLocks noGrp="1"/>
          </p:cNvGraphicFramePr>
          <p:nvPr>
            <p:extLst>
              <p:ext uri="{D42A27DB-BD31-4B8C-83A1-F6EECF244321}">
                <p14:modId xmlns:p14="http://schemas.microsoft.com/office/powerpoint/2010/main" val="1675219180"/>
              </p:ext>
            </p:extLst>
          </p:nvPr>
        </p:nvGraphicFramePr>
        <p:xfrm>
          <a:off x="2550269" y="1662248"/>
          <a:ext cx="5904960" cy="4109161"/>
        </p:xfrm>
        <a:graphic>
          <a:graphicData uri="http://schemas.openxmlformats.org/drawingml/2006/table">
            <a:tbl>
              <a:tblPr firstRow="1" firstCol="1" bandRow="1">
                <a:tableStyleId>{5C22544A-7EE6-4342-B048-85BDC9FD1C3A}</a:tableStyleId>
              </a:tblPr>
              <a:tblGrid>
                <a:gridCol w="762947">
                  <a:extLst>
                    <a:ext uri="{9D8B030D-6E8A-4147-A177-3AD203B41FA5}">
                      <a16:colId xmlns:a16="http://schemas.microsoft.com/office/drawing/2014/main" val="1461355649"/>
                    </a:ext>
                  </a:extLst>
                </a:gridCol>
                <a:gridCol w="1163781">
                  <a:extLst>
                    <a:ext uri="{9D8B030D-6E8A-4147-A177-3AD203B41FA5}">
                      <a16:colId xmlns:a16="http://schemas.microsoft.com/office/drawing/2014/main" val="2121744947"/>
                    </a:ext>
                  </a:extLst>
                </a:gridCol>
                <a:gridCol w="1025752">
                  <a:extLst>
                    <a:ext uri="{9D8B030D-6E8A-4147-A177-3AD203B41FA5}">
                      <a16:colId xmlns:a16="http://schemas.microsoft.com/office/drawing/2014/main" val="2392073136"/>
                    </a:ext>
                  </a:extLst>
                </a:gridCol>
                <a:gridCol w="984160">
                  <a:extLst>
                    <a:ext uri="{9D8B030D-6E8A-4147-A177-3AD203B41FA5}">
                      <a16:colId xmlns:a16="http://schemas.microsoft.com/office/drawing/2014/main" val="4088764505"/>
                    </a:ext>
                  </a:extLst>
                </a:gridCol>
                <a:gridCol w="984160">
                  <a:extLst>
                    <a:ext uri="{9D8B030D-6E8A-4147-A177-3AD203B41FA5}">
                      <a16:colId xmlns:a16="http://schemas.microsoft.com/office/drawing/2014/main" val="3543586238"/>
                    </a:ext>
                  </a:extLst>
                </a:gridCol>
                <a:gridCol w="984160">
                  <a:extLst>
                    <a:ext uri="{9D8B030D-6E8A-4147-A177-3AD203B41FA5}">
                      <a16:colId xmlns:a16="http://schemas.microsoft.com/office/drawing/2014/main" val="4267883017"/>
                    </a:ext>
                  </a:extLst>
                </a:gridCol>
              </a:tblGrid>
              <a:tr h="767341">
                <a:tc>
                  <a:txBody>
                    <a:bodyPr/>
                    <a:lstStyle/>
                    <a:p>
                      <a:pPr algn="r">
                        <a:spcBef>
                          <a:spcPts val="1200"/>
                        </a:spcBef>
                        <a:buNone/>
                      </a:pPr>
                      <a:r>
                        <a:rPr lang="en-AU" sz="2000" kern="100" dirty="0">
                          <a:effectLst/>
                        </a:rPr>
                        <a:t>ID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Outlook</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Temp</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Humid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Wind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Play</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407275"/>
                  </a:ext>
                </a:extLst>
              </a:tr>
              <a:tr h="556970">
                <a:tc>
                  <a:txBody>
                    <a:bodyPr/>
                    <a:lstStyle/>
                    <a:p>
                      <a:pPr algn="r">
                        <a:spcBef>
                          <a:spcPts val="1200"/>
                        </a:spcBef>
                        <a:buNone/>
                      </a:pPr>
                      <a:r>
                        <a:rPr lang="en-AU" sz="2000" kern="100">
                          <a:effectLst/>
                        </a:rPr>
                        <a:t>A</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680739657"/>
                  </a:ext>
                </a:extLst>
              </a:tr>
              <a:tr h="556970">
                <a:tc>
                  <a:txBody>
                    <a:bodyPr/>
                    <a:lstStyle/>
                    <a:p>
                      <a:pPr algn="r">
                        <a:spcBef>
                          <a:spcPts val="1200"/>
                        </a:spcBef>
                        <a:buNone/>
                      </a:pPr>
                      <a:r>
                        <a:rPr lang="en-AU" sz="2000" kern="100">
                          <a:effectLst/>
                        </a:rPr>
                        <a:t>B</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34688654"/>
                  </a:ext>
                </a:extLst>
              </a:tr>
              <a:tr h="556970">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750507149"/>
                  </a:ext>
                </a:extLst>
              </a:tr>
              <a:tr h="556970">
                <a:tc>
                  <a:txBody>
                    <a:bodyPr/>
                    <a:lstStyle/>
                    <a:p>
                      <a:pPr algn="r">
                        <a:spcBef>
                          <a:spcPts val="1200"/>
                        </a:spcBef>
                        <a:buNone/>
                      </a:pPr>
                      <a:r>
                        <a:rPr lang="en-AU" sz="2000" kern="100">
                          <a:effectLst/>
                        </a:rPr>
                        <a:t>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M</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88821686"/>
                  </a:ext>
                </a:extLst>
              </a:tr>
              <a:tr h="556970">
                <a:tc>
                  <a:txBody>
                    <a:bodyPr/>
                    <a:lstStyle/>
                    <a:p>
                      <a:pPr algn="r">
                        <a:spcBef>
                          <a:spcPts val="1200"/>
                        </a:spcBef>
                        <a:buNone/>
                      </a:pPr>
                      <a:r>
                        <a:rPr lang="en-AU" sz="2000" kern="100">
                          <a:effectLst/>
                        </a:rPr>
                        <a:t>E</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F</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95831855"/>
                  </a:ext>
                </a:extLst>
              </a:tr>
              <a:tr h="556970">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N</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2461308"/>
                  </a:ext>
                </a:extLst>
              </a:tr>
            </a:tbl>
          </a:graphicData>
        </a:graphic>
      </p:graphicFrame>
      <p:sp>
        <p:nvSpPr>
          <p:cNvPr id="6" name="TextBox 5">
            <a:extLst>
              <a:ext uri="{FF2B5EF4-FFF2-40B4-BE49-F238E27FC236}">
                <a16:creationId xmlns:a16="http://schemas.microsoft.com/office/drawing/2014/main" id="{0E547F8A-225E-8B62-B9F2-0EDCD64267C5}"/>
              </a:ext>
            </a:extLst>
          </p:cNvPr>
          <p:cNvSpPr txBox="1"/>
          <p:nvPr/>
        </p:nvSpPr>
        <p:spPr>
          <a:xfrm>
            <a:off x="1068779" y="5921020"/>
            <a:ext cx="10735294" cy="369332"/>
          </a:xfrm>
          <a:prstGeom prst="rect">
            <a:avLst/>
          </a:prstGeom>
          <a:noFill/>
        </p:spPr>
        <p:txBody>
          <a:bodyPr wrap="square">
            <a:spAutoFit/>
          </a:bodyPr>
          <a:lstStyle/>
          <a:p>
            <a:pPr>
              <a:spcBef>
                <a:spcPts val="1200"/>
              </a:spcBef>
            </a:pPr>
            <a:r>
              <a:rPr lang="en-AU" sz="1800" dirty="0">
                <a:solidFill>
                  <a:srgbClr val="000000"/>
                </a:solidFill>
                <a:effectLst/>
                <a:latin typeface="PT Serif" panose="020A0603040505020204" pitchFamily="18" charset="77"/>
                <a:ea typeface="Times New Roman" panose="02020603050405020304" pitchFamily="18" charset="0"/>
              </a:rPr>
              <a:t>Use the model to classify these test instances (? represents missing value):</a:t>
            </a:r>
            <a:endParaRPr lang="en-AU" sz="2400" dirty="0">
              <a:effectLst/>
              <a:latin typeface="PT Serif" panose="020A0603040505020204" pitchFamily="18" charset="77"/>
              <a:ea typeface="Times New Roman" panose="02020603050405020304" pitchFamily="18" charset="0"/>
            </a:endParaRPr>
          </a:p>
        </p:txBody>
      </p:sp>
      <p:graphicFrame>
        <p:nvGraphicFramePr>
          <p:cNvPr id="7" name="Table 6">
            <a:extLst>
              <a:ext uri="{FF2B5EF4-FFF2-40B4-BE49-F238E27FC236}">
                <a16:creationId xmlns:a16="http://schemas.microsoft.com/office/drawing/2014/main" id="{158195A5-EC7A-6901-83B6-1CDBEDD6AC8C}"/>
              </a:ext>
            </a:extLst>
          </p:cNvPr>
          <p:cNvGraphicFramePr>
            <a:graphicFrameLocks noGrp="1"/>
          </p:cNvGraphicFramePr>
          <p:nvPr>
            <p:extLst>
              <p:ext uri="{D42A27DB-BD31-4B8C-83A1-F6EECF244321}">
                <p14:modId xmlns:p14="http://schemas.microsoft.com/office/powerpoint/2010/main" val="1198372405"/>
              </p:ext>
            </p:extLst>
          </p:nvPr>
        </p:nvGraphicFramePr>
        <p:xfrm>
          <a:off x="2645273" y="6298740"/>
          <a:ext cx="5809956" cy="1800230"/>
        </p:xfrm>
        <a:graphic>
          <a:graphicData uri="http://schemas.openxmlformats.org/drawingml/2006/table">
            <a:tbl>
              <a:tblPr firstRow="1" firstCol="1" bandRow="1">
                <a:tableStyleId>{5C22544A-7EE6-4342-B048-85BDC9FD1C3A}</a:tableStyleId>
              </a:tblPr>
              <a:tblGrid>
                <a:gridCol w="715444">
                  <a:extLst>
                    <a:ext uri="{9D8B030D-6E8A-4147-A177-3AD203B41FA5}">
                      <a16:colId xmlns:a16="http://schemas.microsoft.com/office/drawing/2014/main" val="4128241484"/>
                    </a:ext>
                  </a:extLst>
                </a:gridCol>
                <a:gridCol w="1140031">
                  <a:extLst>
                    <a:ext uri="{9D8B030D-6E8A-4147-A177-3AD203B41FA5}">
                      <a16:colId xmlns:a16="http://schemas.microsoft.com/office/drawing/2014/main" val="2221391857"/>
                    </a:ext>
                  </a:extLst>
                </a:gridCol>
                <a:gridCol w="1049503">
                  <a:extLst>
                    <a:ext uri="{9D8B030D-6E8A-4147-A177-3AD203B41FA5}">
                      <a16:colId xmlns:a16="http://schemas.microsoft.com/office/drawing/2014/main" val="2438038144"/>
                    </a:ext>
                  </a:extLst>
                </a:gridCol>
                <a:gridCol w="968326">
                  <a:extLst>
                    <a:ext uri="{9D8B030D-6E8A-4147-A177-3AD203B41FA5}">
                      <a16:colId xmlns:a16="http://schemas.microsoft.com/office/drawing/2014/main" val="1391135045"/>
                    </a:ext>
                  </a:extLst>
                </a:gridCol>
                <a:gridCol w="968326">
                  <a:extLst>
                    <a:ext uri="{9D8B030D-6E8A-4147-A177-3AD203B41FA5}">
                      <a16:colId xmlns:a16="http://schemas.microsoft.com/office/drawing/2014/main" val="25417968"/>
                    </a:ext>
                  </a:extLst>
                </a:gridCol>
                <a:gridCol w="968326">
                  <a:extLst>
                    <a:ext uri="{9D8B030D-6E8A-4147-A177-3AD203B41FA5}">
                      <a16:colId xmlns:a16="http://schemas.microsoft.com/office/drawing/2014/main" val="769329428"/>
                    </a:ext>
                  </a:extLst>
                </a:gridCol>
              </a:tblGrid>
              <a:tr h="761490">
                <a:tc>
                  <a:txBody>
                    <a:bodyPr/>
                    <a:lstStyle/>
                    <a:p>
                      <a:pPr algn="r">
                        <a:spcBef>
                          <a:spcPts val="1200"/>
                        </a:spcBef>
                        <a:buNone/>
                      </a:pPr>
                      <a:r>
                        <a:rPr lang="en-AU" sz="2000" kern="100">
                          <a:effectLst/>
                        </a:rPr>
                        <a:t>ID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Outlook</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Temp</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Humid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Wind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Play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45988358"/>
                  </a:ext>
                </a:extLst>
              </a:tr>
              <a:tr h="519370">
                <a:tc>
                  <a:txBody>
                    <a:bodyPr/>
                    <a:lstStyle/>
                    <a:p>
                      <a:pPr algn="r">
                        <a:spcBef>
                          <a:spcPts val="1200"/>
                        </a:spcBef>
                        <a:buNone/>
                      </a:pPr>
                      <a:r>
                        <a:rPr lang="en-AU" sz="2000" kern="100">
                          <a:effectLst/>
                        </a:rPr>
                        <a:t>G</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M</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648236827"/>
                  </a:ext>
                </a:extLst>
              </a:tr>
              <a:tr h="519370">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16797376"/>
                  </a:ext>
                </a:extLst>
              </a:tr>
            </a:tbl>
          </a:graphicData>
        </a:graphic>
      </p:graphicFrame>
      <p:sp>
        <p:nvSpPr>
          <p:cNvPr id="9" name="TextBox 8">
            <a:extLst>
              <a:ext uri="{FF2B5EF4-FFF2-40B4-BE49-F238E27FC236}">
                <a16:creationId xmlns:a16="http://schemas.microsoft.com/office/drawing/2014/main" id="{306A4E9E-DA03-8155-89DB-C42B860B620C}"/>
              </a:ext>
            </a:extLst>
          </p:cNvPr>
          <p:cNvSpPr txBox="1"/>
          <p:nvPr/>
        </p:nvSpPr>
        <p:spPr>
          <a:xfrm>
            <a:off x="9120249" y="1939248"/>
            <a:ext cx="7315200" cy="2337628"/>
          </a:xfrm>
          <a:prstGeom prst="rect">
            <a:avLst/>
          </a:prstGeom>
          <a:noFill/>
        </p:spPr>
        <p:txBody>
          <a:bodyPr wrap="square">
            <a:spAutoFit/>
          </a:bodyPr>
          <a:lstStyle/>
          <a:p>
            <a:pPr>
              <a:spcBef>
                <a:spcPts val="930"/>
              </a:spcBef>
              <a:buNone/>
            </a:pPr>
            <a:r>
              <a:rPr lang="en-AU" sz="2800" b="1" dirty="0">
                <a:solidFill>
                  <a:srgbClr val="000000"/>
                </a:solidFill>
                <a:effectLst/>
                <a:latin typeface="Helvetica Neue" panose="02000503000000020004" pitchFamily="2" charset="0"/>
                <a:ea typeface="Times New Roman" panose="02020603050405020304" pitchFamily="18" charset="0"/>
              </a:rPr>
              <a:t>Q4</a:t>
            </a:r>
            <a:endParaRPr lang="en-AU" sz="2400" dirty="0">
              <a:effectLst/>
              <a:latin typeface="Times New Roman" panose="02020603050405020304" pitchFamily="18" charset="0"/>
              <a:ea typeface="Times New Roman" panose="02020603050405020304" pitchFamily="18" charset="0"/>
            </a:endParaRPr>
          </a:p>
          <a:p>
            <a:pPr>
              <a:lnSpc>
                <a:spcPct val="150000"/>
              </a:lnSpc>
              <a:spcBef>
                <a:spcPts val="1200"/>
              </a:spcBef>
              <a:buNone/>
            </a:pPr>
            <a:r>
              <a:rPr lang="en-AU" sz="1800" dirty="0">
                <a:solidFill>
                  <a:srgbClr val="000000"/>
                </a:solidFill>
                <a:effectLst/>
                <a:latin typeface="PT Serif" panose="020A0603040505020204" pitchFamily="18" charset="77"/>
                <a:ea typeface="Times New Roman" panose="02020603050405020304" pitchFamily="18" charset="0"/>
              </a:rPr>
              <a:t>Classify the test instances using:</a:t>
            </a:r>
            <a:endParaRPr lang="en-AU" sz="2400" dirty="0">
              <a:effectLst/>
              <a:latin typeface="PT Serif" panose="020A0603040505020204" pitchFamily="18" charset="77"/>
              <a:ea typeface="Times New Roman" panose="02020603050405020304" pitchFamily="18" charset="0"/>
            </a:endParaRPr>
          </a:p>
          <a:p>
            <a:pPr marL="342900" lvl="0" indent="-342900">
              <a:lnSpc>
                <a:spcPct val="150000"/>
              </a:lnSpc>
              <a:buFont typeface="+mj-lt"/>
              <a:buAutoNum type="arabicPeriod"/>
              <a:tabLst>
                <a:tab pos="457200" algn="l"/>
              </a:tabLst>
            </a:pPr>
            <a:r>
              <a:rPr lang="en-AU" sz="1800" dirty="0">
                <a:solidFill>
                  <a:srgbClr val="000000"/>
                </a:solidFill>
                <a:effectLst/>
                <a:latin typeface="PT Serif" panose="020A0603040505020204" pitchFamily="18" charset="77"/>
                <a:ea typeface="Times New Roman" panose="02020603050405020304" pitchFamily="18" charset="0"/>
              </a:rPr>
              <a:t>no smoothing</a:t>
            </a:r>
            <a:endParaRPr lang="en-AU" sz="2400" dirty="0">
              <a:solidFill>
                <a:srgbClr val="000000"/>
              </a:solidFill>
              <a:effectLst/>
              <a:latin typeface="PT Serif" panose="020A0603040505020204" pitchFamily="18" charset="77"/>
              <a:ea typeface="Times New Roman" panose="02020603050405020304" pitchFamily="18" charset="0"/>
            </a:endParaRPr>
          </a:p>
          <a:p>
            <a:pPr marL="342900" lvl="0" indent="-342900">
              <a:lnSpc>
                <a:spcPct val="150000"/>
              </a:lnSpc>
              <a:buFont typeface="+mj-lt"/>
              <a:buAutoNum type="arabicPeriod"/>
              <a:tabLst>
                <a:tab pos="457200" algn="l"/>
              </a:tabLst>
            </a:pPr>
            <a:r>
              <a:rPr lang="en-AU" sz="1800" dirty="0">
                <a:solidFill>
                  <a:srgbClr val="000000"/>
                </a:solidFill>
                <a:effectLst/>
                <a:latin typeface="PT Serif" panose="020A0603040505020204" pitchFamily="18" charset="77"/>
                <a:ea typeface="Times New Roman" panose="02020603050405020304" pitchFamily="18" charset="0"/>
              </a:rPr>
              <a:t>epsilon smoothing</a:t>
            </a:r>
          </a:p>
          <a:p>
            <a:pPr marL="342900" lvl="0" indent="-342900">
              <a:lnSpc>
                <a:spcPct val="150000"/>
              </a:lnSpc>
              <a:buFont typeface="+mj-lt"/>
              <a:buAutoNum type="arabicPeriod"/>
              <a:tabLst>
                <a:tab pos="457200" algn="l"/>
              </a:tabLst>
            </a:pPr>
            <a:r>
              <a:rPr lang="en-AU" sz="1800" dirty="0">
                <a:solidFill>
                  <a:srgbClr val="000000"/>
                </a:solidFill>
                <a:effectLst/>
                <a:latin typeface="PT Serif" panose="020A0603040505020204" pitchFamily="18" charset="77"/>
                <a:ea typeface="Times New Roman" panose="02020603050405020304" pitchFamily="18" charset="0"/>
              </a:rPr>
              <a:t>Laplace smoothing </a:t>
            </a:r>
            <a:r>
              <a:rPr lang="en-AU" sz="1400" dirty="0">
                <a:solidFill>
                  <a:srgbClr val="000000"/>
                </a:solidFill>
                <a:effectLst/>
                <a:latin typeface="PT Serif" panose="020A0603040505020204" pitchFamily="18" charset="77"/>
                <a:ea typeface="Times New Roman" panose="02020603050405020304" pitchFamily="18" charset="0"/>
              </a:rPr>
              <a:t>(</a:t>
            </a:r>
            <a:r>
              <a:rPr lang="en-AU" sz="2000" dirty="0">
                <a:solidFill>
                  <a:srgbClr val="000000"/>
                </a:solidFill>
                <a:effectLst/>
                <a:latin typeface="PT Serif" panose="020A0603040505020204" pitchFamily="18" charset="77"/>
                <a:ea typeface="Times New Roman" panose="02020603050405020304" pitchFamily="18" charset="0"/>
                <a:cs typeface="Cambria Math" panose="02040503050406030204" pitchFamily="18" charset="0"/>
              </a:rPr>
              <a:t>𝛼</a:t>
            </a:r>
            <a:r>
              <a:rPr lang="en-AU" sz="2000" dirty="0">
                <a:solidFill>
                  <a:srgbClr val="000000"/>
                </a:solidFill>
                <a:effectLst/>
                <a:latin typeface="PT Serif" panose="020A0603040505020204" pitchFamily="18" charset="77"/>
                <a:ea typeface="Times New Roman" panose="02020603050405020304" pitchFamily="18" charset="0"/>
              </a:rPr>
              <a:t>=1</a:t>
            </a:r>
            <a:r>
              <a:rPr lang="en-AU" sz="1400" dirty="0">
                <a:solidFill>
                  <a:srgbClr val="000000"/>
                </a:solidFill>
                <a:effectLst/>
                <a:latin typeface="PT Serif" panose="020A0603040505020204" pitchFamily="18" charset="77"/>
                <a:ea typeface="Times New Roman" panose="02020603050405020304" pitchFamily="18" charset="0"/>
              </a:rPr>
              <a:t>)</a:t>
            </a:r>
            <a:endParaRPr lang="en-AU" sz="2400" dirty="0">
              <a:solidFill>
                <a:srgbClr val="000000"/>
              </a:solidFill>
              <a:effectLst/>
              <a:latin typeface="PT Serif" panose="020A0603040505020204" pitchFamily="18" charset="77"/>
              <a:ea typeface="Times New Roman" panose="02020603050405020304" pitchFamily="18" charset="0"/>
            </a:endParaRPr>
          </a:p>
        </p:txBody>
      </p:sp>
      <p:sp>
        <p:nvSpPr>
          <p:cNvPr id="10" name="Rectangle 9">
            <a:extLst>
              <a:ext uri="{FF2B5EF4-FFF2-40B4-BE49-F238E27FC236}">
                <a16:creationId xmlns:a16="http://schemas.microsoft.com/office/drawing/2014/main" id="{285F5179-FD8E-53D0-F54A-6DEFEA7777EB}"/>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45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678459-3223-6F7E-1F66-5C4E33911BCC}"/>
              </a:ext>
            </a:extLst>
          </p:cNvPr>
          <p:cNvSpPr txBox="1"/>
          <p:nvPr/>
        </p:nvSpPr>
        <p:spPr>
          <a:xfrm>
            <a:off x="1721921" y="1250590"/>
            <a:ext cx="9155875" cy="4315540"/>
          </a:xfrm>
          <a:prstGeom prst="rect">
            <a:avLst/>
          </a:prstGeom>
          <a:noFill/>
        </p:spPr>
        <p:txBody>
          <a:bodyPr wrap="square">
            <a:spAutoFit/>
          </a:bodyPr>
          <a:lstStyle/>
          <a:p>
            <a:pPr>
              <a:lnSpc>
                <a:spcPct val="200000"/>
              </a:lnSpc>
              <a:buNone/>
            </a:pPr>
            <a:r>
              <a:rPr lang="en-AU" sz="2000" dirty="0"/>
              <a:t>We will follow these steps to classify the test instances using Naïve Bayes:</a:t>
            </a:r>
          </a:p>
          <a:p>
            <a:pPr>
              <a:lnSpc>
                <a:spcPct val="200000"/>
              </a:lnSpc>
              <a:buFont typeface="+mj-lt"/>
              <a:buAutoNum type="arabicPeriod"/>
            </a:pPr>
            <a:r>
              <a:rPr lang="en-AU" sz="2000" b="1" dirty="0"/>
              <a:t>Compute prior probabilities</a:t>
            </a:r>
            <a:endParaRPr lang="en-AU" sz="2000" dirty="0"/>
          </a:p>
          <a:p>
            <a:pPr>
              <a:lnSpc>
                <a:spcPct val="200000"/>
              </a:lnSpc>
              <a:buFont typeface="+mj-lt"/>
              <a:buAutoNum type="arabicPeriod"/>
            </a:pPr>
            <a:r>
              <a:rPr lang="en-AU" sz="2000" b="1" dirty="0"/>
              <a:t>Compute likelihoods (conditional probabilities) for each feature</a:t>
            </a:r>
            <a:endParaRPr lang="en-AU" sz="2000" dirty="0"/>
          </a:p>
          <a:p>
            <a:pPr>
              <a:lnSpc>
                <a:spcPct val="200000"/>
              </a:lnSpc>
              <a:buFont typeface="+mj-lt"/>
              <a:buAutoNum type="arabicPeriod"/>
            </a:pPr>
            <a:r>
              <a:rPr lang="en-AU" sz="2000" b="1" dirty="0"/>
              <a:t>Classify test instances using:</a:t>
            </a:r>
            <a:endParaRPr lang="en-AU" sz="2000" dirty="0"/>
          </a:p>
          <a:p>
            <a:pPr marL="742950" lvl="1" indent="-285750">
              <a:lnSpc>
                <a:spcPct val="200000"/>
              </a:lnSpc>
              <a:buFont typeface="+mj-lt"/>
              <a:buAutoNum type="arabicPeriod"/>
            </a:pPr>
            <a:r>
              <a:rPr lang="en-AU" sz="2000" dirty="0"/>
              <a:t>No smoothing</a:t>
            </a:r>
          </a:p>
          <a:p>
            <a:pPr marL="742950" lvl="1" indent="-285750">
              <a:lnSpc>
                <a:spcPct val="200000"/>
              </a:lnSpc>
              <a:buFont typeface="+mj-lt"/>
              <a:buAutoNum type="arabicPeriod"/>
            </a:pPr>
            <a:r>
              <a:rPr lang="en-AU" sz="2000" dirty="0"/>
              <a:t>Epsilon smoothing (𝜖 = 0.001)</a:t>
            </a:r>
          </a:p>
          <a:p>
            <a:pPr marL="742950" lvl="1" indent="-285750">
              <a:lnSpc>
                <a:spcPct val="200000"/>
              </a:lnSpc>
              <a:buFont typeface="+mj-lt"/>
              <a:buAutoNum type="arabicPeriod"/>
            </a:pPr>
            <a:r>
              <a:rPr lang="en-AU" sz="2000" dirty="0"/>
              <a:t>Laplace smoothing (𝛼 = 1)</a:t>
            </a:r>
          </a:p>
        </p:txBody>
      </p:sp>
      <p:sp>
        <p:nvSpPr>
          <p:cNvPr id="5" name="TextBox 4">
            <a:extLst>
              <a:ext uri="{FF2B5EF4-FFF2-40B4-BE49-F238E27FC236}">
                <a16:creationId xmlns:a16="http://schemas.microsoft.com/office/drawing/2014/main" id="{596FF139-2944-8CC2-0769-45AEA3F5DD2C}"/>
              </a:ext>
            </a:extLst>
          </p:cNvPr>
          <p:cNvSpPr txBox="1"/>
          <p:nvPr/>
        </p:nvSpPr>
        <p:spPr>
          <a:xfrm>
            <a:off x="1163783" y="194956"/>
            <a:ext cx="7315200" cy="833433"/>
          </a:xfrm>
          <a:prstGeom prst="rect">
            <a:avLst/>
          </a:prstGeom>
          <a:noFill/>
        </p:spPr>
        <p:txBody>
          <a:bodyPr wrap="square">
            <a:spAutoFit/>
          </a:bodyPr>
          <a:lstStyle/>
          <a:p>
            <a:pPr>
              <a:lnSpc>
                <a:spcPct val="200000"/>
              </a:lnSpc>
              <a:buNone/>
            </a:pPr>
            <a:r>
              <a:rPr lang="en-AU" sz="2800" b="1" dirty="0"/>
              <a:t>Solution: Naïve Bayes Model for Classification</a:t>
            </a:r>
          </a:p>
        </p:txBody>
      </p:sp>
      <p:sp>
        <p:nvSpPr>
          <p:cNvPr id="6" name="Rectangle 5">
            <a:extLst>
              <a:ext uri="{FF2B5EF4-FFF2-40B4-BE49-F238E27FC236}">
                <a16:creationId xmlns:a16="http://schemas.microsoft.com/office/drawing/2014/main" id="{EA273CAD-BBC9-ACA1-02FF-7A856452AEC2}"/>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66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3A70C-B842-CA89-C53D-A784D6138310}"/>
              </a:ext>
            </a:extLst>
          </p:cNvPr>
          <p:cNvPicPr>
            <a:picLocks noChangeAspect="1"/>
          </p:cNvPicPr>
          <p:nvPr/>
        </p:nvPicPr>
        <p:blipFill>
          <a:blip r:embed="rId2"/>
          <a:stretch>
            <a:fillRect/>
          </a:stretch>
        </p:blipFill>
        <p:spPr>
          <a:xfrm>
            <a:off x="1290122" y="852302"/>
            <a:ext cx="6350000" cy="3009900"/>
          </a:xfrm>
          <a:prstGeom prst="rect">
            <a:avLst/>
          </a:prstGeom>
        </p:spPr>
      </p:pic>
      <p:sp>
        <p:nvSpPr>
          <p:cNvPr id="5" name="TextBox 4">
            <a:extLst>
              <a:ext uri="{FF2B5EF4-FFF2-40B4-BE49-F238E27FC236}">
                <a16:creationId xmlns:a16="http://schemas.microsoft.com/office/drawing/2014/main" id="{DCB56D5E-D92F-E9C9-F030-D196CC180BAE}"/>
              </a:ext>
            </a:extLst>
          </p:cNvPr>
          <p:cNvSpPr txBox="1"/>
          <p:nvPr/>
        </p:nvSpPr>
        <p:spPr>
          <a:xfrm>
            <a:off x="7813964" y="2268187"/>
            <a:ext cx="968535" cy="369332"/>
          </a:xfrm>
          <a:prstGeom prst="rect">
            <a:avLst/>
          </a:prstGeom>
          <a:noFill/>
        </p:spPr>
        <p:txBody>
          <a:bodyPr wrap="none" rtlCol="0">
            <a:spAutoFit/>
          </a:bodyPr>
          <a:lstStyle/>
          <a:p>
            <a:r>
              <a:rPr lang="en-US" dirty="0"/>
              <a:t>3/6 =0.5</a:t>
            </a:r>
          </a:p>
        </p:txBody>
      </p:sp>
      <p:sp>
        <p:nvSpPr>
          <p:cNvPr id="6" name="TextBox 5">
            <a:extLst>
              <a:ext uri="{FF2B5EF4-FFF2-40B4-BE49-F238E27FC236}">
                <a16:creationId xmlns:a16="http://schemas.microsoft.com/office/drawing/2014/main" id="{0B41BBD1-7BD8-E2C5-5F80-32ABF83EC406}"/>
              </a:ext>
            </a:extLst>
          </p:cNvPr>
          <p:cNvSpPr txBox="1"/>
          <p:nvPr/>
        </p:nvSpPr>
        <p:spPr>
          <a:xfrm>
            <a:off x="7773097" y="2966852"/>
            <a:ext cx="968535" cy="369332"/>
          </a:xfrm>
          <a:prstGeom prst="rect">
            <a:avLst/>
          </a:prstGeom>
          <a:noFill/>
        </p:spPr>
        <p:txBody>
          <a:bodyPr wrap="none" rtlCol="0">
            <a:spAutoFit/>
          </a:bodyPr>
          <a:lstStyle/>
          <a:p>
            <a:r>
              <a:rPr lang="en-US" dirty="0"/>
              <a:t>3/6 =0.5</a:t>
            </a:r>
          </a:p>
        </p:txBody>
      </p:sp>
      <p:pic>
        <p:nvPicPr>
          <p:cNvPr id="9" name="Picture 2" descr="5-Minute Machine Learning. Bayes Theorem and Naive Bayes | by Andre  Violante | TDS Archive | Medium">
            <a:extLst>
              <a:ext uri="{FF2B5EF4-FFF2-40B4-BE49-F238E27FC236}">
                <a16:creationId xmlns:a16="http://schemas.microsoft.com/office/drawing/2014/main" id="{A2CB3987-682E-37DA-EE25-8480992BA2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507"/>
          <a:stretch/>
        </p:blipFill>
        <p:spPr bwMode="auto">
          <a:xfrm>
            <a:off x="1488778" y="4804018"/>
            <a:ext cx="10301849" cy="11124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6C62D34-749F-60F8-7E94-12357FB3DF29}"/>
              </a:ext>
            </a:extLst>
          </p:cNvPr>
          <p:cNvPicPr>
            <a:picLocks noChangeAspect="1"/>
          </p:cNvPicPr>
          <p:nvPr/>
        </p:nvPicPr>
        <p:blipFill>
          <a:blip r:embed="rId4"/>
          <a:stretch>
            <a:fillRect/>
          </a:stretch>
        </p:blipFill>
        <p:spPr>
          <a:xfrm>
            <a:off x="924956" y="3940523"/>
            <a:ext cx="9679524" cy="785173"/>
          </a:xfrm>
          <a:prstGeom prst="rect">
            <a:avLst/>
          </a:prstGeom>
        </p:spPr>
      </p:pic>
      <p:sp>
        <p:nvSpPr>
          <p:cNvPr id="12" name="Rectangle 11">
            <a:extLst>
              <a:ext uri="{FF2B5EF4-FFF2-40B4-BE49-F238E27FC236}">
                <a16:creationId xmlns:a16="http://schemas.microsoft.com/office/drawing/2014/main" id="{A05B64E8-AEBF-4C8E-BDD5-510ECB81399A}"/>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78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3878754-7843-3F52-C51A-523770457CEE}"/>
              </a:ext>
            </a:extLst>
          </p:cNvPr>
          <p:cNvGraphicFramePr>
            <a:graphicFrameLocks noGrp="1"/>
          </p:cNvGraphicFramePr>
          <p:nvPr>
            <p:extLst>
              <p:ext uri="{D42A27DB-BD31-4B8C-83A1-F6EECF244321}">
                <p14:modId xmlns:p14="http://schemas.microsoft.com/office/powerpoint/2010/main" val="2114907363"/>
              </p:ext>
            </p:extLst>
          </p:nvPr>
        </p:nvGraphicFramePr>
        <p:xfrm>
          <a:off x="3218213" y="969846"/>
          <a:ext cx="7125194" cy="6289907"/>
        </p:xfrm>
        <a:graphic>
          <a:graphicData uri="http://schemas.openxmlformats.org/drawingml/2006/table">
            <a:tbl>
              <a:tblPr firstRow="1" firstCol="1" bandRow="1">
                <a:tableStyleId>{2D5ABB26-0587-4C30-8999-92F81FD0307C}</a:tableStyleId>
              </a:tblPr>
              <a:tblGrid>
                <a:gridCol w="3562597">
                  <a:extLst>
                    <a:ext uri="{9D8B030D-6E8A-4147-A177-3AD203B41FA5}">
                      <a16:colId xmlns:a16="http://schemas.microsoft.com/office/drawing/2014/main" val="2658699530"/>
                    </a:ext>
                  </a:extLst>
                </a:gridCol>
                <a:gridCol w="3562597">
                  <a:extLst>
                    <a:ext uri="{9D8B030D-6E8A-4147-A177-3AD203B41FA5}">
                      <a16:colId xmlns:a16="http://schemas.microsoft.com/office/drawing/2014/main" val="1623379769"/>
                    </a:ext>
                  </a:extLst>
                </a:gridCol>
              </a:tblGrid>
              <a:tr h="483839">
                <a:tc>
                  <a:txBody>
                    <a:bodyPr/>
                    <a:lstStyle/>
                    <a:p>
                      <a:pPr algn="r">
                        <a:buNone/>
                      </a:pPr>
                      <a:r>
                        <a:rPr lang="en-AU" sz="1800" kern="100" dirty="0">
                          <a:effectLst/>
                        </a:rPr>
                        <a:t>P(Outlook = S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P(Outlook = S | Play = N)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0935416"/>
                  </a:ext>
                </a:extLst>
              </a:tr>
              <a:tr h="483839">
                <a:tc>
                  <a:txBody>
                    <a:bodyPr/>
                    <a:lstStyle/>
                    <a:p>
                      <a:pPr algn="r">
                        <a:buNone/>
                      </a:pPr>
                      <a:r>
                        <a:rPr lang="en-AU" sz="1800" kern="100" dirty="0">
                          <a:effectLst/>
                        </a:rPr>
                        <a:t>P(Outlook = O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P(Outlook = O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27800130"/>
                  </a:ext>
                </a:extLst>
              </a:tr>
              <a:tr h="483839">
                <a:tc>
                  <a:txBody>
                    <a:bodyPr/>
                    <a:lstStyle/>
                    <a:p>
                      <a:pPr algn="r">
                        <a:buNone/>
                      </a:pPr>
                      <a:r>
                        <a:rPr lang="en-AU" sz="1800" kern="100" dirty="0">
                          <a:effectLst/>
                        </a:rPr>
                        <a:t>P(Outlook = R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P(Outlook = R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700728483"/>
                  </a:ext>
                </a:extLst>
              </a:tr>
              <a:tr h="483839">
                <a:tc>
                  <a:txBody>
                    <a:bodyPr/>
                    <a:lstStyle/>
                    <a:p>
                      <a:pPr algn="r">
                        <a:buNone/>
                      </a:pPr>
                      <a:r>
                        <a:rPr lang="en-AU" sz="1800" kern="100" dirty="0">
                          <a:effectLst/>
                        </a:rPr>
                        <a:t>----------------------------------------------</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93395815"/>
                  </a:ext>
                </a:extLst>
              </a:tr>
              <a:tr h="483839">
                <a:tc>
                  <a:txBody>
                    <a:bodyPr/>
                    <a:lstStyle/>
                    <a:p>
                      <a:pPr algn="r">
                        <a:buNone/>
                      </a:pPr>
                      <a:r>
                        <a:rPr lang="en-AU" sz="1800" kern="100" dirty="0">
                          <a:effectLst/>
                        </a:rPr>
                        <a:t>P(Temp = H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P(Temp = H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47832512"/>
                  </a:ext>
                </a:extLst>
              </a:tr>
              <a:tr h="483839">
                <a:tc>
                  <a:txBody>
                    <a:bodyPr/>
                    <a:lstStyle/>
                    <a:p>
                      <a:pPr algn="r">
                        <a:buNone/>
                      </a:pPr>
                      <a:r>
                        <a:rPr lang="en-AU" sz="1800" kern="100" dirty="0">
                          <a:effectLst/>
                        </a:rPr>
                        <a:t>P(Temp = M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P(Temp = M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207014670"/>
                  </a:ext>
                </a:extLst>
              </a:tr>
              <a:tr h="483839">
                <a:tc>
                  <a:txBody>
                    <a:bodyPr/>
                    <a:lstStyle/>
                    <a:p>
                      <a:pPr algn="r">
                        <a:buNone/>
                      </a:pPr>
                      <a:r>
                        <a:rPr lang="en-AU" sz="1800" kern="100" dirty="0">
                          <a:effectLst/>
                        </a:rPr>
                        <a:t>P(Temp = C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P(Temp = C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03290693"/>
                  </a:ext>
                </a:extLst>
              </a:tr>
              <a:tr h="483839">
                <a:tc>
                  <a:txBody>
                    <a:bodyPr/>
                    <a:lstStyle/>
                    <a:p>
                      <a:pPr algn="r">
                        <a:buNone/>
                      </a:pPr>
                      <a:r>
                        <a:rPr lang="en-AU" sz="1800" kern="100" dirty="0">
                          <a:effectLst/>
                        </a:rPr>
                        <a:t>----------------------------------------------</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25873823"/>
                  </a:ext>
                </a:extLst>
              </a:tr>
              <a:tr h="483839">
                <a:tc>
                  <a:txBody>
                    <a:bodyPr/>
                    <a:lstStyle/>
                    <a:p>
                      <a:pPr algn="r">
                        <a:buNone/>
                      </a:pPr>
                      <a:r>
                        <a:rPr lang="en-AU" sz="1800" kern="100" dirty="0">
                          <a:effectLst/>
                        </a:rPr>
                        <a:t>P(Humid = N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P(Humid = N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59082964"/>
                  </a:ext>
                </a:extLst>
              </a:tr>
              <a:tr h="483839">
                <a:tc>
                  <a:txBody>
                    <a:bodyPr/>
                    <a:lstStyle/>
                    <a:p>
                      <a:pPr algn="r">
                        <a:buNone/>
                      </a:pPr>
                      <a:r>
                        <a:rPr lang="en-AU" sz="1800" kern="100" dirty="0">
                          <a:effectLst/>
                        </a:rPr>
                        <a:t>P(Humid = H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P(Humid = H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10383830"/>
                  </a:ext>
                </a:extLst>
              </a:tr>
              <a:tr h="483839">
                <a:tc>
                  <a:txBody>
                    <a:bodyPr/>
                    <a:lstStyle/>
                    <a:p>
                      <a:pPr algn="r">
                        <a:buNone/>
                      </a:pPr>
                      <a:r>
                        <a:rPr lang="en-AU" sz="1800" kern="100" dirty="0">
                          <a:effectLst/>
                        </a:rPr>
                        <a:t>----------------------------------------------</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9405731"/>
                  </a:ext>
                </a:extLst>
              </a:tr>
              <a:tr h="483839">
                <a:tc>
                  <a:txBody>
                    <a:bodyPr/>
                    <a:lstStyle/>
                    <a:p>
                      <a:pPr algn="r">
                        <a:buNone/>
                      </a:pPr>
                      <a:r>
                        <a:rPr lang="en-AU" sz="1800" kern="100" dirty="0">
                          <a:effectLst/>
                        </a:rPr>
                        <a:t>P(Wind = T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P(Wind = T | Play = N) = </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39346428"/>
                  </a:ext>
                </a:extLst>
              </a:tr>
              <a:tr h="483839">
                <a:tc>
                  <a:txBody>
                    <a:bodyPr/>
                    <a:lstStyle/>
                    <a:p>
                      <a:pPr algn="r">
                        <a:buNone/>
                      </a:pPr>
                      <a:r>
                        <a:rPr lang="en-AU" sz="1800" kern="100" dirty="0">
                          <a:effectLst/>
                        </a:rPr>
                        <a:t>P(Wind = F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P(Wind = F | Play = N)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70932694"/>
                  </a:ext>
                </a:extLst>
              </a:tr>
            </a:tbl>
          </a:graphicData>
        </a:graphic>
      </p:graphicFrame>
      <p:sp>
        <p:nvSpPr>
          <p:cNvPr id="3" name="Rectangle 2">
            <a:extLst>
              <a:ext uri="{FF2B5EF4-FFF2-40B4-BE49-F238E27FC236}">
                <a16:creationId xmlns:a16="http://schemas.microsoft.com/office/drawing/2014/main" id="{FB2B8236-7FB1-60AA-E05E-998616B98A68}"/>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78D9A60-EADE-ACD4-AC85-B7F359683799}"/>
              </a:ext>
            </a:extLst>
          </p:cNvPr>
          <p:cNvSpPr txBox="1"/>
          <p:nvPr/>
        </p:nvSpPr>
        <p:spPr>
          <a:xfrm>
            <a:off x="4619501" y="320634"/>
            <a:ext cx="184731" cy="369332"/>
          </a:xfrm>
          <a:prstGeom prst="rect">
            <a:avLst/>
          </a:prstGeom>
          <a:noFill/>
        </p:spPr>
        <p:txBody>
          <a:bodyPr wrap="none" rtlCol="0">
            <a:spAutoFit/>
          </a:bodyPr>
          <a:lstStyle/>
          <a:p>
            <a:endParaRPr lang="en-US" dirty="0"/>
          </a:p>
        </p:txBody>
      </p:sp>
      <p:pic>
        <p:nvPicPr>
          <p:cNvPr id="6" name="Graphic 5" descr="Question Mark with solid fill">
            <a:extLst>
              <a:ext uri="{FF2B5EF4-FFF2-40B4-BE49-F238E27FC236}">
                <a16:creationId xmlns:a16="http://schemas.microsoft.com/office/drawing/2014/main" id="{40D368B2-17A3-267B-994E-1DC67BEACD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33588" y="1563329"/>
            <a:ext cx="3318388" cy="3318388"/>
          </a:xfrm>
          <a:prstGeom prst="rect">
            <a:avLst/>
          </a:prstGeom>
        </p:spPr>
      </p:pic>
      <p:pic>
        <p:nvPicPr>
          <p:cNvPr id="7" name="Picture 6">
            <a:extLst>
              <a:ext uri="{FF2B5EF4-FFF2-40B4-BE49-F238E27FC236}">
                <a16:creationId xmlns:a16="http://schemas.microsoft.com/office/drawing/2014/main" id="{A0A4D680-790B-B7BC-A64C-612C62241024}"/>
              </a:ext>
            </a:extLst>
          </p:cNvPr>
          <p:cNvPicPr>
            <a:picLocks noChangeAspect="1"/>
          </p:cNvPicPr>
          <p:nvPr/>
        </p:nvPicPr>
        <p:blipFill>
          <a:blip r:embed="rId4"/>
          <a:stretch>
            <a:fillRect/>
          </a:stretch>
        </p:blipFill>
        <p:spPr>
          <a:xfrm>
            <a:off x="1264169" y="297379"/>
            <a:ext cx="9679524" cy="785173"/>
          </a:xfrm>
          <a:prstGeom prst="rect">
            <a:avLst/>
          </a:prstGeom>
        </p:spPr>
      </p:pic>
    </p:spTree>
    <p:extLst>
      <p:ext uri="{BB962C8B-B14F-4D97-AF65-F5344CB8AC3E}">
        <p14:creationId xmlns:p14="http://schemas.microsoft.com/office/powerpoint/2010/main" val="106349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33299" y="249898"/>
            <a:ext cx="11308913"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Understanding the Naive Bayes Equation</a:t>
            </a:r>
            <a:endParaRPr lang="en-US" sz="4450" dirty="0"/>
          </a:p>
        </p:txBody>
      </p:sp>
      <p:sp>
        <p:nvSpPr>
          <p:cNvPr id="3" name="Text 1"/>
          <p:cNvSpPr/>
          <p:nvPr/>
        </p:nvSpPr>
        <p:spPr>
          <a:xfrm>
            <a:off x="793790" y="441676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Naive Bayes equation is P(A|B) = [P(B|A) * P(A)] / P(B). This calculates the probability of hypothesis A given evidence B.</a:t>
            </a:r>
            <a:endParaRPr lang="en-US" sz="1750" dirty="0"/>
          </a:p>
        </p:txBody>
      </p:sp>
      <p:sp>
        <p:nvSpPr>
          <p:cNvPr id="4" name="Text 2"/>
          <p:cNvSpPr/>
          <p:nvPr/>
        </p:nvSpPr>
        <p:spPr>
          <a:xfrm>
            <a:off x="793790" y="52616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Components</a:t>
            </a:r>
            <a:endParaRPr lang="en-US" sz="2200" dirty="0"/>
          </a:p>
        </p:txBody>
      </p:sp>
      <p:sp>
        <p:nvSpPr>
          <p:cNvPr id="5" name="Text 3"/>
          <p:cNvSpPr/>
          <p:nvPr/>
        </p:nvSpPr>
        <p:spPr>
          <a:xfrm>
            <a:off x="793790" y="584277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Posterior: Probability of A given B</a:t>
            </a:r>
            <a:endParaRPr lang="en-US" sz="1750" dirty="0"/>
          </a:p>
        </p:txBody>
      </p:sp>
      <p:sp>
        <p:nvSpPr>
          <p:cNvPr id="6" name="Text 4"/>
          <p:cNvSpPr/>
          <p:nvPr/>
        </p:nvSpPr>
        <p:spPr>
          <a:xfrm>
            <a:off x="793790" y="62849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Prior: Probability of A before evidence</a:t>
            </a:r>
            <a:endParaRPr lang="en-US" sz="1750" dirty="0"/>
          </a:p>
        </p:txBody>
      </p:sp>
      <p:sp>
        <p:nvSpPr>
          <p:cNvPr id="7" name="Text 5"/>
          <p:cNvSpPr/>
          <p:nvPr/>
        </p:nvSpPr>
        <p:spPr>
          <a:xfrm>
            <a:off x="793790" y="672717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Likelihood: Probability of B given A</a:t>
            </a:r>
            <a:endParaRPr lang="en-US" sz="1750" dirty="0"/>
          </a:p>
        </p:txBody>
      </p:sp>
      <p:sp>
        <p:nvSpPr>
          <p:cNvPr id="8" name="Text 6"/>
          <p:cNvSpPr/>
          <p:nvPr/>
        </p:nvSpPr>
        <p:spPr>
          <a:xfrm>
            <a:off x="793790" y="716936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Evidence: Probability of B</a:t>
            </a:r>
            <a:endParaRPr lang="en-US" sz="1750" dirty="0"/>
          </a:p>
        </p:txBody>
      </p:sp>
      <p:sp>
        <p:nvSpPr>
          <p:cNvPr id="9" name="Text 7"/>
          <p:cNvSpPr/>
          <p:nvPr/>
        </p:nvSpPr>
        <p:spPr>
          <a:xfrm>
            <a:off x="7599521" y="52616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Key Assumption</a:t>
            </a:r>
            <a:endParaRPr lang="en-US" sz="2200" dirty="0"/>
          </a:p>
        </p:txBody>
      </p:sp>
      <p:sp>
        <p:nvSpPr>
          <p:cNvPr id="10" name="Text 8"/>
          <p:cNvSpPr/>
          <p:nvPr/>
        </p:nvSpPr>
        <p:spPr>
          <a:xfrm>
            <a:off x="7599521" y="5842774"/>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Feature independence is assumed, which is why it's "Naive". </a:t>
            </a:r>
            <a:endParaRPr lang="en-US" sz="1750" dirty="0"/>
          </a:p>
        </p:txBody>
      </p:sp>
      <p:pic>
        <p:nvPicPr>
          <p:cNvPr id="2052" name="Picture 4" descr="5-Minute Machine Learning. Bayes Theorem and Naive Bayes | by Andre  Violante | TDS Archive | Medium">
            <a:extLst>
              <a:ext uri="{FF2B5EF4-FFF2-40B4-BE49-F238E27FC236}">
                <a16:creationId xmlns:a16="http://schemas.microsoft.com/office/drawing/2014/main" id="{311A4821-4622-A9A5-0AD1-27FC01A614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779"/>
          <a:stretch/>
        </p:blipFill>
        <p:spPr bwMode="auto">
          <a:xfrm>
            <a:off x="4427743" y="1084254"/>
            <a:ext cx="4681404" cy="32069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4E752A-29B5-D82E-39BA-12CCF14FCCF8}"/>
              </a:ext>
            </a:extLst>
          </p:cNvPr>
          <p:cNvSpPr txBox="1"/>
          <p:nvPr/>
        </p:nvSpPr>
        <p:spPr>
          <a:xfrm>
            <a:off x="7816645" y="3199766"/>
            <a:ext cx="1032387" cy="307777"/>
          </a:xfrm>
          <a:prstGeom prst="rect">
            <a:avLst/>
          </a:prstGeom>
          <a:solidFill>
            <a:schemeClr val="bg1"/>
          </a:solidFill>
        </p:spPr>
        <p:txBody>
          <a:bodyPr wrap="square" rtlCol="0">
            <a:spAutoFit/>
          </a:bodyPr>
          <a:lstStyle/>
          <a:p>
            <a:r>
              <a:rPr lang="en-US" sz="1400" dirty="0"/>
              <a:t>Evidence</a:t>
            </a:r>
          </a:p>
        </p:txBody>
      </p:sp>
      <p:sp>
        <p:nvSpPr>
          <p:cNvPr id="12" name="Rectangle 11">
            <a:extLst>
              <a:ext uri="{FF2B5EF4-FFF2-40B4-BE49-F238E27FC236}">
                <a16:creationId xmlns:a16="http://schemas.microsoft.com/office/drawing/2014/main" id="{52CE215A-65EF-ADA3-6D88-4BE7E990736B}"/>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2EEFF2-E640-E826-5168-076BE722347A}"/>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EB7A426-287F-541F-5759-9D5AE1317FF6}"/>
              </a:ext>
            </a:extLst>
          </p:cNvPr>
          <p:cNvGraphicFramePr>
            <a:graphicFrameLocks noGrp="1"/>
          </p:cNvGraphicFramePr>
          <p:nvPr>
            <p:extLst>
              <p:ext uri="{D42A27DB-BD31-4B8C-83A1-F6EECF244321}">
                <p14:modId xmlns:p14="http://schemas.microsoft.com/office/powerpoint/2010/main" val="2960102449"/>
              </p:ext>
            </p:extLst>
          </p:nvPr>
        </p:nvGraphicFramePr>
        <p:xfrm>
          <a:off x="593769" y="1798864"/>
          <a:ext cx="3467595" cy="4314389"/>
        </p:xfrm>
        <a:graphic>
          <a:graphicData uri="http://schemas.openxmlformats.org/drawingml/2006/table">
            <a:tbl>
              <a:tblPr firstRow="1" firstCol="1" bandRow="1">
                <a:tableStyleId>{2D5ABB26-0587-4C30-8999-92F81FD0307C}</a:tableStyleId>
              </a:tblPr>
              <a:tblGrid>
                <a:gridCol w="3467595">
                  <a:extLst>
                    <a:ext uri="{9D8B030D-6E8A-4147-A177-3AD203B41FA5}">
                      <a16:colId xmlns:a16="http://schemas.microsoft.com/office/drawing/2014/main" val="3311884050"/>
                    </a:ext>
                  </a:extLst>
                </a:gridCol>
              </a:tblGrid>
              <a:tr h="473909">
                <a:tc>
                  <a:txBody>
                    <a:bodyPr/>
                    <a:lstStyle/>
                    <a:p>
                      <a:pPr algn="r">
                        <a:buNone/>
                      </a:pPr>
                      <a:r>
                        <a:rPr lang="en-AU" sz="1800" kern="100" dirty="0">
                          <a:effectLst/>
                        </a:rPr>
                        <a:t>P(Outlook = S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767121683"/>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67742351"/>
                  </a:ext>
                </a:extLst>
              </a:tr>
              <a:tr h="473909">
                <a:tc>
                  <a:txBody>
                    <a:bodyPr/>
                    <a:lstStyle/>
                    <a:p>
                      <a:pPr algn="r">
                        <a:buNone/>
                      </a:pPr>
                      <a:r>
                        <a:rPr lang="en-AU" sz="3200" kern="100" dirty="0">
                          <a:effectLst/>
                          <a:latin typeface="Times New Roman" panose="02020603050405020304" pitchFamily="18" charset="0"/>
                          <a:ea typeface="Times New Roman" panose="02020603050405020304" pitchFamily="18" charset="0"/>
                        </a:rPr>
                        <a:t>=</a:t>
                      </a:r>
                    </a:p>
                  </a:txBody>
                  <a:tcPr marL="76200" marR="76200" marT="76200" marB="76200" anchor="ctr"/>
                </a:tc>
                <a:extLst>
                  <a:ext uri="{0D108BD9-81ED-4DB2-BD59-A6C34878D82A}">
                    <a16:rowId xmlns:a16="http://schemas.microsoft.com/office/drawing/2014/main" val="713691900"/>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02827916"/>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82084314"/>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684727462"/>
                  </a:ext>
                </a:extLst>
              </a:tr>
              <a:tr h="473909">
                <a:tc>
                  <a:txBody>
                    <a:bodyPr/>
                    <a:lstStyle/>
                    <a:p>
                      <a:pPr algn="r">
                        <a:buNone/>
                      </a:pPr>
                      <a:r>
                        <a:rPr lang="en-AU" sz="3200" kern="100" dirty="0">
                          <a:effectLst/>
                          <a:latin typeface="Times New Roman" panose="02020603050405020304" pitchFamily="18" charset="0"/>
                          <a:ea typeface="Times New Roman" panose="02020603050405020304" pitchFamily="18" charset="0"/>
                        </a:rPr>
                        <a:t>=</a:t>
                      </a:r>
                    </a:p>
                  </a:txBody>
                  <a:tcPr marL="76200" marR="76200" marT="76200" marB="76200" anchor="ctr"/>
                </a:tc>
                <a:extLst>
                  <a:ext uri="{0D108BD9-81ED-4DB2-BD59-A6C34878D82A}">
                    <a16:rowId xmlns:a16="http://schemas.microsoft.com/office/drawing/2014/main" val="2519789590"/>
                  </a:ext>
                </a:extLst>
              </a:tr>
            </a:tbl>
          </a:graphicData>
        </a:graphic>
      </p:graphicFrame>
      <p:graphicFrame>
        <p:nvGraphicFramePr>
          <p:cNvPr id="4" name="Table 3">
            <a:extLst>
              <a:ext uri="{FF2B5EF4-FFF2-40B4-BE49-F238E27FC236}">
                <a16:creationId xmlns:a16="http://schemas.microsoft.com/office/drawing/2014/main" id="{29F085B1-AAFD-7ED9-B4C3-405C68D87F7C}"/>
              </a:ext>
            </a:extLst>
          </p:cNvPr>
          <p:cNvGraphicFramePr>
            <a:graphicFrameLocks noGrp="1"/>
          </p:cNvGraphicFramePr>
          <p:nvPr>
            <p:extLst>
              <p:ext uri="{D42A27DB-BD31-4B8C-83A1-F6EECF244321}">
                <p14:modId xmlns:p14="http://schemas.microsoft.com/office/powerpoint/2010/main" val="232940642"/>
              </p:ext>
            </p:extLst>
          </p:nvPr>
        </p:nvGraphicFramePr>
        <p:xfrm>
          <a:off x="9298376" y="-19636"/>
          <a:ext cx="5213266" cy="4314387"/>
        </p:xfrm>
        <a:graphic>
          <a:graphicData uri="http://schemas.openxmlformats.org/drawingml/2006/table">
            <a:tbl>
              <a:tblPr firstRow="1" firstCol="1" bandRow="1">
                <a:tableStyleId>{5C22544A-7EE6-4342-B048-85BDC9FD1C3A}</a:tableStyleId>
              </a:tblPr>
              <a:tblGrid>
                <a:gridCol w="673577">
                  <a:extLst>
                    <a:ext uri="{9D8B030D-6E8A-4147-A177-3AD203B41FA5}">
                      <a16:colId xmlns:a16="http://schemas.microsoft.com/office/drawing/2014/main" val="1461355649"/>
                    </a:ext>
                  </a:extLst>
                </a:gridCol>
                <a:gridCol w="1027458">
                  <a:extLst>
                    <a:ext uri="{9D8B030D-6E8A-4147-A177-3AD203B41FA5}">
                      <a16:colId xmlns:a16="http://schemas.microsoft.com/office/drawing/2014/main" val="2121744947"/>
                    </a:ext>
                  </a:extLst>
                </a:gridCol>
                <a:gridCol w="905597">
                  <a:extLst>
                    <a:ext uri="{9D8B030D-6E8A-4147-A177-3AD203B41FA5}">
                      <a16:colId xmlns:a16="http://schemas.microsoft.com/office/drawing/2014/main" val="2392073136"/>
                    </a:ext>
                  </a:extLst>
                </a:gridCol>
                <a:gridCol w="868878">
                  <a:extLst>
                    <a:ext uri="{9D8B030D-6E8A-4147-A177-3AD203B41FA5}">
                      <a16:colId xmlns:a16="http://schemas.microsoft.com/office/drawing/2014/main" val="4088764505"/>
                    </a:ext>
                  </a:extLst>
                </a:gridCol>
                <a:gridCol w="868878">
                  <a:extLst>
                    <a:ext uri="{9D8B030D-6E8A-4147-A177-3AD203B41FA5}">
                      <a16:colId xmlns:a16="http://schemas.microsoft.com/office/drawing/2014/main" val="3543586238"/>
                    </a:ext>
                  </a:extLst>
                </a:gridCol>
                <a:gridCol w="868878">
                  <a:extLst>
                    <a:ext uri="{9D8B030D-6E8A-4147-A177-3AD203B41FA5}">
                      <a16:colId xmlns:a16="http://schemas.microsoft.com/office/drawing/2014/main" val="4267883017"/>
                    </a:ext>
                  </a:extLst>
                </a:gridCol>
              </a:tblGrid>
              <a:tr h="805665">
                <a:tc>
                  <a:txBody>
                    <a:bodyPr/>
                    <a:lstStyle/>
                    <a:p>
                      <a:pPr algn="r">
                        <a:spcBef>
                          <a:spcPts val="1200"/>
                        </a:spcBef>
                        <a:buNone/>
                      </a:pPr>
                      <a:r>
                        <a:rPr lang="en-AU" sz="2000" kern="100" dirty="0">
                          <a:effectLst/>
                        </a:rPr>
                        <a:t>ID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Outlook</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Temp</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Humid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Wind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Play</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407275"/>
                  </a:ext>
                </a:extLst>
              </a:tr>
              <a:tr h="584787">
                <a:tc>
                  <a:txBody>
                    <a:bodyPr/>
                    <a:lstStyle/>
                    <a:p>
                      <a:pPr algn="r">
                        <a:spcBef>
                          <a:spcPts val="1200"/>
                        </a:spcBef>
                        <a:buNone/>
                      </a:pPr>
                      <a:r>
                        <a:rPr lang="en-AU" sz="2000" kern="100">
                          <a:effectLst/>
                        </a:rPr>
                        <a:t>A</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680739657"/>
                  </a:ext>
                </a:extLst>
              </a:tr>
              <a:tr h="584787">
                <a:tc>
                  <a:txBody>
                    <a:bodyPr/>
                    <a:lstStyle/>
                    <a:p>
                      <a:pPr algn="r">
                        <a:spcBef>
                          <a:spcPts val="1200"/>
                        </a:spcBef>
                        <a:buNone/>
                      </a:pPr>
                      <a:r>
                        <a:rPr lang="en-AU" sz="2000" kern="100">
                          <a:effectLst/>
                        </a:rPr>
                        <a:t>B</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34688654"/>
                  </a:ext>
                </a:extLst>
              </a:tr>
              <a:tr h="584787">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750507149"/>
                  </a:ext>
                </a:extLst>
              </a:tr>
              <a:tr h="584787">
                <a:tc>
                  <a:txBody>
                    <a:bodyPr/>
                    <a:lstStyle/>
                    <a:p>
                      <a:pPr algn="r">
                        <a:spcBef>
                          <a:spcPts val="1200"/>
                        </a:spcBef>
                        <a:buNone/>
                      </a:pPr>
                      <a:r>
                        <a:rPr lang="en-AU" sz="2000" kern="100">
                          <a:effectLst/>
                        </a:rPr>
                        <a:t>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M</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88821686"/>
                  </a:ext>
                </a:extLst>
              </a:tr>
              <a:tr h="584787">
                <a:tc>
                  <a:txBody>
                    <a:bodyPr/>
                    <a:lstStyle/>
                    <a:p>
                      <a:pPr algn="r">
                        <a:spcBef>
                          <a:spcPts val="1200"/>
                        </a:spcBef>
                        <a:buNone/>
                      </a:pPr>
                      <a:r>
                        <a:rPr lang="en-AU" sz="2000" kern="100">
                          <a:effectLst/>
                        </a:rPr>
                        <a:t>E</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F</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95831855"/>
                  </a:ext>
                </a:extLst>
              </a:tr>
              <a:tr h="584787">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N</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2461308"/>
                  </a:ext>
                </a:extLst>
              </a:tr>
            </a:tbl>
          </a:graphicData>
        </a:graphic>
      </p:graphicFrame>
      <p:sp>
        <p:nvSpPr>
          <p:cNvPr id="5" name="TextBox 4">
            <a:extLst>
              <a:ext uri="{FF2B5EF4-FFF2-40B4-BE49-F238E27FC236}">
                <a16:creationId xmlns:a16="http://schemas.microsoft.com/office/drawing/2014/main" id="{1B01EFFA-FE6C-C1E9-E93D-0153EA222EF5}"/>
              </a:ext>
            </a:extLst>
          </p:cNvPr>
          <p:cNvSpPr txBox="1"/>
          <p:nvPr/>
        </p:nvSpPr>
        <p:spPr>
          <a:xfrm>
            <a:off x="4334494" y="1650670"/>
            <a:ext cx="4642040" cy="369332"/>
          </a:xfrm>
          <a:prstGeom prst="rect">
            <a:avLst/>
          </a:prstGeom>
          <a:noFill/>
        </p:spPr>
        <p:txBody>
          <a:bodyPr wrap="none" rtlCol="0">
            <a:spAutoFit/>
          </a:bodyPr>
          <a:lstStyle/>
          <a:p>
            <a:r>
              <a:rPr lang="en-US" dirty="0"/>
              <a:t>Count of instances with Outlook = S and Play =Y</a:t>
            </a:r>
          </a:p>
        </p:txBody>
      </p:sp>
      <p:cxnSp>
        <p:nvCxnSpPr>
          <p:cNvPr id="7" name="Straight Connector 6">
            <a:extLst>
              <a:ext uri="{FF2B5EF4-FFF2-40B4-BE49-F238E27FC236}">
                <a16:creationId xmlns:a16="http://schemas.microsoft.com/office/drawing/2014/main" id="{72CBA240-2114-EE29-6653-C7DAE6274CB4}"/>
              </a:ext>
            </a:extLst>
          </p:cNvPr>
          <p:cNvCxnSpPr/>
          <p:nvPr/>
        </p:nvCxnSpPr>
        <p:spPr>
          <a:xfrm>
            <a:off x="4476997" y="2137558"/>
            <a:ext cx="4239491"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36D9B58-59DC-C721-CB29-D5748D56BBA6}"/>
              </a:ext>
            </a:extLst>
          </p:cNvPr>
          <p:cNvSpPr txBox="1"/>
          <p:nvPr/>
        </p:nvSpPr>
        <p:spPr>
          <a:xfrm>
            <a:off x="4643252" y="2137558"/>
            <a:ext cx="3632533" cy="369332"/>
          </a:xfrm>
          <a:prstGeom prst="rect">
            <a:avLst/>
          </a:prstGeom>
          <a:noFill/>
        </p:spPr>
        <p:txBody>
          <a:bodyPr wrap="none" rtlCol="0">
            <a:spAutoFit/>
          </a:bodyPr>
          <a:lstStyle/>
          <a:p>
            <a:r>
              <a:rPr lang="en-US" dirty="0"/>
              <a:t>Total count of instances with Play = Y</a:t>
            </a:r>
          </a:p>
        </p:txBody>
      </p:sp>
      <p:sp>
        <p:nvSpPr>
          <p:cNvPr id="9" name="TextBox 8">
            <a:extLst>
              <a:ext uri="{FF2B5EF4-FFF2-40B4-BE49-F238E27FC236}">
                <a16:creationId xmlns:a16="http://schemas.microsoft.com/office/drawing/2014/main" id="{957CEBCF-D431-EB75-E0E9-5B431EDBD611}"/>
              </a:ext>
            </a:extLst>
          </p:cNvPr>
          <p:cNvSpPr txBox="1"/>
          <p:nvPr/>
        </p:nvSpPr>
        <p:spPr>
          <a:xfrm>
            <a:off x="4807527" y="2912815"/>
            <a:ext cx="301686" cy="369332"/>
          </a:xfrm>
          <a:prstGeom prst="rect">
            <a:avLst/>
          </a:prstGeom>
          <a:noFill/>
        </p:spPr>
        <p:txBody>
          <a:bodyPr wrap="none" rtlCol="0">
            <a:spAutoFit/>
          </a:bodyPr>
          <a:lstStyle/>
          <a:p>
            <a:r>
              <a:rPr lang="en-US" dirty="0"/>
              <a:t>0</a:t>
            </a:r>
          </a:p>
        </p:txBody>
      </p:sp>
      <p:cxnSp>
        <p:nvCxnSpPr>
          <p:cNvPr id="10" name="Straight Connector 9">
            <a:extLst>
              <a:ext uri="{FF2B5EF4-FFF2-40B4-BE49-F238E27FC236}">
                <a16:creationId xmlns:a16="http://schemas.microsoft.com/office/drawing/2014/main" id="{165397AB-02DF-01BD-9D2C-88450798806E}"/>
              </a:ext>
            </a:extLst>
          </p:cNvPr>
          <p:cNvCxnSpPr>
            <a:cxnSpLocks/>
          </p:cNvCxnSpPr>
          <p:nvPr/>
        </p:nvCxnSpPr>
        <p:spPr>
          <a:xfrm>
            <a:off x="4807527" y="3282147"/>
            <a:ext cx="31356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5A90229-2497-B4C5-7F9C-4C2ACCD40DFA}"/>
              </a:ext>
            </a:extLst>
          </p:cNvPr>
          <p:cNvSpPr txBox="1"/>
          <p:nvPr/>
        </p:nvSpPr>
        <p:spPr>
          <a:xfrm>
            <a:off x="4827741" y="3288867"/>
            <a:ext cx="301686"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9E6359DE-44AE-AD8C-893A-830138F26CB2}"/>
              </a:ext>
            </a:extLst>
          </p:cNvPr>
          <p:cNvSpPr txBox="1"/>
          <p:nvPr/>
        </p:nvSpPr>
        <p:spPr>
          <a:xfrm>
            <a:off x="-3259772" y="4470461"/>
            <a:ext cx="7321136" cy="369332"/>
          </a:xfrm>
          <a:prstGeom prst="rect">
            <a:avLst/>
          </a:prstGeom>
          <a:noFill/>
        </p:spPr>
        <p:txBody>
          <a:bodyPr wrap="square">
            <a:spAutoFit/>
          </a:bodyPr>
          <a:lstStyle/>
          <a:p>
            <a:pPr algn="r">
              <a:buNone/>
            </a:pPr>
            <a:r>
              <a:rPr lang="en-AU" sz="1800" kern="100" dirty="0">
                <a:effectLst/>
              </a:rPr>
              <a:t>P(Outlook = S | Play = N) = </a:t>
            </a:r>
            <a:endParaRPr lang="en-AU" sz="3200" kern="1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66DE66DF-436D-809C-83F2-FBE6CDB04AE1}"/>
              </a:ext>
            </a:extLst>
          </p:cNvPr>
          <p:cNvSpPr txBox="1"/>
          <p:nvPr/>
        </p:nvSpPr>
        <p:spPr>
          <a:xfrm>
            <a:off x="4486894" y="4332513"/>
            <a:ext cx="4642040" cy="369332"/>
          </a:xfrm>
          <a:prstGeom prst="rect">
            <a:avLst/>
          </a:prstGeom>
          <a:noFill/>
        </p:spPr>
        <p:txBody>
          <a:bodyPr wrap="none" rtlCol="0">
            <a:spAutoFit/>
          </a:bodyPr>
          <a:lstStyle/>
          <a:p>
            <a:r>
              <a:rPr lang="en-US" dirty="0"/>
              <a:t>Count of instances with Outlook = S and Play =N</a:t>
            </a:r>
          </a:p>
        </p:txBody>
      </p:sp>
      <p:cxnSp>
        <p:nvCxnSpPr>
          <p:cNvPr id="17" name="Straight Connector 16">
            <a:extLst>
              <a:ext uri="{FF2B5EF4-FFF2-40B4-BE49-F238E27FC236}">
                <a16:creationId xmlns:a16="http://schemas.microsoft.com/office/drawing/2014/main" id="{9AB3930A-5EEF-7025-2E44-9B2F7B114FE4}"/>
              </a:ext>
            </a:extLst>
          </p:cNvPr>
          <p:cNvCxnSpPr/>
          <p:nvPr/>
        </p:nvCxnSpPr>
        <p:spPr>
          <a:xfrm>
            <a:off x="4629397" y="4819401"/>
            <a:ext cx="4239491"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A9DCBAB7-1AB8-B628-C9E6-45586D9E440A}"/>
              </a:ext>
            </a:extLst>
          </p:cNvPr>
          <p:cNvSpPr txBox="1"/>
          <p:nvPr/>
        </p:nvSpPr>
        <p:spPr>
          <a:xfrm>
            <a:off x="4795652" y="4819401"/>
            <a:ext cx="3669402" cy="369332"/>
          </a:xfrm>
          <a:prstGeom prst="rect">
            <a:avLst/>
          </a:prstGeom>
          <a:noFill/>
        </p:spPr>
        <p:txBody>
          <a:bodyPr wrap="none" rtlCol="0">
            <a:spAutoFit/>
          </a:bodyPr>
          <a:lstStyle/>
          <a:p>
            <a:r>
              <a:rPr lang="en-US" dirty="0"/>
              <a:t>Total count of instances with Play = N</a:t>
            </a:r>
          </a:p>
        </p:txBody>
      </p:sp>
      <p:sp>
        <p:nvSpPr>
          <p:cNvPr id="19" name="TextBox 18">
            <a:extLst>
              <a:ext uri="{FF2B5EF4-FFF2-40B4-BE49-F238E27FC236}">
                <a16:creationId xmlns:a16="http://schemas.microsoft.com/office/drawing/2014/main" id="{9BA3B6D6-2AF8-24F3-6338-7BF59D182FB4}"/>
              </a:ext>
            </a:extLst>
          </p:cNvPr>
          <p:cNvSpPr txBox="1"/>
          <p:nvPr/>
        </p:nvSpPr>
        <p:spPr>
          <a:xfrm>
            <a:off x="4959927" y="5594658"/>
            <a:ext cx="301686" cy="369332"/>
          </a:xfrm>
          <a:prstGeom prst="rect">
            <a:avLst/>
          </a:prstGeom>
          <a:noFill/>
        </p:spPr>
        <p:txBody>
          <a:bodyPr wrap="none" rtlCol="0">
            <a:spAutoFit/>
          </a:bodyPr>
          <a:lstStyle/>
          <a:p>
            <a:r>
              <a:rPr lang="en-US" dirty="0"/>
              <a:t>2</a:t>
            </a:r>
          </a:p>
        </p:txBody>
      </p:sp>
      <p:cxnSp>
        <p:nvCxnSpPr>
          <p:cNvPr id="20" name="Straight Connector 19">
            <a:extLst>
              <a:ext uri="{FF2B5EF4-FFF2-40B4-BE49-F238E27FC236}">
                <a16:creationId xmlns:a16="http://schemas.microsoft.com/office/drawing/2014/main" id="{2657855F-B366-E8FA-F71B-7A3237B677DF}"/>
              </a:ext>
            </a:extLst>
          </p:cNvPr>
          <p:cNvCxnSpPr>
            <a:cxnSpLocks/>
          </p:cNvCxnSpPr>
          <p:nvPr/>
        </p:nvCxnSpPr>
        <p:spPr>
          <a:xfrm>
            <a:off x="4959927" y="5963990"/>
            <a:ext cx="313560"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3C6479-C542-6CD3-897C-878E6A438A4B}"/>
              </a:ext>
            </a:extLst>
          </p:cNvPr>
          <p:cNvSpPr txBox="1"/>
          <p:nvPr/>
        </p:nvSpPr>
        <p:spPr>
          <a:xfrm>
            <a:off x="4980141" y="5970710"/>
            <a:ext cx="301686" cy="369332"/>
          </a:xfrm>
          <a:prstGeom prst="rect">
            <a:avLst/>
          </a:prstGeom>
          <a:noFill/>
        </p:spPr>
        <p:txBody>
          <a:bodyPr wrap="none" rtlCol="0">
            <a:spAutoFit/>
          </a:bodyPr>
          <a:lstStyle/>
          <a:p>
            <a:r>
              <a:rPr lang="en-US" dirty="0"/>
              <a:t>3</a:t>
            </a:r>
          </a:p>
        </p:txBody>
      </p:sp>
      <p:pic>
        <p:nvPicPr>
          <p:cNvPr id="6" name="Picture 5">
            <a:extLst>
              <a:ext uri="{FF2B5EF4-FFF2-40B4-BE49-F238E27FC236}">
                <a16:creationId xmlns:a16="http://schemas.microsoft.com/office/drawing/2014/main" id="{20AFD533-486D-DCA7-CF2E-F9400DCD3012}"/>
              </a:ext>
            </a:extLst>
          </p:cNvPr>
          <p:cNvPicPr>
            <a:picLocks noChangeAspect="1"/>
          </p:cNvPicPr>
          <p:nvPr/>
        </p:nvPicPr>
        <p:blipFill>
          <a:blip r:embed="rId2"/>
          <a:stretch>
            <a:fillRect/>
          </a:stretch>
        </p:blipFill>
        <p:spPr>
          <a:xfrm>
            <a:off x="289665" y="230117"/>
            <a:ext cx="8579223" cy="695920"/>
          </a:xfrm>
          <a:prstGeom prst="rect">
            <a:avLst/>
          </a:prstGeom>
        </p:spPr>
      </p:pic>
    </p:spTree>
    <p:extLst>
      <p:ext uri="{BB962C8B-B14F-4D97-AF65-F5344CB8AC3E}">
        <p14:creationId xmlns:p14="http://schemas.microsoft.com/office/powerpoint/2010/main" val="5481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F22FB-6016-83A5-5BB2-BAFD36C282B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DB3081-9970-FE25-4DCF-776EA7575F46}"/>
              </a:ext>
            </a:extLst>
          </p:cNvPr>
          <p:cNvGraphicFramePr>
            <a:graphicFrameLocks noGrp="1"/>
          </p:cNvGraphicFramePr>
          <p:nvPr>
            <p:extLst>
              <p:ext uri="{D42A27DB-BD31-4B8C-83A1-F6EECF244321}">
                <p14:modId xmlns:p14="http://schemas.microsoft.com/office/powerpoint/2010/main" val="2247652220"/>
              </p:ext>
            </p:extLst>
          </p:nvPr>
        </p:nvGraphicFramePr>
        <p:xfrm>
          <a:off x="3800102" y="771895"/>
          <a:ext cx="6935190" cy="7028028"/>
        </p:xfrm>
        <a:graphic>
          <a:graphicData uri="http://schemas.openxmlformats.org/drawingml/2006/table">
            <a:tbl>
              <a:tblPr firstRow="1" firstCol="1" bandRow="1">
                <a:tableStyleId>{2D5ABB26-0587-4C30-8999-92F81FD0307C}</a:tableStyleId>
              </a:tblPr>
              <a:tblGrid>
                <a:gridCol w="3467595">
                  <a:extLst>
                    <a:ext uri="{9D8B030D-6E8A-4147-A177-3AD203B41FA5}">
                      <a16:colId xmlns:a16="http://schemas.microsoft.com/office/drawing/2014/main" val="2658699530"/>
                    </a:ext>
                  </a:extLst>
                </a:gridCol>
                <a:gridCol w="3467595">
                  <a:extLst>
                    <a:ext uri="{9D8B030D-6E8A-4147-A177-3AD203B41FA5}">
                      <a16:colId xmlns:a16="http://schemas.microsoft.com/office/drawing/2014/main" val="1623379769"/>
                    </a:ext>
                  </a:extLst>
                </a:gridCol>
              </a:tblGrid>
              <a:tr h="548737">
                <a:tc>
                  <a:txBody>
                    <a:bodyPr/>
                    <a:lstStyle/>
                    <a:p>
                      <a:endParaRPr lang="en-AU" sz="3200" kern="100" dirty="0">
                        <a:effectLst/>
                        <a:latin typeface="Aptos" panose="020B0004020202020204" pitchFamily="34" charset="0"/>
                      </a:endParaRPr>
                    </a:p>
                  </a:txBody>
                  <a:tcPr marL="76200" marR="76200" marT="76200" marB="76200" anchor="ctr"/>
                </a:tc>
                <a:tc>
                  <a:txBody>
                    <a:bodyPr/>
                    <a:lstStyle/>
                    <a:p>
                      <a:endParaRPr lang="en-AU" sz="3200" kern="100">
                        <a:effectLst/>
                        <a:latin typeface="Aptos" panose="020B0004020202020204" pitchFamily="34" charset="0"/>
                      </a:endParaRPr>
                    </a:p>
                  </a:txBody>
                  <a:tcPr marL="76200" marR="76200" marT="76200" marB="76200" anchor="ctr"/>
                </a:tc>
                <a:extLst>
                  <a:ext uri="{0D108BD9-81ED-4DB2-BD59-A6C34878D82A}">
                    <a16:rowId xmlns:a16="http://schemas.microsoft.com/office/drawing/2014/main" val="2368696337"/>
                  </a:ext>
                </a:extLst>
              </a:tr>
              <a:tr h="473909">
                <a:tc>
                  <a:txBody>
                    <a:bodyPr/>
                    <a:lstStyle/>
                    <a:p>
                      <a:pPr algn="r">
                        <a:buNone/>
                      </a:pPr>
                      <a:r>
                        <a:rPr lang="en-AU" sz="1800" kern="100" dirty="0">
                          <a:effectLst/>
                        </a:rPr>
                        <a:t>P(Outlook = S | Play = Y) = 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P(Outlook = S | Play = N) =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0935416"/>
                  </a:ext>
                </a:extLst>
              </a:tr>
              <a:tr h="473909">
                <a:tc>
                  <a:txBody>
                    <a:bodyPr/>
                    <a:lstStyle/>
                    <a:p>
                      <a:pPr algn="r">
                        <a:buNone/>
                      </a:pPr>
                      <a:r>
                        <a:rPr lang="en-AU" sz="1800" kern="100" dirty="0">
                          <a:effectLst/>
                        </a:rPr>
                        <a:t>P(Outlook = O | Play = Y)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P(Outlook = O | Play = N)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27800130"/>
                  </a:ext>
                </a:extLst>
              </a:tr>
              <a:tr h="473909">
                <a:tc>
                  <a:txBody>
                    <a:bodyPr/>
                    <a:lstStyle/>
                    <a:p>
                      <a:pPr algn="r">
                        <a:buNone/>
                      </a:pPr>
                      <a:r>
                        <a:rPr lang="en-AU" sz="1800" kern="100" dirty="0">
                          <a:effectLst/>
                        </a:rPr>
                        <a:t>P(Outlook = R | Play = Y)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P(Outlook = R | Play = N)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700728483"/>
                  </a:ext>
                </a:extLst>
              </a:tr>
              <a:tr h="473909">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93395815"/>
                  </a:ext>
                </a:extLst>
              </a:tr>
              <a:tr h="473909">
                <a:tc>
                  <a:txBody>
                    <a:bodyPr/>
                    <a:lstStyle/>
                    <a:p>
                      <a:pPr algn="r">
                        <a:buNone/>
                      </a:pPr>
                      <a:r>
                        <a:rPr lang="en-AU" sz="1800" kern="100" dirty="0">
                          <a:effectLst/>
                        </a:rPr>
                        <a:t>P(Temp = H | Play = Y)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P(Temp = H | Play = N) =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47832512"/>
                  </a:ext>
                </a:extLst>
              </a:tr>
              <a:tr h="473909">
                <a:tc>
                  <a:txBody>
                    <a:bodyPr/>
                    <a:lstStyle/>
                    <a:p>
                      <a:pPr algn="r">
                        <a:buNone/>
                      </a:pPr>
                      <a:r>
                        <a:rPr lang="en-AU" sz="1800" kern="100" dirty="0">
                          <a:effectLst/>
                        </a:rPr>
                        <a:t>P(Temp = M | Play = Y)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P(Temp = M | Play = N) = 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207014670"/>
                  </a:ext>
                </a:extLst>
              </a:tr>
              <a:tr h="473909">
                <a:tc>
                  <a:txBody>
                    <a:bodyPr/>
                    <a:lstStyle/>
                    <a:p>
                      <a:pPr algn="r">
                        <a:buNone/>
                      </a:pPr>
                      <a:r>
                        <a:rPr lang="en-AU" sz="1800" kern="100" dirty="0">
                          <a:effectLst/>
                        </a:rPr>
                        <a:t>P(Temp = C | Play = Y) = 1/3</a:t>
                      </a:r>
                    </a:p>
                    <a:p>
                      <a:pPr algn="r">
                        <a:buNone/>
                      </a:pPr>
                      <a:r>
                        <a:rPr lang="en-AU" sz="1800" kern="100" dirty="0">
                          <a:effectLst/>
                        </a:rPr>
                        <a:t>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P(Temp = C | Play = N)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03290693"/>
                  </a:ext>
                </a:extLst>
              </a:tr>
              <a:tr h="473909">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25873823"/>
                  </a:ext>
                </a:extLst>
              </a:tr>
              <a:tr h="473909">
                <a:tc>
                  <a:txBody>
                    <a:bodyPr/>
                    <a:lstStyle/>
                    <a:p>
                      <a:pPr algn="r">
                        <a:buNone/>
                      </a:pPr>
                      <a:r>
                        <a:rPr lang="en-AU" sz="1800" kern="100" dirty="0">
                          <a:effectLst/>
                        </a:rPr>
                        <a:t>P(Humid = N | Play = Y)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P(Humid = N | Play = N)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59082964"/>
                  </a:ext>
                </a:extLst>
              </a:tr>
              <a:tr h="473909">
                <a:tc>
                  <a:txBody>
                    <a:bodyPr/>
                    <a:lstStyle/>
                    <a:p>
                      <a:pPr algn="r">
                        <a:buNone/>
                      </a:pPr>
                      <a:r>
                        <a:rPr lang="en-AU" sz="1800" kern="100" dirty="0">
                          <a:effectLst/>
                        </a:rPr>
                        <a:t>P(Humid = H | Play = Y) =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P(Humid = H | Play = N)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10383830"/>
                  </a:ext>
                </a:extLst>
              </a:tr>
              <a:tr h="473909">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a:effectLst/>
                        </a:rPr>
                        <a:t>----------------------------------------------</a:t>
                      </a:r>
                      <a:endParaRPr lang="en-AU" sz="32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9405731"/>
                  </a:ext>
                </a:extLst>
              </a:tr>
              <a:tr h="473909">
                <a:tc>
                  <a:txBody>
                    <a:bodyPr/>
                    <a:lstStyle/>
                    <a:p>
                      <a:pPr algn="r">
                        <a:buNone/>
                      </a:pPr>
                      <a:r>
                        <a:rPr lang="en-AU" sz="1800" kern="100" dirty="0">
                          <a:effectLst/>
                        </a:rPr>
                        <a:t>P(Wind = T | Play = Y) = 0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P(Wind = T | Play = N) = 2/3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39346428"/>
                  </a:ext>
                </a:extLst>
              </a:tr>
              <a:tr h="473909">
                <a:tc>
                  <a:txBody>
                    <a:bodyPr/>
                    <a:lstStyle/>
                    <a:p>
                      <a:pPr algn="r">
                        <a:buNone/>
                      </a:pPr>
                      <a:r>
                        <a:rPr lang="en-AU" sz="1800" kern="100" dirty="0">
                          <a:effectLst/>
                        </a:rPr>
                        <a:t>P(Wind = F | Play = Y) = 1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800" kern="100" dirty="0">
                          <a:effectLst/>
                        </a:rPr>
                        <a:t>P(Wind = F | Play = N) = 1/3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70932694"/>
                  </a:ext>
                </a:extLst>
              </a:tr>
            </a:tbl>
          </a:graphicData>
        </a:graphic>
      </p:graphicFrame>
      <p:sp>
        <p:nvSpPr>
          <p:cNvPr id="3" name="Rectangle 2">
            <a:extLst>
              <a:ext uri="{FF2B5EF4-FFF2-40B4-BE49-F238E27FC236}">
                <a16:creationId xmlns:a16="http://schemas.microsoft.com/office/drawing/2014/main" id="{80180BEC-AC62-87D1-67B3-7DD1215C1978}"/>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002EF8-6ECB-B980-E67D-D453F4509B2D}"/>
              </a:ext>
            </a:extLst>
          </p:cNvPr>
          <p:cNvPicPr>
            <a:picLocks noChangeAspect="1"/>
          </p:cNvPicPr>
          <p:nvPr/>
        </p:nvPicPr>
        <p:blipFill>
          <a:blip r:embed="rId2"/>
          <a:stretch>
            <a:fillRect/>
          </a:stretch>
        </p:blipFill>
        <p:spPr>
          <a:xfrm>
            <a:off x="733227" y="429677"/>
            <a:ext cx="9679524" cy="785173"/>
          </a:xfrm>
          <a:prstGeom prst="rect">
            <a:avLst/>
          </a:prstGeom>
        </p:spPr>
      </p:pic>
    </p:spTree>
    <p:extLst>
      <p:ext uri="{BB962C8B-B14F-4D97-AF65-F5344CB8AC3E}">
        <p14:creationId xmlns:p14="http://schemas.microsoft.com/office/powerpoint/2010/main" val="206131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049AF-304C-DBB0-F034-892CD3F92FAC}"/>
              </a:ext>
            </a:extLst>
          </p:cNvPr>
          <p:cNvSpPr txBox="1"/>
          <p:nvPr/>
        </p:nvSpPr>
        <p:spPr>
          <a:xfrm>
            <a:off x="1068778" y="1310166"/>
            <a:ext cx="9512135" cy="6586418"/>
          </a:xfrm>
          <a:prstGeom prst="rect">
            <a:avLst/>
          </a:prstGeom>
          <a:noFill/>
        </p:spPr>
        <p:txBody>
          <a:bodyPr wrap="square">
            <a:spAutoFit/>
          </a:bodyPr>
          <a:lstStyle/>
          <a:p>
            <a:pPr>
              <a:spcBef>
                <a:spcPts val="1200"/>
              </a:spcBef>
              <a:buNone/>
            </a:pPr>
            <a:endParaRPr lang="en-AU" sz="1800" dirty="0">
              <a:solidFill>
                <a:srgbClr val="000000"/>
              </a:solidFill>
              <a:effectLst/>
              <a:latin typeface="Helvetica Neue" panose="02000503000000020004" pitchFamily="2" charset="0"/>
              <a:ea typeface="Times New Roman" panose="02020603050405020304" pitchFamily="18" charset="0"/>
            </a:endParaRPr>
          </a:p>
          <a:p>
            <a:pPr>
              <a:spcBef>
                <a:spcPts val="1200"/>
              </a:spcBef>
              <a:buNone/>
            </a:pPr>
            <a:endParaRPr lang="en-AU" sz="1800" dirty="0">
              <a:solidFill>
                <a:srgbClr val="000000"/>
              </a:solidFill>
              <a:effectLst/>
              <a:latin typeface="Helvetica Neue" panose="02000503000000020004" pitchFamily="2"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For </a:t>
            </a:r>
            <a:r>
              <a:rPr lang="en-AU" sz="1800" b="1" dirty="0">
                <a:solidFill>
                  <a:srgbClr val="000000"/>
                </a:solidFill>
                <a:effectLst/>
                <a:latin typeface="Helvetica Neue" panose="02000503000000020004" pitchFamily="2" charset="0"/>
                <a:ea typeface="Times New Roman" panose="02020603050405020304" pitchFamily="18" charset="0"/>
              </a:rPr>
              <a:t>instance G</a:t>
            </a:r>
            <a:r>
              <a:rPr lang="en-AU" sz="1800" dirty="0">
                <a:solidFill>
                  <a:srgbClr val="000000"/>
                </a:solidFill>
                <a:effectLst/>
                <a:latin typeface="Helvetica Neue" panose="02000503000000020004" pitchFamily="2" charset="0"/>
                <a:ea typeface="Times New Roman" panose="02020603050405020304" pitchFamily="18" charset="0"/>
              </a:rPr>
              <a:t>:</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N: P(N) P(Outlook = 0|N) P(Temp = M|N) P(Humid = N|N) P(Wind = T|N)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Y: P(Y) P(Outlook = 0|Y) P(Temp = M|Y) P(Humid = N|Y) P(Wind = T|Y) =</a:t>
            </a:r>
            <a:endParaRPr lang="en-AU" sz="2400" dirty="0">
              <a:effectLst/>
              <a:latin typeface="Times New Roman" panose="02020603050405020304" pitchFamily="18" charset="0"/>
              <a:ea typeface="Times New Roman" panose="02020603050405020304" pitchFamily="18" charset="0"/>
            </a:endParaRPr>
          </a:p>
          <a:p>
            <a:pPr>
              <a:buNone/>
            </a:pPr>
            <a:r>
              <a:rPr lang="en-AU" sz="2400" dirty="0">
                <a:effectLst/>
                <a:latin typeface="Times New Roman" panose="02020603050405020304" pitchFamily="18" charset="0"/>
                <a:ea typeface="Times New Roman" panose="02020603050405020304" pitchFamily="18" charset="0"/>
              </a:rPr>
              <a:t> </a:t>
            </a:r>
          </a:p>
          <a:p>
            <a:pPr>
              <a:buNone/>
            </a:pPr>
            <a:r>
              <a:rPr lang="en-AU" sz="2400" dirty="0">
                <a:effectLst/>
                <a:latin typeface="Times New Roman" panose="02020603050405020304" pitchFamily="18" charset="0"/>
                <a:ea typeface="Times New Roman" panose="02020603050405020304" pitchFamily="18" charset="0"/>
              </a:rPr>
              <a:t> </a:t>
            </a: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For </a:t>
            </a:r>
            <a:r>
              <a:rPr lang="en-AU" sz="1800" b="1" dirty="0">
                <a:solidFill>
                  <a:srgbClr val="000000"/>
                </a:solidFill>
                <a:effectLst/>
                <a:latin typeface="Helvetica Neue" panose="02000503000000020004" pitchFamily="2" charset="0"/>
                <a:ea typeface="Times New Roman" panose="02020603050405020304" pitchFamily="18" charset="0"/>
              </a:rPr>
              <a:t>instance H</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N: P(N) P(Temp = H|N) P(Wind = F|N)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Y: P(Y) P(Temp = H|Y) P(Wind = F|Y) =</a:t>
            </a:r>
            <a:endParaRPr lang="en-AU" sz="2400" dirty="0">
              <a:effectLst/>
              <a:latin typeface="Times New Roman" panose="02020603050405020304" pitchFamily="18" charset="0"/>
              <a:ea typeface="Times New Roman" panose="02020603050405020304" pitchFamily="18" charset="0"/>
            </a:endParaRPr>
          </a:p>
          <a:p>
            <a:pPr>
              <a:buNone/>
            </a:pPr>
            <a:r>
              <a:rPr lang="en-AU" sz="2400" dirty="0">
                <a:effectLst/>
                <a:latin typeface="Times New Roman" panose="02020603050405020304" pitchFamily="18" charset="0"/>
                <a:ea typeface="Times New Roman" panose="02020603050405020304" pitchFamily="18" charset="0"/>
              </a:rPr>
              <a:t> </a:t>
            </a:r>
          </a:p>
          <a:p>
            <a:r>
              <a:rPr lang="en-AU" sz="2400" dirty="0">
                <a:effectLst/>
                <a:latin typeface="Times New Roman" panose="02020603050405020304" pitchFamily="18" charset="0"/>
                <a:ea typeface="Times New Roman" panose="02020603050405020304" pitchFamily="18" charset="0"/>
              </a:rPr>
              <a:t> </a:t>
            </a:r>
          </a:p>
        </p:txBody>
      </p:sp>
      <p:graphicFrame>
        <p:nvGraphicFramePr>
          <p:cNvPr id="5" name="Table 4">
            <a:extLst>
              <a:ext uri="{FF2B5EF4-FFF2-40B4-BE49-F238E27FC236}">
                <a16:creationId xmlns:a16="http://schemas.microsoft.com/office/drawing/2014/main" id="{0B36058A-69C4-ED5C-148A-A3F196744333}"/>
              </a:ext>
            </a:extLst>
          </p:cNvPr>
          <p:cNvGraphicFramePr>
            <a:graphicFrameLocks noGrp="1"/>
          </p:cNvGraphicFramePr>
          <p:nvPr>
            <p:extLst>
              <p:ext uri="{D42A27DB-BD31-4B8C-83A1-F6EECF244321}">
                <p14:modId xmlns:p14="http://schemas.microsoft.com/office/powerpoint/2010/main" val="70626088"/>
              </p:ext>
            </p:extLst>
          </p:nvPr>
        </p:nvGraphicFramePr>
        <p:xfrm>
          <a:off x="9096497" y="225630"/>
          <a:ext cx="4821384" cy="4754880"/>
        </p:xfrm>
        <a:graphic>
          <a:graphicData uri="http://schemas.openxmlformats.org/drawingml/2006/table">
            <a:tbl>
              <a:tblPr firstRow="1" firstCol="1" bandRow="1">
                <a:tableStyleId>{2D5ABB26-0587-4C30-8999-92F81FD0307C}</a:tableStyleId>
              </a:tblPr>
              <a:tblGrid>
                <a:gridCol w="2410692">
                  <a:extLst>
                    <a:ext uri="{9D8B030D-6E8A-4147-A177-3AD203B41FA5}">
                      <a16:colId xmlns:a16="http://schemas.microsoft.com/office/drawing/2014/main" val="2658699530"/>
                    </a:ext>
                  </a:extLst>
                </a:gridCol>
                <a:gridCol w="2410692">
                  <a:extLst>
                    <a:ext uri="{9D8B030D-6E8A-4147-A177-3AD203B41FA5}">
                      <a16:colId xmlns:a16="http://schemas.microsoft.com/office/drawing/2014/main" val="1623379769"/>
                    </a:ext>
                  </a:extLst>
                </a:gridCol>
              </a:tblGrid>
              <a:tr h="335353">
                <a:tc>
                  <a:txBody>
                    <a:bodyPr/>
                    <a:lstStyle/>
                    <a:p>
                      <a:endParaRPr lang="en-AU" sz="1800" kern="100" dirty="0">
                        <a:effectLst/>
                        <a:latin typeface="Aptos" panose="020B0004020202020204" pitchFamily="34" charset="0"/>
                      </a:endParaRPr>
                    </a:p>
                  </a:txBody>
                  <a:tcPr marL="76200" marR="76200" marT="76200" marB="76200" anchor="ctr"/>
                </a:tc>
                <a:tc>
                  <a:txBody>
                    <a:bodyPr/>
                    <a:lstStyle/>
                    <a:p>
                      <a:endParaRPr lang="en-AU" sz="1800" kern="100">
                        <a:effectLst/>
                        <a:latin typeface="Aptos" panose="020B0004020202020204" pitchFamily="34" charset="0"/>
                      </a:endParaRPr>
                    </a:p>
                  </a:txBody>
                  <a:tcPr marL="76200" marR="76200" marT="76200" marB="76200" anchor="ctr"/>
                </a:tc>
                <a:extLst>
                  <a:ext uri="{0D108BD9-81ED-4DB2-BD59-A6C34878D82A}">
                    <a16:rowId xmlns:a16="http://schemas.microsoft.com/office/drawing/2014/main" val="2368696337"/>
                  </a:ext>
                </a:extLst>
              </a:tr>
              <a:tr h="289623">
                <a:tc>
                  <a:txBody>
                    <a:bodyPr/>
                    <a:lstStyle/>
                    <a:p>
                      <a:pPr algn="r">
                        <a:buNone/>
                      </a:pPr>
                      <a:r>
                        <a:rPr lang="en-AU" sz="1100" kern="100" dirty="0">
                          <a:effectLst/>
                        </a:rPr>
                        <a:t>P(Outlook = S | Play = Y)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S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0935416"/>
                  </a:ext>
                </a:extLst>
              </a:tr>
              <a:tr h="289623">
                <a:tc>
                  <a:txBody>
                    <a:bodyPr/>
                    <a:lstStyle/>
                    <a:p>
                      <a:pPr algn="r">
                        <a:buNone/>
                      </a:pPr>
                      <a:r>
                        <a:rPr lang="en-AU" sz="1100" kern="100" dirty="0">
                          <a:effectLst/>
                        </a:rPr>
                        <a:t>P(Outlook = O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O | Play = N) =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27800130"/>
                  </a:ext>
                </a:extLst>
              </a:tr>
              <a:tr h="289623">
                <a:tc>
                  <a:txBody>
                    <a:bodyPr/>
                    <a:lstStyle/>
                    <a:p>
                      <a:pPr algn="r">
                        <a:buNone/>
                      </a:pPr>
                      <a:r>
                        <a:rPr lang="en-AU" sz="1100" kern="100" dirty="0">
                          <a:effectLst/>
                        </a:rPr>
                        <a:t>P(Outlook = R | Play = Y)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R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700728483"/>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93395815"/>
                  </a:ext>
                </a:extLst>
              </a:tr>
              <a:tr h="289623">
                <a:tc>
                  <a:txBody>
                    <a:bodyPr/>
                    <a:lstStyle/>
                    <a:p>
                      <a:pPr algn="r">
                        <a:buNone/>
                      </a:pPr>
                      <a:r>
                        <a:rPr lang="en-AU" sz="1100" kern="100" dirty="0">
                          <a:effectLst/>
                        </a:rPr>
                        <a:t>P(Temp = H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H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47832512"/>
                  </a:ext>
                </a:extLst>
              </a:tr>
              <a:tr h="289623">
                <a:tc>
                  <a:txBody>
                    <a:bodyPr/>
                    <a:lstStyle/>
                    <a:p>
                      <a:pPr algn="r">
                        <a:buNone/>
                      </a:pPr>
                      <a:r>
                        <a:rPr lang="en-AU" sz="1100" kern="100" dirty="0">
                          <a:effectLst/>
                        </a:rPr>
                        <a:t>P(Temp = M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M | Play = N)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207014670"/>
                  </a:ext>
                </a:extLst>
              </a:tr>
              <a:tr h="298039">
                <a:tc>
                  <a:txBody>
                    <a:bodyPr/>
                    <a:lstStyle/>
                    <a:p>
                      <a:pPr algn="r">
                        <a:buNone/>
                      </a:pPr>
                      <a:r>
                        <a:rPr lang="en-AU" sz="1100" kern="100" dirty="0">
                          <a:effectLst/>
                        </a:rPr>
                        <a:t>P(Temp = C | Play = Y) = 1/3</a:t>
                      </a:r>
                    </a:p>
                    <a:p>
                      <a:pPr algn="r">
                        <a:buNone/>
                      </a:pPr>
                      <a:r>
                        <a:rPr lang="en-AU" sz="1100" kern="100" dirty="0">
                          <a:effectLst/>
                        </a:rPr>
                        <a:t>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C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03290693"/>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25873823"/>
                  </a:ext>
                </a:extLst>
              </a:tr>
              <a:tr h="289623">
                <a:tc>
                  <a:txBody>
                    <a:bodyPr/>
                    <a:lstStyle/>
                    <a:p>
                      <a:pPr algn="r">
                        <a:buNone/>
                      </a:pPr>
                      <a:r>
                        <a:rPr lang="en-AU" sz="1100" kern="100" dirty="0">
                          <a:effectLst/>
                        </a:rPr>
                        <a:t>P(Humid = N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N | Play = N)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59082964"/>
                  </a:ext>
                </a:extLst>
              </a:tr>
              <a:tr h="289623">
                <a:tc>
                  <a:txBody>
                    <a:bodyPr/>
                    <a:lstStyle/>
                    <a:p>
                      <a:pPr algn="r">
                        <a:buNone/>
                      </a:pPr>
                      <a:r>
                        <a:rPr lang="en-AU" sz="1100" kern="100" dirty="0">
                          <a:effectLst/>
                        </a:rPr>
                        <a:t>P(Humid = H | Play = Y)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H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10383830"/>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9405731"/>
                  </a:ext>
                </a:extLst>
              </a:tr>
              <a:tr h="289623">
                <a:tc>
                  <a:txBody>
                    <a:bodyPr/>
                    <a:lstStyle/>
                    <a:p>
                      <a:pPr algn="r">
                        <a:buNone/>
                      </a:pPr>
                      <a:r>
                        <a:rPr lang="en-AU" sz="1100" kern="100" dirty="0">
                          <a:effectLst/>
                        </a:rPr>
                        <a:t>P(Wind = T | Play = Y)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T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39346428"/>
                  </a:ext>
                </a:extLst>
              </a:tr>
              <a:tr h="289623">
                <a:tc>
                  <a:txBody>
                    <a:bodyPr/>
                    <a:lstStyle/>
                    <a:p>
                      <a:pPr algn="r">
                        <a:buNone/>
                      </a:pPr>
                      <a:r>
                        <a:rPr lang="en-AU" sz="1100" kern="100" dirty="0">
                          <a:effectLst/>
                        </a:rPr>
                        <a:t>P(Wind = F | Play = Y) = 1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F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70932694"/>
                  </a:ext>
                </a:extLst>
              </a:tr>
            </a:tbl>
          </a:graphicData>
        </a:graphic>
      </p:graphicFrame>
      <p:sp>
        <p:nvSpPr>
          <p:cNvPr id="6" name="Rectangle 5">
            <a:extLst>
              <a:ext uri="{FF2B5EF4-FFF2-40B4-BE49-F238E27FC236}">
                <a16:creationId xmlns:a16="http://schemas.microsoft.com/office/drawing/2014/main" id="{B32867BC-67C3-23E1-FCD9-5CC7162894A4}"/>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6366EDB-05DE-1E6C-5DDD-2F966EEBD479}"/>
              </a:ext>
            </a:extLst>
          </p:cNvPr>
          <p:cNvPicPr>
            <a:picLocks noChangeAspect="1"/>
          </p:cNvPicPr>
          <p:nvPr/>
        </p:nvPicPr>
        <p:blipFill>
          <a:blip r:embed="rId2"/>
          <a:stretch>
            <a:fillRect/>
          </a:stretch>
        </p:blipFill>
        <p:spPr>
          <a:xfrm>
            <a:off x="635000" y="471966"/>
            <a:ext cx="6680200" cy="838200"/>
          </a:xfrm>
          <a:prstGeom prst="rect">
            <a:avLst/>
          </a:prstGeom>
        </p:spPr>
      </p:pic>
      <p:pic>
        <p:nvPicPr>
          <p:cNvPr id="11" name="Picture 10">
            <a:extLst>
              <a:ext uri="{FF2B5EF4-FFF2-40B4-BE49-F238E27FC236}">
                <a16:creationId xmlns:a16="http://schemas.microsoft.com/office/drawing/2014/main" id="{C8A1F952-3B99-3F7D-EDA7-710997F2FB81}"/>
              </a:ext>
            </a:extLst>
          </p:cNvPr>
          <p:cNvPicPr>
            <a:picLocks noChangeAspect="1"/>
          </p:cNvPicPr>
          <p:nvPr/>
        </p:nvPicPr>
        <p:blipFill>
          <a:blip r:embed="rId3"/>
          <a:srcRect l="10080" t="11291"/>
          <a:stretch/>
        </p:blipFill>
        <p:spPr>
          <a:xfrm>
            <a:off x="3510116" y="2920181"/>
            <a:ext cx="2558026" cy="540774"/>
          </a:xfrm>
          <a:prstGeom prst="rect">
            <a:avLst/>
          </a:prstGeom>
        </p:spPr>
      </p:pic>
      <p:pic>
        <p:nvPicPr>
          <p:cNvPr id="13" name="Picture 12">
            <a:extLst>
              <a:ext uri="{FF2B5EF4-FFF2-40B4-BE49-F238E27FC236}">
                <a16:creationId xmlns:a16="http://schemas.microsoft.com/office/drawing/2014/main" id="{AF506DD2-F98A-0A90-D0B8-B3A88FBBF4A9}"/>
              </a:ext>
            </a:extLst>
          </p:cNvPr>
          <p:cNvPicPr>
            <a:picLocks noChangeAspect="1"/>
          </p:cNvPicPr>
          <p:nvPr/>
        </p:nvPicPr>
        <p:blipFill>
          <a:blip r:embed="rId4"/>
          <a:srcRect l="6192" t="11289"/>
          <a:stretch/>
        </p:blipFill>
        <p:spPr>
          <a:xfrm>
            <a:off x="3642851" y="4227872"/>
            <a:ext cx="2668649" cy="540774"/>
          </a:xfrm>
          <a:prstGeom prst="rect">
            <a:avLst/>
          </a:prstGeom>
        </p:spPr>
      </p:pic>
      <p:pic>
        <p:nvPicPr>
          <p:cNvPr id="15" name="Picture 14">
            <a:extLst>
              <a:ext uri="{FF2B5EF4-FFF2-40B4-BE49-F238E27FC236}">
                <a16:creationId xmlns:a16="http://schemas.microsoft.com/office/drawing/2014/main" id="{01A1E129-B4F8-5043-AAEC-920133E9914B}"/>
              </a:ext>
            </a:extLst>
          </p:cNvPr>
          <p:cNvPicPr>
            <a:picLocks noChangeAspect="1"/>
          </p:cNvPicPr>
          <p:nvPr/>
        </p:nvPicPr>
        <p:blipFill>
          <a:blip r:embed="rId5"/>
          <a:stretch>
            <a:fillRect/>
          </a:stretch>
        </p:blipFill>
        <p:spPr>
          <a:xfrm>
            <a:off x="5111135" y="5070970"/>
            <a:ext cx="2844800" cy="609600"/>
          </a:xfrm>
          <a:prstGeom prst="rect">
            <a:avLst/>
          </a:prstGeom>
        </p:spPr>
      </p:pic>
      <p:pic>
        <p:nvPicPr>
          <p:cNvPr id="17" name="Picture 16">
            <a:extLst>
              <a:ext uri="{FF2B5EF4-FFF2-40B4-BE49-F238E27FC236}">
                <a16:creationId xmlns:a16="http://schemas.microsoft.com/office/drawing/2014/main" id="{3086B52E-54E5-1827-4595-FBDE792C463E}"/>
              </a:ext>
            </a:extLst>
          </p:cNvPr>
          <p:cNvPicPr>
            <a:picLocks noChangeAspect="1"/>
          </p:cNvPicPr>
          <p:nvPr/>
        </p:nvPicPr>
        <p:blipFill>
          <a:blip r:embed="rId6"/>
          <a:stretch>
            <a:fillRect/>
          </a:stretch>
        </p:blipFill>
        <p:spPr>
          <a:xfrm>
            <a:off x="4977175" y="6345278"/>
            <a:ext cx="2844800" cy="609600"/>
          </a:xfrm>
          <a:prstGeom prst="rect">
            <a:avLst/>
          </a:prstGeom>
        </p:spPr>
      </p:pic>
      <p:pic>
        <p:nvPicPr>
          <p:cNvPr id="18" name="Graphic 17" descr="Tick with solid fill">
            <a:extLst>
              <a:ext uri="{FF2B5EF4-FFF2-40B4-BE49-F238E27FC236}">
                <a16:creationId xmlns:a16="http://schemas.microsoft.com/office/drawing/2014/main" id="{CE91EC2E-6B2B-930B-C215-AB2D42467A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8902" y="6398253"/>
            <a:ext cx="563215" cy="563215"/>
          </a:xfrm>
          <a:prstGeom prst="rect">
            <a:avLst/>
          </a:prstGeom>
        </p:spPr>
      </p:pic>
      <p:sp>
        <p:nvSpPr>
          <p:cNvPr id="19" name="TextBox 18">
            <a:extLst>
              <a:ext uri="{FF2B5EF4-FFF2-40B4-BE49-F238E27FC236}">
                <a16:creationId xmlns:a16="http://schemas.microsoft.com/office/drawing/2014/main" id="{C2CEDB57-2CF8-364F-2BD0-D23885E1BA91}"/>
              </a:ext>
            </a:extLst>
          </p:cNvPr>
          <p:cNvSpPr txBox="1"/>
          <p:nvPr/>
        </p:nvSpPr>
        <p:spPr>
          <a:xfrm>
            <a:off x="6607277" y="4227872"/>
            <a:ext cx="2524089" cy="369332"/>
          </a:xfrm>
          <a:prstGeom prst="rect">
            <a:avLst/>
          </a:prstGeom>
          <a:noFill/>
        </p:spPr>
        <p:txBody>
          <a:bodyPr wrap="none" rtlCol="0">
            <a:spAutoFit/>
          </a:bodyPr>
          <a:lstStyle/>
          <a:p>
            <a:r>
              <a:rPr lang="en-US" dirty="0">
                <a:solidFill>
                  <a:schemeClr val="accent6">
                    <a:lumMod val="75000"/>
                  </a:schemeClr>
                </a:solidFill>
              </a:rPr>
              <a:t>Tie. So, no label assigned</a:t>
            </a:r>
          </a:p>
        </p:txBody>
      </p:sp>
      <p:sp>
        <p:nvSpPr>
          <p:cNvPr id="21" name="TextBox 20">
            <a:extLst>
              <a:ext uri="{FF2B5EF4-FFF2-40B4-BE49-F238E27FC236}">
                <a16:creationId xmlns:a16="http://schemas.microsoft.com/office/drawing/2014/main" id="{3EFDC502-83B6-D6DF-63FF-58F126B31C69}"/>
              </a:ext>
            </a:extLst>
          </p:cNvPr>
          <p:cNvSpPr txBox="1"/>
          <p:nvPr/>
        </p:nvSpPr>
        <p:spPr>
          <a:xfrm>
            <a:off x="1773923" y="1324685"/>
            <a:ext cx="7322574" cy="584775"/>
          </a:xfrm>
          <a:prstGeom prst="rect">
            <a:avLst/>
          </a:prstGeom>
          <a:noFill/>
        </p:spPr>
        <p:txBody>
          <a:bodyPr wrap="square">
            <a:spAutoFit/>
          </a:bodyPr>
          <a:lstStyle/>
          <a:p>
            <a:pPr>
              <a:spcBef>
                <a:spcPts val="1200"/>
              </a:spcBef>
              <a:buNone/>
            </a:pPr>
            <a:r>
              <a:rPr lang="en-AU" sz="3200" b="1" dirty="0">
                <a:solidFill>
                  <a:srgbClr val="000000"/>
                </a:solidFill>
                <a:effectLst/>
                <a:latin typeface="Helvetica Neue" panose="02000503000000020004" pitchFamily="2" charset="0"/>
                <a:ea typeface="Times New Roman" panose="02020603050405020304" pitchFamily="18" charset="0"/>
              </a:rPr>
              <a:t>No smoothing</a:t>
            </a:r>
            <a:endParaRPr lang="en-AU"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1613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302E-0D32-66C9-0686-19C6F0128472}"/>
              </a:ext>
            </a:extLst>
          </p:cNvPr>
          <p:cNvSpPr txBox="1"/>
          <p:nvPr/>
        </p:nvSpPr>
        <p:spPr>
          <a:xfrm>
            <a:off x="1267756" y="934349"/>
            <a:ext cx="10295906" cy="6863417"/>
          </a:xfrm>
          <a:prstGeom prst="rect">
            <a:avLst/>
          </a:prstGeom>
          <a:noFill/>
        </p:spPr>
        <p:txBody>
          <a:bodyPr wrap="square">
            <a:spAutoFit/>
          </a:bodyPr>
          <a:lstStyle/>
          <a:p>
            <a:pPr>
              <a:spcBef>
                <a:spcPts val="1200"/>
              </a:spcBef>
            </a:pPr>
            <a:r>
              <a:rPr lang="en-AU" sz="3200" b="1" dirty="0">
                <a:solidFill>
                  <a:srgbClr val="000000"/>
                </a:solidFill>
                <a:effectLst/>
                <a:latin typeface=""/>
                <a:ea typeface="Times New Roman" panose="02020603050405020304" pitchFamily="18" charset="0"/>
              </a:rPr>
              <a:t> Epsilon smoothing </a:t>
            </a:r>
            <a:r>
              <a:rPr lang="en-AU" sz="4000" dirty="0">
                <a:latin typeface=""/>
              </a:rPr>
              <a:t>(𝜖 = 0.001)</a:t>
            </a:r>
            <a:endParaRPr lang="en-AU" sz="4000" dirty="0">
              <a:effectLst/>
              <a:latin typeface=""/>
              <a:ea typeface="Times New Roman" panose="02020603050405020304" pitchFamily="18" charset="0"/>
            </a:endParaRPr>
          </a:p>
          <a:p>
            <a:pPr>
              <a:buNone/>
            </a:pPr>
            <a:r>
              <a:rPr lang="en-AU" sz="2400" dirty="0">
                <a:effectLst/>
                <a:latin typeface=""/>
                <a:ea typeface="Times New Roman" panose="02020603050405020304" pitchFamily="18" charset="0"/>
              </a:rPr>
              <a:t> </a:t>
            </a:r>
          </a:p>
          <a:p>
            <a:pPr>
              <a:spcBef>
                <a:spcPts val="1200"/>
              </a:spcBef>
              <a:buNone/>
            </a:pPr>
            <a:r>
              <a:rPr lang="en-AU" sz="1800" dirty="0">
                <a:solidFill>
                  <a:srgbClr val="000000"/>
                </a:solidFill>
                <a:effectLst/>
                <a:latin typeface=""/>
                <a:ea typeface="Times New Roman" panose="02020603050405020304" pitchFamily="18" charset="0"/>
              </a:rPr>
              <a:t>For </a:t>
            </a:r>
            <a:r>
              <a:rPr lang="en-AU" sz="1800" b="1" dirty="0">
                <a:solidFill>
                  <a:srgbClr val="000000"/>
                </a:solidFill>
                <a:effectLst/>
                <a:latin typeface=""/>
                <a:ea typeface="Times New Roman" panose="02020603050405020304" pitchFamily="18" charset="0"/>
              </a:rPr>
              <a:t>instance G</a:t>
            </a:r>
            <a:r>
              <a:rPr lang="en-AU" sz="1800" dirty="0">
                <a:solidFill>
                  <a:srgbClr val="000000"/>
                </a:solidFill>
                <a:effectLst/>
                <a:latin typeface=""/>
                <a:ea typeface="Times New Roman" panose="02020603050405020304" pitchFamily="18" charset="0"/>
              </a:rPr>
              <a:t>:</a:t>
            </a:r>
            <a:endParaRPr lang="en-AU" sz="2400" dirty="0">
              <a:effectLst/>
              <a:latin typeface=""/>
              <a:ea typeface="Times New Roman" panose="02020603050405020304" pitchFamily="18" charset="0"/>
            </a:endParaRPr>
          </a:p>
          <a:p>
            <a:pPr>
              <a:buNone/>
            </a:pPr>
            <a:r>
              <a:rPr lang="en-AU" sz="2400" dirty="0">
                <a:effectLst/>
                <a:latin typeface=""/>
                <a:ea typeface="Times New Roman" panose="02020603050405020304" pitchFamily="18" charset="0"/>
              </a:rPr>
              <a:t> </a:t>
            </a:r>
          </a:p>
          <a:p>
            <a:pPr>
              <a:spcBef>
                <a:spcPts val="1200"/>
              </a:spcBef>
              <a:buNone/>
            </a:pPr>
            <a:r>
              <a:rPr lang="en-AU" sz="1800" dirty="0">
                <a:solidFill>
                  <a:srgbClr val="000000"/>
                </a:solidFill>
                <a:effectLst/>
                <a:latin typeface=""/>
                <a:ea typeface="Times New Roman" panose="02020603050405020304" pitchFamily="18" charset="0"/>
              </a:rPr>
              <a:t>N: P(N) P(Outlook = 0|N) P(Temp = M|N) P(Humid = N|N) P(Wind = T|N)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Y: P(Y) P(Outlook = 0|Y) P(Temp = M|Y) P(Humid = N|Y) P(Wind = T|Y) =</a:t>
            </a:r>
            <a:endParaRPr lang="en-AU" sz="2400" dirty="0">
              <a:effectLst/>
              <a:latin typeface=""/>
              <a:ea typeface="Times New Roman" panose="02020603050405020304" pitchFamily="18" charset="0"/>
            </a:endParaRPr>
          </a:p>
          <a:p>
            <a:pPr>
              <a:buNone/>
            </a:pPr>
            <a:r>
              <a:rPr lang="en-AU" sz="2400" dirty="0">
                <a:effectLst/>
                <a:latin typeface=""/>
                <a:ea typeface="Times New Roman" panose="02020603050405020304" pitchFamily="18" charset="0"/>
              </a:rPr>
              <a:t> </a:t>
            </a:r>
          </a:p>
          <a:p>
            <a:pPr>
              <a:buNone/>
            </a:pPr>
            <a:r>
              <a:rPr lang="en-AU" sz="2400" dirty="0">
                <a:effectLst/>
                <a:latin typeface=""/>
                <a:ea typeface="Times New Roman" panose="02020603050405020304" pitchFamily="18" charset="0"/>
              </a:rPr>
              <a:t> </a:t>
            </a:r>
          </a:p>
          <a:p>
            <a:pPr>
              <a:spcBef>
                <a:spcPts val="1200"/>
              </a:spcBef>
              <a:buNone/>
            </a:pPr>
            <a:r>
              <a:rPr lang="en-AU" sz="1800" dirty="0">
                <a:solidFill>
                  <a:srgbClr val="000000"/>
                </a:solidFill>
                <a:effectLst/>
                <a:latin typeface=""/>
                <a:ea typeface="Times New Roman" panose="02020603050405020304" pitchFamily="18" charset="0"/>
              </a:rPr>
              <a:t>For </a:t>
            </a:r>
            <a:r>
              <a:rPr lang="en-AU" sz="1800" b="1" dirty="0">
                <a:solidFill>
                  <a:srgbClr val="000000"/>
                </a:solidFill>
                <a:effectLst/>
                <a:latin typeface=""/>
                <a:ea typeface="Times New Roman" panose="02020603050405020304" pitchFamily="18" charset="0"/>
              </a:rPr>
              <a:t>instance H</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N: P(N) P(Temp = H|N) P(Wind = F|N)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 </a:t>
            </a:r>
            <a:endParaRPr lang="en-AU" sz="2400" dirty="0">
              <a:effectLst/>
              <a:latin typeface=""/>
              <a:ea typeface="Times New Roman" panose="02020603050405020304" pitchFamily="18" charset="0"/>
            </a:endParaRPr>
          </a:p>
          <a:p>
            <a:pPr>
              <a:spcBef>
                <a:spcPts val="1200"/>
              </a:spcBef>
              <a:buNone/>
            </a:pPr>
            <a:r>
              <a:rPr lang="en-AU" sz="1800" dirty="0">
                <a:solidFill>
                  <a:srgbClr val="000000"/>
                </a:solidFill>
                <a:effectLst/>
                <a:latin typeface=""/>
                <a:ea typeface="Times New Roman" panose="02020603050405020304" pitchFamily="18" charset="0"/>
              </a:rPr>
              <a:t>Y: P(Y) P(Temp = H|Y) P(Wind = F|Y) =</a:t>
            </a:r>
            <a:endParaRPr lang="en-AU" sz="2400" dirty="0">
              <a:effectLst/>
              <a:latin typeface=""/>
              <a:ea typeface="Times New Roman" panose="02020603050405020304" pitchFamily="18" charset="0"/>
            </a:endParaRPr>
          </a:p>
          <a:p>
            <a:r>
              <a:rPr lang="en-AU" sz="2400" dirty="0">
                <a:effectLst/>
                <a:latin typeface=""/>
                <a:ea typeface="Times New Roman" panose="02020603050405020304" pitchFamily="18" charset="0"/>
              </a:rPr>
              <a:t> </a:t>
            </a:r>
          </a:p>
        </p:txBody>
      </p:sp>
      <p:graphicFrame>
        <p:nvGraphicFramePr>
          <p:cNvPr id="4" name="Table 3">
            <a:extLst>
              <a:ext uri="{FF2B5EF4-FFF2-40B4-BE49-F238E27FC236}">
                <a16:creationId xmlns:a16="http://schemas.microsoft.com/office/drawing/2014/main" id="{D811719B-8519-6DEE-C6F4-EF9572936758}"/>
              </a:ext>
            </a:extLst>
          </p:cNvPr>
          <p:cNvGraphicFramePr>
            <a:graphicFrameLocks noGrp="1"/>
          </p:cNvGraphicFramePr>
          <p:nvPr>
            <p:extLst>
              <p:ext uri="{D42A27DB-BD31-4B8C-83A1-F6EECF244321}">
                <p14:modId xmlns:p14="http://schemas.microsoft.com/office/powerpoint/2010/main" val="1317734048"/>
              </p:ext>
            </p:extLst>
          </p:nvPr>
        </p:nvGraphicFramePr>
        <p:xfrm>
          <a:off x="9654637" y="178129"/>
          <a:ext cx="4821384" cy="4754880"/>
        </p:xfrm>
        <a:graphic>
          <a:graphicData uri="http://schemas.openxmlformats.org/drawingml/2006/table">
            <a:tbl>
              <a:tblPr firstRow="1" firstCol="1" bandRow="1">
                <a:tableStyleId>{2D5ABB26-0587-4C30-8999-92F81FD0307C}</a:tableStyleId>
              </a:tblPr>
              <a:tblGrid>
                <a:gridCol w="2410692">
                  <a:extLst>
                    <a:ext uri="{9D8B030D-6E8A-4147-A177-3AD203B41FA5}">
                      <a16:colId xmlns:a16="http://schemas.microsoft.com/office/drawing/2014/main" val="2658699530"/>
                    </a:ext>
                  </a:extLst>
                </a:gridCol>
                <a:gridCol w="2410692">
                  <a:extLst>
                    <a:ext uri="{9D8B030D-6E8A-4147-A177-3AD203B41FA5}">
                      <a16:colId xmlns:a16="http://schemas.microsoft.com/office/drawing/2014/main" val="1623379769"/>
                    </a:ext>
                  </a:extLst>
                </a:gridCol>
              </a:tblGrid>
              <a:tr h="335353">
                <a:tc>
                  <a:txBody>
                    <a:bodyPr/>
                    <a:lstStyle/>
                    <a:p>
                      <a:endParaRPr lang="en-AU" sz="1800" kern="100" dirty="0">
                        <a:effectLst/>
                        <a:latin typeface="Aptos" panose="020B0004020202020204" pitchFamily="34" charset="0"/>
                      </a:endParaRPr>
                    </a:p>
                  </a:txBody>
                  <a:tcPr marL="76200" marR="76200" marT="76200" marB="76200" anchor="ctr"/>
                </a:tc>
                <a:tc>
                  <a:txBody>
                    <a:bodyPr/>
                    <a:lstStyle/>
                    <a:p>
                      <a:endParaRPr lang="en-AU" sz="1800" kern="100">
                        <a:effectLst/>
                        <a:latin typeface="Aptos" panose="020B0004020202020204" pitchFamily="34" charset="0"/>
                      </a:endParaRPr>
                    </a:p>
                  </a:txBody>
                  <a:tcPr marL="76200" marR="76200" marT="76200" marB="76200" anchor="ctr"/>
                </a:tc>
                <a:extLst>
                  <a:ext uri="{0D108BD9-81ED-4DB2-BD59-A6C34878D82A}">
                    <a16:rowId xmlns:a16="http://schemas.microsoft.com/office/drawing/2014/main" val="2368696337"/>
                  </a:ext>
                </a:extLst>
              </a:tr>
              <a:tr h="289623">
                <a:tc>
                  <a:txBody>
                    <a:bodyPr/>
                    <a:lstStyle/>
                    <a:p>
                      <a:pPr algn="r">
                        <a:buNone/>
                      </a:pPr>
                      <a:r>
                        <a:rPr lang="en-AU" sz="1100" kern="100" dirty="0">
                          <a:effectLst/>
                        </a:rPr>
                        <a:t>P(Outlook = S | Play = Y)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S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0935416"/>
                  </a:ext>
                </a:extLst>
              </a:tr>
              <a:tr h="289623">
                <a:tc>
                  <a:txBody>
                    <a:bodyPr/>
                    <a:lstStyle/>
                    <a:p>
                      <a:pPr algn="r">
                        <a:buNone/>
                      </a:pPr>
                      <a:r>
                        <a:rPr lang="en-AU" sz="1100" kern="100" dirty="0">
                          <a:effectLst/>
                        </a:rPr>
                        <a:t>P(Outlook = O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O | Play = N) =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27800130"/>
                  </a:ext>
                </a:extLst>
              </a:tr>
              <a:tr h="289623">
                <a:tc>
                  <a:txBody>
                    <a:bodyPr/>
                    <a:lstStyle/>
                    <a:p>
                      <a:pPr algn="r">
                        <a:buNone/>
                      </a:pPr>
                      <a:r>
                        <a:rPr lang="en-AU" sz="1100" kern="100" dirty="0">
                          <a:effectLst/>
                        </a:rPr>
                        <a:t>P(Outlook = R | Play = Y)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R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700728483"/>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93395815"/>
                  </a:ext>
                </a:extLst>
              </a:tr>
              <a:tr h="289623">
                <a:tc>
                  <a:txBody>
                    <a:bodyPr/>
                    <a:lstStyle/>
                    <a:p>
                      <a:pPr algn="r">
                        <a:buNone/>
                      </a:pPr>
                      <a:r>
                        <a:rPr lang="en-AU" sz="1100" kern="100" dirty="0">
                          <a:effectLst/>
                        </a:rPr>
                        <a:t>P(Temp = H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H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47832512"/>
                  </a:ext>
                </a:extLst>
              </a:tr>
              <a:tr h="289623">
                <a:tc>
                  <a:txBody>
                    <a:bodyPr/>
                    <a:lstStyle/>
                    <a:p>
                      <a:pPr algn="r">
                        <a:buNone/>
                      </a:pPr>
                      <a:r>
                        <a:rPr lang="en-AU" sz="1100" kern="100" dirty="0">
                          <a:effectLst/>
                        </a:rPr>
                        <a:t>P(Temp = M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M | Play = N)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207014670"/>
                  </a:ext>
                </a:extLst>
              </a:tr>
              <a:tr h="298039">
                <a:tc>
                  <a:txBody>
                    <a:bodyPr/>
                    <a:lstStyle/>
                    <a:p>
                      <a:pPr algn="r">
                        <a:buNone/>
                      </a:pPr>
                      <a:r>
                        <a:rPr lang="en-AU" sz="1100" kern="100" dirty="0">
                          <a:effectLst/>
                        </a:rPr>
                        <a:t>P(Temp = C | Play = Y) = 1/3</a:t>
                      </a:r>
                    </a:p>
                    <a:p>
                      <a:pPr algn="r">
                        <a:buNone/>
                      </a:pPr>
                      <a:r>
                        <a:rPr lang="en-AU" sz="1100" kern="100" dirty="0">
                          <a:effectLst/>
                        </a:rPr>
                        <a:t>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C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03290693"/>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25873823"/>
                  </a:ext>
                </a:extLst>
              </a:tr>
              <a:tr h="289623">
                <a:tc>
                  <a:txBody>
                    <a:bodyPr/>
                    <a:lstStyle/>
                    <a:p>
                      <a:pPr algn="r">
                        <a:buNone/>
                      </a:pPr>
                      <a:r>
                        <a:rPr lang="en-AU" sz="1100" kern="100" dirty="0">
                          <a:effectLst/>
                        </a:rPr>
                        <a:t>P(Humid = N | Play = Y)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N | Play = N)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659082964"/>
                  </a:ext>
                </a:extLst>
              </a:tr>
              <a:tr h="289623">
                <a:tc>
                  <a:txBody>
                    <a:bodyPr/>
                    <a:lstStyle/>
                    <a:p>
                      <a:pPr algn="r">
                        <a:buNone/>
                      </a:pPr>
                      <a:r>
                        <a:rPr lang="en-AU" sz="1100" kern="100" dirty="0">
                          <a:effectLst/>
                        </a:rPr>
                        <a:t>P(Humid = H | Play = Y)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H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210383830"/>
                  </a:ext>
                </a:extLst>
              </a:tr>
              <a:tr h="289623">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49405731"/>
                  </a:ext>
                </a:extLst>
              </a:tr>
              <a:tr h="289623">
                <a:tc>
                  <a:txBody>
                    <a:bodyPr/>
                    <a:lstStyle/>
                    <a:p>
                      <a:pPr algn="r">
                        <a:buNone/>
                      </a:pPr>
                      <a:r>
                        <a:rPr lang="en-AU" sz="1100" kern="100" dirty="0">
                          <a:effectLst/>
                        </a:rPr>
                        <a:t>P(Wind = T | Play = Y) = 0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T | Play = N) =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39346428"/>
                  </a:ext>
                </a:extLst>
              </a:tr>
              <a:tr h="289623">
                <a:tc>
                  <a:txBody>
                    <a:bodyPr/>
                    <a:lstStyle/>
                    <a:p>
                      <a:pPr algn="r">
                        <a:buNone/>
                      </a:pPr>
                      <a:r>
                        <a:rPr lang="en-AU" sz="1100" kern="100" dirty="0">
                          <a:effectLst/>
                        </a:rPr>
                        <a:t>P(Wind = F | Play = Y) = 1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F | Play = N) = 1/3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70932694"/>
                  </a:ext>
                </a:extLst>
              </a:tr>
            </a:tbl>
          </a:graphicData>
        </a:graphic>
      </p:graphicFrame>
      <p:sp>
        <p:nvSpPr>
          <p:cNvPr id="5" name="Rectangle 4">
            <a:extLst>
              <a:ext uri="{FF2B5EF4-FFF2-40B4-BE49-F238E27FC236}">
                <a16:creationId xmlns:a16="http://schemas.microsoft.com/office/drawing/2014/main" id="{1D86F4C1-B8E6-79AC-C79A-9D9ACF9F7E2F}"/>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88B396-A8C1-95BD-F5E9-63096682329E}"/>
              </a:ext>
            </a:extLst>
          </p:cNvPr>
          <p:cNvPicPr>
            <a:picLocks noChangeAspect="1"/>
          </p:cNvPicPr>
          <p:nvPr/>
        </p:nvPicPr>
        <p:blipFill>
          <a:blip r:embed="rId2"/>
          <a:stretch>
            <a:fillRect/>
          </a:stretch>
        </p:blipFill>
        <p:spPr>
          <a:xfrm>
            <a:off x="635000" y="96149"/>
            <a:ext cx="6680200" cy="838200"/>
          </a:xfrm>
          <a:prstGeom prst="rect">
            <a:avLst/>
          </a:prstGeom>
        </p:spPr>
      </p:pic>
      <p:pic>
        <p:nvPicPr>
          <p:cNvPr id="7" name="Picture 6">
            <a:extLst>
              <a:ext uri="{FF2B5EF4-FFF2-40B4-BE49-F238E27FC236}">
                <a16:creationId xmlns:a16="http://schemas.microsoft.com/office/drawing/2014/main" id="{D56D4CEC-F520-86A5-81ED-CE07C57443CF}"/>
              </a:ext>
            </a:extLst>
          </p:cNvPr>
          <p:cNvPicPr>
            <a:picLocks noChangeAspect="1"/>
          </p:cNvPicPr>
          <p:nvPr/>
        </p:nvPicPr>
        <p:blipFill>
          <a:blip r:embed="rId3"/>
          <a:stretch>
            <a:fillRect/>
          </a:stretch>
        </p:blipFill>
        <p:spPr>
          <a:xfrm>
            <a:off x="4801423" y="3154516"/>
            <a:ext cx="2794000" cy="711200"/>
          </a:xfrm>
          <a:prstGeom prst="rect">
            <a:avLst/>
          </a:prstGeom>
        </p:spPr>
      </p:pic>
      <p:pic>
        <p:nvPicPr>
          <p:cNvPr id="9" name="Picture 8">
            <a:extLst>
              <a:ext uri="{FF2B5EF4-FFF2-40B4-BE49-F238E27FC236}">
                <a16:creationId xmlns:a16="http://schemas.microsoft.com/office/drawing/2014/main" id="{690CD405-3FFE-52E6-0E7A-80F53F984DA2}"/>
              </a:ext>
            </a:extLst>
          </p:cNvPr>
          <p:cNvPicPr>
            <a:picLocks noChangeAspect="1"/>
          </p:cNvPicPr>
          <p:nvPr/>
        </p:nvPicPr>
        <p:blipFill>
          <a:blip r:embed="rId4"/>
          <a:stretch>
            <a:fillRect/>
          </a:stretch>
        </p:blipFill>
        <p:spPr>
          <a:xfrm>
            <a:off x="4801423" y="4539955"/>
            <a:ext cx="2794000" cy="711200"/>
          </a:xfrm>
          <a:prstGeom prst="rect">
            <a:avLst/>
          </a:prstGeom>
        </p:spPr>
      </p:pic>
      <p:pic>
        <p:nvPicPr>
          <p:cNvPr id="11" name="Graphic 10" descr="Tick with solid fill">
            <a:extLst>
              <a:ext uri="{FF2B5EF4-FFF2-40B4-BE49-F238E27FC236}">
                <a16:creationId xmlns:a16="http://schemas.microsoft.com/office/drawing/2014/main" id="{8BF5B5CA-308B-7403-C6DC-DBE2CDCF7F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0630" y="4539955"/>
            <a:ext cx="563215" cy="563215"/>
          </a:xfrm>
          <a:prstGeom prst="rect">
            <a:avLst/>
          </a:prstGeom>
        </p:spPr>
      </p:pic>
      <p:pic>
        <p:nvPicPr>
          <p:cNvPr id="16" name="Picture 15">
            <a:extLst>
              <a:ext uri="{FF2B5EF4-FFF2-40B4-BE49-F238E27FC236}">
                <a16:creationId xmlns:a16="http://schemas.microsoft.com/office/drawing/2014/main" id="{2A11F866-EB45-388E-C754-88C4E4328947}"/>
              </a:ext>
            </a:extLst>
          </p:cNvPr>
          <p:cNvPicPr>
            <a:picLocks noChangeAspect="1"/>
          </p:cNvPicPr>
          <p:nvPr/>
        </p:nvPicPr>
        <p:blipFill>
          <a:blip r:embed="rId7"/>
          <a:srcRect l="11636" t="7609"/>
          <a:stretch/>
        </p:blipFill>
        <p:spPr>
          <a:xfrm>
            <a:off x="5555631" y="6805083"/>
            <a:ext cx="2513784" cy="563215"/>
          </a:xfrm>
          <a:prstGeom prst="rect">
            <a:avLst/>
          </a:prstGeom>
        </p:spPr>
      </p:pic>
      <p:pic>
        <p:nvPicPr>
          <p:cNvPr id="17" name="Picture 16">
            <a:extLst>
              <a:ext uri="{FF2B5EF4-FFF2-40B4-BE49-F238E27FC236}">
                <a16:creationId xmlns:a16="http://schemas.microsoft.com/office/drawing/2014/main" id="{A197CD9E-17ED-C64C-31A0-090826A1FA2C}"/>
              </a:ext>
            </a:extLst>
          </p:cNvPr>
          <p:cNvPicPr>
            <a:picLocks noChangeAspect="1"/>
          </p:cNvPicPr>
          <p:nvPr/>
        </p:nvPicPr>
        <p:blipFill>
          <a:blip r:embed="rId8"/>
          <a:srcRect l="17062" t="7942"/>
          <a:stretch/>
        </p:blipFill>
        <p:spPr>
          <a:xfrm>
            <a:off x="5632810" y="5578798"/>
            <a:ext cx="2359427" cy="561184"/>
          </a:xfrm>
          <a:prstGeom prst="rect">
            <a:avLst/>
          </a:prstGeom>
        </p:spPr>
      </p:pic>
      <p:pic>
        <p:nvPicPr>
          <p:cNvPr id="18" name="Graphic 17" descr="Tick with solid fill">
            <a:extLst>
              <a:ext uri="{FF2B5EF4-FFF2-40B4-BE49-F238E27FC236}">
                <a16:creationId xmlns:a16="http://schemas.microsoft.com/office/drawing/2014/main" id="{B417CF50-D49A-BD8C-C6ED-CA81F4CB6B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95423" y="6798494"/>
            <a:ext cx="563215" cy="563215"/>
          </a:xfrm>
          <a:prstGeom prst="rect">
            <a:avLst/>
          </a:prstGeom>
        </p:spPr>
      </p:pic>
    </p:spTree>
    <p:extLst>
      <p:ext uri="{BB962C8B-B14F-4D97-AF65-F5344CB8AC3E}">
        <p14:creationId xmlns:p14="http://schemas.microsoft.com/office/powerpoint/2010/main" val="3444706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3653930-CF40-D950-3383-7DA0E0BD2C08}"/>
              </a:ext>
            </a:extLst>
          </p:cNvPr>
          <p:cNvGraphicFramePr>
            <a:graphicFrameLocks noGrp="1"/>
          </p:cNvGraphicFramePr>
          <p:nvPr>
            <p:extLst>
              <p:ext uri="{D42A27DB-BD31-4B8C-83A1-F6EECF244321}">
                <p14:modId xmlns:p14="http://schemas.microsoft.com/office/powerpoint/2010/main" val="2678123822"/>
              </p:ext>
            </p:extLst>
          </p:nvPr>
        </p:nvGraphicFramePr>
        <p:xfrm>
          <a:off x="2947953" y="2308945"/>
          <a:ext cx="6044540" cy="5427838"/>
        </p:xfrm>
        <a:graphic>
          <a:graphicData uri="http://schemas.openxmlformats.org/drawingml/2006/table">
            <a:tbl>
              <a:tblPr firstRow="1" firstCol="1" bandRow="1">
                <a:tableStyleId>{2D5ABB26-0587-4C30-8999-92F81FD0307C}</a:tableStyleId>
              </a:tblPr>
              <a:tblGrid>
                <a:gridCol w="3022270">
                  <a:extLst>
                    <a:ext uri="{9D8B030D-6E8A-4147-A177-3AD203B41FA5}">
                      <a16:colId xmlns:a16="http://schemas.microsoft.com/office/drawing/2014/main" val="4174097169"/>
                    </a:ext>
                  </a:extLst>
                </a:gridCol>
                <a:gridCol w="3022270">
                  <a:extLst>
                    <a:ext uri="{9D8B030D-6E8A-4147-A177-3AD203B41FA5}">
                      <a16:colId xmlns:a16="http://schemas.microsoft.com/office/drawing/2014/main" val="3867105081"/>
                    </a:ext>
                  </a:extLst>
                </a:gridCol>
              </a:tblGrid>
              <a:tr h="417526">
                <a:tc>
                  <a:txBody>
                    <a:bodyPr/>
                    <a:lstStyle/>
                    <a:p>
                      <a:pPr algn="r">
                        <a:buNone/>
                      </a:pPr>
                      <a:r>
                        <a:rPr lang="en-AU" sz="1600" kern="100" dirty="0">
                          <a:effectLst/>
                        </a:rPr>
                        <a:t>P(Outlook = S | Play = Y)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P(Outlook = S | Play = N)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51318559"/>
                  </a:ext>
                </a:extLst>
              </a:tr>
              <a:tr h="417526">
                <a:tc>
                  <a:txBody>
                    <a:bodyPr/>
                    <a:lstStyle/>
                    <a:p>
                      <a:pPr algn="r">
                        <a:buNone/>
                      </a:pPr>
                      <a:r>
                        <a:rPr lang="en-AU" sz="1600" kern="100">
                          <a:effectLst/>
                        </a:rPr>
                        <a:t>P(Outlook = O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P(Outlook = O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29380471"/>
                  </a:ext>
                </a:extLst>
              </a:tr>
              <a:tr h="417526">
                <a:tc>
                  <a:txBody>
                    <a:bodyPr/>
                    <a:lstStyle/>
                    <a:p>
                      <a:pPr algn="r">
                        <a:buNone/>
                      </a:pPr>
                      <a:r>
                        <a:rPr lang="en-AU" sz="1600" kern="100">
                          <a:effectLst/>
                        </a:rPr>
                        <a:t>P(Outlook = R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P(Outlook = R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41108126"/>
                  </a:ext>
                </a:extLst>
              </a:tr>
              <a:tr h="417526">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528445"/>
                  </a:ext>
                </a:extLst>
              </a:tr>
              <a:tr h="417526">
                <a:tc>
                  <a:txBody>
                    <a:bodyPr/>
                    <a:lstStyle/>
                    <a:p>
                      <a:pPr algn="r">
                        <a:buNone/>
                      </a:pPr>
                      <a:r>
                        <a:rPr lang="en-AU" sz="1600" kern="100">
                          <a:effectLst/>
                        </a:rPr>
                        <a:t>P(Temp = H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P(Temp = H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856309762"/>
                  </a:ext>
                </a:extLst>
              </a:tr>
              <a:tr h="417526">
                <a:tc>
                  <a:txBody>
                    <a:bodyPr/>
                    <a:lstStyle/>
                    <a:p>
                      <a:pPr algn="r">
                        <a:buNone/>
                      </a:pPr>
                      <a:r>
                        <a:rPr lang="en-AU" sz="1600" kern="100" dirty="0">
                          <a:effectLst/>
                        </a:rPr>
                        <a:t>P(Temp = M | Play = Y)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P(Temp = M | Play = N)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30451955"/>
                  </a:ext>
                </a:extLst>
              </a:tr>
              <a:tr h="417526">
                <a:tc>
                  <a:txBody>
                    <a:bodyPr/>
                    <a:lstStyle/>
                    <a:p>
                      <a:pPr algn="r">
                        <a:buNone/>
                      </a:pPr>
                      <a:r>
                        <a:rPr lang="en-AU" sz="1600" kern="100">
                          <a:effectLst/>
                        </a:rPr>
                        <a:t>P(Temp = C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P(Temp = C | Play = N)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3489021"/>
                  </a:ext>
                </a:extLst>
              </a:tr>
              <a:tr h="417526">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131278324"/>
                  </a:ext>
                </a:extLst>
              </a:tr>
              <a:tr h="417526">
                <a:tc>
                  <a:txBody>
                    <a:bodyPr/>
                    <a:lstStyle/>
                    <a:p>
                      <a:pPr algn="r">
                        <a:buNone/>
                      </a:pPr>
                      <a:r>
                        <a:rPr lang="en-AU" sz="1600" kern="100" dirty="0">
                          <a:effectLst/>
                        </a:rPr>
                        <a:t>P(Humid = N | Play = Y)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P(Humid = N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05042619"/>
                  </a:ext>
                </a:extLst>
              </a:tr>
              <a:tr h="417526">
                <a:tc>
                  <a:txBody>
                    <a:bodyPr/>
                    <a:lstStyle/>
                    <a:p>
                      <a:pPr algn="r">
                        <a:buNone/>
                      </a:pPr>
                      <a:r>
                        <a:rPr lang="en-AU" sz="1600" kern="100">
                          <a:effectLst/>
                        </a:rPr>
                        <a:t>P(Humid = H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P(Humid = H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77982826"/>
                  </a:ext>
                </a:extLst>
              </a:tr>
              <a:tr h="417526">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649386249"/>
                  </a:ext>
                </a:extLst>
              </a:tr>
              <a:tr h="417526">
                <a:tc>
                  <a:txBody>
                    <a:bodyPr/>
                    <a:lstStyle/>
                    <a:p>
                      <a:pPr algn="r">
                        <a:buNone/>
                      </a:pPr>
                      <a:r>
                        <a:rPr lang="en-AU" sz="1600" kern="100">
                          <a:effectLst/>
                        </a:rPr>
                        <a:t>P(Wind = T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P(Wind = T | Play = N)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799475943"/>
                  </a:ext>
                </a:extLst>
              </a:tr>
              <a:tr h="417526">
                <a:tc>
                  <a:txBody>
                    <a:bodyPr/>
                    <a:lstStyle/>
                    <a:p>
                      <a:pPr algn="r">
                        <a:buNone/>
                      </a:pPr>
                      <a:r>
                        <a:rPr lang="en-AU" sz="1600" kern="100">
                          <a:effectLst/>
                        </a:rPr>
                        <a:t>P(Wind = F | Play = Y) = </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P(Wind = F | Play = N) =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803796057"/>
                  </a:ext>
                </a:extLst>
              </a:tr>
            </a:tbl>
          </a:graphicData>
        </a:graphic>
      </p:graphicFrame>
      <p:sp>
        <p:nvSpPr>
          <p:cNvPr id="5" name="Rectangle 4">
            <a:extLst>
              <a:ext uri="{FF2B5EF4-FFF2-40B4-BE49-F238E27FC236}">
                <a16:creationId xmlns:a16="http://schemas.microsoft.com/office/drawing/2014/main" id="{469470DC-0C13-BA18-E37D-6CB6D83D350B}"/>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up of a white background&#10;&#10;AI-generated content may be incorrect.">
            <a:extLst>
              <a:ext uri="{FF2B5EF4-FFF2-40B4-BE49-F238E27FC236}">
                <a16:creationId xmlns:a16="http://schemas.microsoft.com/office/drawing/2014/main" id="{C5B363AA-4799-83EA-B4DD-D9B9461C0499}"/>
              </a:ext>
            </a:extLst>
          </p:cNvPr>
          <p:cNvPicPr>
            <a:picLocks noChangeAspect="1"/>
          </p:cNvPicPr>
          <p:nvPr/>
        </p:nvPicPr>
        <p:blipFill>
          <a:blip r:embed="rId2"/>
          <a:srcRect l="49125" t="26617"/>
          <a:stretch/>
        </p:blipFill>
        <p:spPr>
          <a:xfrm>
            <a:off x="7076957" y="993942"/>
            <a:ext cx="1775981" cy="620034"/>
          </a:xfrm>
          <a:prstGeom prst="rect">
            <a:avLst/>
          </a:prstGeom>
        </p:spPr>
      </p:pic>
      <p:pic>
        <p:nvPicPr>
          <p:cNvPr id="7" name="Picture 6">
            <a:extLst>
              <a:ext uri="{FF2B5EF4-FFF2-40B4-BE49-F238E27FC236}">
                <a16:creationId xmlns:a16="http://schemas.microsoft.com/office/drawing/2014/main" id="{45C72D46-BF60-52B1-01EC-740C303E7ABE}"/>
              </a:ext>
            </a:extLst>
          </p:cNvPr>
          <p:cNvPicPr>
            <a:picLocks noChangeAspect="1"/>
          </p:cNvPicPr>
          <p:nvPr/>
        </p:nvPicPr>
        <p:blipFill>
          <a:blip r:embed="rId3"/>
          <a:srcRect r="27818"/>
          <a:stretch/>
        </p:blipFill>
        <p:spPr>
          <a:xfrm>
            <a:off x="649748" y="116788"/>
            <a:ext cx="4821903" cy="838200"/>
          </a:xfrm>
          <a:prstGeom prst="rect">
            <a:avLst/>
          </a:prstGeom>
        </p:spPr>
      </p:pic>
      <p:sp>
        <p:nvSpPr>
          <p:cNvPr id="9" name="TextBox 8">
            <a:extLst>
              <a:ext uri="{FF2B5EF4-FFF2-40B4-BE49-F238E27FC236}">
                <a16:creationId xmlns:a16="http://schemas.microsoft.com/office/drawing/2014/main" id="{26A200B5-F1A0-CF24-E26C-F9B22E3974E2}"/>
              </a:ext>
            </a:extLst>
          </p:cNvPr>
          <p:cNvSpPr txBox="1"/>
          <p:nvPr/>
        </p:nvSpPr>
        <p:spPr>
          <a:xfrm>
            <a:off x="649748" y="993942"/>
            <a:ext cx="7315200" cy="1138773"/>
          </a:xfrm>
          <a:prstGeom prst="rect">
            <a:avLst/>
          </a:prstGeom>
          <a:noFill/>
        </p:spPr>
        <p:txBody>
          <a:bodyPr wrap="square">
            <a:spAutoFit/>
          </a:bodyPr>
          <a:lstStyle/>
          <a:p>
            <a:pPr>
              <a:buNone/>
            </a:pPr>
            <a:r>
              <a:rPr lang="en-AU" sz="2800" b="1" dirty="0">
                <a:solidFill>
                  <a:srgbClr val="000000"/>
                </a:solidFill>
                <a:effectLst/>
                <a:latin typeface="Helvetica Neue" panose="02000503000000020004" pitchFamily="2" charset="0"/>
                <a:ea typeface="Times New Roman" panose="02020603050405020304" pitchFamily="18" charset="0"/>
              </a:rPr>
              <a:t> Laplace smoothing </a:t>
            </a:r>
            <a:r>
              <a:rPr lang="en-AU" sz="4000" dirty="0">
                <a:solidFill>
                  <a:srgbClr val="000000"/>
                </a:solidFill>
                <a:effectLst/>
                <a:latin typeface="STIXMathJax_Main"/>
                <a:ea typeface="Times New Roman" panose="02020603050405020304" pitchFamily="18" charset="0"/>
              </a:rPr>
              <a:t>(</a:t>
            </a:r>
            <a:r>
              <a:rPr lang="en-AU" sz="40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𝛼</a:t>
            </a:r>
            <a:r>
              <a:rPr lang="en-AU" sz="4000" dirty="0">
                <a:solidFill>
                  <a:srgbClr val="000000"/>
                </a:solidFill>
                <a:effectLst/>
                <a:latin typeface="STIXMathJax_Main"/>
                <a:ea typeface="Times New Roman" panose="02020603050405020304" pitchFamily="18" charset="0"/>
              </a:rPr>
              <a:t>=1)</a:t>
            </a:r>
            <a:r>
              <a:rPr lang="en-AU" sz="2800" dirty="0">
                <a:solidFill>
                  <a:srgbClr val="000000"/>
                </a:solidFill>
                <a:effectLst/>
                <a:latin typeface="Helvetica Neue" panose="02000503000000020004" pitchFamily="2" charset="0"/>
                <a:ea typeface="Times New Roman" panose="02020603050405020304" pitchFamily="18" charset="0"/>
              </a:rPr>
              <a:t> </a:t>
            </a:r>
            <a:r>
              <a:rPr lang="en-AU" sz="3600" dirty="0">
                <a:effectLst/>
                <a:latin typeface="Times New Roman" panose="02020603050405020304" pitchFamily="18" charset="0"/>
                <a:ea typeface="Times New Roman" panose="02020603050405020304" pitchFamily="18" charset="0"/>
              </a:rPr>
              <a:t> </a:t>
            </a:r>
          </a:p>
          <a:p>
            <a:pPr>
              <a:spcBef>
                <a:spcPts val="1200"/>
              </a:spcBef>
            </a:pPr>
            <a:r>
              <a:rPr lang="en-AU" sz="1800" dirty="0">
                <a:solidFill>
                  <a:srgbClr val="000000"/>
                </a:solidFill>
                <a:effectLst/>
                <a:latin typeface="Helvetica Neue" panose="02000503000000020004" pitchFamily="2" charset="0"/>
                <a:ea typeface="Times New Roman" panose="02020603050405020304" pitchFamily="18" charset="0"/>
              </a:rPr>
              <a:t>The conditional probabilities with Laplace smoothing are:</a:t>
            </a:r>
            <a:endParaRPr lang="en-AU" sz="2400" dirty="0">
              <a:effectLst/>
              <a:latin typeface="Times New Roman" panose="02020603050405020304" pitchFamily="18" charset="0"/>
              <a:ea typeface="Times New Roman" panose="02020603050405020304" pitchFamily="18" charset="0"/>
            </a:endParaRPr>
          </a:p>
        </p:txBody>
      </p:sp>
      <p:pic>
        <p:nvPicPr>
          <p:cNvPr id="10" name="Graphic 9" descr="Question Mark with solid fill">
            <a:extLst>
              <a:ext uri="{FF2B5EF4-FFF2-40B4-BE49-F238E27FC236}">
                <a16:creationId xmlns:a16="http://schemas.microsoft.com/office/drawing/2014/main" id="{A3BD6673-D0FE-AE1E-E6C4-888CE38DD2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33588" y="1563329"/>
            <a:ext cx="3318388" cy="3318388"/>
          </a:xfrm>
          <a:prstGeom prst="rect">
            <a:avLst/>
          </a:prstGeom>
        </p:spPr>
      </p:pic>
    </p:spTree>
    <p:extLst>
      <p:ext uri="{BB962C8B-B14F-4D97-AF65-F5344CB8AC3E}">
        <p14:creationId xmlns:p14="http://schemas.microsoft.com/office/powerpoint/2010/main" val="629105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0C21E-7490-B580-9001-740B1EDBCE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466C2B4-A296-1E16-7EEA-0A8114F1106A}"/>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D3B239EF-F84D-86C0-51AD-E3BFCD7B152C}"/>
              </a:ext>
            </a:extLst>
          </p:cNvPr>
          <p:cNvGraphicFramePr>
            <a:graphicFrameLocks noGrp="1"/>
          </p:cNvGraphicFramePr>
          <p:nvPr>
            <p:extLst>
              <p:ext uri="{D42A27DB-BD31-4B8C-83A1-F6EECF244321}">
                <p14:modId xmlns:p14="http://schemas.microsoft.com/office/powerpoint/2010/main" val="1641993644"/>
              </p:ext>
            </p:extLst>
          </p:nvPr>
        </p:nvGraphicFramePr>
        <p:xfrm>
          <a:off x="154384" y="1798864"/>
          <a:ext cx="3467595" cy="4314389"/>
        </p:xfrm>
        <a:graphic>
          <a:graphicData uri="http://schemas.openxmlformats.org/drawingml/2006/table">
            <a:tbl>
              <a:tblPr firstRow="1" firstCol="1" bandRow="1">
                <a:tableStyleId>{2D5ABB26-0587-4C30-8999-92F81FD0307C}</a:tableStyleId>
              </a:tblPr>
              <a:tblGrid>
                <a:gridCol w="3467595">
                  <a:extLst>
                    <a:ext uri="{9D8B030D-6E8A-4147-A177-3AD203B41FA5}">
                      <a16:colId xmlns:a16="http://schemas.microsoft.com/office/drawing/2014/main" val="3311884050"/>
                    </a:ext>
                  </a:extLst>
                </a:gridCol>
              </a:tblGrid>
              <a:tr h="473909">
                <a:tc>
                  <a:txBody>
                    <a:bodyPr/>
                    <a:lstStyle/>
                    <a:p>
                      <a:pPr algn="r">
                        <a:buNone/>
                      </a:pPr>
                      <a:r>
                        <a:rPr lang="en-AU" sz="1800" kern="100" dirty="0">
                          <a:effectLst/>
                        </a:rPr>
                        <a:t>P(Outlook = S | Play = Y) = </a:t>
                      </a: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767121683"/>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67742351"/>
                  </a:ext>
                </a:extLst>
              </a:tr>
              <a:tr h="473909">
                <a:tc>
                  <a:txBody>
                    <a:bodyPr/>
                    <a:lstStyle/>
                    <a:p>
                      <a:pPr algn="r">
                        <a:buNone/>
                      </a:pPr>
                      <a:r>
                        <a:rPr lang="en-AU" sz="3200" kern="100" dirty="0">
                          <a:effectLst/>
                          <a:latin typeface="Times New Roman" panose="02020603050405020304" pitchFamily="18" charset="0"/>
                          <a:ea typeface="Times New Roman" panose="02020603050405020304" pitchFamily="18" charset="0"/>
                        </a:rPr>
                        <a:t>=</a:t>
                      </a:r>
                    </a:p>
                  </a:txBody>
                  <a:tcPr marL="76200" marR="76200" marT="76200" marB="76200" anchor="ctr"/>
                </a:tc>
                <a:extLst>
                  <a:ext uri="{0D108BD9-81ED-4DB2-BD59-A6C34878D82A}">
                    <a16:rowId xmlns:a16="http://schemas.microsoft.com/office/drawing/2014/main" val="713691900"/>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02827916"/>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82084314"/>
                  </a:ext>
                </a:extLst>
              </a:tr>
              <a:tr h="473909">
                <a:tc>
                  <a:txBody>
                    <a:bodyPr/>
                    <a:lstStyle/>
                    <a:p>
                      <a:pPr algn="r">
                        <a:buNone/>
                      </a:pPr>
                      <a:endParaRPr lang="en-AU" sz="32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684727462"/>
                  </a:ext>
                </a:extLst>
              </a:tr>
              <a:tr h="473909">
                <a:tc>
                  <a:txBody>
                    <a:bodyPr/>
                    <a:lstStyle/>
                    <a:p>
                      <a:pPr algn="r">
                        <a:buNone/>
                      </a:pPr>
                      <a:r>
                        <a:rPr lang="en-AU" sz="3200" kern="100" dirty="0">
                          <a:effectLst/>
                          <a:latin typeface="Times New Roman" panose="02020603050405020304" pitchFamily="18" charset="0"/>
                          <a:ea typeface="Times New Roman" panose="02020603050405020304" pitchFamily="18" charset="0"/>
                        </a:rPr>
                        <a:t>=</a:t>
                      </a:r>
                    </a:p>
                  </a:txBody>
                  <a:tcPr marL="76200" marR="76200" marT="76200" marB="76200" anchor="ctr"/>
                </a:tc>
                <a:extLst>
                  <a:ext uri="{0D108BD9-81ED-4DB2-BD59-A6C34878D82A}">
                    <a16:rowId xmlns:a16="http://schemas.microsoft.com/office/drawing/2014/main" val="2519789590"/>
                  </a:ext>
                </a:extLst>
              </a:tr>
            </a:tbl>
          </a:graphicData>
        </a:graphic>
      </p:graphicFrame>
      <p:graphicFrame>
        <p:nvGraphicFramePr>
          <p:cNvPr id="4" name="Table 3">
            <a:extLst>
              <a:ext uri="{FF2B5EF4-FFF2-40B4-BE49-F238E27FC236}">
                <a16:creationId xmlns:a16="http://schemas.microsoft.com/office/drawing/2014/main" id="{8B4201A4-A996-A27F-D934-A7FA252E6BCE}"/>
              </a:ext>
            </a:extLst>
          </p:cNvPr>
          <p:cNvGraphicFramePr>
            <a:graphicFrameLocks noGrp="1"/>
          </p:cNvGraphicFramePr>
          <p:nvPr>
            <p:extLst>
              <p:ext uri="{D42A27DB-BD31-4B8C-83A1-F6EECF244321}">
                <p14:modId xmlns:p14="http://schemas.microsoft.com/office/powerpoint/2010/main" val="1663364882"/>
              </p:ext>
            </p:extLst>
          </p:nvPr>
        </p:nvGraphicFramePr>
        <p:xfrm>
          <a:off x="9475759" y="3748953"/>
          <a:ext cx="5121338" cy="4314387"/>
        </p:xfrm>
        <a:graphic>
          <a:graphicData uri="http://schemas.openxmlformats.org/drawingml/2006/table">
            <a:tbl>
              <a:tblPr firstRow="1" firstCol="1" bandRow="1">
                <a:tableStyleId>{5C22544A-7EE6-4342-B048-85BDC9FD1C3A}</a:tableStyleId>
              </a:tblPr>
              <a:tblGrid>
                <a:gridCol w="540382">
                  <a:extLst>
                    <a:ext uri="{9D8B030D-6E8A-4147-A177-3AD203B41FA5}">
                      <a16:colId xmlns:a16="http://schemas.microsoft.com/office/drawing/2014/main" val="1461355649"/>
                    </a:ext>
                  </a:extLst>
                </a:gridCol>
                <a:gridCol w="1130659">
                  <a:extLst>
                    <a:ext uri="{9D8B030D-6E8A-4147-A177-3AD203B41FA5}">
                      <a16:colId xmlns:a16="http://schemas.microsoft.com/office/drawing/2014/main" val="2121744947"/>
                    </a:ext>
                  </a:extLst>
                </a:gridCol>
                <a:gridCol w="799170">
                  <a:extLst>
                    <a:ext uri="{9D8B030D-6E8A-4147-A177-3AD203B41FA5}">
                      <a16:colId xmlns:a16="http://schemas.microsoft.com/office/drawing/2014/main" val="2392073136"/>
                    </a:ext>
                  </a:extLst>
                </a:gridCol>
                <a:gridCol w="998188">
                  <a:extLst>
                    <a:ext uri="{9D8B030D-6E8A-4147-A177-3AD203B41FA5}">
                      <a16:colId xmlns:a16="http://schemas.microsoft.com/office/drawing/2014/main" val="4088764505"/>
                    </a:ext>
                  </a:extLst>
                </a:gridCol>
                <a:gridCol w="918331">
                  <a:extLst>
                    <a:ext uri="{9D8B030D-6E8A-4147-A177-3AD203B41FA5}">
                      <a16:colId xmlns:a16="http://schemas.microsoft.com/office/drawing/2014/main" val="3543586238"/>
                    </a:ext>
                  </a:extLst>
                </a:gridCol>
                <a:gridCol w="734608">
                  <a:extLst>
                    <a:ext uri="{9D8B030D-6E8A-4147-A177-3AD203B41FA5}">
                      <a16:colId xmlns:a16="http://schemas.microsoft.com/office/drawing/2014/main" val="4267883017"/>
                    </a:ext>
                  </a:extLst>
                </a:gridCol>
              </a:tblGrid>
              <a:tr h="812025">
                <a:tc>
                  <a:txBody>
                    <a:bodyPr/>
                    <a:lstStyle/>
                    <a:p>
                      <a:pPr algn="r">
                        <a:spcBef>
                          <a:spcPts val="1200"/>
                        </a:spcBef>
                        <a:buNone/>
                      </a:pPr>
                      <a:r>
                        <a:rPr lang="en-AU" sz="2000" kern="100" dirty="0">
                          <a:effectLst/>
                        </a:rPr>
                        <a:t>ID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Outlook</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Temp</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Humid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Wind</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Play</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407275"/>
                  </a:ext>
                </a:extLst>
              </a:tr>
              <a:tr h="583727">
                <a:tc>
                  <a:txBody>
                    <a:bodyPr/>
                    <a:lstStyle/>
                    <a:p>
                      <a:pPr algn="r">
                        <a:spcBef>
                          <a:spcPts val="1200"/>
                        </a:spcBef>
                        <a:buNone/>
                      </a:pPr>
                      <a:r>
                        <a:rPr lang="en-AU" sz="2000" kern="100">
                          <a:effectLst/>
                        </a:rPr>
                        <a:t>A</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N</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680739657"/>
                  </a:ext>
                </a:extLst>
              </a:tr>
              <a:tr h="583727">
                <a:tc>
                  <a:txBody>
                    <a:bodyPr/>
                    <a:lstStyle/>
                    <a:p>
                      <a:pPr algn="r">
                        <a:spcBef>
                          <a:spcPts val="1200"/>
                        </a:spcBef>
                        <a:buNone/>
                      </a:pPr>
                      <a:r>
                        <a:rPr lang="en-AU" sz="2000" kern="100">
                          <a:effectLst/>
                        </a:rPr>
                        <a:t>B</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S</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534688654"/>
                  </a:ext>
                </a:extLst>
              </a:tr>
              <a:tr h="583727">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O</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750507149"/>
                  </a:ext>
                </a:extLst>
              </a:tr>
              <a:tr h="583727">
                <a:tc>
                  <a:txBody>
                    <a:bodyPr/>
                    <a:lstStyle/>
                    <a:p>
                      <a:pPr algn="r">
                        <a:spcBef>
                          <a:spcPts val="1200"/>
                        </a:spcBef>
                        <a:buNone/>
                      </a:pPr>
                      <a:r>
                        <a:rPr lang="en-AU" sz="2000" kern="100">
                          <a:effectLst/>
                        </a:rPr>
                        <a:t>D</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M</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H</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188821686"/>
                  </a:ext>
                </a:extLst>
              </a:tr>
              <a:tr h="583727">
                <a:tc>
                  <a:txBody>
                    <a:bodyPr/>
                    <a:lstStyle/>
                    <a:p>
                      <a:pPr algn="r">
                        <a:spcBef>
                          <a:spcPts val="1200"/>
                        </a:spcBef>
                        <a:buNone/>
                      </a:pPr>
                      <a:r>
                        <a:rPr lang="en-AU" sz="2000" kern="100">
                          <a:effectLst/>
                        </a:rPr>
                        <a:t>E</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F</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Y</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95831855"/>
                  </a:ext>
                </a:extLst>
              </a:tr>
              <a:tr h="583727">
                <a:tc>
                  <a:txBody>
                    <a:bodyPr/>
                    <a:lstStyle/>
                    <a:p>
                      <a:pPr algn="r">
                        <a:spcBef>
                          <a:spcPts val="1200"/>
                        </a:spcBef>
                        <a:buNone/>
                      </a:pPr>
                      <a:r>
                        <a:rPr lang="en-AU" sz="2000" kern="100">
                          <a:effectLst/>
                        </a:rPr>
                        <a:t>F</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R</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C</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N</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a:effectLst/>
                        </a:rPr>
                        <a:t>T</a:t>
                      </a:r>
                      <a:endParaRPr lang="en-AU" sz="36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spcBef>
                          <a:spcPts val="1200"/>
                        </a:spcBef>
                        <a:buNone/>
                      </a:pPr>
                      <a:r>
                        <a:rPr lang="en-AU" sz="2000" kern="100" dirty="0">
                          <a:effectLst/>
                        </a:rPr>
                        <a:t>N</a:t>
                      </a:r>
                      <a:endParaRPr lang="en-AU" sz="36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2461308"/>
                  </a:ext>
                </a:extLst>
              </a:tr>
            </a:tbl>
          </a:graphicData>
        </a:graphic>
      </p:graphicFrame>
      <p:sp>
        <p:nvSpPr>
          <p:cNvPr id="5" name="TextBox 4">
            <a:extLst>
              <a:ext uri="{FF2B5EF4-FFF2-40B4-BE49-F238E27FC236}">
                <a16:creationId xmlns:a16="http://schemas.microsoft.com/office/drawing/2014/main" id="{D36986E9-C74C-DA52-88B6-46941F7E4B4B}"/>
              </a:ext>
            </a:extLst>
          </p:cNvPr>
          <p:cNvSpPr txBox="1"/>
          <p:nvPr/>
        </p:nvSpPr>
        <p:spPr>
          <a:xfrm>
            <a:off x="3895109" y="1650670"/>
            <a:ext cx="5121338" cy="369332"/>
          </a:xfrm>
          <a:prstGeom prst="rect">
            <a:avLst/>
          </a:prstGeom>
          <a:noFill/>
        </p:spPr>
        <p:txBody>
          <a:bodyPr wrap="none" rtlCol="0">
            <a:spAutoFit/>
          </a:bodyPr>
          <a:lstStyle/>
          <a:p>
            <a:r>
              <a:rPr lang="en-US" dirty="0"/>
              <a:t>(Count of instances with Outlook = S and Play =Y) + 1</a:t>
            </a:r>
          </a:p>
        </p:txBody>
      </p:sp>
      <p:cxnSp>
        <p:nvCxnSpPr>
          <p:cNvPr id="7" name="Straight Connector 6">
            <a:extLst>
              <a:ext uri="{FF2B5EF4-FFF2-40B4-BE49-F238E27FC236}">
                <a16:creationId xmlns:a16="http://schemas.microsoft.com/office/drawing/2014/main" id="{D1337EC8-6C3F-707B-46F7-0ED35256BAB9}"/>
              </a:ext>
            </a:extLst>
          </p:cNvPr>
          <p:cNvCxnSpPr>
            <a:cxnSpLocks/>
          </p:cNvCxnSpPr>
          <p:nvPr/>
        </p:nvCxnSpPr>
        <p:spPr>
          <a:xfrm>
            <a:off x="4037612" y="2137558"/>
            <a:ext cx="4978835"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6885363-CAE0-1508-A732-A7453B031DB5}"/>
              </a:ext>
            </a:extLst>
          </p:cNvPr>
          <p:cNvSpPr txBox="1"/>
          <p:nvPr/>
        </p:nvSpPr>
        <p:spPr>
          <a:xfrm>
            <a:off x="4203867" y="2137558"/>
            <a:ext cx="4575099" cy="369332"/>
          </a:xfrm>
          <a:prstGeom prst="rect">
            <a:avLst/>
          </a:prstGeom>
          <a:noFill/>
        </p:spPr>
        <p:txBody>
          <a:bodyPr wrap="none" rtlCol="0">
            <a:spAutoFit/>
          </a:bodyPr>
          <a:lstStyle/>
          <a:p>
            <a:r>
              <a:rPr lang="en-US" dirty="0"/>
              <a:t>(Total count of instances with Play = Y) + (1 x 3)</a:t>
            </a:r>
          </a:p>
        </p:txBody>
      </p:sp>
      <p:sp>
        <p:nvSpPr>
          <p:cNvPr id="9" name="TextBox 8">
            <a:extLst>
              <a:ext uri="{FF2B5EF4-FFF2-40B4-BE49-F238E27FC236}">
                <a16:creationId xmlns:a16="http://schemas.microsoft.com/office/drawing/2014/main" id="{A2071A52-8CAC-0574-E8A5-FB0AFAD7A4DB}"/>
              </a:ext>
            </a:extLst>
          </p:cNvPr>
          <p:cNvSpPr txBox="1"/>
          <p:nvPr/>
        </p:nvSpPr>
        <p:spPr>
          <a:xfrm>
            <a:off x="4368142" y="2912815"/>
            <a:ext cx="301686" cy="369332"/>
          </a:xfrm>
          <a:prstGeom prst="rect">
            <a:avLst/>
          </a:prstGeom>
          <a:noFill/>
        </p:spPr>
        <p:txBody>
          <a:bodyPr wrap="none" rtlCol="0">
            <a:spAutoFit/>
          </a:bodyPr>
          <a:lstStyle/>
          <a:p>
            <a:r>
              <a:rPr lang="en-US" dirty="0"/>
              <a:t>1</a:t>
            </a:r>
          </a:p>
        </p:txBody>
      </p:sp>
      <p:cxnSp>
        <p:nvCxnSpPr>
          <p:cNvPr id="10" name="Straight Connector 9">
            <a:extLst>
              <a:ext uri="{FF2B5EF4-FFF2-40B4-BE49-F238E27FC236}">
                <a16:creationId xmlns:a16="http://schemas.microsoft.com/office/drawing/2014/main" id="{CBDDD197-3D60-5008-04C6-70F5765D7A27}"/>
              </a:ext>
            </a:extLst>
          </p:cNvPr>
          <p:cNvCxnSpPr>
            <a:cxnSpLocks/>
          </p:cNvCxnSpPr>
          <p:nvPr/>
        </p:nvCxnSpPr>
        <p:spPr>
          <a:xfrm>
            <a:off x="4368142" y="3282147"/>
            <a:ext cx="31356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C266F49-8568-1E6A-3BAA-D33C61ED832B}"/>
              </a:ext>
            </a:extLst>
          </p:cNvPr>
          <p:cNvSpPr txBox="1"/>
          <p:nvPr/>
        </p:nvSpPr>
        <p:spPr>
          <a:xfrm>
            <a:off x="4388356" y="3288867"/>
            <a:ext cx="301686" cy="369332"/>
          </a:xfrm>
          <a:prstGeom prst="rect">
            <a:avLst/>
          </a:prstGeom>
          <a:noFill/>
        </p:spPr>
        <p:txBody>
          <a:bodyPr wrap="none" rtlCol="0">
            <a:spAutoFit/>
          </a:bodyPr>
          <a:lstStyle/>
          <a:p>
            <a:r>
              <a:rPr lang="en-US" dirty="0"/>
              <a:t>6</a:t>
            </a:r>
          </a:p>
        </p:txBody>
      </p:sp>
      <p:sp>
        <p:nvSpPr>
          <p:cNvPr id="15" name="TextBox 14">
            <a:extLst>
              <a:ext uri="{FF2B5EF4-FFF2-40B4-BE49-F238E27FC236}">
                <a16:creationId xmlns:a16="http://schemas.microsoft.com/office/drawing/2014/main" id="{F96E325C-9AD1-7D27-3C1C-7E424F75EC82}"/>
              </a:ext>
            </a:extLst>
          </p:cNvPr>
          <p:cNvSpPr txBox="1"/>
          <p:nvPr/>
        </p:nvSpPr>
        <p:spPr>
          <a:xfrm>
            <a:off x="-3921817" y="4431657"/>
            <a:ext cx="7321136" cy="369332"/>
          </a:xfrm>
          <a:prstGeom prst="rect">
            <a:avLst/>
          </a:prstGeom>
          <a:noFill/>
        </p:spPr>
        <p:txBody>
          <a:bodyPr wrap="square">
            <a:spAutoFit/>
          </a:bodyPr>
          <a:lstStyle/>
          <a:p>
            <a:pPr algn="r">
              <a:buNone/>
            </a:pPr>
            <a:r>
              <a:rPr lang="en-AU" sz="1800" kern="100" dirty="0">
                <a:effectLst/>
              </a:rPr>
              <a:t>P(Outlook = S | Play = N) = </a:t>
            </a:r>
            <a:endParaRPr lang="en-AU" sz="3200" kern="1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113631F8-D704-E9C5-16E5-918BA037F8C9}"/>
              </a:ext>
            </a:extLst>
          </p:cNvPr>
          <p:cNvSpPr txBox="1"/>
          <p:nvPr/>
        </p:nvSpPr>
        <p:spPr>
          <a:xfrm>
            <a:off x="4047509" y="4332513"/>
            <a:ext cx="5121338" cy="369332"/>
          </a:xfrm>
          <a:prstGeom prst="rect">
            <a:avLst/>
          </a:prstGeom>
          <a:noFill/>
        </p:spPr>
        <p:txBody>
          <a:bodyPr wrap="none" rtlCol="0">
            <a:spAutoFit/>
          </a:bodyPr>
          <a:lstStyle/>
          <a:p>
            <a:r>
              <a:rPr lang="en-US" dirty="0"/>
              <a:t>(Count of instances with Outlook = S and Play =Y) + 1</a:t>
            </a:r>
          </a:p>
        </p:txBody>
      </p:sp>
      <p:cxnSp>
        <p:nvCxnSpPr>
          <p:cNvPr id="17" name="Straight Connector 16">
            <a:extLst>
              <a:ext uri="{FF2B5EF4-FFF2-40B4-BE49-F238E27FC236}">
                <a16:creationId xmlns:a16="http://schemas.microsoft.com/office/drawing/2014/main" id="{00EA53A8-6F11-7F3C-5A6A-CF146F954A20}"/>
              </a:ext>
            </a:extLst>
          </p:cNvPr>
          <p:cNvCxnSpPr/>
          <p:nvPr/>
        </p:nvCxnSpPr>
        <p:spPr>
          <a:xfrm>
            <a:off x="4190012" y="4819401"/>
            <a:ext cx="4239491"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D67636C-9A30-ADE2-0310-5301DC82632C}"/>
              </a:ext>
            </a:extLst>
          </p:cNvPr>
          <p:cNvSpPr txBox="1"/>
          <p:nvPr/>
        </p:nvSpPr>
        <p:spPr>
          <a:xfrm>
            <a:off x="4356267" y="4819401"/>
            <a:ext cx="4575099" cy="369332"/>
          </a:xfrm>
          <a:prstGeom prst="rect">
            <a:avLst/>
          </a:prstGeom>
          <a:noFill/>
        </p:spPr>
        <p:txBody>
          <a:bodyPr wrap="none" rtlCol="0">
            <a:spAutoFit/>
          </a:bodyPr>
          <a:lstStyle/>
          <a:p>
            <a:r>
              <a:rPr lang="en-US" dirty="0"/>
              <a:t>(Total count of instances with Play = Y) + (1 x 3)</a:t>
            </a:r>
          </a:p>
        </p:txBody>
      </p:sp>
      <p:sp>
        <p:nvSpPr>
          <p:cNvPr id="19" name="TextBox 18">
            <a:extLst>
              <a:ext uri="{FF2B5EF4-FFF2-40B4-BE49-F238E27FC236}">
                <a16:creationId xmlns:a16="http://schemas.microsoft.com/office/drawing/2014/main" id="{758C1499-B1C3-17E9-E089-5F5568953C66}"/>
              </a:ext>
            </a:extLst>
          </p:cNvPr>
          <p:cNvSpPr txBox="1"/>
          <p:nvPr/>
        </p:nvSpPr>
        <p:spPr>
          <a:xfrm>
            <a:off x="4520542" y="5594658"/>
            <a:ext cx="301686" cy="369332"/>
          </a:xfrm>
          <a:prstGeom prst="rect">
            <a:avLst/>
          </a:prstGeom>
          <a:noFill/>
        </p:spPr>
        <p:txBody>
          <a:bodyPr wrap="none" rtlCol="0">
            <a:spAutoFit/>
          </a:bodyPr>
          <a:lstStyle/>
          <a:p>
            <a:r>
              <a:rPr lang="en-US" dirty="0"/>
              <a:t>3</a:t>
            </a:r>
          </a:p>
        </p:txBody>
      </p:sp>
      <p:cxnSp>
        <p:nvCxnSpPr>
          <p:cNvPr id="20" name="Straight Connector 19">
            <a:extLst>
              <a:ext uri="{FF2B5EF4-FFF2-40B4-BE49-F238E27FC236}">
                <a16:creationId xmlns:a16="http://schemas.microsoft.com/office/drawing/2014/main" id="{48AAF3AB-C928-2A43-F1E9-B3F516F75BAD}"/>
              </a:ext>
            </a:extLst>
          </p:cNvPr>
          <p:cNvCxnSpPr>
            <a:cxnSpLocks/>
          </p:cNvCxnSpPr>
          <p:nvPr/>
        </p:nvCxnSpPr>
        <p:spPr>
          <a:xfrm>
            <a:off x="4520542" y="5963990"/>
            <a:ext cx="313560"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AD55054-A315-3D92-5D8A-4C0794B4C8A4}"/>
              </a:ext>
            </a:extLst>
          </p:cNvPr>
          <p:cNvSpPr txBox="1"/>
          <p:nvPr/>
        </p:nvSpPr>
        <p:spPr>
          <a:xfrm>
            <a:off x="4540756" y="5970710"/>
            <a:ext cx="301686" cy="369332"/>
          </a:xfrm>
          <a:prstGeom prst="rect">
            <a:avLst/>
          </a:prstGeom>
          <a:noFill/>
        </p:spPr>
        <p:txBody>
          <a:bodyPr wrap="none" rtlCol="0">
            <a:spAutoFit/>
          </a:bodyPr>
          <a:lstStyle/>
          <a:p>
            <a:r>
              <a:rPr lang="en-US" dirty="0"/>
              <a:t>6</a:t>
            </a:r>
          </a:p>
        </p:txBody>
      </p:sp>
      <p:pic>
        <p:nvPicPr>
          <p:cNvPr id="13" name="Picture 12" descr="A close-up of a white background&#10;&#10;AI-generated content may be incorrect.">
            <a:extLst>
              <a:ext uri="{FF2B5EF4-FFF2-40B4-BE49-F238E27FC236}">
                <a16:creationId xmlns:a16="http://schemas.microsoft.com/office/drawing/2014/main" id="{ACCB85B6-B791-B8D3-BA47-8F9EB8025471}"/>
              </a:ext>
            </a:extLst>
          </p:cNvPr>
          <p:cNvPicPr>
            <a:picLocks noChangeAspect="1"/>
          </p:cNvPicPr>
          <p:nvPr/>
        </p:nvPicPr>
        <p:blipFill>
          <a:blip r:embed="rId2"/>
          <a:srcRect l="55929" t="24700"/>
          <a:stretch/>
        </p:blipFill>
        <p:spPr>
          <a:xfrm>
            <a:off x="12136582" y="871738"/>
            <a:ext cx="1538473" cy="636240"/>
          </a:xfrm>
          <a:prstGeom prst="rect">
            <a:avLst/>
          </a:prstGeom>
        </p:spPr>
      </p:pic>
      <p:cxnSp>
        <p:nvCxnSpPr>
          <p:cNvPr id="22" name="Straight Arrow Connector 21">
            <a:extLst>
              <a:ext uri="{FF2B5EF4-FFF2-40B4-BE49-F238E27FC236}">
                <a16:creationId xmlns:a16="http://schemas.microsoft.com/office/drawing/2014/main" id="{6CCA198A-FEBD-A33C-39A8-5F09C248807D}"/>
              </a:ext>
            </a:extLst>
          </p:cNvPr>
          <p:cNvCxnSpPr/>
          <p:nvPr/>
        </p:nvCxnSpPr>
        <p:spPr>
          <a:xfrm>
            <a:off x="13312239" y="1507978"/>
            <a:ext cx="0" cy="29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EC1F51-AF7D-CEAE-78FE-6D62A24805DA}"/>
              </a:ext>
            </a:extLst>
          </p:cNvPr>
          <p:cNvSpPr txBox="1"/>
          <p:nvPr/>
        </p:nvSpPr>
        <p:spPr>
          <a:xfrm>
            <a:off x="13481318" y="531536"/>
            <a:ext cx="911575" cy="338554"/>
          </a:xfrm>
          <a:prstGeom prst="rect">
            <a:avLst/>
          </a:prstGeom>
          <a:noFill/>
        </p:spPr>
        <p:txBody>
          <a:bodyPr wrap="square">
            <a:spAutoFit/>
          </a:bodyPr>
          <a:lstStyle/>
          <a:p>
            <a:r>
              <a:rPr lang="en-AU" sz="1100" b="1" dirty="0">
                <a:solidFill>
                  <a:srgbClr val="000000"/>
                </a:solidFill>
                <a:effectLst/>
                <a:latin typeface="Helvetica Neue" panose="02000503000000020004" pitchFamily="2" charset="0"/>
                <a:ea typeface="Times New Roman" panose="02020603050405020304" pitchFamily="18" charset="0"/>
              </a:rPr>
              <a:t> </a:t>
            </a:r>
            <a:r>
              <a:rPr lang="en-AU" sz="1600" dirty="0">
                <a:solidFill>
                  <a:srgbClr val="000000"/>
                </a:solidFill>
                <a:effectLst/>
                <a:latin typeface="STIXMathJax_Main"/>
                <a:ea typeface="Times New Roman" panose="02020603050405020304" pitchFamily="18" charset="0"/>
              </a:rPr>
              <a:t>(</a:t>
            </a:r>
            <a:r>
              <a:rPr lang="en-AU" sz="16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𝛼</a:t>
            </a:r>
            <a:r>
              <a:rPr lang="en-AU" sz="1600" dirty="0">
                <a:solidFill>
                  <a:srgbClr val="000000"/>
                </a:solidFill>
                <a:effectLst/>
                <a:latin typeface="STIXMathJax_Main"/>
                <a:ea typeface="Times New Roman" panose="02020603050405020304" pitchFamily="18" charset="0"/>
              </a:rPr>
              <a:t>=1)</a:t>
            </a:r>
            <a:r>
              <a:rPr lang="en-AU" sz="1100" dirty="0">
                <a:solidFill>
                  <a:srgbClr val="000000"/>
                </a:solidFill>
                <a:effectLst/>
                <a:latin typeface="Helvetica Neue" panose="02000503000000020004" pitchFamily="2" charset="0"/>
                <a:ea typeface="Times New Roman" panose="02020603050405020304" pitchFamily="18" charset="0"/>
              </a:rPr>
              <a:t> </a:t>
            </a:r>
            <a:endParaRPr lang="en-US" sz="1600" dirty="0"/>
          </a:p>
        </p:txBody>
      </p:sp>
      <p:sp>
        <p:nvSpPr>
          <p:cNvPr id="25" name="TextBox 24">
            <a:extLst>
              <a:ext uri="{FF2B5EF4-FFF2-40B4-BE49-F238E27FC236}">
                <a16:creationId xmlns:a16="http://schemas.microsoft.com/office/drawing/2014/main" id="{8C8D3687-5FBA-5FC0-EA71-E3E590F7FD81}"/>
              </a:ext>
            </a:extLst>
          </p:cNvPr>
          <p:cNvSpPr txBox="1"/>
          <p:nvPr/>
        </p:nvSpPr>
        <p:spPr>
          <a:xfrm>
            <a:off x="12087092" y="1817275"/>
            <a:ext cx="2215671" cy="461665"/>
          </a:xfrm>
          <a:prstGeom prst="rect">
            <a:avLst/>
          </a:prstGeom>
          <a:noFill/>
        </p:spPr>
        <p:txBody>
          <a:bodyPr wrap="none" rtlCol="0">
            <a:spAutoFit/>
          </a:bodyPr>
          <a:lstStyle/>
          <a:p>
            <a:r>
              <a:rPr lang="en-US" sz="1200" dirty="0">
                <a:latin typeface=""/>
              </a:rPr>
              <a:t>No. of levels or distinct values</a:t>
            </a:r>
          </a:p>
          <a:p>
            <a:r>
              <a:rPr lang="en-US" sz="1200" dirty="0">
                <a:latin typeface=""/>
              </a:rPr>
              <a:t>in that Feature</a:t>
            </a:r>
          </a:p>
        </p:txBody>
      </p:sp>
      <p:sp>
        <p:nvSpPr>
          <p:cNvPr id="27" name="TextBox 26">
            <a:extLst>
              <a:ext uri="{FF2B5EF4-FFF2-40B4-BE49-F238E27FC236}">
                <a16:creationId xmlns:a16="http://schemas.microsoft.com/office/drawing/2014/main" id="{9FCBA073-F4F7-F960-8C67-E14DA9EA513A}"/>
              </a:ext>
            </a:extLst>
          </p:cNvPr>
          <p:cNvSpPr txBox="1"/>
          <p:nvPr/>
        </p:nvSpPr>
        <p:spPr>
          <a:xfrm>
            <a:off x="11913422" y="2300997"/>
            <a:ext cx="2136611" cy="523220"/>
          </a:xfrm>
          <a:prstGeom prst="rect">
            <a:avLst/>
          </a:prstGeom>
          <a:noFill/>
        </p:spPr>
        <p:txBody>
          <a:bodyPr wrap="none" rtlCol="0">
            <a:spAutoFit/>
          </a:bodyPr>
          <a:lstStyle/>
          <a:p>
            <a:r>
              <a:rPr lang="en-US" sz="1400" dirty="0">
                <a:latin typeface=""/>
              </a:rPr>
              <a:t>‘d’ value for ‘Outlook’ = 3</a:t>
            </a:r>
          </a:p>
          <a:p>
            <a:r>
              <a:rPr lang="en-US" sz="1400" dirty="0">
                <a:latin typeface=""/>
              </a:rPr>
              <a:t>‘d’ value for ‘Humid’ = 2</a:t>
            </a:r>
          </a:p>
        </p:txBody>
      </p:sp>
      <p:cxnSp>
        <p:nvCxnSpPr>
          <p:cNvPr id="28" name="Straight Arrow Connector 27">
            <a:extLst>
              <a:ext uri="{FF2B5EF4-FFF2-40B4-BE49-F238E27FC236}">
                <a16:creationId xmlns:a16="http://schemas.microsoft.com/office/drawing/2014/main" id="{B02BAE43-78F5-EA27-9E03-5F9B93D10587}"/>
              </a:ext>
            </a:extLst>
          </p:cNvPr>
          <p:cNvCxnSpPr>
            <a:cxnSpLocks/>
            <a:endCxn id="24" idx="1"/>
          </p:cNvCxnSpPr>
          <p:nvPr/>
        </p:nvCxnSpPr>
        <p:spPr>
          <a:xfrm flipV="1">
            <a:off x="13312239" y="700813"/>
            <a:ext cx="169079" cy="19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1D7B7C-EAEB-7361-43FA-107A582B878F}"/>
              </a:ext>
            </a:extLst>
          </p:cNvPr>
          <p:cNvPicPr>
            <a:picLocks noChangeAspect="1"/>
          </p:cNvPicPr>
          <p:nvPr/>
        </p:nvPicPr>
        <p:blipFill>
          <a:blip r:embed="rId3"/>
          <a:srcRect r="27818"/>
          <a:stretch/>
        </p:blipFill>
        <p:spPr>
          <a:xfrm>
            <a:off x="649748" y="116788"/>
            <a:ext cx="4821903" cy="838200"/>
          </a:xfrm>
          <a:prstGeom prst="rect">
            <a:avLst/>
          </a:prstGeom>
        </p:spPr>
      </p:pic>
      <p:sp>
        <p:nvSpPr>
          <p:cNvPr id="14" name="TextBox 13">
            <a:extLst>
              <a:ext uri="{FF2B5EF4-FFF2-40B4-BE49-F238E27FC236}">
                <a16:creationId xmlns:a16="http://schemas.microsoft.com/office/drawing/2014/main" id="{6D6489BE-DB86-7B9F-79A1-72D2DC195CF3}"/>
              </a:ext>
            </a:extLst>
          </p:cNvPr>
          <p:cNvSpPr txBox="1"/>
          <p:nvPr/>
        </p:nvSpPr>
        <p:spPr>
          <a:xfrm>
            <a:off x="829597" y="896341"/>
            <a:ext cx="9284108" cy="523220"/>
          </a:xfrm>
          <a:prstGeom prst="rect">
            <a:avLst/>
          </a:prstGeom>
          <a:noFill/>
        </p:spPr>
        <p:txBody>
          <a:bodyPr wrap="square">
            <a:spAutoFit/>
          </a:bodyPr>
          <a:lstStyle/>
          <a:p>
            <a:pPr>
              <a:buNone/>
            </a:pPr>
            <a:r>
              <a:rPr lang="en-AU" sz="1800" b="1" dirty="0">
                <a:solidFill>
                  <a:srgbClr val="000000"/>
                </a:solidFill>
                <a:effectLst/>
                <a:latin typeface="Helvetica Neue" panose="02000503000000020004" pitchFamily="2" charset="0"/>
                <a:ea typeface="Times New Roman" panose="02020603050405020304" pitchFamily="18" charset="0"/>
              </a:rPr>
              <a:t>Laplace smoothing </a:t>
            </a:r>
            <a:r>
              <a:rPr lang="en-AU" sz="2800" dirty="0">
                <a:solidFill>
                  <a:srgbClr val="000000"/>
                </a:solidFill>
                <a:effectLst/>
                <a:latin typeface="STIXMathJax_Main"/>
                <a:ea typeface="Times New Roman" panose="02020603050405020304" pitchFamily="18" charset="0"/>
              </a:rPr>
              <a:t>(</a:t>
            </a:r>
            <a:r>
              <a:rPr lang="en-AU" sz="28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𝛼</a:t>
            </a:r>
            <a:r>
              <a:rPr lang="en-AU" sz="2800" dirty="0">
                <a:solidFill>
                  <a:srgbClr val="000000"/>
                </a:solidFill>
                <a:effectLst/>
                <a:latin typeface="STIXMathJax_Main"/>
                <a:ea typeface="Times New Roman" panose="02020603050405020304" pitchFamily="18" charset="0"/>
              </a:rPr>
              <a:t>=1)</a:t>
            </a:r>
            <a:r>
              <a:rPr lang="en-AU" sz="1800" dirty="0">
                <a:solidFill>
                  <a:srgbClr val="000000"/>
                </a:solidFill>
                <a:effectLst/>
                <a:latin typeface="Helvetica Neue" panose="02000503000000020004" pitchFamily="2" charset="0"/>
                <a:ea typeface="Times New Roman" panose="02020603050405020304" pitchFamily="18" charset="0"/>
              </a:rPr>
              <a:t> </a:t>
            </a:r>
            <a:r>
              <a:rPr lang="en-AU" sz="2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15735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671A-D9EE-42D4-CE80-93DD411EB0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AD123E-9AA7-8304-F0E5-7833FBC4FE99}"/>
              </a:ext>
            </a:extLst>
          </p:cNvPr>
          <p:cNvSpPr txBox="1"/>
          <p:nvPr/>
        </p:nvSpPr>
        <p:spPr>
          <a:xfrm>
            <a:off x="1393434" y="954988"/>
            <a:ext cx="7315200" cy="1077218"/>
          </a:xfrm>
          <a:prstGeom prst="rect">
            <a:avLst/>
          </a:prstGeom>
          <a:noFill/>
        </p:spPr>
        <p:txBody>
          <a:bodyPr wrap="square">
            <a:spAutoFit/>
          </a:bodyPr>
          <a:lstStyle/>
          <a:p>
            <a:pPr>
              <a:buNone/>
            </a:pPr>
            <a:r>
              <a:rPr lang="en-AU" sz="1800" b="1" dirty="0">
                <a:solidFill>
                  <a:srgbClr val="000000"/>
                </a:solidFill>
                <a:effectLst/>
                <a:latin typeface="Helvetica Neue" panose="02000503000000020004" pitchFamily="2" charset="0"/>
                <a:ea typeface="Times New Roman" panose="02020603050405020304" pitchFamily="18" charset="0"/>
              </a:rPr>
              <a:t> </a:t>
            </a:r>
            <a:r>
              <a:rPr lang="en-AU" sz="2400" b="1" dirty="0">
                <a:solidFill>
                  <a:srgbClr val="000000"/>
                </a:solidFill>
                <a:effectLst/>
                <a:latin typeface="Helvetica Neue" panose="02000503000000020004" pitchFamily="2" charset="0"/>
                <a:ea typeface="Times New Roman" panose="02020603050405020304" pitchFamily="18" charset="0"/>
              </a:rPr>
              <a:t>Laplace smoothing </a:t>
            </a:r>
            <a:r>
              <a:rPr lang="en-AU" sz="3600" dirty="0">
                <a:solidFill>
                  <a:srgbClr val="000000"/>
                </a:solidFill>
                <a:effectLst/>
                <a:latin typeface="STIXMathJax_Main"/>
                <a:ea typeface="Times New Roman" panose="02020603050405020304" pitchFamily="18" charset="0"/>
              </a:rPr>
              <a:t>(</a:t>
            </a:r>
            <a:r>
              <a:rPr lang="en-AU" sz="36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𝛼</a:t>
            </a:r>
            <a:r>
              <a:rPr lang="en-AU" sz="3600" dirty="0">
                <a:solidFill>
                  <a:srgbClr val="000000"/>
                </a:solidFill>
                <a:effectLst/>
                <a:latin typeface="STIXMathJax_Main"/>
                <a:ea typeface="Times New Roman" panose="02020603050405020304" pitchFamily="18" charset="0"/>
              </a:rPr>
              <a:t>=1)</a:t>
            </a:r>
            <a:r>
              <a:rPr lang="en-AU" sz="2400" dirty="0">
                <a:solidFill>
                  <a:srgbClr val="000000"/>
                </a:solidFill>
                <a:effectLst/>
                <a:latin typeface="Helvetica Neue" panose="02000503000000020004" pitchFamily="2" charset="0"/>
                <a:ea typeface="Times New Roman" panose="02020603050405020304" pitchFamily="18" charset="0"/>
              </a:rPr>
              <a:t> </a:t>
            </a:r>
            <a:r>
              <a:rPr lang="en-AU" sz="3200" dirty="0">
                <a:effectLst/>
                <a:latin typeface="Times New Roman" panose="02020603050405020304" pitchFamily="18" charset="0"/>
                <a:ea typeface="Times New Roman" panose="02020603050405020304" pitchFamily="18" charset="0"/>
              </a:rPr>
              <a:t> </a:t>
            </a:r>
            <a:endParaRPr lang="en-AU" sz="3600" dirty="0">
              <a:effectLst/>
              <a:latin typeface="Times New Roman" panose="02020603050405020304" pitchFamily="18" charset="0"/>
              <a:ea typeface="Times New Roman" panose="02020603050405020304" pitchFamily="18" charset="0"/>
            </a:endParaRPr>
          </a:p>
          <a:p>
            <a:pPr>
              <a:spcBef>
                <a:spcPts val="1200"/>
              </a:spcBef>
            </a:pPr>
            <a:r>
              <a:rPr lang="en-AU" sz="1800" dirty="0">
                <a:solidFill>
                  <a:srgbClr val="000000"/>
                </a:solidFill>
                <a:effectLst/>
                <a:latin typeface="Helvetica Neue" panose="02000503000000020004" pitchFamily="2" charset="0"/>
                <a:ea typeface="Times New Roman" panose="02020603050405020304" pitchFamily="18" charset="0"/>
              </a:rPr>
              <a:t>The conditional probabilities with Laplace smoothing are:</a:t>
            </a:r>
            <a:endParaRPr lang="en-AU" sz="2400" dirty="0">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A34602D8-8BAF-58CF-9F71-4D63E89B69AD}"/>
              </a:ext>
            </a:extLst>
          </p:cNvPr>
          <p:cNvGraphicFramePr>
            <a:graphicFrameLocks noGrp="1"/>
          </p:cNvGraphicFramePr>
          <p:nvPr>
            <p:extLst>
              <p:ext uri="{D42A27DB-BD31-4B8C-83A1-F6EECF244321}">
                <p14:modId xmlns:p14="http://schemas.microsoft.com/office/powerpoint/2010/main" val="1326105494"/>
              </p:ext>
            </p:extLst>
          </p:nvPr>
        </p:nvGraphicFramePr>
        <p:xfrm>
          <a:off x="3360908" y="2406321"/>
          <a:ext cx="6044540" cy="5427838"/>
        </p:xfrm>
        <a:graphic>
          <a:graphicData uri="http://schemas.openxmlformats.org/drawingml/2006/table">
            <a:tbl>
              <a:tblPr firstRow="1" firstCol="1" bandRow="1">
                <a:tableStyleId>{2D5ABB26-0587-4C30-8999-92F81FD0307C}</a:tableStyleId>
              </a:tblPr>
              <a:tblGrid>
                <a:gridCol w="3022270">
                  <a:extLst>
                    <a:ext uri="{9D8B030D-6E8A-4147-A177-3AD203B41FA5}">
                      <a16:colId xmlns:a16="http://schemas.microsoft.com/office/drawing/2014/main" val="4174097169"/>
                    </a:ext>
                  </a:extLst>
                </a:gridCol>
                <a:gridCol w="3022270">
                  <a:extLst>
                    <a:ext uri="{9D8B030D-6E8A-4147-A177-3AD203B41FA5}">
                      <a16:colId xmlns:a16="http://schemas.microsoft.com/office/drawing/2014/main" val="3867105081"/>
                    </a:ext>
                  </a:extLst>
                </a:gridCol>
              </a:tblGrid>
              <a:tr h="417526">
                <a:tc>
                  <a:txBody>
                    <a:bodyPr/>
                    <a:lstStyle/>
                    <a:p>
                      <a:pPr algn="r">
                        <a:buNone/>
                      </a:pPr>
                      <a:r>
                        <a:rPr lang="en-AU" sz="1600" kern="100" dirty="0">
                          <a:effectLst/>
                        </a:rPr>
                        <a:t>P(Outlook = S | Play = Y) = 1/6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P(Outlook = S | Play = N) = 3/6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51318559"/>
                  </a:ext>
                </a:extLst>
              </a:tr>
              <a:tr h="417526">
                <a:tc>
                  <a:txBody>
                    <a:bodyPr/>
                    <a:lstStyle/>
                    <a:p>
                      <a:pPr algn="r">
                        <a:buNone/>
                      </a:pPr>
                      <a:r>
                        <a:rPr lang="en-AU" sz="1600" kern="100" dirty="0">
                          <a:effectLst/>
                        </a:rPr>
                        <a:t>P(Outlook = O | Play = Y)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P(Outlook = O | Play = N) =1/6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29380471"/>
                  </a:ext>
                </a:extLst>
              </a:tr>
              <a:tr h="417526">
                <a:tc>
                  <a:txBody>
                    <a:bodyPr/>
                    <a:lstStyle/>
                    <a:p>
                      <a:pPr algn="r">
                        <a:buNone/>
                      </a:pPr>
                      <a:r>
                        <a:rPr lang="en-AU" sz="1600" kern="100" dirty="0">
                          <a:effectLst/>
                        </a:rPr>
                        <a:t>P(Outlook = R | Play = Y) = 3/6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P(Outlook = R | Play = N)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41108126"/>
                  </a:ext>
                </a:extLst>
              </a:tr>
              <a:tr h="417526">
                <a:tc>
                  <a:txBody>
                    <a:bodyPr/>
                    <a:lstStyle/>
                    <a:p>
                      <a:pPr algn="r">
                        <a:buNone/>
                      </a:pPr>
                      <a:r>
                        <a:rPr lang="en-AU" sz="1600" kern="100" dirty="0">
                          <a:effectLst/>
                        </a:rPr>
                        <a:t>----------------------------------------------</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528445"/>
                  </a:ext>
                </a:extLst>
              </a:tr>
              <a:tr h="417526">
                <a:tc>
                  <a:txBody>
                    <a:bodyPr/>
                    <a:lstStyle/>
                    <a:p>
                      <a:pPr algn="r">
                        <a:buNone/>
                      </a:pPr>
                      <a:r>
                        <a:rPr lang="en-AU" sz="1600" kern="100" dirty="0">
                          <a:effectLst/>
                        </a:rPr>
                        <a:t>P(Temp = H | Play = Y) =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P(Temp = H | Play = N) =3/6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856309762"/>
                  </a:ext>
                </a:extLst>
              </a:tr>
              <a:tr h="417526">
                <a:tc>
                  <a:txBody>
                    <a:bodyPr/>
                    <a:lstStyle/>
                    <a:p>
                      <a:pPr algn="r">
                        <a:buNone/>
                      </a:pPr>
                      <a:r>
                        <a:rPr lang="en-AU" sz="1600" kern="100" dirty="0">
                          <a:effectLst/>
                        </a:rPr>
                        <a:t>P(Temp = M | Play = Y)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P(Temp = M | Play = N) =1/6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30451955"/>
                  </a:ext>
                </a:extLst>
              </a:tr>
              <a:tr h="417526">
                <a:tc>
                  <a:txBody>
                    <a:bodyPr/>
                    <a:lstStyle/>
                    <a:p>
                      <a:pPr algn="r">
                        <a:buNone/>
                      </a:pPr>
                      <a:r>
                        <a:rPr lang="en-AU" sz="1600" kern="100" dirty="0">
                          <a:effectLst/>
                        </a:rPr>
                        <a:t>P(Temp = C | Play = Y)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P(Temp = C | Play = N) =2/6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3489021"/>
                  </a:ext>
                </a:extLst>
              </a:tr>
              <a:tr h="417526">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131278324"/>
                  </a:ext>
                </a:extLst>
              </a:tr>
              <a:tr h="417526">
                <a:tc>
                  <a:txBody>
                    <a:bodyPr/>
                    <a:lstStyle/>
                    <a:p>
                      <a:pPr algn="r">
                        <a:buNone/>
                      </a:pPr>
                      <a:r>
                        <a:rPr lang="en-AU" sz="1600" kern="100" dirty="0">
                          <a:effectLst/>
                        </a:rPr>
                        <a:t>P(Humid = N | Play = Y) =2/3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P(Humid = N | Play = N) =3/5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05042619"/>
                  </a:ext>
                </a:extLst>
              </a:tr>
              <a:tr h="417526">
                <a:tc>
                  <a:txBody>
                    <a:bodyPr/>
                    <a:lstStyle/>
                    <a:p>
                      <a:pPr algn="r">
                        <a:buNone/>
                      </a:pPr>
                      <a:r>
                        <a:rPr lang="en-AU" sz="1600" kern="100" dirty="0">
                          <a:effectLst/>
                        </a:rPr>
                        <a:t>P(Humid = H | Play = Y) =3/5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P(Humid = H | Play = N) =2/5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77982826"/>
                  </a:ext>
                </a:extLst>
              </a:tr>
              <a:tr h="417526">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a:effectLst/>
                        </a:rPr>
                        <a:t>----------------------------------------------</a:t>
                      </a:r>
                      <a:endParaRPr lang="en-AU" sz="2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649386249"/>
                  </a:ext>
                </a:extLst>
              </a:tr>
              <a:tr h="417526">
                <a:tc>
                  <a:txBody>
                    <a:bodyPr/>
                    <a:lstStyle/>
                    <a:p>
                      <a:pPr algn="r">
                        <a:buNone/>
                      </a:pPr>
                      <a:r>
                        <a:rPr lang="en-AU" sz="1600" kern="100" dirty="0">
                          <a:effectLst/>
                        </a:rPr>
                        <a:t>P(Wind = T | Play = Y) =1/5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P(Wind = T | Play = N) =3/5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799475943"/>
                  </a:ext>
                </a:extLst>
              </a:tr>
              <a:tr h="417526">
                <a:tc>
                  <a:txBody>
                    <a:bodyPr/>
                    <a:lstStyle/>
                    <a:p>
                      <a:pPr algn="r">
                        <a:buNone/>
                      </a:pPr>
                      <a:r>
                        <a:rPr lang="en-AU" sz="1600" kern="100" dirty="0">
                          <a:effectLst/>
                        </a:rPr>
                        <a:t>P(Wind = F | Play = Y) =4/5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600" kern="100" dirty="0">
                          <a:effectLst/>
                        </a:rPr>
                        <a:t>P(Wind = F | Play = N) =2/5 </a:t>
                      </a:r>
                      <a:endParaRPr lang="en-AU" sz="2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803796057"/>
                  </a:ext>
                </a:extLst>
              </a:tr>
            </a:tbl>
          </a:graphicData>
        </a:graphic>
      </p:graphicFrame>
      <p:sp>
        <p:nvSpPr>
          <p:cNvPr id="2" name="Rectangle 1">
            <a:extLst>
              <a:ext uri="{FF2B5EF4-FFF2-40B4-BE49-F238E27FC236}">
                <a16:creationId xmlns:a16="http://schemas.microsoft.com/office/drawing/2014/main" id="{6D573424-15D0-F0EF-456D-6CDA7C2F01DC}"/>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C0F890-47AE-4352-311A-C4255788E10F}"/>
              </a:ext>
            </a:extLst>
          </p:cNvPr>
          <p:cNvPicPr>
            <a:picLocks noChangeAspect="1"/>
          </p:cNvPicPr>
          <p:nvPr/>
        </p:nvPicPr>
        <p:blipFill>
          <a:blip r:embed="rId2"/>
          <a:srcRect r="27818"/>
          <a:stretch/>
        </p:blipFill>
        <p:spPr>
          <a:xfrm>
            <a:off x="649748" y="116788"/>
            <a:ext cx="4821903" cy="838200"/>
          </a:xfrm>
          <a:prstGeom prst="rect">
            <a:avLst/>
          </a:prstGeom>
        </p:spPr>
      </p:pic>
    </p:spTree>
    <p:extLst>
      <p:ext uri="{BB962C8B-B14F-4D97-AF65-F5344CB8AC3E}">
        <p14:creationId xmlns:p14="http://schemas.microsoft.com/office/powerpoint/2010/main" val="166664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9EB4C1-7673-01F1-0EBA-7911C876DD9E}"/>
              </a:ext>
            </a:extLst>
          </p:cNvPr>
          <p:cNvSpPr txBox="1"/>
          <p:nvPr/>
        </p:nvSpPr>
        <p:spPr>
          <a:xfrm>
            <a:off x="961902" y="880476"/>
            <a:ext cx="9547760" cy="5924085"/>
          </a:xfrm>
          <a:prstGeom prst="rect">
            <a:avLst/>
          </a:prstGeom>
          <a:noFill/>
        </p:spPr>
        <p:txBody>
          <a:bodyPr wrap="square">
            <a:spAutoFit/>
          </a:bodyPr>
          <a:lstStyle/>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For </a:t>
            </a:r>
            <a:r>
              <a:rPr lang="en-AU" sz="1800" b="1" dirty="0">
                <a:solidFill>
                  <a:srgbClr val="000000"/>
                </a:solidFill>
                <a:effectLst/>
                <a:latin typeface="Helvetica Neue" panose="02000503000000020004" pitchFamily="2" charset="0"/>
                <a:ea typeface="Times New Roman" panose="02020603050405020304" pitchFamily="18" charset="0"/>
              </a:rPr>
              <a:t>instance G</a:t>
            </a:r>
            <a:r>
              <a:rPr lang="en-AU" sz="1800" dirty="0">
                <a:solidFill>
                  <a:srgbClr val="000000"/>
                </a:solidFill>
                <a:effectLst/>
                <a:latin typeface="Helvetica Neue" panose="02000503000000020004" pitchFamily="2" charset="0"/>
                <a:ea typeface="Times New Roman" panose="02020603050405020304" pitchFamily="18" charset="0"/>
              </a:rPr>
              <a:t>:</a:t>
            </a:r>
            <a:endParaRPr lang="en-AU" sz="2400" dirty="0">
              <a:effectLst/>
              <a:latin typeface="Times New Roman" panose="02020603050405020304" pitchFamily="18" charset="0"/>
              <a:ea typeface="Times New Roman" panose="02020603050405020304" pitchFamily="18" charset="0"/>
            </a:endParaRPr>
          </a:p>
          <a:p>
            <a:pPr>
              <a:buNone/>
            </a:pPr>
            <a:r>
              <a:rPr lang="en-AU" sz="2400" dirty="0">
                <a:effectLst/>
                <a:latin typeface="Times New Roman" panose="02020603050405020304" pitchFamily="18" charset="0"/>
                <a:ea typeface="Times New Roman" panose="02020603050405020304" pitchFamily="18" charset="0"/>
              </a:rPr>
              <a:t> </a:t>
            </a: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N: P(N) P(Outlook = 0|N) P(Temp = M|N) P(Humid = N|N) P(Wind = T|N)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Y: P(Y) P(Outlook = 0|Y) P(Temp = M|Y) P(Humid = N|Y) P(Wind = T|Y) =</a:t>
            </a:r>
            <a:endParaRPr lang="en-AU" sz="2400" dirty="0">
              <a:effectLst/>
              <a:latin typeface="Times New Roman" panose="02020603050405020304" pitchFamily="18" charset="0"/>
              <a:ea typeface="Times New Roman" panose="02020603050405020304" pitchFamily="18" charset="0"/>
            </a:endParaRPr>
          </a:p>
          <a:p>
            <a:pPr>
              <a:buNone/>
            </a:pPr>
            <a:r>
              <a:rPr lang="en-AU" sz="2400" dirty="0">
                <a:effectLst/>
                <a:latin typeface="Times New Roman" panose="02020603050405020304" pitchFamily="18" charset="0"/>
                <a:ea typeface="Times New Roman" panose="02020603050405020304" pitchFamily="18" charset="0"/>
              </a:rPr>
              <a:t> </a:t>
            </a:r>
          </a:p>
          <a:p>
            <a:pPr>
              <a:buNone/>
            </a:pPr>
            <a:r>
              <a:rPr lang="en-AU" sz="2400" dirty="0">
                <a:effectLst/>
                <a:latin typeface="Times New Roman" panose="02020603050405020304" pitchFamily="18" charset="0"/>
                <a:ea typeface="Times New Roman" panose="02020603050405020304" pitchFamily="18" charset="0"/>
              </a:rPr>
              <a:t> </a:t>
            </a: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For </a:t>
            </a:r>
            <a:r>
              <a:rPr lang="en-AU" sz="1800" b="1" dirty="0">
                <a:solidFill>
                  <a:srgbClr val="000000"/>
                </a:solidFill>
                <a:effectLst/>
                <a:latin typeface="Helvetica Neue" panose="02000503000000020004" pitchFamily="2" charset="0"/>
                <a:ea typeface="Times New Roman" panose="02020603050405020304" pitchFamily="18" charset="0"/>
              </a:rPr>
              <a:t>instance H</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N: P(N) P(Temp = H|N) P(Wind = F|N)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spcBef>
                <a:spcPts val="1200"/>
              </a:spcBef>
              <a:buNone/>
            </a:pPr>
            <a:r>
              <a:rPr lang="en-AU" sz="1800" dirty="0">
                <a:solidFill>
                  <a:srgbClr val="000000"/>
                </a:solidFill>
                <a:effectLst/>
                <a:latin typeface="Helvetica Neue" panose="02000503000000020004" pitchFamily="2" charset="0"/>
                <a:ea typeface="Times New Roman" panose="02020603050405020304" pitchFamily="18" charset="0"/>
              </a:rPr>
              <a:t>Y: P(Y) P(Temp = H|Y) P(Wind = F|Y) =</a:t>
            </a:r>
            <a:endParaRPr lang="en-AU" sz="2400" dirty="0">
              <a:effectLst/>
              <a:latin typeface="Times New Roman" panose="02020603050405020304" pitchFamily="18" charset="0"/>
              <a:ea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rPr>
              <a:t> </a:t>
            </a:r>
          </a:p>
        </p:txBody>
      </p:sp>
      <p:graphicFrame>
        <p:nvGraphicFramePr>
          <p:cNvPr id="5" name="Table 4">
            <a:extLst>
              <a:ext uri="{FF2B5EF4-FFF2-40B4-BE49-F238E27FC236}">
                <a16:creationId xmlns:a16="http://schemas.microsoft.com/office/drawing/2014/main" id="{22308205-9389-60AF-AEC6-D63548F2AF1B}"/>
              </a:ext>
            </a:extLst>
          </p:cNvPr>
          <p:cNvGraphicFramePr>
            <a:graphicFrameLocks noGrp="1"/>
          </p:cNvGraphicFramePr>
          <p:nvPr>
            <p:extLst>
              <p:ext uri="{D42A27DB-BD31-4B8C-83A1-F6EECF244321}">
                <p14:modId xmlns:p14="http://schemas.microsoft.com/office/powerpoint/2010/main" val="68446048"/>
              </p:ext>
            </p:extLst>
          </p:nvPr>
        </p:nvGraphicFramePr>
        <p:xfrm>
          <a:off x="9096498" y="645825"/>
          <a:ext cx="4572000" cy="5173087"/>
        </p:xfrm>
        <a:graphic>
          <a:graphicData uri="http://schemas.openxmlformats.org/drawingml/2006/table">
            <a:tbl>
              <a:tblPr firstRow="1" firstCol="1" bandRow="1">
                <a:tableStyleId>{2D5ABB26-0587-4C30-8999-92F81FD0307C}</a:tableStyleId>
              </a:tblPr>
              <a:tblGrid>
                <a:gridCol w="2286000">
                  <a:extLst>
                    <a:ext uri="{9D8B030D-6E8A-4147-A177-3AD203B41FA5}">
                      <a16:colId xmlns:a16="http://schemas.microsoft.com/office/drawing/2014/main" val="4174097169"/>
                    </a:ext>
                  </a:extLst>
                </a:gridCol>
                <a:gridCol w="2286000">
                  <a:extLst>
                    <a:ext uri="{9D8B030D-6E8A-4147-A177-3AD203B41FA5}">
                      <a16:colId xmlns:a16="http://schemas.microsoft.com/office/drawing/2014/main" val="3867105081"/>
                    </a:ext>
                  </a:extLst>
                </a:gridCol>
              </a:tblGrid>
              <a:tr h="433672">
                <a:tc>
                  <a:txBody>
                    <a:bodyPr/>
                    <a:lstStyle/>
                    <a:p>
                      <a:endParaRPr lang="en-AU" sz="1800" kern="100">
                        <a:effectLst/>
                        <a:latin typeface="Aptos" panose="020B0004020202020204" pitchFamily="34" charset="0"/>
                      </a:endParaRPr>
                    </a:p>
                  </a:txBody>
                  <a:tcPr marL="76200" marR="76200" marT="76200" marB="76200" anchor="ctr"/>
                </a:tc>
                <a:tc>
                  <a:txBody>
                    <a:bodyPr/>
                    <a:lstStyle/>
                    <a:p>
                      <a:endParaRPr lang="en-AU" sz="1800" kern="100">
                        <a:effectLst/>
                        <a:latin typeface="Aptos" panose="020B0004020202020204" pitchFamily="34" charset="0"/>
                      </a:endParaRPr>
                    </a:p>
                  </a:txBody>
                  <a:tcPr marL="76200" marR="76200" marT="76200" marB="76200" anchor="ctr"/>
                </a:tc>
                <a:extLst>
                  <a:ext uri="{0D108BD9-81ED-4DB2-BD59-A6C34878D82A}">
                    <a16:rowId xmlns:a16="http://schemas.microsoft.com/office/drawing/2014/main" val="2083155868"/>
                  </a:ext>
                </a:extLst>
              </a:tr>
              <a:tr h="325254">
                <a:tc>
                  <a:txBody>
                    <a:bodyPr/>
                    <a:lstStyle/>
                    <a:p>
                      <a:pPr algn="r">
                        <a:buNone/>
                      </a:pPr>
                      <a:r>
                        <a:rPr lang="en-AU" sz="1100" kern="100" dirty="0">
                          <a:effectLst/>
                        </a:rPr>
                        <a:t>P(Outlook = S | Play = Y) = 1/6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S | Play = N) = 3/6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151318559"/>
                  </a:ext>
                </a:extLst>
              </a:tr>
              <a:tr h="325254">
                <a:tc>
                  <a:txBody>
                    <a:bodyPr/>
                    <a:lstStyle/>
                    <a:p>
                      <a:pPr algn="r">
                        <a:buNone/>
                      </a:pPr>
                      <a:r>
                        <a:rPr lang="en-AU" sz="1100" kern="100" dirty="0">
                          <a:effectLst/>
                        </a:rPr>
                        <a:t>P(Outlook = O | Play = Y)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O | Play = N) =1/6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529380471"/>
                  </a:ext>
                </a:extLst>
              </a:tr>
              <a:tr h="325254">
                <a:tc>
                  <a:txBody>
                    <a:bodyPr/>
                    <a:lstStyle/>
                    <a:p>
                      <a:pPr algn="r">
                        <a:buNone/>
                      </a:pPr>
                      <a:r>
                        <a:rPr lang="en-AU" sz="1100" kern="100" dirty="0">
                          <a:effectLst/>
                        </a:rPr>
                        <a:t>P(Outlook = R | Play = Y) = 3/6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P(Outlook = R | Play = N)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41108126"/>
                  </a:ext>
                </a:extLst>
              </a:tr>
              <a:tr h="495625">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344528445"/>
                  </a:ext>
                </a:extLst>
              </a:tr>
              <a:tr h="325254">
                <a:tc>
                  <a:txBody>
                    <a:bodyPr/>
                    <a:lstStyle/>
                    <a:p>
                      <a:pPr algn="r">
                        <a:buNone/>
                      </a:pPr>
                      <a:r>
                        <a:rPr lang="en-AU" sz="1100" kern="100" dirty="0">
                          <a:effectLst/>
                        </a:rPr>
                        <a:t>P(Temp = H | Play = Y) =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H | Play = N) =3/6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856309762"/>
                  </a:ext>
                </a:extLst>
              </a:tr>
              <a:tr h="325254">
                <a:tc>
                  <a:txBody>
                    <a:bodyPr/>
                    <a:lstStyle/>
                    <a:p>
                      <a:pPr algn="r">
                        <a:buNone/>
                      </a:pPr>
                      <a:r>
                        <a:rPr lang="en-AU" sz="1100" kern="100" dirty="0">
                          <a:effectLst/>
                        </a:rPr>
                        <a:t>P(Temp = M | Play = Y)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M | Play = N) =1/6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830451955"/>
                  </a:ext>
                </a:extLst>
              </a:tr>
              <a:tr h="325254">
                <a:tc>
                  <a:txBody>
                    <a:bodyPr/>
                    <a:lstStyle/>
                    <a:p>
                      <a:pPr algn="r">
                        <a:buNone/>
                      </a:pPr>
                      <a:r>
                        <a:rPr lang="en-AU" sz="1100" kern="100" dirty="0">
                          <a:effectLst/>
                        </a:rPr>
                        <a:t>P(Temp = C | Play = Y)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P(Temp = C | Play = N) =2/6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073489021"/>
                  </a:ext>
                </a:extLst>
              </a:tr>
              <a:tr h="495625">
                <a:tc>
                  <a:txBody>
                    <a:bodyPr/>
                    <a:lstStyle/>
                    <a:p>
                      <a:pPr algn="r">
                        <a:buNone/>
                      </a:pPr>
                      <a:r>
                        <a:rPr lang="en-AU" sz="1100" kern="100" dirty="0">
                          <a:effectLst/>
                        </a:rPr>
                        <a:t>----------------------------------------------</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1131278324"/>
                  </a:ext>
                </a:extLst>
              </a:tr>
              <a:tr h="325254">
                <a:tc>
                  <a:txBody>
                    <a:bodyPr/>
                    <a:lstStyle/>
                    <a:p>
                      <a:pPr algn="r">
                        <a:buNone/>
                      </a:pPr>
                      <a:r>
                        <a:rPr lang="en-AU" sz="1100" kern="100" dirty="0">
                          <a:effectLst/>
                        </a:rPr>
                        <a:t>P(Humid = N | Play = Y) =2/3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N | Play = N) =3/5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2405042619"/>
                  </a:ext>
                </a:extLst>
              </a:tr>
              <a:tr h="325254">
                <a:tc>
                  <a:txBody>
                    <a:bodyPr/>
                    <a:lstStyle/>
                    <a:p>
                      <a:pPr algn="r">
                        <a:buNone/>
                      </a:pPr>
                      <a:r>
                        <a:rPr lang="en-AU" sz="1100" kern="100" dirty="0">
                          <a:effectLst/>
                        </a:rPr>
                        <a:t>P(Humid = H | Play = Y) =3/5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P(Humid = H | Play = N) =2/5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4077982826"/>
                  </a:ext>
                </a:extLst>
              </a:tr>
              <a:tr h="495625">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a:effectLst/>
                        </a:rPr>
                        <a:t>----------------------------------------------</a:t>
                      </a:r>
                      <a:endParaRPr lang="en-AU" sz="1800" kern="10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649386249"/>
                  </a:ext>
                </a:extLst>
              </a:tr>
              <a:tr h="325254">
                <a:tc>
                  <a:txBody>
                    <a:bodyPr/>
                    <a:lstStyle/>
                    <a:p>
                      <a:pPr algn="r">
                        <a:buNone/>
                      </a:pPr>
                      <a:r>
                        <a:rPr lang="en-AU" sz="1100" kern="100" dirty="0">
                          <a:effectLst/>
                        </a:rPr>
                        <a:t>P(Wind = T | Play = Y) =1/5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T | Play = N) =3/5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3799475943"/>
                  </a:ext>
                </a:extLst>
              </a:tr>
              <a:tr h="325254">
                <a:tc>
                  <a:txBody>
                    <a:bodyPr/>
                    <a:lstStyle/>
                    <a:p>
                      <a:pPr algn="r">
                        <a:buNone/>
                      </a:pPr>
                      <a:r>
                        <a:rPr lang="en-AU" sz="1100" kern="100" dirty="0">
                          <a:effectLst/>
                        </a:rPr>
                        <a:t>P(Wind = F | Play = Y) =4/5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tc>
                  <a:txBody>
                    <a:bodyPr/>
                    <a:lstStyle/>
                    <a:p>
                      <a:pPr algn="r">
                        <a:buNone/>
                      </a:pPr>
                      <a:r>
                        <a:rPr lang="en-AU" sz="1100" kern="100" dirty="0">
                          <a:effectLst/>
                        </a:rPr>
                        <a:t>P(Wind = F | Play = N) =2/5 </a:t>
                      </a:r>
                      <a:endParaRPr lang="en-AU" sz="1800" kern="100" dirty="0">
                        <a:effectLst/>
                        <a:latin typeface="Times New Roman" panose="02020603050405020304" pitchFamily="18" charset="0"/>
                        <a:ea typeface="Times New Roman" panose="02020603050405020304" pitchFamily="18" charset="0"/>
                      </a:endParaRPr>
                    </a:p>
                  </a:txBody>
                  <a:tcPr marL="76200" marR="76200" marT="76200" marB="76200" anchor="ctr"/>
                </a:tc>
                <a:extLst>
                  <a:ext uri="{0D108BD9-81ED-4DB2-BD59-A6C34878D82A}">
                    <a16:rowId xmlns:a16="http://schemas.microsoft.com/office/drawing/2014/main" val="803796057"/>
                  </a:ext>
                </a:extLst>
              </a:tr>
            </a:tbl>
          </a:graphicData>
        </a:graphic>
      </p:graphicFrame>
      <p:sp>
        <p:nvSpPr>
          <p:cNvPr id="6" name="Rectangle 5">
            <a:extLst>
              <a:ext uri="{FF2B5EF4-FFF2-40B4-BE49-F238E27FC236}">
                <a16:creationId xmlns:a16="http://schemas.microsoft.com/office/drawing/2014/main" id="{6553CC09-34C8-DEFA-3D8B-9126964322B9}"/>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24053D-C8FD-7858-F07A-019F256CF623}"/>
              </a:ext>
            </a:extLst>
          </p:cNvPr>
          <p:cNvPicPr>
            <a:picLocks noChangeAspect="1"/>
          </p:cNvPicPr>
          <p:nvPr/>
        </p:nvPicPr>
        <p:blipFill>
          <a:blip r:embed="rId2"/>
          <a:srcRect l="244" t="3102" r="1"/>
          <a:stretch/>
        </p:blipFill>
        <p:spPr>
          <a:xfrm>
            <a:off x="4509117" y="2197510"/>
            <a:ext cx="2761838" cy="639916"/>
          </a:xfrm>
          <a:prstGeom prst="rect">
            <a:avLst/>
          </a:prstGeom>
        </p:spPr>
      </p:pic>
      <p:pic>
        <p:nvPicPr>
          <p:cNvPr id="8" name="Picture 7">
            <a:extLst>
              <a:ext uri="{FF2B5EF4-FFF2-40B4-BE49-F238E27FC236}">
                <a16:creationId xmlns:a16="http://schemas.microsoft.com/office/drawing/2014/main" id="{D1ED6F90-43BF-8033-89C6-EF94620B6B64}"/>
              </a:ext>
            </a:extLst>
          </p:cNvPr>
          <p:cNvPicPr>
            <a:picLocks noChangeAspect="1"/>
          </p:cNvPicPr>
          <p:nvPr/>
        </p:nvPicPr>
        <p:blipFill>
          <a:blip r:embed="rId3"/>
          <a:stretch>
            <a:fillRect/>
          </a:stretch>
        </p:blipFill>
        <p:spPr>
          <a:xfrm>
            <a:off x="4553362" y="3512318"/>
            <a:ext cx="2768600" cy="660400"/>
          </a:xfrm>
          <a:prstGeom prst="rect">
            <a:avLst/>
          </a:prstGeom>
        </p:spPr>
      </p:pic>
      <p:pic>
        <p:nvPicPr>
          <p:cNvPr id="9" name="Graphic 8" descr="Tick with solid fill">
            <a:extLst>
              <a:ext uri="{FF2B5EF4-FFF2-40B4-BE49-F238E27FC236}">
                <a16:creationId xmlns:a16="http://schemas.microsoft.com/office/drawing/2014/main" id="{3B91E5D0-82E1-BF4D-C1DE-B4E408D550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4077" y="2197510"/>
            <a:ext cx="563215" cy="563215"/>
          </a:xfrm>
          <a:prstGeom prst="rect">
            <a:avLst/>
          </a:prstGeom>
        </p:spPr>
      </p:pic>
      <p:pic>
        <p:nvPicPr>
          <p:cNvPr id="11" name="Picture 10">
            <a:extLst>
              <a:ext uri="{FF2B5EF4-FFF2-40B4-BE49-F238E27FC236}">
                <a16:creationId xmlns:a16="http://schemas.microsoft.com/office/drawing/2014/main" id="{702B0844-DA3E-F80E-A4B3-B6783E3876F0}"/>
              </a:ext>
            </a:extLst>
          </p:cNvPr>
          <p:cNvPicPr>
            <a:picLocks noChangeAspect="1"/>
          </p:cNvPicPr>
          <p:nvPr/>
        </p:nvPicPr>
        <p:blipFill>
          <a:blip r:embed="rId6"/>
          <a:srcRect l="16968"/>
          <a:stretch/>
        </p:blipFill>
        <p:spPr>
          <a:xfrm>
            <a:off x="5023155" y="4490793"/>
            <a:ext cx="2298807" cy="660400"/>
          </a:xfrm>
          <a:prstGeom prst="rect">
            <a:avLst/>
          </a:prstGeom>
        </p:spPr>
      </p:pic>
      <p:pic>
        <p:nvPicPr>
          <p:cNvPr id="13" name="Picture 12">
            <a:extLst>
              <a:ext uri="{FF2B5EF4-FFF2-40B4-BE49-F238E27FC236}">
                <a16:creationId xmlns:a16="http://schemas.microsoft.com/office/drawing/2014/main" id="{183B2723-9F49-5124-24F4-1E3799EC39F8}"/>
              </a:ext>
            </a:extLst>
          </p:cNvPr>
          <p:cNvPicPr>
            <a:picLocks noChangeAspect="1"/>
          </p:cNvPicPr>
          <p:nvPr/>
        </p:nvPicPr>
        <p:blipFill>
          <a:blip r:embed="rId7"/>
          <a:stretch>
            <a:fillRect/>
          </a:stretch>
        </p:blipFill>
        <p:spPr>
          <a:xfrm>
            <a:off x="5123845" y="5666727"/>
            <a:ext cx="2298700" cy="622300"/>
          </a:xfrm>
          <a:prstGeom prst="rect">
            <a:avLst/>
          </a:prstGeom>
        </p:spPr>
      </p:pic>
      <p:pic>
        <p:nvPicPr>
          <p:cNvPr id="14" name="Graphic 13" descr="Tick with solid fill">
            <a:extLst>
              <a:ext uri="{FF2B5EF4-FFF2-40B4-BE49-F238E27FC236}">
                <a16:creationId xmlns:a16="http://schemas.microsoft.com/office/drawing/2014/main" id="{FFA82922-B0B3-964E-780F-0DA273578C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4076" y="5560143"/>
            <a:ext cx="563215" cy="563215"/>
          </a:xfrm>
          <a:prstGeom prst="rect">
            <a:avLst/>
          </a:prstGeom>
        </p:spPr>
      </p:pic>
    </p:spTree>
    <p:extLst>
      <p:ext uri="{BB962C8B-B14F-4D97-AF65-F5344CB8AC3E}">
        <p14:creationId xmlns:p14="http://schemas.microsoft.com/office/powerpoint/2010/main" val="1818891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28938AD-1E8A-E060-CC9D-311CA476522D}"/>
              </a:ext>
            </a:extLst>
          </p:cNvPr>
          <p:cNvSpPr/>
          <p:nvPr/>
        </p:nvSpPr>
        <p:spPr>
          <a:xfrm>
            <a:off x="793790" y="760571"/>
            <a:ext cx="8447365"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Naïve Bayes: Strength and Weakness</a:t>
            </a:r>
            <a:endParaRPr lang="en-US" sz="4450" dirty="0"/>
          </a:p>
        </p:txBody>
      </p:sp>
      <p:sp>
        <p:nvSpPr>
          <p:cNvPr id="4" name="TextBox 3">
            <a:extLst>
              <a:ext uri="{FF2B5EF4-FFF2-40B4-BE49-F238E27FC236}">
                <a16:creationId xmlns:a16="http://schemas.microsoft.com/office/drawing/2014/main" id="{894601BE-0745-9ABC-93CE-E733B5360059}"/>
              </a:ext>
            </a:extLst>
          </p:cNvPr>
          <p:cNvSpPr txBox="1"/>
          <p:nvPr/>
        </p:nvSpPr>
        <p:spPr>
          <a:xfrm>
            <a:off x="2905432" y="2219321"/>
            <a:ext cx="7315200" cy="461665"/>
          </a:xfrm>
          <a:prstGeom prst="rect">
            <a:avLst/>
          </a:prstGeom>
          <a:noFill/>
        </p:spPr>
        <p:txBody>
          <a:bodyPr wrap="square">
            <a:spAutoFit/>
          </a:bodyPr>
          <a:lstStyle/>
          <a:p>
            <a:r>
              <a:rPr lang="en-US" sz="2400" dirty="0">
                <a:solidFill>
                  <a:srgbClr val="201B18"/>
                </a:solidFill>
                <a:latin typeface="Platypi Medium" pitchFamily="34" charset="0"/>
                <a:ea typeface="Platypi Medium" pitchFamily="34" charset="-122"/>
                <a:cs typeface="Platypi Medium" pitchFamily="34" charset="-120"/>
              </a:rPr>
              <a:t>Strength</a:t>
            </a:r>
            <a:endParaRPr lang="en-US" dirty="0"/>
          </a:p>
        </p:txBody>
      </p:sp>
      <p:sp>
        <p:nvSpPr>
          <p:cNvPr id="6" name="TextBox 5">
            <a:extLst>
              <a:ext uri="{FF2B5EF4-FFF2-40B4-BE49-F238E27FC236}">
                <a16:creationId xmlns:a16="http://schemas.microsoft.com/office/drawing/2014/main" id="{4FB07CAC-379B-7B49-B7FB-F6E007F40CA1}"/>
              </a:ext>
            </a:extLst>
          </p:cNvPr>
          <p:cNvSpPr txBox="1"/>
          <p:nvPr/>
        </p:nvSpPr>
        <p:spPr>
          <a:xfrm>
            <a:off x="9241155" y="2219321"/>
            <a:ext cx="7315200" cy="400110"/>
          </a:xfrm>
          <a:prstGeom prst="rect">
            <a:avLst/>
          </a:prstGeom>
          <a:noFill/>
        </p:spPr>
        <p:txBody>
          <a:bodyPr wrap="square">
            <a:spAutoFit/>
          </a:bodyPr>
          <a:lstStyle/>
          <a:p>
            <a:r>
              <a:rPr lang="en-US" sz="2000" dirty="0">
                <a:solidFill>
                  <a:srgbClr val="201B18"/>
                </a:solidFill>
                <a:latin typeface="Platypi Medium" pitchFamily="34" charset="0"/>
                <a:ea typeface="Platypi Medium" pitchFamily="34" charset="-122"/>
                <a:cs typeface="Platypi Medium" pitchFamily="34" charset="-120"/>
              </a:rPr>
              <a:t>Weakness</a:t>
            </a:r>
            <a:endParaRPr lang="en-US" sz="2000" dirty="0"/>
          </a:p>
        </p:txBody>
      </p:sp>
      <p:sp>
        <p:nvSpPr>
          <p:cNvPr id="8" name="TextBox 7">
            <a:extLst>
              <a:ext uri="{FF2B5EF4-FFF2-40B4-BE49-F238E27FC236}">
                <a16:creationId xmlns:a16="http://schemas.microsoft.com/office/drawing/2014/main" id="{44340284-FCE8-100F-B5F9-89B12820DF4B}"/>
              </a:ext>
            </a:extLst>
          </p:cNvPr>
          <p:cNvSpPr txBox="1"/>
          <p:nvPr/>
        </p:nvSpPr>
        <p:spPr>
          <a:xfrm>
            <a:off x="8107927" y="2914720"/>
            <a:ext cx="5519583" cy="2839239"/>
          </a:xfrm>
          <a:prstGeom prst="rect">
            <a:avLst/>
          </a:prstGeom>
          <a:noFill/>
        </p:spPr>
        <p:txBody>
          <a:bodyPr wrap="square">
            <a:spAutoFit/>
          </a:bodyPr>
          <a:lstStyle/>
          <a:p>
            <a:pPr marL="285750" indent="-285750">
              <a:buFont typeface="Arial" panose="020B0604020202020204" pitchFamily="34" charset="0"/>
              <a:buChar char="•"/>
            </a:pPr>
            <a:r>
              <a:rPr lang="en-AU" b="1" dirty="0">
                <a:latin typeface="DM Sans" pitchFamily="2" charset="77"/>
              </a:rPr>
              <a:t>Strong Independence Assumption</a:t>
            </a:r>
            <a:r>
              <a:rPr lang="en-AU" dirty="0">
                <a:latin typeface="DM Sans" pitchFamily="2" charset="77"/>
              </a:rPr>
              <a:t>: Assumes all features are conditionally independent, which is rarely </a:t>
            </a:r>
            <a:r>
              <a:rPr lang="en-AU" sz="2000" dirty="0">
                <a:latin typeface="DM Sans" pitchFamily="2" charset="77"/>
              </a:rPr>
              <a:t>true</a:t>
            </a:r>
            <a:r>
              <a:rPr lang="en-AU" dirty="0">
                <a:latin typeface="DM Sans" pitchFamily="2" charset="77"/>
              </a:rPr>
              <a:t> in practice.</a:t>
            </a:r>
          </a:p>
          <a:p>
            <a:pPr marL="285750" indent="-285750">
              <a:buFont typeface="Arial" panose="020B0604020202020204" pitchFamily="34" charset="0"/>
              <a:buChar char="•"/>
            </a:pPr>
            <a:endParaRPr lang="en-AU" sz="1100" dirty="0">
              <a:latin typeface="DM Sans" pitchFamily="2" charset="77"/>
            </a:endParaRPr>
          </a:p>
          <a:p>
            <a:pPr marL="285750" indent="-285750">
              <a:buFont typeface="Arial" panose="020B0604020202020204" pitchFamily="34" charset="0"/>
              <a:buChar char="•"/>
            </a:pPr>
            <a:r>
              <a:rPr lang="en-AU" b="1" dirty="0">
                <a:latin typeface="DM Sans" pitchFamily="2" charset="77"/>
              </a:rPr>
              <a:t>Zero Probability Problem</a:t>
            </a:r>
            <a:r>
              <a:rPr lang="en-AU" dirty="0">
                <a:latin typeface="DM Sans" pitchFamily="2" charset="77"/>
              </a:rPr>
              <a:t>: If a feature value is unseen during training, it leads to zero probability (solved with smoothing).</a:t>
            </a:r>
          </a:p>
          <a:p>
            <a:pPr marL="285750" indent="-285750">
              <a:buFont typeface="Arial" panose="020B0604020202020204" pitchFamily="34" charset="0"/>
              <a:buChar char="•"/>
            </a:pPr>
            <a:endParaRPr lang="en-AU" sz="1050" dirty="0">
              <a:latin typeface="DM Sans" pitchFamily="2" charset="77"/>
            </a:endParaRPr>
          </a:p>
          <a:p>
            <a:pPr marL="285750" indent="-285750">
              <a:buFont typeface="Arial" panose="020B0604020202020204" pitchFamily="34" charset="0"/>
              <a:buChar char="•"/>
            </a:pPr>
            <a:r>
              <a:rPr lang="en-AU" b="1" dirty="0">
                <a:latin typeface="DM Sans" pitchFamily="2" charset="77"/>
              </a:rPr>
              <a:t>Can Be Overconfident</a:t>
            </a:r>
            <a:r>
              <a:rPr lang="en-AU" dirty="0">
                <a:latin typeface="DM Sans" pitchFamily="2" charset="77"/>
              </a:rPr>
              <a:t>: Outputs extreme probabilities even when uncertain.</a:t>
            </a:r>
          </a:p>
          <a:p>
            <a:pPr marL="285750" indent="-285750">
              <a:buFont typeface="Arial" panose="020B0604020202020204" pitchFamily="34" charset="0"/>
              <a:buChar char="•"/>
            </a:pPr>
            <a:endParaRPr lang="en-AU" sz="1100" dirty="0">
              <a:latin typeface="DM Sans" pitchFamily="2" charset="77"/>
            </a:endParaRPr>
          </a:p>
        </p:txBody>
      </p:sp>
      <p:sp>
        <p:nvSpPr>
          <p:cNvPr id="12" name="TextBox 11">
            <a:extLst>
              <a:ext uri="{FF2B5EF4-FFF2-40B4-BE49-F238E27FC236}">
                <a16:creationId xmlns:a16="http://schemas.microsoft.com/office/drawing/2014/main" id="{8B689372-7428-A326-C913-5E9283DF9D76}"/>
              </a:ext>
            </a:extLst>
          </p:cNvPr>
          <p:cNvSpPr txBox="1"/>
          <p:nvPr/>
        </p:nvSpPr>
        <p:spPr>
          <a:xfrm>
            <a:off x="1279422" y="2991682"/>
            <a:ext cx="6035778" cy="3677930"/>
          </a:xfrm>
          <a:prstGeom prst="rect">
            <a:avLst/>
          </a:prstGeom>
          <a:noFill/>
        </p:spPr>
        <p:txBody>
          <a:bodyPr wrap="square">
            <a:spAutoFit/>
          </a:bodyPr>
          <a:lstStyle/>
          <a:p>
            <a:pPr marL="285750" indent="-285750">
              <a:buFont typeface="Arial" panose="020B0604020202020204" pitchFamily="34" charset="0"/>
              <a:buChar char="•"/>
            </a:pPr>
            <a:r>
              <a:rPr lang="en-AU" b="1" dirty="0"/>
              <a:t>Simple &amp; Fast</a:t>
            </a:r>
            <a:r>
              <a:rPr lang="en-AU" dirty="0"/>
              <a:t>: Easy to implement and computationally efficient even on large datasets.</a:t>
            </a:r>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r>
              <a:rPr lang="en-AU" b="1" dirty="0"/>
              <a:t>Requires Less Training Data</a:t>
            </a:r>
            <a:r>
              <a:rPr lang="en-AU" dirty="0"/>
              <a:t>: Works well with relatively small amounts of labelled data.</a:t>
            </a:r>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r>
              <a:rPr lang="en-AU" b="1" dirty="0"/>
              <a:t>Performs Well in High Dimensions</a:t>
            </a:r>
            <a:r>
              <a:rPr lang="en-AU" dirty="0"/>
              <a:t>: Effective when you have many features (e.g., text classification).</a:t>
            </a:r>
          </a:p>
          <a:p>
            <a:pPr marL="285750" indent="-285750">
              <a:buFont typeface="Arial" panose="020B0604020202020204" pitchFamily="34" charset="0"/>
              <a:buChar char="•"/>
            </a:pPr>
            <a:endParaRPr lang="en-AU" sz="1100" dirty="0"/>
          </a:p>
          <a:p>
            <a:pPr marL="285750" indent="-285750">
              <a:buFont typeface="Arial" panose="020B0604020202020204" pitchFamily="34" charset="0"/>
              <a:buChar char="•"/>
            </a:pPr>
            <a:r>
              <a:rPr lang="en-AU" b="1" dirty="0"/>
              <a:t>Works Well with Categorical Data</a:t>
            </a:r>
            <a:r>
              <a:rPr lang="en-AU" dirty="0"/>
              <a:t>: Naturally handles discrete features like word counts or categories.</a:t>
            </a:r>
          </a:p>
          <a:p>
            <a:pPr marL="285750" indent="-285750">
              <a:buFont typeface="Arial" panose="020B0604020202020204" pitchFamily="34" charset="0"/>
              <a:buChar char="•"/>
            </a:pPr>
            <a:endParaRPr lang="en-AU" sz="1100" dirty="0"/>
          </a:p>
          <a:p>
            <a:pPr marL="285750" indent="-285750">
              <a:buFont typeface="Arial" panose="020B0604020202020204" pitchFamily="34" charset="0"/>
              <a:buChar char="•"/>
            </a:pPr>
            <a:r>
              <a:rPr lang="en-AU" b="1" dirty="0"/>
              <a:t>Can Handle Missing Data</a:t>
            </a:r>
            <a:r>
              <a:rPr lang="en-AU" dirty="0"/>
              <a:t>: Gracefully deals with missing values using smoothing techniques.</a:t>
            </a:r>
          </a:p>
        </p:txBody>
      </p:sp>
    </p:spTree>
    <p:extLst>
      <p:ext uri="{BB962C8B-B14F-4D97-AF65-F5344CB8AC3E}">
        <p14:creationId xmlns:p14="http://schemas.microsoft.com/office/powerpoint/2010/main" val="350726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34796" y="370230"/>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Discrete vs. Continuous</a:t>
            </a:r>
            <a:endParaRPr lang="en-US" sz="4450" dirty="0"/>
          </a:p>
        </p:txBody>
      </p:sp>
      <p:sp>
        <p:nvSpPr>
          <p:cNvPr id="4" name="Text 1"/>
          <p:cNvSpPr/>
          <p:nvPr/>
        </p:nvSpPr>
        <p:spPr>
          <a:xfrm>
            <a:off x="720048" y="3316724"/>
            <a:ext cx="7082706"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Data comes in different forms. Naive Bayes handles them differently. For continuous data, discretization or Gaussian Naive Bayes is used.</a:t>
            </a:r>
            <a:endParaRPr lang="en-US" sz="1750" dirty="0"/>
          </a:p>
        </p:txBody>
      </p:sp>
      <p:sp>
        <p:nvSpPr>
          <p:cNvPr id="6" name="Text 2"/>
          <p:cNvSpPr/>
          <p:nvPr/>
        </p:nvSpPr>
        <p:spPr>
          <a:xfrm>
            <a:off x="720047" y="54543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Discrete</a:t>
            </a:r>
            <a:endParaRPr lang="en-US" sz="2200" dirty="0"/>
          </a:p>
        </p:txBody>
      </p:sp>
      <p:sp>
        <p:nvSpPr>
          <p:cNvPr id="7" name="Text 3"/>
          <p:cNvSpPr/>
          <p:nvPr/>
        </p:nvSpPr>
        <p:spPr>
          <a:xfrm>
            <a:off x="720047" y="5944791"/>
            <a:ext cx="3608070" cy="725805"/>
          </a:xfrm>
          <a:prstGeom prst="rect">
            <a:avLst/>
          </a:prstGeom>
          <a:noFill/>
          <a:ln/>
        </p:spPr>
        <p:txBody>
          <a:bodyPr wrap="square" lIns="0" tIns="0" rIns="0" bIns="0" rtlCol="0" anchor="t"/>
          <a:lstStyle/>
          <a:p>
            <a:pPr marL="0" indent="0" algn="l">
              <a:lnSpc>
                <a:spcPts val="2850"/>
              </a:lnSpc>
              <a:buNone/>
            </a:pPr>
            <a:r>
              <a:rPr lang="en-AU" sz="1600" dirty="0"/>
              <a:t>It consists of distinct, separate values and does not take fractional or decimal values between them.</a:t>
            </a:r>
            <a:endParaRPr lang="en-US" sz="1750" dirty="0"/>
          </a:p>
        </p:txBody>
      </p:sp>
      <p:sp>
        <p:nvSpPr>
          <p:cNvPr id="9" name="Text 4"/>
          <p:cNvSpPr/>
          <p:nvPr/>
        </p:nvSpPr>
        <p:spPr>
          <a:xfrm>
            <a:off x="4668278" y="54543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Continuous</a:t>
            </a:r>
            <a:endParaRPr lang="en-US" sz="2200" dirty="0"/>
          </a:p>
        </p:txBody>
      </p:sp>
      <p:sp>
        <p:nvSpPr>
          <p:cNvPr id="10" name="Text 5"/>
          <p:cNvSpPr/>
          <p:nvPr/>
        </p:nvSpPr>
        <p:spPr>
          <a:xfrm>
            <a:off x="4668278" y="5944791"/>
            <a:ext cx="3608189" cy="725805"/>
          </a:xfrm>
          <a:prstGeom prst="rect">
            <a:avLst/>
          </a:prstGeom>
          <a:noFill/>
          <a:ln/>
        </p:spPr>
        <p:txBody>
          <a:bodyPr wrap="square" lIns="0" tIns="0" rIns="0" bIns="0" rtlCol="0" anchor="t"/>
          <a:lstStyle/>
          <a:p>
            <a:pPr marL="0" indent="0" algn="l">
              <a:lnSpc>
                <a:spcPts val="2850"/>
              </a:lnSpc>
              <a:buNone/>
            </a:pPr>
            <a:r>
              <a:rPr lang="en-AU" sz="1600" dirty="0"/>
              <a:t>A </a:t>
            </a:r>
            <a:r>
              <a:rPr lang="en-AU" sz="1600" b="1" dirty="0"/>
              <a:t>continuous value</a:t>
            </a:r>
            <a:r>
              <a:rPr lang="en-AU" sz="1600" dirty="0"/>
              <a:t> can take an infinite number of values within a given range.</a:t>
            </a:r>
            <a:endParaRPr lang="en-US" sz="1750" dirty="0"/>
          </a:p>
        </p:txBody>
      </p:sp>
      <p:pic>
        <p:nvPicPr>
          <p:cNvPr id="6146" name="Picture 2" descr="Discrete vs Continuous Quiz | Attempts ...">
            <a:extLst>
              <a:ext uri="{FF2B5EF4-FFF2-40B4-BE49-F238E27FC236}">
                <a16:creationId xmlns:a16="http://schemas.microsoft.com/office/drawing/2014/main" id="{1985A6FC-BA0C-B889-23A0-F1D8E4924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753" y="1098602"/>
            <a:ext cx="6492596" cy="31854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iscrete vs Continuous Quiz | Attempts ...">
            <a:extLst>
              <a:ext uri="{FF2B5EF4-FFF2-40B4-BE49-F238E27FC236}">
                <a16:creationId xmlns:a16="http://schemas.microsoft.com/office/drawing/2014/main" id="{3C955E77-F9DF-2D94-BAB0-4540C2354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508" y="1098602"/>
            <a:ext cx="6492596" cy="31854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E30B268-8E89-5E29-9A3A-F63DB1BF7C52}"/>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60120" y="1789612"/>
            <a:ext cx="4000499" cy="4198924"/>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96DEF085-92C5-BD14-1913-D2E074F5B5D8}"/>
              </a:ext>
            </a:extLst>
          </p:cNvPr>
          <p:cNvSpPr/>
          <p:nvPr/>
        </p:nvSpPr>
        <p:spPr>
          <a:xfrm>
            <a:off x="1234440" y="2360719"/>
            <a:ext cx="3154680" cy="3056708"/>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sz="4300" kern="1200" dirty="0">
                <a:solidFill>
                  <a:srgbClr val="FFFFFF"/>
                </a:solidFill>
                <a:latin typeface="+mj-lt"/>
                <a:ea typeface="+mj-ea"/>
                <a:cs typeface="+mj-cs"/>
              </a:rPr>
              <a:t>Discrete vs. Continuous</a:t>
            </a:r>
          </a:p>
        </p:txBody>
      </p:sp>
      <p:graphicFrame>
        <p:nvGraphicFramePr>
          <p:cNvPr id="3" name="Table 2">
            <a:extLst>
              <a:ext uri="{FF2B5EF4-FFF2-40B4-BE49-F238E27FC236}">
                <a16:creationId xmlns:a16="http://schemas.microsoft.com/office/drawing/2014/main" id="{15ECFF42-825E-11AA-B176-CAB56B031EB8}"/>
              </a:ext>
            </a:extLst>
          </p:cNvPr>
          <p:cNvGraphicFramePr>
            <a:graphicFrameLocks noGrp="1"/>
          </p:cNvGraphicFramePr>
          <p:nvPr>
            <p:extLst>
              <p:ext uri="{D42A27DB-BD31-4B8C-83A1-F6EECF244321}">
                <p14:modId xmlns:p14="http://schemas.microsoft.com/office/powerpoint/2010/main" val="1735970610"/>
              </p:ext>
            </p:extLst>
          </p:nvPr>
        </p:nvGraphicFramePr>
        <p:xfrm>
          <a:off x="5732779" y="936063"/>
          <a:ext cx="8136841" cy="6354684"/>
        </p:xfrm>
        <a:graphic>
          <a:graphicData uri="http://schemas.openxmlformats.org/drawingml/2006/table">
            <a:tbl>
              <a:tblPr firstRow="1" firstCol="1" bandRow="1">
                <a:tableStyleId>{8799B23B-EC83-4686-B30A-512413B5E67A}</a:tableStyleId>
              </a:tblPr>
              <a:tblGrid>
                <a:gridCol w="1863196">
                  <a:extLst>
                    <a:ext uri="{9D8B030D-6E8A-4147-A177-3AD203B41FA5}">
                      <a16:colId xmlns:a16="http://schemas.microsoft.com/office/drawing/2014/main" val="4210459941"/>
                    </a:ext>
                  </a:extLst>
                </a:gridCol>
                <a:gridCol w="2569274">
                  <a:extLst>
                    <a:ext uri="{9D8B030D-6E8A-4147-A177-3AD203B41FA5}">
                      <a16:colId xmlns:a16="http://schemas.microsoft.com/office/drawing/2014/main" val="1142350849"/>
                    </a:ext>
                  </a:extLst>
                </a:gridCol>
                <a:gridCol w="3704371">
                  <a:extLst>
                    <a:ext uri="{9D8B030D-6E8A-4147-A177-3AD203B41FA5}">
                      <a16:colId xmlns:a16="http://schemas.microsoft.com/office/drawing/2014/main" val="491231653"/>
                    </a:ext>
                  </a:extLst>
                </a:gridCol>
              </a:tblGrid>
              <a:tr h="706076">
                <a:tc>
                  <a:txBody>
                    <a:bodyPr/>
                    <a:lstStyle/>
                    <a:p>
                      <a:pPr algn="r">
                        <a:spcBef>
                          <a:spcPts val="1200"/>
                        </a:spcBef>
                        <a:buNone/>
                      </a:pPr>
                      <a:r>
                        <a:rPr lang="en-AU" sz="2100" kern="100">
                          <a:effectLst/>
                        </a:rPr>
                        <a:t>ID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Color</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Weight (g)</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1230336952"/>
                  </a:ext>
                </a:extLst>
              </a:tr>
              <a:tr h="706076">
                <a:tc>
                  <a:txBody>
                    <a:bodyPr/>
                    <a:lstStyle/>
                    <a:p>
                      <a:pPr algn="r">
                        <a:spcBef>
                          <a:spcPts val="1200"/>
                        </a:spcBef>
                        <a:buNone/>
                      </a:pPr>
                      <a:r>
                        <a:rPr lang="en-AU" sz="2100" kern="100">
                          <a:effectLst/>
                        </a:rPr>
                        <a:t>1</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1021.2</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1721749277"/>
                  </a:ext>
                </a:extLst>
              </a:tr>
              <a:tr h="706076">
                <a:tc>
                  <a:txBody>
                    <a:bodyPr/>
                    <a:lstStyle/>
                    <a:p>
                      <a:pPr algn="r">
                        <a:spcBef>
                          <a:spcPts val="1200"/>
                        </a:spcBef>
                        <a:buNone/>
                      </a:pPr>
                      <a:r>
                        <a:rPr lang="en-AU" sz="2100" kern="100">
                          <a:effectLst/>
                        </a:rPr>
                        <a:t>2</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1027.0</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028964385"/>
                  </a:ext>
                </a:extLst>
              </a:tr>
              <a:tr h="706076">
                <a:tc>
                  <a:txBody>
                    <a:bodyPr/>
                    <a:lstStyle/>
                    <a:p>
                      <a:pPr algn="r">
                        <a:spcBef>
                          <a:spcPts val="1200"/>
                        </a:spcBef>
                        <a:buNone/>
                      </a:pPr>
                      <a:r>
                        <a:rPr lang="en-AU" sz="2100" kern="100">
                          <a:effectLst/>
                        </a:rPr>
                        <a:t>3</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1012.5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151896463"/>
                  </a:ext>
                </a:extLst>
              </a:tr>
              <a:tr h="706076">
                <a:tc>
                  <a:txBody>
                    <a:bodyPr/>
                    <a:lstStyle/>
                    <a:p>
                      <a:pPr algn="r">
                        <a:spcBef>
                          <a:spcPts val="1200"/>
                        </a:spcBef>
                        <a:buNone/>
                      </a:pPr>
                      <a:r>
                        <a:rPr lang="en-AU" sz="2100" kern="100">
                          <a:effectLst/>
                        </a:rPr>
                        <a:t>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Blue</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1010.4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925549297"/>
                  </a:ext>
                </a:extLst>
              </a:tr>
              <a:tr h="706076">
                <a:tc>
                  <a:txBody>
                    <a:bodyPr/>
                    <a:lstStyle/>
                    <a:p>
                      <a:pPr algn="r">
                        <a:spcBef>
                          <a:spcPts val="1200"/>
                        </a:spcBef>
                        <a:buNone/>
                      </a:pPr>
                      <a:r>
                        <a:rPr lang="en-AU" sz="2100" kern="100">
                          <a:effectLst/>
                        </a:rPr>
                        <a:t>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Blue</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1019.5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967322233"/>
                  </a:ext>
                </a:extLst>
              </a:tr>
              <a:tr h="706076">
                <a:tc>
                  <a:txBody>
                    <a:bodyPr/>
                    <a:lstStyle/>
                    <a:p>
                      <a:pPr algn="r">
                        <a:spcBef>
                          <a:spcPts val="1200"/>
                        </a:spcBef>
                        <a:buNone/>
                      </a:pPr>
                      <a:r>
                        <a:rPr lang="en-AU" sz="2100" kern="100">
                          <a:effectLst/>
                        </a:rPr>
                        <a:t>6</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1016.4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902972785"/>
                  </a:ext>
                </a:extLst>
              </a:tr>
              <a:tr h="706076">
                <a:tc>
                  <a:txBody>
                    <a:bodyPr/>
                    <a:lstStyle/>
                    <a:p>
                      <a:pPr algn="r">
                        <a:spcBef>
                          <a:spcPts val="1200"/>
                        </a:spcBef>
                        <a:buNone/>
                      </a:pPr>
                      <a:r>
                        <a:rPr lang="en-AU" sz="2100" kern="100">
                          <a:effectLst/>
                        </a:rPr>
                        <a:t>7</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995.4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612432397"/>
                  </a:ext>
                </a:extLst>
              </a:tr>
              <a:tr h="706076">
                <a:tc>
                  <a:txBody>
                    <a:bodyPr/>
                    <a:lstStyle/>
                    <a:p>
                      <a:pPr algn="r">
                        <a:spcBef>
                          <a:spcPts val="1200"/>
                        </a:spcBef>
                        <a:buNone/>
                      </a:pPr>
                      <a:r>
                        <a:rPr lang="en-AU" sz="2100" kern="100">
                          <a:effectLst/>
                        </a:rPr>
                        <a:t>8</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dirty="0">
                          <a:effectLst/>
                        </a:rPr>
                        <a:t>1012.8</a:t>
                      </a:r>
                      <a:endParaRPr lang="en-AU" sz="2700" kern="100" dirty="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678674343"/>
                  </a:ext>
                </a:extLst>
              </a:tr>
            </a:tbl>
          </a:graphicData>
        </a:graphic>
      </p:graphicFrame>
      <p:sp>
        <p:nvSpPr>
          <p:cNvPr id="4" name="Text 2">
            <a:extLst>
              <a:ext uri="{FF2B5EF4-FFF2-40B4-BE49-F238E27FC236}">
                <a16:creationId xmlns:a16="http://schemas.microsoft.com/office/drawing/2014/main" id="{E290F929-50EE-C337-270C-C34CD38D4E18}"/>
              </a:ext>
            </a:extLst>
          </p:cNvPr>
          <p:cNvSpPr/>
          <p:nvPr/>
        </p:nvSpPr>
        <p:spPr>
          <a:xfrm>
            <a:off x="8580938" y="54225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Discrete</a:t>
            </a:r>
            <a:endParaRPr lang="en-US" sz="2200" dirty="0"/>
          </a:p>
        </p:txBody>
      </p:sp>
      <p:sp>
        <p:nvSpPr>
          <p:cNvPr id="5" name="Text 4">
            <a:extLst>
              <a:ext uri="{FF2B5EF4-FFF2-40B4-BE49-F238E27FC236}">
                <a16:creationId xmlns:a16="http://schemas.microsoft.com/office/drawing/2014/main" id="{EBE65FFF-4C28-4F94-D15E-4A9C769ABC8E}"/>
              </a:ext>
            </a:extLst>
          </p:cNvPr>
          <p:cNvSpPr/>
          <p:nvPr/>
        </p:nvSpPr>
        <p:spPr>
          <a:xfrm>
            <a:off x="11795165" y="5175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Continuous</a:t>
            </a:r>
            <a:endParaRPr lang="en-US" sz="2200" dirty="0"/>
          </a:p>
        </p:txBody>
      </p:sp>
      <p:sp>
        <p:nvSpPr>
          <p:cNvPr id="7" name="TextBox 6">
            <a:extLst>
              <a:ext uri="{FF2B5EF4-FFF2-40B4-BE49-F238E27FC236}">
                <a16:creationId xmlns:a16="http://schemas.microsoft.com/office/drawing/2014/main" id="{C2AD6A1E-7138-8E25-E82E-6FBA499DFCFE}"/>
              </a:ext>
            </a:extLst>
          </p:cNvPr>
          <p:cNvSpPr txBox="1"/>
          <p:nvPr/>
        </p:nvSpPr>
        <p:spPr>
          <a:xfrm>
            <a:off x="604683" y="217640"/>
            <a:ext cx="4984955" cy="1231106"/>
          </a:xfrm>
          <a:prstGeom prst="rect">
            <a:avLst/>
          </a:prstGeom>
          <a:noFill/>
        </p:spPr>
        <p:txBody>
          <a:bodyPr wrap="square">
            <a:spAutoFit/>
          </a:bodyPr>
          <a:lstStyle/>
          <a:p>
            <a:pPr>
              <a:spcBef>
                <a:spcPts val="930"/>
              </a:spcBef>
              <a:buNone/>
            </a:pPr>
            <a:r>
              <a:rPr lang="en-AU" sz="2800" b="1" dirty="0">
                <a:solidFill>
                  <a:srgbClr val="000000"/>
                </a:solidFill>
                <a:effectLst/>
                <a:latin typeface="PT Serif" panose="020A0603040505020204" pitchFamily="18" charset="77"/>
                <a:ea typeface="Times New Roman" panose="02020603050405020304" pitchFamily="18" charset="0"/>
              </a:rPr>
              <a:t>Q1</a:t>
            </a:r>
            <a:endParaRPr lang="en-AU" sz="2400" dirty="0">
              <a:effectLst/>
              <a:latin typeface="PT Serif" panose="020A0603040505020204" pitchFamily="18" charset="77"/>
              <a:ea typeface="Times New Roman" panose="02020603050405020304" pitchFamily="18" charset="0"/>
            </a:endParaRPr>
          </a:p>
          <a:p>
            <a:pPr>
              <a:spcBef>
                <a:spcPts val="1200"/>
              </a:spcBef>
            </a:pPr>
            <a:r>
              <a:rPr lang="en-AU" sz="1800" dirty="0">
                <a:solidFill>
                  <a:srgbClr val="000000"/>
                </a:solidFill>
                <a:effectLst/>
                <a:latin typeface="PT Serif" panose="020A0603040505020204" pitchFamily="18" charset="77"/>
                <a:ea typeface="Times New Roman" panose="02020603050405020304" pitchFamily="18" charset="0"/>
              </a:rPr>
              <a:t>Which attribute is discrete and which is     continuous?</a:t>
            </a:r>
            <a:endParaRPr lang="en-AU" sz="2400" dirty="0">
              <a:effectLst/>
              <a:latin typeface="PT Serif" panose="020A0603040505020204" pitchFamily="18" charset="77"/>
              <a:ea typeface="Times New Roman" panose="02020603050405020304" pitchFamily="18" charset="0"/>
            </a:endParaRPr>
          </a:p>
        </p:txBody>
      </p:sp>
    </p:spTree>
    <p:extLst>
      <p:ext uri="{BB962C8B-B14F-4D97-AF65-F5344CB8AC3E}">
        <p14:creationId xmlns:p14="http://schemas.microsoft.com/office/powerpoint/2010/main" val="18922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D1D89-13F7-9BC2-62FD-5415A70852D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E0D86F5-D4CA-6F7E-FCD0-3F3FC99A7831}"/>
              </a:ext>
            </a:extLst>
          </p:cNvPr>
          <p:cNvSpPr/>
          <p:nvPr/>
        </p:nvSpPr>
        <p:spPr>
          <a:xfrm>
            <a:off x="734796" y="370230"/>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Discretisation</a:t>
            </a:r>
            <a:endParaRPr lang="en-US" sz="4450" dirty="0"/>
          </a:p>
        </p:txBody>
      </p:sp>
      <p:pic>
        <p:nvPicPr>
          <p:cNvPr id="8194" name="Picture 2" descr="Discretization or Numerical Feature Encoding | by Prasad Mahamulkar | Medium">
            <a:extLst>
              <a:ext uri="{FF2B5EF4-FFF2-40B4-BE49-F238E27FC236}">
                <a16:creationId xmlns:a16="http://schemas.microsoft.com/office/drawing/2014/main" id="{F3D25F8D-D31A-2F84-735F-01B4A701D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142" y="220143"/>
            <a:ext cx="6694766" cy="3362104"/>
          </a:xfrm>
          <a:prstGeom prst="rect">
            <a:avLst/>
          </a:prstGeom>
          <a:noFill/>
          <a:extLst>
            <a:ext uri="{909E8E84-426E-40DD-AFC4-6F175D3DCCD1}">
              <a14:hiddenFill xmlns:a14="http://schemas.microsoft.com/office/drawing/2010/main">
                <a:solidFill>
                  <a:srgbClr val="FFFFFF"/>
                </a:solidFill>
              </a14:hiddenFill>
            </a:ext>
          </a:extLst>
        </p:spPr>
      </p:pic>
      <p:sp>
        <p:nvSpPr>
          <p:cNvPr id="21" name="Shape 2">
            <a:extLst>
              <a:ext uri="{FF2B5EF4-FFF2-40B4-BE49-F238E27FC236}">
                <a16:creationId xmlns:a16="http://schemas.microsoft.com/office/drawing/2014/main" id="{ADDD5152-A0F9-9DEA-936B-CC5A539B55E4}"/>
              </a:ext>
            </a:extLst>
          </p:cNvPr>
          <p:cNvSpPr/>
          <p:nvPr/>
        </p:nvSpPr>
        <p:spPr>
          <a:xfrm>
            <a:off x="793790" y="3882271"/>
            <a:ext cx="3664863" cy="2032754"/>
          </a:xfrm>
          <a:prstGeom prst="roundRect">
            <a:avLst>
              <a:gd name="adj" fmla="val 1674"/>
            </a:avLst>
          </a:prstGeom>
          <a:solidFill>
            <a:srgbClr val="F9F7F7"/>
          </a:solidFill>
          <a:ln/>
        </p:spPr>
        <p:txBody>
          <a:bodyPr/>
          <a:lstStyle/>
          <a:p>
            <a:endParaRPr lang="en-US"/>
          </a:p>
        </p:txBody>
      </p:sp>
      <p:sp>
        <p:nvSpPr>
          <p:cNvPr id="22" name="Text 3">
            <a:extLst>
              <a:ext uri="{FF2B5EF4-FFF2-40B4-BE49-F238E27FC236}">
                <a16:creationId xmlns:a16="http://schemas.microsoft.com/office/drawing/2014/main" id="{E118D9B7-3F29-6F2A-A24B-3A716535FD8E}"/>
              </a:ext>
            </a:extLst>
          </p:cNvPr>
          <p:cNvSpPr/>
          <p:nvPr/>
        </p:nvSpPr>
        <p:spPr>
          <a:xfrm>
            <a:off x="1020604"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Width</a:t>
            </a:r>
            <a:endParaRPr lang="en-US" sz="2200" dirty="0"/>
          </a:p>
        </p:txBody>
      </p:sp>
      <p:sp>
        <p:nvSpPr>
          <p:cNvPr id="23" name="Text 4">
            <a:extLst>
              <a:ext uri="{FF2B5EF4-FFF2-40B4-BE49-F238E27FC236}">
                <a16:creationId xmlns:a16="http://schemas.microsoft.com/office/drawing/2014/main" id="{D0AE6817-EE9E-7678-76CB-3680D3E772E0}"/>
              </a:ext>
            </a:extLst>
          </p:cNvPr>
          <p:cNvSpPr/>
          <p:nvPr/>
        </p:nvSpPr>
        <p:spPr>
          <a:xfrm>
            <a:off x="1020604" y="4599503"/>
            <a:ext cx="3211235" cy="725805"/>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Divides the range of values into bins of equal size (equal width)</a:t>
            </a:r>
            <a:endParaRPr lang="en-US" sz="1750" dirty="0">
              <a:solidFill>
                <a:schemeClr val="bg2">
                  <a:lumMod val="75000"/>
                </a:schemeClr>
              </a:solidFill>
            </a:endParaRPr>
          </a:p>
        </p:txBody>
      </p:sp>
      <p:sp>
        <p:nvSpPr>
          <p:cNvPr id="24" name="Shape 5">
            <a:extLst>
              <a:ext uri="{FF2B5EF4-FFF2-40B4-BE49-F238E27FC236}">
                <a16:creationId xmlns:a16="http://schemas.microsoft.com/office/drawing/2014/main" id="{D3315F4C-1EF9-5ABA-B50D-BB599C234A81}"/>
              </a:ext>
            </a:extLst>
          </p:cNvPr>
          <p:cNvSpPr/>
          <p:nvPr/>
        </p:nvSpPr>
        <p:spPr>
          <a:xfrm>
            <a:off x="4995181" y="3882271"/>
            <a:ext cx="3664863" cy="2032754"/>
          </a:xfrm>
          <a:prstGeom prst="roundRect">
            <a:avLst>
              <a:gd name="adj" fmla="val 1674"/>
            </a:avLst>
          </a:prstGeom>
          <a:solidFill>
            <a:srgbClr val="F9F7F7"/>
          </a:solidFill>
          <a:ln/>
        </p:spPr>
        <p:txBody>
          <a:bodyPr/>
          <a:lstStyle/>
          <a:p>
            <a:r>
              <a:rPr lang="en-US" dirty="0"/>
              <a:t>    </a:t>
            </a:r>
          </a:p>
        </p:txBody>
      </p:sp>
      <p:sp>
        <p:nvSpPr>
          <p:cNvPr id="25" name="Text 6">
            <a:extLst>
              <a:ext uri="{FF2B5EF4-FFF2-40B4-BE49-F238E27FC236}">
                <a16:creationId xmlns:a16="http://schemas.microsoft.com/office/drawing/2014/main" id="{E6209920-226F-8A2E-F72F-AD7150C057FC}"/>
              </a:ext>
            </a:extLst>
          </p:cNvPr>
          <p:cNvSpPr/>
          <p:nvPr/>
        </p:nvSpPr>
        <p:spPr>
          <a:xfrm>
            <a:off x="5221995"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Frequency</a:t>
            </a:r>
            <a:endParaRPr lang="en-US" sz="2200" dirty="0"/>
          </a:p>
        </p:txBody>
      </p:sp>
      <p:sp>
        <p:nvSpPr>
          <p:cNvPr id="26" name="Text 7">
            <a:extLst>
              <a:ext uri="{FF2B5EF4-FFF2-40B4-BE49-F238E27FC236}">
                <a16:creationId xmlns:a16="http://schemas.microsoft.com/office/drawing/2014/main" id="{C382CDBF-1AA1-8953-9ED2-90397AC01208}"/>
              </a:ext>
            </a:extLst>
          </p:cNvPr>
          <p:cNvSpPr/>
          <p:nvPr/>
        </p:nvSpPr>
        <p:spPr>
          <a:xfrm>
            <a:off x="5221995" y="4599503"/>
            <a:ext cx="3211235" cy="1088708"/>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Each bin contains approximately the same number of data points.</a:t>
            </a:r>
            <a:endParaRPr lang="en-US" sz="1750" dirty="0">
              <a:solidFill>
                <a:schemeClr val="bg2">
                  <a:lumMod val="75000"/>
                </a:schemeClr>
              </a:solidFill>
            </a:endParaRPr>
          </a:p>
        </p:txBody>
      </p:sp>
      <p:sp>
        <p:nvSpPr>
          <p:cNvPr id="27" name="Shape 5">
            <a:extLst>
              <a:ext uri="{FF2B5EF4-FFF2-40B4-BE49-F238E27FC236}">
                <a16:creationId xmlns:a16="http://schemas.microsoft.com/office/drawing/2014/main" id="{B29C6589-FBFE-1D8C-A876-B40F40E1D1D3}"/>
              </a:ext>
            </a:extLst>
          </p:cNvPr>
          <p:cNvSpPr/>
          <p:nvPr/>
        </p:nvSpPr>
        <p:spPr>
          <a:xfrm>
            <a:off x="9188642" y="3931435"/>
            <a:ext cx="3664863" cy="2032754"/>
          </a:xfrm>
          <a:prstGeom prst="roundRect">
            <a:avLst>
              <a:gd name="adj" fmla="val 1674"/>
            </a:avLst>
          </a:prstGeom>
          <a:solidFill>
            <a:srgbClr val="F9F7F7"/>
          </a:solidFill>
          <a:ln/>
        </p:spPr>
        <p:txBody>
          <a:bodyPr/>
          <a:lstStyle/>
          <a:p>
            <a:endParaRPr lang="en-US"/>
          </a:p>
        </p:txBody>
      </p:sp>
      <p:sp>
        <p:nvSpPr>
          <p:cNvPr id="28" name="Text 6">
            <a:extLst>
              <a:ext uri="{FF2B5EF4-FFF2-40B4-BE49-F238E27FC236}">
                <a16:creationId xmlns:a16="http://schemas.microsoft.com/office/drawing/2014/main" id="{E9BCCC1C-EECE-11DC-8783-BF76D43F54AD}"/>
              </a:ext>
            </a:extLst>
          </p:cNvPr>
          <p:cNvSpPr/>
          <p:nvPr/>
        </p:nvSpPr>
        <p:spPr>
          <a:xfrm>
            <a:off x="9415456" y="415824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K-means</a:t>
            </a:r>
            <a:endParaRPr lang="en-US" sz="2200" dirty="0"/>
          </a:p>
        </p:txBody>
      </p:sp>
      <p:sp>
        <p:nvSpPr>
          <p:cNvPr id="29" name="Text 7">
            <a:extLst>
              <a:ext uri="{FF2B5EF4-FFF2-40B4-BE49-F238E27FC236}">
                <a16:creationId xmlns:a16="http://schemas.microsoft.com/office/drawing/2014/main" id="{96B0F40B-6CD3-8EF8-3CA0-6552B5EC895A}"/>
              </a:ext>
            </a:extLst>
          </p:cNvPr>
          <p:cNvSpPr/>
          <p:nvPr/>
        </p:nvSpPr>
        <p:spPr>
          <a:xfrm>
            <a:off x="9415456" y="4648667"/>
            <a:ext cx="3211235" cy="1088708"/>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Convert continuous values into groups (e.g., Salary into low, medium, high)</a:t>
            </a:r>
            <a:endParaRPr lang="en-US" sz="1750" dirty="0">
              <a:solidFill>
                <a:schemeClr val="bg2">
                  <a:lumMod val="75000"/>
                </a:schemeClr>
              </a:solidFill>
            </a:endParaRPr>
          </a:p>
        </p:txBody>
      </p:sp>
      <p:sp>
        <p:nvSpPr>
          <p:cNvPr id="30" name="Rectangle 29">
            <a:extLst>
              <a:ext uri="{FF2B5EF4-FFF2-40B4-BE49-F238E27FC236}">
                <a16:creationId xmlns:a16="http://schemas.microsoft.com/office/drawing/2014/main" id="{2940498E-6A1B-2C88-63C3-4D022AC5BD19}"/>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85C1AB-7C18-DC6F-1E77-6BA23C44DCFB}"/>
              </a:ext>
            </a:extLst>
          </p:cNvPr>
          <p:cNvSpPr txBox="1"/>
          <p:nvPr/>
        </p:nvSpPr>
        <p:spPr>
          <a:xfrm>
            <a:off x="776782" y="1552937"/>
            <a:ext cx="6694766" cy="2124941"/>
          </a:xfrm>
          <a:prstGeom prst="rect">
            <a:avLst/>
          </a:prstGeom>
          <a:noFill/>
        </p:spPr>
        <p:txBody>
          <a:bodyPr wrap="square">
            <a:spAutoFit/>
          </a:bodyPr>
          <a:lstStyle/>
          <a:p>
            <a:pPr>
              <a:lnSpc>
                <a:spcPct val="150000"/>
              </a:lnSpc>
              <a:buNone/>
            </a:pPr>
            <a:r>
              <a:rPr lang="en-AU" b="1" dirty="0">
                <a:solidFill>
                  <a:schemeClr val="tx1">
                    <a:lumMod val="85000"/>
                    <a:lumOff val="15000"/>
                  </a:schemeClr>
                </a:solidFill>
                <a:latin typeface="PT Sans" panose="020B0503020203020204" pitchFamily="34" charset="77"/>
              </a:rPr>
              <a:t>Discretisation</a:t>
            </a:r>
            <a:r>
              <a:rPr lang="en-AU" dirty="0">
                <a:solidFill>
                  <a:schemeClr val="tx1">
                    <a:lumMod val="85000"/>
                    <a:lumOff val="15000"/>
                  </a:schemeClr>
                </a:solidFill>
                <a:latin typeface="PT Sans" panose="020B0503020203020204" pitchFamily="34" charset="77"/>
              </a:rPr>
              <a:t> is the process of converting a </a:t>
            </a:r>
            <a:r>
              <a:rPr lang="en-AU" b="1" dirty="0">
                <a:solidFill>
                  <a:schemeClr val="tx1">
                    <a:lumMod val="85000"/>
                    <a:lumOff val="15000"/>
                  </a:schemeClr>
                </a:solidFill>
                <a:latin typeface="PT Sans" panose="020B0503020203020204" pitchFamily="34" charset="77"/>
              </a:rPr>
              <a:t>continuous variable </a:t>
            </a:r>
            <a:r>
              <a:rPr lang="en-AU" dirty="0">
                <a:solidFill>
                  <a:schemeClr val="tx1">
                    <a:lumMod val="85000"/>
                    <a:lumOff val="15000"/>
                  </a:schemeClr>
                </a:solidFill>
                <a:latin typeface="PT Sans" panose="020B0503020203020204" pitchFamily="34" charset="77"/>
              </a:rPr>
              <a:t>(temperature, weight)</a:t>
            </a:r>
            <a:r>
              <a:rPr lang="en-AU" b="1" dirty="0">
                <a:solidFill>
                  <a:schemeClr val="tx1">
                    <a:lumMod val="85000"/>
                    <a:lumOff val="15000"/>
                  </a:schemeClr>
                </a:solidFill>
                <a:latin typeface="PT Sans" panose="020B0503020203020204" pitchFamily="34" charset="77"/>
              </a:rPr>
              <a:t> </a:t>
            </a:r>
            <a:r>
              <a:rPr lang="en-AU" dirty="0">
                <a:solidFill>
                  <a:schemeClr val="tx1">
                    <a:lumMod val="85000"/>
                    <a:lumOff val="15000"/>
                  </a:schemeClr>
                </a:solidFill>
                <a:latin typeface="PT Sans" panose="020B0503020203020204" pitchFamily="34" charset="77"/>
              </a:rPr>
              <a:t> into a </a:t>
            </a:r>
            <a:r>
              <a:rPr lang="en-AU" b="1" dirty="0">
                <a:solidFill>
                  <a:schemeClr val="tx1">
                    <a:lumMod val="85000"/>
                    <a:lumOff val="15000"/>
                  </a:schemeClr>
                </a:solidFill>
                <a:latin typeface="PT Sans" panose="020B0503020203020204" pitchFamily="34" charset="77"/>
              </a:rPr>
              <a:t>discrete one</a:t>
            </a:r>
            <a:r>
              <a:rPr lang="en-AU" dirty="0">
                <a:solidFill>
                  <a:schemeClr val="tx1">
                    <a:lumMod val="85000"/>
                    <a:lumOff val="15000"/>
                  </a:schemeClr>
                </a:solidFill>
                <a:latin typeface="PT Sans" panose="020B0503020203020204" pitchFamily="34" charset="77"/>
              </a:rPr>
              <a:t> by dividing its range into </a:t>
            </a:r>
            <a:r>
              <a:rPr lang="en-AU" b="1" dirty="0">
                <a:solidFill>
                  <a:schemeClr val="tx1">
                    <a:lumMod val="85000"/>
                    <a:lumOff val="15000"/>
                  </a:schemeClr>
                </a:solidFill>
                <a:latin typeface="PT Sans" panose="020B0503020203020204" pitchFamily="34" charset="77"/>
              </a:rPr>
              <a:t>finite intervals </a:t>
            </a:r>
            <a:r>
              <a:rPr lang="en-AU" dirty="0">
                <a:solidFill>
                  <a:schemeClr val="tx1">
                    <a:lumMod val="85000"/>
                    <a:lumOff val="15000"/>
                  </a:schemeClr>
                </a:solidFill>
                <a:latin typeface="PT Sans" panose="020B0503020203020204" pitchFamily="34" charset="77"/>
              </a:rPr>
              <a:t>(</a:t>
            </a:r>
            <a:r>
              <a:rPr lang="en-AU" dirty="0">
                <a:latin typeface="PT Sans" panose="020B0503020203020204" pitchFamily="34" charset="77"/>
              </a:rPr>
              <a:t>"low", "medium", and "high”)</a:t>
            </a:r>
            <a:r>
              <a:rPr lang="en-AU" dirty="0">
                <a:solidFill>
                  <a:schemeClr val="tx1">
                    <a:lumMod val="85000"/>
                    <a:lumOff val="15000"/>
                  </a:schemeClr>
                </a:solidFill>
                <a:latin typeface="PT Sans" panose="020B0503020203020204" pitchFamily="34" charset="77"/>
              </a:rPr>
              <a:t>.</a:t>
            </a:r>
          </a:p>
          <a:p>
            <a:pPr>
              <a:lnSpc>
                <a:spcPct val="150000"/>
              </a:lnSpc>
              <a:buNone/>
            </a:pPr>
            <a:endParaRPr lang="en-AU" dirty="0">
              <a:solidFill>
                <a:schemeClr val="tx1">
                  <a:lumMod val="85000"/>
                  <a:lumOff val="15000"/>
                </a:schemeClr>
              </a:solidFill>
              <a:latin typeface="PT Sans" panose="020B0503020203020204" pitchFamily="34" charset="77"/>
            </a:endParaRPr>
          </a:p>
          <a:p>
            <a:pPr>
              <a:lnSpc>
                <a:spcPct val="150000"/>
              </a:lnSpc>
              <a:buNone/>
            </a:pPr>
            <a:r>
              <a:rPr lang="en-AU" dirty="0">
                <a:solidFill>
                  <a:schemeClr val="tx1">
                    <a:lumMod val="85000"/>
                    <a:lumOff val="15000"/>
                  </a:schemeClr>
                </a:solidFill>
                <a:latin typeface="PT Sans" panose="020B0503020203020204" pitchFamily="34" charset="77"/>
              </a:rPr>
              <a:t>Three discretisation techniques are:</a:t>
            </a:r>
          </a:p>
        </p:txBody>
      </p:sp>
    </p:spTree>
    <p:extLst>
      <p:ext uri="{BB962C8B-B14F-4D97-AF65-F5344CB8AC3E}">
        <p14:creationId xmlns:p14="http://schemas.microsoft.com/office/powerpoint/2010/main" val="7742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9C727-0A6F-05F5-717B-58FFDE5C43A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F3CE735-3D65-5A78-17E6-6267E9124193}"/>
              </a:ext>
            </a:extLst>
          </p:cNvPr>
          <p:cNvSpPr/>
          <p:nvPr/>
        </p:nvSpPr>
        <p:spPr>
          <a:xfrm>
            <a:off x="734796" y="370230"/>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Discretisation</a:t>
            </a:r>
            <a:endParaRPr lang="en-US" sz="4450" dirty="0"/>
          </a:p>
        </p:txBody>
      </p:sp>
      <p:pic>
        <p:nvPicPr>
          <p:cNvPr id="9224" name="Picture 8" descr="Unsupervised Binning">
            <a:extLst>
              <a:ext uri="{FF2B5EF4-FFF2-40B4-BE49-F238E27FC236}">
                <a16:creationId xmlns:a16="http://schemas.microsoft.com/office/drawing/2014/main" id="{311C41E2-8F6F-6A84-EC6E-0F4BE7E5C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034" y="362407"/>
            <a:ext cx="8231216" cy="3080893"/>
          </a:xfrm>
          <a:prstGeom prst="rect">
            <a:avLst/>
          </a:prstGeom>
          <a:noFill/>
          <a:extLst>
            <a:ext uri="{909E8E84-426E-40DD-AFC4-6F175D3DCCD1}">
              <a14:hiddenFill xmlns:a14="http://schemas.microsoft.com/office/drawing/2010/main">
                <a:solidFill>
                  <a:srgbClr val="FFFFFF"/>
                </a:solidFill>
              </a14:hiddenFill>
            </a:ext>
          </a:extLst>
        </p:spPr>
      </p:pic>
      <p:sp>
        <p:nvSpPr>
          <p:cNvPr id="4" name="Shape 2">
            <a:extLst>
              <a:ext uri="{FF2B5EF4-FFF2-40B4-BE49-F238E27FC236}">
                <a16:creationId xmlns:a16="http://schemas.microsoft.com/office/drawing/2014/main" id="{CF775EBF-EC0A-39A2-8220-E334F0EC80C8}"/>
              </a:ext>
            </a:extLst>
          </p:cNvPr>
          <p:cNvSpPr/>
          <p:nvPr/>
        </p:nvSpPr>
        <p:spPr>
          <a:xfrm>
            <a:off x="793790" y="3882271"/>
            <a:ext cx="3664863" cy="2032754"/>
          </a:xfrm>
          <a:prstGeom prst="roundRect">
            <a:avLst>
              <a:gd name="adj" fmla="val 1674"/>
            </a:avLst>
          </a:prstGeom>
          <a:solidFill>
            <a:srgbClr val="F9F7F7"/>
          </a:solidFill>
          <a:ln/>
        </p:spPr>
        <p:txBody>
          <a:bodyPr/>
          <a:lstStyle/>
          <a:p>
            <a:endParaRPr lang="en-US"/>
          </a:p>
        </p:txBody>
      </p:sp>
      <p:sp>
        <p:nvSpPr>
          <p:cNvPr id="5" name="Text 3">
            <a:extLst>
              <a:ext uri="{FF2B5EF4-FFF2-40B4-BE49-F238E27FC236}">
                <a16:creationId xmlns:a16="http://schemas.microsoft.com/office/drawing/2014/main" id="{5A110255-7D69-C9B5-53FD-A4598230270D}"/>
              </a:ext>
            </a:extLst>
          </p:cNvPr>
          <p:cNvSpPr/>
          <p:nvPr/>
        </p:nvSpPr>
        <p:spPr>
          <a:xfrm>
            <a:off x="1020604"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Width</a:t>
            </a:r>
            <a:endParaRPr lang="en-US" sz="2200" dirty="0"/>
          </a:p>
        </p:txBody>
      </p:sp>
      <p:sp>
        <p:nvSpPr>
          <p:cNvPr id="6" name="Text 4">
            <a:extLst>
              <a:ext uri="{FF2B5EF4-FFF2-40B4-BE49-F238E27FC236}">
                <a16:creationId xmlns:a16="http://schemas.microsoft.com/office/drawing/2014/main" id="{0DB3FACD-AF07-97D9-72B5-8E00C82C6369}"/>
              </a:ext>
            </a:extLst>
          </p:cNvPr>
          <p:cNvSpPr/>
          <p:nvPr/>
        </p:nvSpPr>
        <p:spPr>
          <a:xfrm>
            <a:off x="1020604" y="4599503"/>
            <a:ext cx="3211235"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Divides the range of values into bins of equal size (equal width)</a:t>
            </a:r>
            <a:endParaRPr lang="en-US" sz="1750" dirty="0"/>
          </a:p>
        </p:txBody>
      </p:sp>
      <p:sp>
        <p:nvSpPr>
          <p:cNvPr id="7" name="Shape 5">
            <a:extLst>
              <a:ext uri="{FF2B5EF4-FFF2-40B4-BE49-F238E27FC236}">
                <a16:creationId xmlns:a16="http://schemas.microsoft.com/office/drawing/2014/main" id="{D63C379F-129D-7E3E-B0FF-DF36EA782F97}"/>
              </a:ext>
            </a:extLst>
          </p:cNvPr>
          <p:cNvSpPr/>
          <p:nvPr/>
        </p:nvSpPr>
        <p:spPr>
          <a:xfrm>
            <a:off x="4995181" y="3882271"/>
            <a:ext cx="3664863" cy="2032754"/>
          </a:xfrm>
          <a:prstGeom prst="roundRect">
            <a:avLst>
              <a:gd name="adj" fmla="val 1674"/>
            </a:avLst>
          </a:prstGeom>
          <a:solidFill>
            <a:srgbClr val="F9F7F7"/>
          </a:solidFill>
          <a:ln/>
        </p:spPr>
        <p:txBody>
          <a:bodyPr/>
          <a:lstStyle/>
          <a:p>
            <a:r>
              <a:rPr lang="en-US" dirty="0"/>
              <a:t>    </a:t>
            </a:r>
          </a:p>
        </p:txBody>
      </p:sp>
      <p:sp>
        <p:nvSpPr>
          <p:cNvPr id="13" name="Text 6">
            <a:extLst>
              <a:ext uri="{FF2B5EF4-FFF2-40B4-BE49-F238E27FC236}">
                <a16:creationId xmlns:a16="http://schemas.microsoft.com/office/drawing/2014/main" id="{3CC8B9CD-2DF1-8D14-242F-DE3B52C8831E}"/>
              </a:ext>
            </a:extLst>
          </p:cNvPr>
          <p:cNvSpPr/>
          <p:nvPr/>
        </p:nvSpPr>
        <p:spPr>
          <a:xfrm>
            <a:off x="5221995"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Equal Frequency</a:t>
            </a:r>
            <a:endParaRPr lang="en-US" sz="2200" dirty="0"/>
          </a:p>
        </p:txBody>
      </p:sp>
      <p:sp>
        <p:nvSpPr>
          <p:cNvPr id="14" name="Text 7">
            <a:extLst>
              <a:ext uri="{FF2B5EF4-FFF2-40B4-BE49-F238E27FC236}">
                <a16:creationId xmlns:a16="http://schemas.microsoft.com/office/drawing/2014/main" id="{36BE7E25-C2CB-231C-09F6-E16D0F734866}"/>
              </a:ext>
            </a:extLst>
          </p:cNvPr>
          <p:cNvSpPr/>
          <p:nvPr/>
        </p:nvSpPr>
        <p:spPr>
          <a:xfrm>
            <a:off x="5221995" y="4599503"/>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Each bin contains approximately the same number of data points.</a:t>
            </a:r>
            <a:endParaRPr lang="en-US" sz="1750" dirty="0"/>
          </a:p>
        </p:txBody>
      </p:sp>
      <p:sp>
        <p:nvSpPr>
          <p:cNvPr id="15" name="Shape 5">
            <a:extLst>
              <a:ext uri="{FF2B5EF4-FFF2-40B4-BE49-F238E27FC236}">
                <a16:creationId xmlns:a16="http://schemas.microsoft.com/office/drawing/2014/main" id="{6362340D-A548-FF1C-62FC-CC841F0A0294}"/>
              </a:ext>
            </a:extLst>
          </p:cNvPr>
          <p:cNvSpPr/>
          <p:nvPr/>
        </p:nvSpPr>
        <p:spPr>
          <a:xfrm>
            <a:off x="9188642" y="3931435"/>
            <a:ext cx="3664863" cy="2032754"/>
          </a:xfrm>
          <a:prstGeom prst="roundRect">
            <a:avLst>
              <a:gd name="adj" fmla="val 1674"/>
            </a:avLst>
          </a:prstGeom>
          <a:solidFill>
            <a:srgbClr val="F9F7F7"/>
          </a:solidFill>
          <a:ln/>
        </p:spPr>
        <p:txBody>
          <a:bodyPr/>
          <a:lstStyle/>
          <a:p>
            <a:endParaRPr lang="en-US"/>
          </a:p>
        </p:txBody>
      </p:sp>
      <p:sp>
        <p:nvSpPr>
          <p:cNvPr id="19" name="Text 6">
            <a:extLst>
              <a:ext uri="{FF2B5EF4-FFF2-40B4-BE49-F238E27FC236}">
                <a16:creationId xmlns:a16="http://schemas.microsoft.com/office/drawing/2014/main" id="{178D5BE0-8EF1-6720-5088-681D465D57AC}"/>
              </a:ext>
            </a:extLst>
          </p:cNvPr>
          <p:cNvSpPr/>
          <p:nvPr/>
        </p:nvSpPr>
        <p:spPr>
          <a:xfrm>
            <a:off x="9415456" y="4158249"/>
            <a:ext cx="2835235" cy="354330"/>
          </a:xfrm>
          <a:prstGeom prst="rect">
            <a:avLst/>
          </a:prstGeom>
          <a:noFill/>
          <a:ln/>
        </p:spPr>
        <p:txBody>
          <a:bodyPr wrap="none" lIns="0" tIns="0" rIns="0" bIns="0" rtlCol="0" anchor="t"/>
          <a:lstStyle/>
          <a:p>
            <a:pPr marL="0" indent="0" algn="l">
              <a:lnSpc>
                <a:spcPts val="2750"/>
              </a:lnSpc>
              <a:buNone/>
            </a:pPr>
            <a:r>
              <a:rPr lang="en-US" sz="2200" dirty="0">
                <a:solidFill>
                  <a:schemeClr val="bg2">
                    <a:lumMod val="75000"/>
                  </a:schemeClr>
                </a:solidFill>
                <a:latin typeface="Platypi Medium" pitchFamily="34" charset="0"/>
                <a:ea typeface="Platypi Medium" pitchFamily="34" charset="-122"/>
                <a:cs typeface="Platypi Medium" pitchFamily="34" charset="-120"/>
              </a:rPr>
              <a:t>K-means</a:t>
            </a:r>
            <a:endParaRPr lang="en-US" sz="2200" dirty="0">
              <a:solidFill>
                <a:schemeClr val="bg2">
                  <a:lumMod val="75000"/>
                </a:schemeClr>
              </a:solidFill>
            </a:endParaRPr>
          </a:p>
        </p:txBody>
      </p:sp>
      <p:sp>
        <p:nvSpPr>
          <p:cNvPr id="20" name="Text 7">
            <a:extLst>
              <a:ext uri="{FF2B5EF4-FFF2-40B4-BE49-F238E27FC236}">
                <a16:creationId xmlns:a16="http://schemas.microsoft.com/office/drawing/2014/main" id="{AA7DCF0F-98D8-67C9-1B08-FD7060435ADB}"/>
              </a:ext>
            </a:extLst>
          </p:cNvPr>
          <p:cNvSpPr/>
          <p:nvPr/>
        </p:nvSpPr>
        <p:spPr>
          <a:xfrm>
            <a:off x="9415456" y="4648667"/>
            <a:ext cx="3211235" cy="1088708"/>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Convert continuous values into groups (e.g., Salary into low, medium, high)</a:t>
            </a:r>
            <a:endParaRPr lang="en-US" sz="1750" dirty="0">
              <a:solidFill>
                <a:schemeClr val="bg2">
                  <a:lumMod val="75000"/>
                </a:schemeClr>
              </a:solidFill>
            </a:endParaRPr>
          </a:p>
        </p:txBody>
      </p:sp>
      <p:sp>
        <p:nvSpPr>
          <p:cNvPr id="21" name="Rectangle 20">
            <a:extLst>
              <a:ext uri="{FF2B5EF4-FFF2-40B4-BE49-F238E27FC236}">
                <a16:creationId xmlns:a16="http://schemas.microsoft.com/office/drawing/2014/main" id="{6D376CB5-3D4C-90AB-DE43-A5E6DC9DF634}"/>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52FD5-B510-5E14-3370-E466A85011A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AB3451B-57D3-1EAB-D992-3C0A5987C813}"/>
              </a:ext>
            </a:extLst>
          </p:cNvPr>
          <p:cNvSpPr/>
          <p:nvPr/>
        </p:nvSpPr>
        <p:spPr>
          <a:xfrm>
            <a:off x="734796" y="370230"/>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Discretisation</a:t>
            </a:r>
            <a:endParaRPr lang="en-US" sz="4450" dirty="0"/>
          </a:p>
        </p:txBody>
      </p:sp>
      <p:sp>
        <p:nvSpPr>
          <p:cNvPr id="3" name="Shape 2">
            <a:extLst>
              <a:ext uri="{FF2B5EF4-FFF2-40B4-BE49-F238E27FC236}">
                <a16:creationId xmlns:a16="http://schemas.microsoft.com/office/drawing/2014/main" id="{CDF883BD-5CC7-078B-05CB-5CD9732399EC}"/>
              </a:ext>
            </a:extLst>
          </p:cNvPr>
          <p:cNvSpPr/>
          <p:nvPr/>
        </p:nvSpPr>
        <p:spPr>
          <a:xfrm>
            <a:off x="793790" y="3882271"/>
            <a:ext cx="3664863" cy="2032754"/>
          </a:xfrm>
          <a:prstGeom prst="roundRect">
            <a:avLst>
              <a:gd name="adj" fmla="val 1674"/>
            </a:avLst>
          </a:prstGeom>
          <a:solidFill>
            <a:srgbClr val="F9F7F7"/>
          </a:solidFill>
          <a:ln/>
        </p:spPr>
        <p:txBody>
          <a:bodyPr/>
          <a:lstStyle/>
          <a:p>
            <a:endParaRPr lang="en-US">
              <a:solidFill>
                <a:schemeClr val="bg2">
                  <a:lumMod val="75000"/>
                </a:schemeClr>
              </a:solidFill>
            </a:endParaRPr>
          </a:p>
        </p:txBody>
      </p:sp>
      <p:sp>
        <p:nvSpPr>
          <p:cNvPr id="8" name="Text 3">
            <a:extLst>
              <a:ext uri="{FF2B5EF4-FFF2-40B4-BE49-F238E27FC236}">
                <a16:creationId xmlns:a16="http://schemas.microsoft.com/office/drawing/2014/main" id="{77CDEA0E-3EC8-EB52-EF03-63CB5031BBE6}"/>
              </a:ext>
            </a:extLst>
          </p:cNvPr>
          <p:cNvSpPr/>
          <p:nvPr/>
        </p:nvSpPr>
        <p:spPr>
          <a:xfrm>
            <a:off x="1020604"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chemeClr val="bg2">
                    <a:lumMod val="75000"/>
                  </a:schemeClr>
                </a:solidFill>
                <a:latin typeface="Platypi Medium" pitchFamily="34" charset="0"/>
                <a:ea typeface="Platypi Medium" pitchFamily="34" charset="-122"/>
                <a:cs typeface="Platypi Medium" pitchFamily="34" charset="-120"/>
              </a:rPr>
              <a:t>Equal Width</a:t>
            </a:r>
            <a:endParaRPr lang="en-US" sz="2200" dirty="0">
              <a:solidFill>
                <a:schemeClr val="bg2">
                  <a:lumMod val="75000"/>
                </a:schemeClr>
              </a:solidFill>
            </a:endParaRPr>
          </a:p>
        </p:txBody>
      </p:sp>
      <p:sp>
        <p:nvSpPr>
          <p:cNvPr id="9" name="Text 4">
            <a:extLst>
              <a:ext uri="{FF2B5EF4-FFF2-40B4-BE49-F238E27FC236}">
                <a16:creationId xmlns:a16="http://schemas.microsoft.com/office/drawing/2014/main" id="{0D921D6B-9470-4FD9-4FDE-A0E7896DC5DC}"/>
              </a:ext>
            </a:extLst>
          </p:cNvPr>
          <p:cNvSpPr/>
          <p:nvPr/>
        </p:nvSpPr>
        <p:spPr>
          <a:xfrm>
            <a:off x="1020604" y="4599503"/>
            <a:ext cx="3211235" cy="725805"/>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Divides the range of values into bins of equal size (equal width</a:t>
            </a:r>
            <a:endParaRPr lang="en-US" sz="1750" dirty="0">
              <a:solidFill>
                <a:schemeClr val="bg2">
                  <a:lumMod val="75000"/>
                </a:schemeClr>
              </a:solidFill>
            </a:endParaRPr>
          </a:p>
        </p:txBody>
      </p:sp>
      <p:sp>
        <p:nvSpPr>
          <p:cNvPr id="10" name="Shape 5">
            <a:extLst>
              <a:ext uri="{FF2B5EF4-FFF2-40B4-BE49-F238E27FC236}">
                <a16:creationId xmlns:a16="http://schemas.microsoft.com/office/drawing/2014/main" id="{88AE5C96-7DA5-85A7-526F-B2F524DE6980}"/>
              </a:ext>
            </a:extLst>
          </p:cNvPr>
          <p:cNvSpPr/>
          <p:nvPr/>
        </p:nvSpPr>
        <p:spPr>
          <a:xfrm>
            <a:off x="4995181" y="3882271"/>
            <a:ext cx="3664863" cy="2032754"/>
          </a:xfrm>
          <a:prstGeom prst="roundRect">
            <a:avLst>
              <a:gd name="adj" fmla="val 1674"/>
            </a:avLst>
          </a:prstGeom>
          <a:solidFill>
            <a:srgbClr val="F9F7F7"/>
          </a:solidFill>
          <a:ln/>
        </p:spPr>
        <p:txBody>
          <a:bodyPr/>
          <a:lstStyle/>
          <a:p>
            <a:r>
              <a:rPr lang="en-US" dirty="0">
                <a:solidFill>
                  <a:schemeClr val="bg2">
                    <a:lumMod val="75000"/>
                  </a:schemeClr>
                </a:solidFill>
              </a:rPr>
              <a:t>    </a:t>
            </a:r>
          </a:p>
        </p:txBody>
      </p:sp>
      <p:sp>
        <p:nvSpPr>
          <p:cNvPr id="11" name="Text 6">
            <a:extLst>
              <a:ext uri="{FF2B5EF4-FFF2-40B4-BE49-F238E27FC236}">
                <a16:creationId xmlns:a16="http://schemas.microsoft.com/office/drawing/2014/main" id="{7459198A-9B74-B69A-1BE4-14B999B01276}"/>
              </a:ext>
            </a:extLst>
          </p:cNvPr>
          <p:cNvSpPr/>
          <p:nvPr/>
        </p:nvSpPr>
        <p:spPr>
          <a:xfrm>
            <a:off x="5221995" y="4109085"/>
            <a:ext cx="2835235" cy="354330"/>
          </a:xfrm>
          <a:prstGeom prst="rect">
            <a:avLst/>
          </a:prstGeom>
          <a:noFill/>
          <a:ln/>
        </p:spPr>
        <p:txBody>
          <a:bodyPr wrap="none" lIns="0" tIns="0" rIns="0" bIns="0" rtlCol="0" anchor="t"/>
          <a:lstStyle/>
          <a:p>
            <a:pPr marL="0" indent="0" algn="l">
              <a:lnSpc>
                <a:spcPts val="2750"/>
              </a:lnSpc>
              <a:buNone/>
            </a:pPr>
            <a:r>
              <a:rPr lang="en-US" sz="2200" dirty="0">
                <a:solidFill>
                  <a:schemeClr val="bg2">
                    <a:lumMod val="75000"/>
                  </a:schemeClr>
                </a:solidFill>
                <a:latin typeface="Platypi Medium" pitchFamily="34" charset="0"/>
                <a:ea typeface="Platypi Medium" pitchFamily="34" charset="-122"/>
                <a:cs typeface="Platypi Medium" pitchFamily="34" charset="-120"/>
              </a:rPr>
              <a:t>Equal Frequency</a:t>
            </a:r>
            <a:endParaRPr lang="en-US" sz="2200" dirty="0">
              <a:solidFill>
                <a:schemeClr val="bg2">
                  <a:lumMod val="75000"/>
                </a:schemeClr>
              </a:solidFill>
            </a:endParaRPr>
          </a:p>
        </p:txBody>
      </p:sp>
      <p:sp>
        <p:nvSpPr>
          <p:cNvPr id="12" name="Text 7">
            <a:extLst>
              <a:ext uri="{FF2B5EF4-FFF2-40B4-BE49-F238E27FC236}">
                <a16:creationId xmlns:a16="http://schemas.microsoft.com/office/drawing/2014/main" id="{975B71B1-F496-CDD7-F192-79E70BEDA9F2}"/>
              </a:ext>
            </a:extLst>
          </p:cNvPr>
          <p:cNvSpPr/>
          <p:nvPr/>
        </p:nvSpPr>
        <p:spPr>
          <a:xfrm>
            <a:off x="5221995" y="4599503"/>
            <a:ext cx="3211235" cy="1088708"/>
          </a:xfrm>
          <a:prstGeom prst="rect">
            <a:avLst/>
          </a:prstGeom>
          <a:noFill/>
          <a:ln/>
        </p:spPr>
        <p:txBody>
          <a:bodyPr wrap="square" lIns="0" tIns="0" rIns="0" bIns="0" rtlCol="0" anchor="t"/>
          <a:lstStyle/>
          <a:p>
            <a:pPr marL="0" indent="0" algn="l">
              <a:lnSpc>
                <a:spcPts val="2850"/>
              </a:lnSpc>
              <a:buNone/>
            </a:pPr>
            <a:r>
              <a:rPr lang="en-US" sz="1750" dirty="0">
                <a:solidFill>
                  <a:schemeClr val="bg2">
                    <a:lumMod val="75000"/>
                  </a:schemeClr>
                </a:solidFill>
                <a:latin typeface="Source Serif Pro" pitchFamily="34" charset="0"/>
                <a:ea typeface="Source Serif Pro" pitchFamily="34" charset="-122"/>
                <a:cs typeface="Source Serif Pro" pitchFamily="34" charset="-120"/>
              </a:rPr>
              <a:t>Each bin contains approximately the same number of data points.</a:t>
            </a:r>
            <a:endParaRPr lang="en-US" sz="1750" dirty="0">
              <a:solidFill>
                <a:schemeClr val="bg2">
                  <a:lumMod val="75000"/>
                </a:schemeClr>
              </a:solidFill>
            </a:endParaRPr>
          </a:p>
        </p:txBody>
      </p:sp>
      <p:sp>
        <p:nvSpPr>
          <p:cNvPr id="16" name="Shape 5">
            <a:extLst>
              <a:ext uri="{FF2B5EF4-FFF2-40B4-BE49-F238E27FC236}">
                <a16:creationId xmlns:a16="http://schemas.microsoft.com/office/drawing/2014/main" id="{2233B0DA-6109-D047-48FD-DA19E60017B4}"/>
              </a:ext>
            </a:extLst>
          </p:cNvPr>
          <p:cNvSpPr/>
          <p:nvPr/>
        </p:nvSpPr>
        <p:spPr>
          <a:xfrm>
            <a:off x="9188642" y="3931435"/>
            <a:ext cx="3664863" cy="2032754"/>
          </a:xfrm>
          <a:prstGeom prst="roundRect">
            <a:avLst>
              <a:gd name="adj" fmla="val 1674"/>
            </a:avLst>
          </a:prstGeom>
          <a:solidFill>
            <a:srgbClr val="F9F7F7"/>
          </a:solidFill>
          <a:ln/>
        </p:spPr>
        <p:txBody>
          <a:bodyPr/>
          <a:lstStyle/>
          <a:p>
            <a:endParaRPr lang="en-US"/>
          </a:p>
        </p:txBody>
      </p:sp>
      <p:sp>
        <p:nvSpPr>
          <p:cNvPr id="17" name="Text 6">
            <a:extLst>
              <a:ext uri="{FF2B5EF4-FFF2-40B4-BE49-F238E27FC236}">
                <a16:creationId xmlns:a16="http://schemas.microsoft.com/office/drawing/2014/main" id="{BE7088C7-DD05-073C-FF1E-B73C15DACF0E}"/>
              </a:ext>
            </a:extLst>
          </p:cNvPr>
          <p:cNvSpPr/>
          <p:nvPr/>
        </p:nvSpPr>
        <p:spPr>
          <a:xfrm>
            <a:off x="9415456" y="415824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K-means</a:t>
            </a:r>
            <a:endParaRPr lang="en-US" sz="2200" dirty="0"/>
          </a:p>
        </p:txBody>
      </p:sp>
      <p:sp>
        <p:nvSpPr>
          <p:cNvPr id="18" name="Text 7">
            <a:extLst>
              <a:ext uri="{FF2B5EF4-FFF2-40B4-BE49-F238E27FC236}">
                <a16:creationId xmlns:a16="http://schemas.microsoft.com/office/drawing/2014/main" id="{2E032D3C-2E32-1C4E-2700-A4BC716B9ACC}"/>
              </a:ext>
            </a:extLst>
          </p:cNvPr>
          <p:cNvSpPr/>
          <p:nvPr/>
        </p:nvSpPr>
        <p:spPr>
          <a:xfrm>
            <a:off x="9415456" y="4648667"/>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Convert continuous values into groups (e.g., Salary into low, medium, high)</a:t>
            </a:r>
            <a:endParaRPr lang="en-US" sz="1750" dirty="0"/>
          </a:p>
        </p:txBody>
      </p:sp>
      <p:pic>
        <p:nvPicPr>
          <p:cNvPr id="11266" name="Picture 2" descr="K-Means Clustering Algorithm - Tpoint Tech">
            <a:extLst>
              <a:ext uri="{FF2B5EF4-FFF2-40B4-BE49-F238E27FC236}">
                <a16:creationId xmlns:a16="http://schemas.microsoft.com/office/drawing/2014/main" id="{CDD754B3-0874-3A37-C2F1-89D3C1F51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106" y="288171"/>
            <a:ext cx="7124700" cy="3594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613AA1-9051-880C-FB3A-2BDCBBB81036}"/>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2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88A12C6-32EA-FEE8-9A1D-0F5B7C3A95BF}"/>
              </a:ext>
            </a:extLst>
          </p:cNvPr>
          <p:cNvSpPr/>
          <p:nvPr/>
        </p:nvSpPr>
        <p:spPr>
          <a:xfrm>
            <a:off x="734796" y="370230"/>
            <a:ext cx="12686236"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Discretisation</a:t>
            </a:r>
            <a:endParaRPr lang="en-US" sz="4450" dirty="0"/>
          </a:p>
        </p:txBody>
      </p:sp>
      <p:sp>
        <p:nvSpPr>
          <p:cNvPr id="4" name="TextBox 3">
            <a:extLst>
              <a:ext uri="{FF2B5EF4-FFF2-40B4-BE49-F238E27FC236}">
                <a16:creationId xmlns:a16="http://schemas.microsoft.com/office/drawing/2014/main" id="{10EF0135-4964-E446-D5F6-3F7DF8888780}"/>
              </a:ext>
            </a:extLst>
          </p:cNvPr>
          <p:cNvSpPr txBox="1"/>
          <p:nvPr/>
        </p:nvSpPr>
        <p:spPr>
          <a:xfrm>
            <a:off x="734796" y="1295974"/>
            <a:ext cx="4441888" cy="2509726"/>
          </a:xfrm>
          <a:prstGeom prst="rect">
            <a:avLst/>
          </a:prstGeom>
          <a:noFill/>
        </p:spPr>
        <p:txBody>
          <a:bodyPr wrap="square">
            <a:spAutoFit/>
          </a:bodyPr>
          <a:lstStyle/>
          <a:p>
            <a:pPr>
              <a:lnSpc>
                <a:spcPct val="150000"/>
              </a:lnSpc>
              <a:spcBef>
                <a:spcPts val="930"/>
              </a:spcBef>
              <a:buNone/>
            </a:pPr>
            <a:r>
              <a:rPr lang="en-AU" sz="2800" b="1" dirty="0">
                <a:solidFill>
                  <a:srgbClr val="000000"/>
                </a:solidFill>
                <a:effectLst/>
                <a:latin typeface="PT Sans" panose="020B0503020203020204" pitchFamily="34" charset="77"/>
                <a:ea typeface="Times New Roman" panose="02020603050405020304" pitchFamily="18" charset="0"/>
              </a:rPr>
              <a:t>Q2</a:t>
            </a:r>
            <a:endParaRPr lang="en-AU" sz="2400" dirty="0">
              <a:effectLst/>
              <a:latin typeface="PT Sans" panose="020B0503020203020204" pitchFamily="34" charset="77"/>
              <a:ea typeface="Times New Roman" panose="02020603050405020304" pitchFamily="18" charset="0"/>
            </a:endParaRPr>
          </a:p>
          <a:p>
            <a:pPr>
              <a:lnSpc>
                <a:spcPct val="150000"/>
              </a:lnSpc>
              <a:spcBef>
                <a:spcPts val="1200"/>
              </a:spcBef>
            </a:pPr>
            <a:r>
              <a:rPr lang="en-AU" sz="1800" dirty="0">
                <a:solidFill>
                  <a:srgbClr val="000000"/>
                </a:solidFill>
                <a:effectLst/>
                <a:latin typeface="PT Sans" panose="020B0503020203020204" pitchFamily="34" charset="77"/>
                <a:ea typeface="Times New Roman" panose="02020603050405020304" pitchFamily="18" charset="0"/>
              </a:rPr>
              <a:t>Discretise the continuous attribute into 2 bins using the (unsupervised) methods of </a:t>
            </a:r>
            <a:r>
              <a:rPr lang="en-AU" sz="1800" b="1" dirty="0">
                <a:solidFill>
                  <a:srgbClr val="000000"/>
                </a:solidFill>
                <a:effectLst/>
                <a:latin typeface="PT Sans" panose="020B0503020203020204" pitchFamily="34" charset="77"/>
                <a:ea typeface="Times New Roman" panose="02020603050405020304" pitchFamily="18" charset="0"/>
              </a:rPr>
              <a:t>equal width</a:t>
            </a:r>
            <a:r>
              <a:rPr lang="en-AU" sz="1800" dirty="0">
                <a:solidFill>
                  <a:srgbClr val="000000"/>
                </a:solidFill>
                <a:effectLst/>
                <a:latin typeface="PT Sans" panose="020B0503020203020204" pitchFamily="34" charset="77"/>
                <a:ea typeface="Times New Roman" panose="02020603050405020304" pitchFamily="18" charset="0"/>
              </a:rPr>
              <a:t>, </a:t>
            </a:r>
            <a:r>
              <a:rPr lang="en-AU" sz="1800" b="1" dirty="0">
                <a:solidFill>
                  <a:srgbClr val="000000"/>
                </a:solidFill>
                <a:effectLst/>
                <a:latin typeface="PT Sans" panose="020B0503020203020204" pitchFamily="34" charset="77"/>
                <a:ea typeface="Times New Roman" panose="02020603050405020304" pitchFamily="18" charset="0"/>
              </a:rPr>
              <a:t>equal frequency</a:t>
            </a:r>
            <a:r>
              <a:rPr lang="en-AU" sz="1800" dirty="0">
                <a:solidFill>
                  <a:srgbClr val="000000"/>
                </a:solidFill>
                <a:effectLst/>
                <a:latin typeface="PT Sans" panose="020B0503020203020204" pitchFamily="34" charset="77"/>
                <a:ea typeface="Times New Roman" panose="02020603050405020304" pitchFamily="18" charset="0"/>
              </a:rPr>
              <a:t>, and </a:t>
            </a:r>
            <a:r>
              <a:rPr lang="en-AU" sz="1800" b="1" dirty="0">
                <a:solidFill>
                  <a:srgbClr val="000000"/>
                </a:solidFill>
                <a:effectLst/>
                <a:latin typeface="PT Sans" panose="020B0503020203020204" pitchFamily="34" charset="77"/>
                <a:ea typeface="Times New Roman" panose="02020603050405020304" pitchFamily="18" charset="0"/>
              </a:rPr>
              <a:t>k-means</a:t>
            </a:r>
            <a:r>
              <a:rPr lang="en-AU" sz="1800" dirty="0">
                <a:solidFill>
                  <a:srgbClr val="000000"/>
                </a:solidFill>
                <a:effectLst/>
                <a:latin typeface="PT Sans" panose="020B0503020203020204" pitchFamily="34" charset="77"/>
                <a:ea typeface="Times New Roman" panose="02020603050405020304" pitchFamily="18" charset="0"/>
              </a:rPr>
              <a:t> (break ties where necessary).</a:t>
            </a:r>
            <a:endParaRPr lang="en-AU" sz="2400" dirty="0">
              <a:effectLst/>
              <a:latin typeface="PT Sans" panose="020B0503020203020204" pitchFamily="34" charset="77"/>
              <a:ea typeface="Times New Roman" panose="02020603050405020304" pitchFamily="18" charset="0"/>
            </a:endParaRPr>
          </a:p>
        </p:txBody>
      </p:sp>
      <p:graphicFrame>
        <p:nvGraphicFramePr>
          <p:cNvPr id="5" name="Table 4">
            <a:extLst>
              <a:ext uri="{FF2B5EF4-FFF2-40B4-BE49-F238E27FC236}">
                <a16:creationId xmlns:a16="http://schemas.microsoft.com/office/drawing/2014/main" id="{D0DE3AD0-A4A1-8550-6A9D-3793BEF47995}"/>
              </a:ext>
            </a:extLst>
          </p:cNvPr>
          <p:cNvGraphicFramePr>
            <a:graphicFrameLocks noGrp="1"/>
          </p:cNvGraphicFramePr>
          <p:nvPr>
            <p:extLst>
              <p:ext uri="{D42A27DB-BD31-4B8C-83A1-F6EECF244321}">
                <p14:modId xmlns:p14="http://schemas.microsoft.com/office/powerpoint/2010/main" val="609247347"/>
              </p:ext>
            </p:extLst>
          </p:nvPr>
        </p:nvGraphicFramePr>
        <p:xfrm>
          <a:off x="5732779" y="936063"/>
          <a:ext cx="8136841" cy="6354684"/>
        </p:xfrm>
        <a:graphic>
          <a:graphicData uri="http://schemas.openxmlformats.org/drawingml/2006/table">
            <a:tbl>
              <a:tblPr firstRow="1" firstCol="1" bandRow="1">
                <a:tableStyleId>{8799B23B-EC83-4686-B30A-512413B5E67A}</a:tableStyleId>
              </a:tblPr>
              <a:tblGrid>
                <a:gridCol w="1863196">
                  <a:extLst>
                    <a:ext uri="{9D8B030D-6E8A-4147-A177-3AD203B41FA5}">
                      <a16:colId xmlns:a16="http://schemas.microsoft.com/office/drawing/2014/main" val="4210459941"/>
                    </a:ext>
                  </a:extLst>
                </a:gridCol>
                <a:gridCol w="2569274">
                  <a:extLst>
                    <a:ext uri="{9D8B030D-6E8A-4147-A177-3AD203B41FA5}">
                      <a16:colId xmlns:a16="http://schemas.microsoft.com/office/drawing/2014/main" val="1142350849"/>
                    </a:ext>
                  </a:extLst>
                </a:gridCol>
                <a:gridCol w="3704371">
                  <a:extLst>
                    <a:ext uri="{9D8B030D-6E8A-4147-A177-3AD203B41FA5}">
                      <a16:colId xmlns:a16="http://schemas.microsoft.com/office/drawing/2014/main" val="491231653"/>
                    </a:ext>
                  </a:extLst>
                </a:gridCol>
              </a:tblGrid>
              <a:tr h="706076">
                <a:tc>
                  <a:txBody>
                    <a:bodyPr/>
                    <a:lstStyle/>
                    <a:p>
                      <a:pPr algn="r">
                        <a:spcBef>
                          <a:spcPts val="1200"/>
                        </a:spcBef>
                        <a:buNone/>
                      </a:pPr>
                      <a:r>
                        <a:rPr lang="en-AU" sz="2100" kern="100">
                          <a:effectLst/>
                        </a:rPr>
                        <a:t>ID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Color</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Weight (g)</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1230336952"/>
                  </a:ext>
                </a:extLst>
              </a:tr>
              <a:tr h="706076">
                <a:tc>
                  <a:txBody>
                    <a:bodyPr/>
                    <a:lstStyle/>
                    <a:p>
                      <a:pPr algn="r">
                        <a:spcBef>
                          <a:spcPts val="1200"/>
                        </a:spcBef>
                        <a:buNone/>
                      </a:pPr>
                      <a:r>
                        <a:rPr lang="en-AU" sz="2100" kern="100">
                          <a:effectLst/>
                        </a:rPr>
                        <a:t>1</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1021.2</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1721749277"/>
                  </a:ext>
                </a:extLst>
              </a:tr>
              <a:tr h="706076">
                <a:tc>
                  <a:txBody>
                    <a:bodyPr/>
                    <a:lstStyle/>
                    <a:p>
                      <a:pPr algn="r">
                        <a:spcBef>
                          <a:spcPts val="1200"/>
                        </a:spcBef>
                        <a:buNone/>
                      </a:pPr>
                      <a:r>
                        <a:rPr lang="en-AU" sz="2100" kern="100">
                          <a:effectLst/>
                        </a:rPr>
                        <a:t>2</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1027.0</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028964385"/>
                  </a:ext>
                </a:extLst>
              </a:tr>
              <a:tr h="706076">
                <a:tc>
                  <a:txBody>
                    <a:bodyPr/>
                    <a:lstStyle/>
                    <a:p>
                      <a:pPr algn="r">
                        <a:spcBef>
                          <a:spcPts val="1200"/>
                        </a:spcBef>
                        <a:buNone/>
                      </a:pPr>
                      <a:r>
                        <a:rPr lang="en-AU" sz="2100" kern="100">
                          <a:effectLst/>
                        </a:rPr>
                        <a:t>3</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Red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1012.5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151896463"/>
                  </a:ext>
                </a:extLst>
              </a:tr>
              <a:tr h="706076">
                <a:tc>
                  <a:txBody>
                    <a:bodyPr/>
                    <a:lstStyle/>
                    <a:p>
                      <a:pPr algn="r">
                        <a:spcBef>
                          <a:spcPts val="1200"/>
                        </a:spcBef>
                        <a:buNone/>
                      </a:pPr>
                      <a:r>
                        <a:rPr lang="en-AU" sz="2100" kern="100" dirty="0">
                          <a:effectLst/>
                        </a:rPr>
                        <a:t>4</a:t>
                      </a:r>
                      <a:endParaRPr lang="en-AU" sz="2700" kern="100" dirty="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Blue</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1010.4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925549297"/>
                  </a:ext>
                </a:extLst>
              </a:tr>
              <a:tr h="706076">
                <a:tc>
                  <a:txBody>
                    <a:bodyPr/>
                    <a:lstStyle/>
                    <a:p>
                      <a:pPr algn="r">
                        <a:spcBef>
                          <a:spcPts val="1200"/>
                        </a:spcBef>
                        <a:buNone/>
                      </a:pPr>
                      <a:r>
                        <a:rPr lang="en-AU" sz="2100" kern="100">
                          <a:effectLst/>
                        </a:rPr>
                        <a:t>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Blue</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1019.5</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3967322233"/>
                  </a:ext>
                </a:extLst>
              </a:tr>
              <a:tr h="706076">
                <a:tc>
                  <a:txBody>
                    <a:bodyPr/>
                    <a:lstStyle/>
                    <a:p>
                      <a:pPr algn="r">
                        <a:spcBef>
                          <a:spcPts val="1200"/>
                        </a:spcBef>
                        <a:buNone/>
                      </a:pPr>
                      <a:r>
                        <a:rPr lang="en-AU" sz="2100" kern="100">
                          <a:effectLst/>
                        </a:rPr>
                        <a:t>6</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1016.4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902972785"/>
                  </a:ext>
                </a:extLst>
              </a:tr>
              <a:tr h="706076">
                <a:tc>
                  <a:txBody>
                    <a:bodyPr/>
                    <a:lstStyle/>
                    <a:p>
                      <a:pPr algn="r">
                        <a:spcBef>
                          <a:spcPts val="1200"/>
                        </a:spcBef>
                        <a:buNone/>
                      </a:pPr>
                      <a:r>
                        <a:rPr lang="en-AU" sz="2100" kern="100">
                          <a:effectLst/>
                        </a:rPr>
                        <a:t>7</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995.4</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612432397"/>
                  </a:ext>
                </a:extLst>
              </a:tr>
              <a:tr h="706076">
                <a:tc>
                  <a:txBody>
                    <a:bodyPr/>
                    <a:lstStyle/>
                    <a:p>
                      <a:pPr algn="r">
                        <a:spcBef>
                          <a:spcPts val="1200"/>
                        </a:spcBef>
                        <a:buNone/>
                      </a:pPr>
                      <a:r>
                        <a:rPr lang="en-AU" sz="2100" kern="100">
                          <a:effectLst/>
                        </a:rPr>
                        <a:t>8</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a:effectLst/>
                        </a:rPr>
                        <a:t>Gold</a:t>
                      </a:r>
                      <a:endParaRPr lang="en-AU" sz="2700" kern="100">
                        <a:effectLst/>
                        <a:latin typeface="Times New Roman" panose="02020603050405020304" pitchFamily="18" charset="0"/>
                        <a:ea typeface="Times New Roman" panose="02020603050405020304" pitchFamily="18" charset="0"/>
                      </a:endParaRPr>
                    </a:p>
                  </a:txBody>
                  <a:tcPr marL="157606" marR="157606" marT="157606" marB="157606" anchor="ctr"/>
                </a:tc>
                <a:tc>
                  <a:txBody>
                    <a:bodyPr/>
                    <a:lstStyle/>
                    <a:p>
                      <a:pPr algn="r">
                        <a:spcBef>
                          <a:spcPts val="1200"/>
                        </a:spcBef>
                        <a:buNone/>
                      </a:pPr>
                      <a:r>
                        <a:rPr lang="en-AU" sz="2100" kern="100" dirty="0">
                          <a:effectLst/>
                        </a:rPr>
                        <a:t>1012.8</a:t>
                      </a:r>
                      <a:endParaRPr lang="en-AU" sz="2700" kern="100" dirty="0">
                        <a:effectLst/>
                        <a:latin typeface="Times New Roman" panose="02020603050405020304" pitchFamily="18" charset="0"/>
                        <a:ea typeface="Times New Roman" panose="02020603050405020304" pitchFamily="18" charset="0"/>
                      </a:endParaRPr>
                    </a:p>
                  </a:txBody>
                  <a:tcPr marL="157606" marR="157606" marT="157606" marB="157606" anchor="ctr"/>
                </a:tc>
                <a:extLst>
                  <a:ext uri="{0D108BD9-81ED-4DB2-BD59-A6C34878D82A}">
                    <a16:rowId xmlns:a16="http://schemas.microsoft.com/office/drawing/2014/main" val="2678674343"/>
                  </a:ext>
                </a:extLst>
              </a:tr>
            </a:tbl>
          </a:graphicData>
        </a:graphic>
      </p:graphicFrame>
      <p:sp>
        <p:nvSpPr>
          <p:cNvPr id="6" name="Text 2">
            <a:extLst>
              <a:ext uri="{FF2B5EF4-FFF2-40B4-BE49-F238E27FC236}">
                <a16:creationId xmlns:a16="http://schemas.microsoft.com/office/drawing/2014/main" id="{0F356FC8-491E-7F67-ABDC-8AFFDFCCC04E}"/>
              </a:ext>
            </a:extLst>
          </p:cNvPr>
          <p:cNvSpPr/>
          <p:nvPr/>
        </p:nvSpPr>
        <p:spPr>
          <a:xfrm>
            <a:off x="8580938" y="54225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Discrete</a:t>
            </a:r>
            <a:endParaRPr lang="en-US" sz="2200" dirty="0"/>
          </a:p>
        </p:txBody>
      </p:sp>
      <p:sp>
        <p:nvSpPr>
          <p:cNvPr id="7" name="Text 4">
            <a:extLst>
              <a:ext uri="{FF2B5EF4-FFF2-40B4-BE49-F238E27FC236}">
                <a16:creationId xmlns:a16="http://schemas.microsoft.com/office/drawing/2014/main" id="{98079F51-DE1B-2833-EE56-4F85202C6E82}"/>
              </a:ext>
            </a:extLst>
          </p:cNvPr>
          <p:cNvSpPr/>
          <p:nvPr/>
        </p:nvSpPr>
        <p:spPr>
          <a:xfrm>
            <a:off x="11795165" y="5175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Continuous</a:t>
            </a:r>
            <a:endParaRPr lang="en-US" sz="2200" dirty="0"/>
          </a:p>
        </p:txBody>
      </p:sp>
      <p:sp>
        <p:nvSpPr>
          <p:cNvPr id="8" name="Rectangle 7">
            <a:extLst>
              <a:ext uri="{FF2B5EF4-FFF2-40B4-BE49-F238E27FC236}">
                <a16:creationId xmlns:a16="http://schemas.microsoft.com/office/drawing/2014/main" id="{9915A009-18E2-6185-BB51-19504F2185D4}"/>
              </a:ext>
            </a:extLst>
          </p:cNvPr>
          <p:cNvSpPr/>
          <p:nvPr/>
        </p:nvSpPr>
        <p:spPr>
          <a:xfrm>
            <a:off x="12719713" y="7572792"/>
            <a:ext cx="1910687" cy="6568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54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1370</TotalTime>
  <Words>4066</Words>
  <Application>Microsoft Macintosh PowerPoint</Application>
  <PresentationFormat>Custom</PresentationFormat>
  <Paragraphs>881</Paragraphs>
  <Slides>38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Cambria Math</vt:lpstr>
      <vt:lpstr>Platypi Medium</vt:lpstr>
      <vt:lpstr>PT Sans</vt:lpstr>
      <vt:lpstr>Aptos</vt:lpstr>
      <vt:lpstr>STIXMathJax_Main</vt:lpstr>
      <vt:lpstr>Times New Roman</vt:lpstr>
      <vt:lpstr>Arial</vt:lpstr>
      <vt:lpstr>PT Serif</vt:lpstr>
      <vt:lpstr>Helvetica Neue</vt:lpstr>
      <vt:lpstr>Google Sans</vt:lpstr>
      <vt:lpstr>DM Sans</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Rinu Ann Sebastian</cp:lastModifiedBy>
  <cp:revision>17</cp:revision>
  <dcterms:created xsi:type="dcterms:W3CDTF">2025-03-28T02:31:58Z</dcterms:created>
  <dcterms:modified xsi:type="dcterms:W3CDTF">2025-04-30T07:57:36Z</dcterms:modified>
</cp:coreProperties>
</file>