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42"/>
  </p:notesMasterIdLst>
  <p:sldIdLst>
    <p:sldId id="301" r:id="rId2"/>
    <p:sldId id="256" r:id="rId3"/>
    <p:sldId id="257" r:id="rId4"/>
    <p:sldId id="267" r:id="rId5"/>
    <p:sldId id="269" r:id="rId6"/>
    <p:sldId id="268" r:id="rId7"/>
    <p:sldId id="266" r:id="rId8"/>
    <p:sldId id="270" r:id="rId9"/>
    <p:sldId id="271" r:id="rId10"/>
    <p:sldId id="272" r:id="rId11"/>
    <p:sldId id="273" r:id="rId12"/>
    <p:sldId id="276" r:id="rId13"/>
    <p:sldId id="274" r:id="rId14"/>
    <p:sldId id="277" r:id="rId15"/>
    <p:sldId id="258" r:id="rId16"/>
    <p:sldId id="259" r:id="rId17"/>
    <p:sldId id="280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62" r:id="rId40"/>
    <p:sldId id="265" r:id="rId41"/>
  </p:sldIdLst>
  <p:sldSz cx="14630400" cy="8229600"/>
  <p:notesSz cx="8229600" cy="14630400"/>
  <p:embeddedFontLst>
    <p:embeddedFont>
      <p:font typeface="Arial Unicode MS" panose="020B0604020202020204" pitchFamily="34" charset="-128"/>
      <p:regular r:id="rId43"/>
    </p:embeddedFont>
    <p:embeddedFont>
      <p:font typeface="Cambria Math" panose="02040503050406030204" pitchFamily="18" charset="0"/>
      <p:regular r:id="rId44"/>
    </p:embeddedFont>
    <p:embeddedFont>
      <p:font typeface="Corben" panose="020F0503020000020004" pitchFamily="34" charset="0"/>
      <p:regular r:id="rId45"/>
    </p:embeddedFont>
    <p:embeddedFont>
      <p:font typeface="Nobile" panose="02000503050000020004" pitchFamily="2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72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9ACE-A049-8706-B2D4-03AC1ACE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0832A-E69F-07A5-42DD-F07ED2D1F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DA019C-5201-792B-6968-2C4DC524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1D803-7D53-E207-7DD6-F9DD7B1E1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48BAC-BCC9-F85C-D409-5BEDA42C7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8C37F0-CF0D-FDFE-29C4-1D56B89A1E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E103E-0BA1-4B39-40C0-549ADCB34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C3937-C9F6-7AB0-D2E1-927DCCCF3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B122-005B-5945-A546-E417E910A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DB4E-61B4-F68A-44E8-FF002D19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1F6E-44DC-CF9C-5ED7-A8408F4B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65AF-2E06-2F32-E015-1C718EAE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3F50-59ED-A6F2-379B-CF8CF21D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9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942C-3E26-B9E2-B35B-3D9A7C27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4550-7767-74BF-2042-BCD280C6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868A-28F1-1B42-ECC5-70C343B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65CC-B379-8234-BD47-7D21BC42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AE36-827D-F396-7F8D-51EBCDB4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7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93583-D281-F078-D3CE-8CFA73EB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18A4B-230F-EBF6-ECE8-C4CC7801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02F9-1483-73D8-B8FE-AAE13D92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A17F-B75D-C326-5284-7AC006F5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B140-8E17-ABE2-C7B6-308B9568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24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05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72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8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79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033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84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AEC4-9D6D-192C-4BE7-5AE0F1E1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7A7A-F6A2-DB57-CC52-43B2DBB2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0A60-EA59-D596-9E6F-4D9F026E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D599-F6D8-800F-334E-5AFC3C4E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4894-D314-4254-496D-94947662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84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38D-9E78-7465-68AA-7A269C7F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504B-101D-8F76-B3C5-3EF0D90E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617F-F755-6DD9-7FC4-77EE9E9A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463F-2C22-640A-65BD-D08B278C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71BF-FEAA-EDEE-7C91-44B39AA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6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656-7B3E-F822-ADB3-2F31114B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E5F8-2BA7-A00E-FE86-623AAB4A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7A547-808C-F25C-C7FA-D78FCF4B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2362-6633-D410-8740-57861348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9588-F014-D72F-C497-44958985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9C28-B604-47F4-1F5E-7410C5F1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8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35F3-3855-330C-045B-DD52BAD2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2383B-5E32-5C7F-1A0C-DCFFB98D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D4B7E-F9EF-44EB-61A7-0CD1F6A2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80570-6EEB-FA49-C81B-6284D59D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950D7-6A33-4752-EE2B-0E972F091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2F429-1CC2-BBD6-3717-919CAF9D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A2EE2-445B-2F3C-DCB3-11A61E6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1EEE9-510D-F8FB-0809-C8D98BA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2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FD2-54BD-6649-5969-5EDEFFFB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CB2BE-95C4-9B62-C7E7-D7687129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B1ACE-0B98-C171-6768-61E8B4E7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0F892-DD01-F22C-555B-ED79DED9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8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41FB5-0B37-CF70-9250-930A94B6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A64F7-CC85-2F99-0F74-6DF01597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25454-A908-BEC0-4494-76FFE891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60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AACC-B5C3-3697-27C0-BC7047B5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5E37-E04A-5667-FFBA-6ADECD6B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D1882-6032-FE07-1D08-AF9EDB34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D01A-B57A-7A96-A60D-B4E30ED2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5A5D-9F8B-E38A-D76A-0321DA6F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1A6C-F01E-30E3-8EC8-EBEEA872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8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A86-B702-6A37-CB85-4625D7DF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36E90-CF75-2F23-C7E1-A2B6CADCA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DD0EA-F771-D846-1A70-3FB77B1D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E17EE-5355-E07A-4C72-F2C11F3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EEC9-CCB1-0CEE-3095-8B90AC5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AE14B-6DBF-1C0A-E75C-DE95CF96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4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A1C3B-D0F3-8D06-048A-BE5B564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5D75C-C743-7FCD-88BA-8F801579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78BB-62FC-8CAB-CB1D-AA6791679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D52A5-124A-7343-9C5D-7C2E3B50402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287F-5EC5-D532-B4FE-13AA1C29E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8A4E-3FD5-484E-A623-54EB3D1A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3D7A7-9BDD-EB47-891B-3698C462F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8" r:id="rId16"/>
    <p:sldLayoutId id="2147483681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109.0057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A5360D-5AD9-4567-FA4C-411B55A8551D}"/>
              </a:ext>
            </a:extLst>
          </p:cNvPr>
          <p:cNvSpPr/>
          <p:nvPr/>
        </p:nvSpPr>
        <p:spPr>
          <a:xfrm>
            <a:off x="2020186" y="985723"/>
            <a:ext cx="10731795" cy="6258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COMP30027 MACHINE LEARNING</a:t>
            </a: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TUTORIAL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Workshop - 4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1D596-8E94-8EF9-1544-B09941F32F04}"/>
              </a:ext>
            </a:extLst>
          </p:cNvPr>
          <p:cNvSpPr/>
          <p:nvPr/>
        </p:nvSpPr>
        <p:spPr>
          <a:xfrm>
            <a:off x="12777849" y="7528956"/>
            <a:ext cx="1852551" cy="70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B7BD9AD-0FDB-0559-A05D-71DDEF960269}"/>
              </a:ext>
            </a:extLst>
          </p:cNvPr>
          <p:cNvSpPr/>
          <p:nvPr/>
        </p:nvSpPr>
        <p:spPr>
          <a:xfrm>
            <a:off x="705683" y="554593"/>
            <a:ext cx="10117098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Baseline vs Benchmark</a:t>
            </a:r>
            <a:endParaRPr lang="en-US" sz="39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9C405-9181-5895-264E-648504C97E9F}"/>
              </a:ext>
            </a:extLst>
          </p:cNvPr>
          <p:cNvSpPr txBox="1"/>
          <p:nvPr/>
        </p:nvSpPr>
        <p:spPr>
          <a:xfrm>
            <a:off x="1197033" y="264997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Baseline</a:t>
            </a:r>
            <a:r>
              <a:rPr lang="en-US" sz="1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: </a:t>
            </a:r>
            <a:r>
              <a:rPr lang="en-AU" dirty="0"/>
              <a:t>starting point for comparison</a:t>
            </a:r>
            <a:r>
              <a:rPr lang="en-US" sz="1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2011D-D433-B5CF-C83C-9F64DCB2F867}"/>
              </a:ext>
            </a:extLst>
          </p:cNvPr>
          <p:cNvSpPr txBox="1"/>
          <p:nvPr/>
        </p:nvSpPr>
        <p:spPr>
          <a:xfrm>
            <a:off x="7946967" y="2649974"/>
            <a:ext cx="6267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Benchmark:  </a:t>
            </a:r>
            <a:r>
              <a:rPr lang="en-AU" dirty="0"/>
              <a:t>known standard or state-of-the-art that you compare your model against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D0F61-8D45-1234-4675-0F976A1EEEE4}"/>
              </a:ext>
            </a:extLst>
          </p:cNvPr>
          <p:cNvSpPr txBox="1"/>
          <p:nvPr/>
        </p:nvSpPr>
        <p:spPr>
          <a:xfrm>
            <a:off x="1607869" y="3561278"/>
            <a:ext cx="41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Zero-R Rule</a:t>
            </a:r>
            <a:r>
              <a:rPr lang="en-AU" dirty="0"/>
              <a:t> (0-R)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One Rule </a:t>
            </a:r>
            <a:r>
              <a:rPr lang="en-AU" dirty="0"/>
              <a:t>(1-R 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CA250-B7B4-0173-737B-B8C5285A6D08}"/>
              </a:ext>
            </a:extLst>
          </p:cNvPr>
          <p:cNvSpPr txBox="1"/>
          <p:nvPr/>
        </p:nvSpPr>
        <p:spPr>
          <a:xfrm>
            <a:off x="8512233" y="3773978"/>
            <a:ext cx="223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1E15AFF7-4DD1-DD38-A3DC-CFB5C2B80255}"/>
              </a:ext>
            </a:extLst>
          </p:cNvPr>
          <p:cNvSpPr/>
          <p:nvPr/>
        </p:nvSpPr>
        <p:spPr>
          <a:xfrm>
            <a:off x="793790" y="4911869"/>
            <a:ext cx="3664863" cy="2773799"/>
          </a:xfrm>
          <a:prstGeom prst="roundRect">
            <a:avLst>
              <a:gd name="adj" fmla="val 3435"/>
            </a:avLst>
          </a:prstGeom>
          <a:solidFill>
            <a:schemeClr val="bg1">
              <a:lumMod val="85000"/>
            </a:schemeClr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4755387A-0759-9010-E4CE-EBCD6B05357A}"/>
              </a:ext>
            </a:extLst>
          </p:cNvPr>
          <p:cNvSpPr/>
          <p:nvPr/>
        </p:nvSpPr>
        <p:spPr>
          <a:xfrm>
            <a:off x="1028224" y="5146303"/>
            <a:ext cx="3095149" cy="3543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Zero-R (Majority Class)</a:t>
            </a:r>
            <a:endParaRPr lang="en-US" sz="22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9078D9AE-EC0D-67A3-5A4F-C982BE6B9F5D}"/>
              </a:ext>
            </a:extLst>
          </p:cNvPr>
          <p:cNvSpPr/>
          <p:nvPr/>
        </p:nvSpPr>
        <p:spPr>
          <a:xfrm>
            <a:off x="1028224" y="5636721"/>
            <a:ext cx="3195995" cy="1814513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Always predicts the most frequent class. Simplest possible classifier. Implementation requires just a counter.</a:t>
            </a:r>
            <a:endParaRPr lang="en-US" sz="1750" dirty="0"/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949CA14E-6DA2-5F5C-B9CB-02C4E554AEBC}"/>
              </a:ext>
            </a:extLst>
          </p:cNvPr>
          <p:cNvSpPr/>
          <p:nvPr/>
        </p:nvSpPr>
        <p:spPr>
          <a:xfrm>
            <a:off x="4685467" y="4911869"/>
            <a:ext cx="3664863" cy="2773799"/>
          </a:xfrm>
          <a:prstGeom prst="roundRect">
            <a:avLst>
              <a:gd name="adj" fmla="val 3435"/>
            </a:avLst>
          </a:prstGeom>
          <a:solidFill>
            <a:schemeClr val="bg1">
              <a:lumMod val="85000"/>
            </a:schemeClr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8B51408B-4FE2-3287-EB82-1DDA38DE694D}"/>
              </a:ext>
            </a:extLst>
          </p:cNvPr>
          <p:cNvSpPr/>
          <p:nvPr/>
        </p:nvSpPr>
        <p:spPr>
          <a:xfrm>
            <a:off x="4919901" y="5146303"/>
            <a:ext cx="2835235" cy="3543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One-R (Single Rule)</a:t>
            </a:r>
            <a:endParaRPr lang="en-US" sz="220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5562DDF2-1A0F-01DC-012E-33503226654E}"/>
              </a:ext>
            </a:extLst>
          </p:cNvPr>
          <p:cNvSpPr/>
          <p:nvPr/>
        </p:nvSpPr>
        <p:spPr>
          <a:xfrm>
            <a:off x="4919901" y="5636721"/>
            <a:ext cx="3195995" cy="145161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Generates one rule based on one feature. Finds the attribute with minimum error rate.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129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B0E331-AB90-9ED3-9369-8BFE937F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26515"/>
              </p:ext>
            </p:extLst>
          </p:nvPr>
        </p:nvGraphicFramePr>
        <p:xfrm>
          <a:off x="3612198" y="1534450"/>
          <a:ext cx="7406004" cy="2988461"/>
        </p:xfrm>
        <a:graphic>
          <a:graphicData uri="http://schemas.openxmlformats.org/drawingml/2006/table">
            <a:tbl>
              <a:tblPr/>
              <a:tblGrid>
                <a:gridCol w="1234334">
                  <a:extLst>
                    <a:ext uri="{9D8B030D-6E8A-4147-A177-3AD203B41FA5}">
                      <a16:colId xmlns:a16="http://schemas.microsoft.com/office/drawing/2014/main" val="1530088455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2991939992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388520935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034278927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661588893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126626293"/>
                    </a:ext>
                  </a:extLst>
                </a:gridCol>
              </a:tblGrid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8217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5188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9382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3087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3716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44205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1571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5C83E6B-07C1-31E3-3457-36420308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3028681"/>
            <a:ext cx="85875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130F9C-55C0-9FA0-28B2-9099EC78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80054"/>
              </p:ext>
            </p:extLst>
          </p:nvPr>
        </p:nvGraphicFramePr>
        <p:xfrm>
          <a:off x="3612198" y="5169243"/>
          <a:ext cx="7406004" cy="1713696"/>
        </p:xfrm>
        <a:graphic>
          <a:graphicData uri="http://schemas.openxmlformats.org/drawingml/2006/table">
            <a:tbl>
              <a:tblPr/>
              <a:tblGrid>
                <a:gridCol w="1234334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96CEF2-1F30-5864-1A21-90473A254ECD}"/>
              </a:ext>
            </a:extLst>
          </p:cNvPr>
          <p:cNvSpPr txBox="1"/>
          <p:nvPr/>
        </p:nvSpPr>
        <p:spPr>
          <a:xfrm>
            <a:off x="1642643" y="116511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Training set: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BE809-59AC-06ED-739A-6962677549FD}"/>
              </a:ext>
            </a:extLst>
          </p:cNvPr>
          <p:cNvSpPr txBox="1"/>
          <p:nvPr/>
        </p:nvSpPr>
        <p:spPr>
          <a:xfrm>
            <a:off x="1762298" y="476219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 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3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630BA-8E97-7835-59B2-338130E3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A338B3-1409-1971-CB1C-1D4256C752C6}"/>
              </a:ext>
            </a:extLst>
          </p:cNvPr>
          <p:cNvGraphicFramePr>
            <a:graphicFrameLocks noGrp="1"/>
          </p:cNvGraphicFramePr>
          <p:nvPr/>
        </p:nvGraphicFramePr>
        <p:xfrm>
          <a:off x="3612198" y="1534450"/>
          <a:ext cx="7406004" cy="2988461"/>
        </p:xfrm>
        <a:graphic>
          <a:graphicData uri="http://schemas.openxmlformats.org/drawingml/2006/table">
            <a:tbl>
              <a:tblPr/>
              <a:tblGrid>
                <a:gridCol w="1234334">
                  <a:extLst>
                    <a:ext uri="{9D8B030D-6E8A-4147-A177-3AD203B41FA5}">
                      <a16:colId xmlns:a16="http://schemas.microsoft.com/office/drawing/2014/main" val="1530088455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2991939992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388520935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034278927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661588893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126626293"/>
                    </a:ext>
                  </a:extLst>
                </a:gridCol>
              </a:tblGrid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8217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5188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9382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3087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3716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44205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1571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2E57B0B-3292-7F11-376A-3979C8BC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3028681"/>
            <a:ext cx="85875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95B37-B4DC-A431-898A-D7CA0AB29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76272"/>
              </p:ext>
            </p:extLst>
          </p:nvPr>
        </p:nvGraphicFramePr>
        <p:xfrm>
          <a:off x="3612198" y="5169243"/>
          <a:ext cx="7406004" cy="1713696"/>
        </p:xfrm>
        <a:graphic>
          <a:graphicData uri="http://schemas.openxmlformats.org/drawingml/2006/table">
            <a:tbl>
              <a:tblPr/>
              <a:tblGrid>
                <a:gridCol w="1234334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9CDB7-8636-D981-80D4-B6545016E1A5}"/>
              </a:ext>
            </a:extLst>
          </p:cNvPr>
          <p:cNvSpPr txBox="1"/>
          <p:nvPr/>
        </p:nvSpPr>
        <p:spPr>
          <a:xfrm>
            <a:off x="1642643" y="116511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Training set: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2C0D-CF30-A501-51DD-6C71B1157870}"/>
              </a:ext>
            </a:extLst>
          </p:cNvPr>
          <p:cNvSpPr txBox="1"/>
          <p:nvPr/>
        </p:nvSpPr>
        <p:spPr>
          <a:xfrm>
            <a:off x="1762298" y="476219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 set: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4721ACC-0F55-6B77-4662-275CC47612CF}"/>
              </a:ext>
            </a:extLst>
          </p:cNvPr>
          <p:cNvSpPr/>
          <p:nvPr/>
        </p:nvSpPr>
        <p:spPr>
          <a:xfrm>
            <a:off x="11018202" y="2876204"/>
            <a:ext cx="519863" cy="10474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B59CA-9CC7-044A-318F-070696EAFDD1}"/>
              </a:ext>
            </a:extLst>
          </p:cNvPr>
          <p:cNvSpPr txBox="1"/>
          <p:nvPr/>
        </p:nvSpPr>
        <p:spPr>
          <a:xfrm>
            <a:off x="11638908" y="32152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53DC2-906A-D197-AC85-DDE32C0D775D}"/>
              </a:ext>
            </a:extLst>
          </p:cNvPr>
          <p:cNvSpPr/>
          <p:nvPr/>
        </p:nvSpPr>
        <p:spPr>
          <a:xfrm>
            <a:off x="10590415" y="1978430"/>
            <a:ext cx="427787" cy="747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A025B-845E-5EDE-FA38-A702458CA131}"/>
              </a:ext>
            </a:extLst>
          </p:cNvPr>
          <p:cNvSpPr/>
          <p:nvPr/>
        </p:nvSpPr>
        <p:spPr>
          <a:xfrm>
            <a:off x="10590414" y="4074024"/>
            <a:ext cx="427787" cy="448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FF21C735-52FE-19F6-B85C-AB33AD30AE28}"/>
              </a:ext>
            </a:extLst>
          </p:cNvPr>
          <p:cNvSpPr/>
          <p:nvPr/>
        </p:nvSpPr>
        <p:spPr>
          <a:xfrm>
            <a:off x="1006475" y="288814"/>
            <a:ext cx="10117098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Zero-R Rule (0-R)</a:t>
            </a:r>
          </a:p>
          <a:p>
            <a:pPr marL="0" indent="0" algn="l">
              <a:lnSpc>
                <a:spcPts val="4950"/>
              </a:lnSpc>
              <a:buNone/>
            </a:pPr>
            <a:endParaRPr lang="en-US" sz="3950" dirty="0">
              <a:solidFill>
                <a:srgbClr val="1B1B27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E1483-71EB-77AD-DBA8-1FC4C7589082}"/>
              </a:ext>
            </a:extLst>
          </p:cNvPr>
          <p:cNvSpPr txBox="1"/>
          <p:nvPr/>
        </p:nvSpPr>
        <p:spPr>
          <a:xfrm>
            <a:off x="10014155" y="4683099"/>
            <a:ext cx="414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It’s a tie, so you can choose either N or Y</a:t>
            </a:r>
          </a:p>
        </p:txBody>
      </p:sp>
    </p:spTree>
    <p:extLst>
      <p:ext uri="{BB962C8B-B14F-4D97-AF65-F5344CB8AC3E}">
        <p14:creationId xmlns:p14="http://schemas.microsoft.com/office/powerpoint/2010/main" val="37349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D8A8887-2339-9224-3F30-65D9B6BDF39E}"/>
              </a:ext>
            </a:extLst>
          </p:cNvPr>
          <p:cNvSpPr/>
          <p:nvPr/>
        </p:nvSpPr>
        <p:spPr>
          <a:xfrm>
            <a:off x="1139478" y="588072"/>
            <a:ext cx="10117098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One-R Rule (1-R)</a:t>
            </a:r>
          </a:p>
          <a:p>
            <a:pPr marL="0" indent="0" algn="l">
              <a:lnSpc>
                <a:spcPts val="4950"/>
              </a:lnSpc>
              <a:buNone/>
            </a:pPr>
            <a:endParaRPr lang="en-US" sz="3950" dirty="0">
              <a:solidFill>
                <a:srgbClr val="1B1B27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002D30-4AD0-388D-CB7E-4647A9E35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69549"/>
              </p:ext>
            </p:extLst>
          </p:nvPr>
        </p:nvGraphicFramePr>
        <p:xfrm>
          <a:off x="476065" y="2595716"/>
          <a:ext cx="6145799" cy="3126340"/>
        </p:xfrm>
        <a:graphic>
          <a:graphicData uri="http://schemas.openxmlformats.org/drawingml/2006/table">
            <a:tbl>
              <a:tblPr/>
              <a:tblGrid>
                <a:gridCol w="833723">
                  <a:extLst>
                    <a:ext uri="{9D8B030D-6E8A-4147-A177-3AD203B41FA5}">
                      <a16:colId xmlns:a16="http://schemas.microsoft.com/office/drawing/2014/main" val="1530088455"/>
                    </a:ext>
                  </a:extLst>
                </a:gridCol>
                <a:gridCol w="1214876">
                  <a:extLst>
                    <a:ext uri="{9D8B030D-6E8A-4147-A177-3AD203B41FA5}">
                      <a16:colId xmlns:a16="http://schemas.microsoft.com/office/drawing/2014/main" val="2991939992"/>
                    </a:ext>
                  </a:extLst>
                </a:gridCol>
                <a:gridCol w="1024300">
                  <a:extLst>
                    <a:ext uri="{9D8B030D-6E8A-4147-A177-3AD203B41FA5}">
                      <a16:colId xmlns:a16="http://schemas.microsoft.com/office/drawing/2014/main" val="3388520935"/>
                    </a:ext>
                  </a:extLst>
                </a:gridCol>
                <a:gridCol w="1024300">
                  <a:extLst>
                    <a:ext uri="{9D8B030D-6E8A-4147-A177-3AD203B41FA5}">
                      <a16:colId xmlns:a16="http://schemas.microsoft.com/office/drawing/2014/main" val="3034278927"/>
                    </a:ext>
                  </a:extLst>
                </a:gridCol>
                <a:gridCol w="1024300">
                  <a:extLst>
                    <a:ext uri="{9D8B030D-6E8A-4147-A177-3AD203B41FA5}">
                      <a16:colId xmlns:a16="http://schemas.microsoft.com/office/drawing/2014/main" val="1661588893"/>
                    </a:ext>
                  </a:extLst>
                </a:gridCol>
                <a:gridCol w="1024300">
                  <a:extLst>
                    <a:ext uri="{9D8B030D-6E8A-4147-A177-3AD203B41FA5}">
                      <a16:colId xmlns:a16="http://schemas.microsoft.com/office/drawing/2014/main" val="3126626293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821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51884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9382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30871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37169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44205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157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1470DC-FD29-43F9-319C-1108303F0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03016"/>
              </p:ext>
            </p:extLst>
          </p:nvPr>
        </p:nvGraphicFramePr>
        <p:xfrm>
          <a:off x="8008536" y="213098"/>
          <a:ext cx="6496080" cy="1584960"/>
        </p:xfrm>
        <a:graphic>
          <a:graphicData uri="http://schemas.openxmlformats.org/drawingml/2006/table">
            <a:tbl>
              <a:tblPr/>
              <a:tblGrid>
                <a:gridCol w="1624020">
                  <a:extLst>
                    <a:ext uri="{9D8B030D-6E8A-4147-A177-3AD203B41FA5}">
                      <a16:colId xmlns:a16="http://schemas.microsoft.com/office/drawing/2014/main" val="3079072380"/>
                    </a:ext>
                  </a:extLst>
                </a:gridCol>
                <a:gridCol w="1624020">
                  <a:extLst>
                    <a:ext uri="{9D8B030D-6E8A-4147-A177-3AD203B41FA5}">
                      <a16:colId xmlns:a16="http://schemas.microsoft.com/office/drawing/2014/main" val="1617136997"/>
                    </a:ext>
                  </a:extLst>
                </a:gridCol>
                <a:gridCol w="1624020">
                  <a:extLst>
                    <a:ext uri="{9D8B030D-6E8A-4147-A177-3AD203B41FA5}">
                      <a16:colId xmlns:a16="http://schemas.microsoft.com/office/drawing/2014/main" val="604638117"/>
                    </a:ext>
                  </a:extLst>
                </a:gridCol>
                <a:gridCol w="1624020">
                  <a:extLst>
                    <a:ext uri="{9D8B030D-6E8A-4147-A177-3AD203B41FA5}">
                      <a16:colId xmlns:a16="http://schemas.microsoft.com/office/drawing/2014/main" val="4072474563"/>
                    </a:ext>
                  </a:extLst>
                </a:gridCol>
              </a:tblGrid>
              <a:tr h="312306">
                <a:tc>
                  <a:txBody>
                    <a:bodyPr/>
                    <a:lstStyle/>
                    <a:p>
                      <a:r>
                        <a:rPr lang="en-AU" sz="1600" b="1"/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Majority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990559"/>
                  </a:ext>
                </a:extLst>
              </a:tr>
              <a:tr h="312306">
                <a:tc>
                  <a:txBody>
                    <a:bodyPr/>
                    <a:lstStyle/>
                    <a:p>
                      <a:r>
                        <a:rPr lang="en-AU" sz="1600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N,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20941"/>
                  </a:ext>
                </a:extLst>
              </a:tr>
              <a:tr h="312306">
                <a:tc>
                  <a:txBody>
                    <a:bodyPr/>
                    <a:lstStyle/>
                    <a:p>
                      <a:r>
                        <a:rPr lang="en-AU" sz="16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22016"/>
                  </a:ext>
                </a:extLst>
              </a:tr>
              <a:tr h="312306">
                <a:tc>
                  <a:txBody>
                    <a:bodyPr/>
                    <a:lstStyle/>
                    <a:p>
                      <a:r>
                        <a:rPr lang="en-AU" sz="1600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Y, Y,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Y (2)</a:t>
                      </a:r>
                      <a:endParaRPr lang="en-AU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 (1 N misclassified)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165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C3F8A7-5FBA-7405-8F77-5A3FE535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10892"/>
              </p:ext>
            </p:extLst>
          </p:nvPr>
        </p:nvGraphicFramePr>
        <p:xfrm>
          <a:off x="7981820" y="2128747"/>
          <a:ext cx="6429120" cy="1986053"/>
        </p:xfrm>
        <a:graphic>
          <a:graphicData uri="http://schemas.openxmlformats.org/drawingml/2006/table">
            <a:tbl>
              <a:tblPr/>
              <a:tblGrid>
                <a:gridCol w="1607280">
                  <a:extLst>
                    <a:ext uri="{9D8B030D-6E8A-4147-A177-3AD203B41FA5}">
                      <a16:colId xmlns:a16="http://schemas.microsoft.com/office/drawing/2014/main" val="642168903"/>
                    </a:ext>
                  </a:extLst>
                </a:gridCol>
                <a:gridCol w="1607280">
                  <a:extLst>
                    <a:ext uri="{9D8B030D-6E8A-4147-A177-3AD203B41FA5}">
                      <a16:colId xmlns:a16="http://schemas.microsoft.com/office/drawing/2014/main" val="1681212403"/>
                    </a:ext>
                  </a:extLst>
                </a:gridCol>
                <a:gridCol w="1607280">
                  <a:extLst>
                    <a:ext uri="{9D8B030D-6E8A-4147-A177-3AD203B41FA5}">
                      <a16:colId xmlns:a16="http://schemas.microsoft.com/office/drawing/2014/main" val="2176037954"/>
                    </a:ext>
                  </a:extLst>
                </a:gridCol>
                <a:gridCol w="1607280">
                  <a:extLst>
                    <a:ext uri="{9D8B030D-6E8A-4147-A177-3AD203B41FA5}">
                      <a16:colId xmlns:a16="http://schemas.microsoft.com/office/drawing/2014/main" val="3871101711"/>
                    </a:ext>
                  </a:extLst>
                </a:gridCol>
              </a:tblGrid>
              <a:tr h="425457">
                <a:tc>
                  <a:txBody>
                    <a:bodyPr/>
                    <a:lstStyle/>
                    <a:p>
                      <a:r>
                        <a:rPr lang="en-AU" sz="1600" b="1" dirty="0"/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Majority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49700"/>
                  </a:ext>
                </a:extLst>
              </a:tr>
              <a:tr h="612658">
                <a:tc>
                  <a:txBody>
                    <a:bodyPr/>
                    <a:lstStyle/>
                    <a:p>
                      <a:r>
                        <a:rPr lang="en-AU" sz="16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N, N,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 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 (Y is misclassified)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943842"/>
                  </a:ext>
                </a:extLst>
              </a:tr>
              <a:tr h="286686">
                <a:tc>
                  <a:txBody>
                    <a:bodyPr/>
                    <a:lstStyle/>
                    <a:p>
                      <a:r>
                        <a:rPr lang="en-AU" sz="1600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602423"/>
                  </a:ext>
                </a:extLst>
              </a:tr>
              <a:tr h="612658">
                <a:tc>
                  <a:txBody>
                    <a:bodyPr/>
                    <a:lstStyle/>
                    <a:p>
                      <a:r>
                        <a:rPr lang="en-AU" sz="16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Y,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 (1 N misclassified)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3229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20E0AB-8062-9B32-1A44-150382B9E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57103"/>
              </p:ext>
            </p:extLst>
          </p:nvPr>
        </p:nvGraphicFramePr>
        <p:xfrm>
          <a:off x="7981819" y="4161313"/>
          <a:ext cx="6172516" cy="1611019"/>
        </p:xfrm>
        <a:graphic>
          <a:graphicData uri="http://schemas.openxmlformats.org/drawingml/2006/table">
            <a:tbl>
              <a:tblPr/>
              <a:tblGrid>
                <a:gridCol w="1543129">
                  <a:extLst>
                    <a:ext uri="{9D8B030D-6E8A-4147-A177-3AD203B41FA5}">
                      <a16:colId xmlns:a16="http://schemas.microsoft.com/office/drawing/2014/main" val="2363134003"/>
                    </a:ext>
                  </a:extLst>
                </a:gridCol>
                <a:gridCol w="1543129">
                  <a:extLst>
                    <a:ext uri="{9D8B030D-6E8A-4147-A177-3AD203B41FA5}">
                      <a16:colId xmlns:a16="http://schemas.microsoft.com/office/drawing/2014/main" val="3301094287"/>
                    </a:ext>
                  </a:extLst>
                </a:gridCol>
                <a:gridCol w="1543129">
                  <a:extLst>
                    <a:ext uri="{9D8B030D-6E8A-4147-A177-3AD203B41FA5}">
                      <a16:colId xmlns:a16="http://schemas.microsoft.com/office/drawing/2014/main" val="3597457280"/>
                    </a:ext>
                  </a:extLst>
                </a:gridCol>
                <a:gridCol w="1543129">
                  <a:extLst>
                    <a:ext uri="{9D8B030D-6E8A-4147-A177-3AD203B41FA5}">
                      <a16:colId xmlns:a16="http://schemas.microsoft.com/office/drawing/2014/main" val="1610751249"/>
                    </a:ext>
                  </a:extLst>
                </a:gridCol>
              </a:tblGrid>
              <a:tr h="452779">
                <a:tc>
                  <a:txBody>
                    <a:bodyPr/>
                    <a:lstStyle/>
                    <a:p>
                      <a:r>
                        <a:rPr lang="en-AU" sz="1600" b="1"/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Majority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311763"/>
                  </a:ext>
                </a:extLst>
              </a:tr>
              <a:tr h="452779">
                <a:tc>
                  <a:txBody>
                    <a:bodyPr/>
                    <a:lstStyle/>
                    <a:p>
                      <a:r>
                        <a:rPr lang="en-AU" sz="16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N, N, Y,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N (2)</a:t>
                      </a:r>
                      <a:endParaRPr lang="en-AU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2 (2 Y misclassified)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62371"/>
                  </a:ext>
                </a:extLst>
              </a:tr>
              <a:tr h="452779">
                <a:tc>
                  <a:txBody>
                    <a:bodyPr/>
                    <a:lstStyle/>
                    <a:p>
                      <a:r>
                        <a:rPr lang="en-AU" sz="160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Y,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 (1 N misclassified)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5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B5F570-4F2F-9BE7-B901-DB85D8FD8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42897"/>
              </p:ext>
            </p:extLst>
          </p:nvPr>
        </p:nvGraphicFramePr>
        <p:xfrm>
          <a:off x="7981820" y="5905272"/>
          <a:ext cx="6429120" cy="1421278"/>
        </p:xfrm>
        <a:graphic>
          <a:graphicData uri="http://schemas.openxmlformats.org/drawingml/2006/table">
            <a:tbl>
              <a:tblPr/>
              <a:tblGrid>
                <a:gridCol w="1607280">
                  <a:extLst>
                    <a:ext uri="{9D8B030D-6E8A-4147-A177-3AD203B41FA5}">
                      <a16:colId xmlns:a16="http://schemas.microsoft.com/office/drawing/2014/main" val="1638453023"/>
                    </a:ext>
                  </a:extLst>
                </a:gridCol>
                <a:gridCol w="1607280">
                  <a:extLst>
                    <a:ext uri="{9D8B030D-6E8A-4147-A177-3AD203B41FA5}">
                      <a16:colId xmlns:a16="http://schemas.microsoft.com/office/drawing/2014/main" val="2472458565"/>
                    </a:ext>
                  </a:extLst>
                </a:gridCol>
                <a:gridCol w="1607280">
                  <a:extLst>
                    <a:ext uri="{9D8B030D-6E8A-4147-A177-3AD203B41FA5}">
                      <a16:colId xmlns:a16="http://schemas.microsoft.com/office/drawing/2014/main" val="1475506609"/>
                    </a:ext>
                  </a:extLst>
                </a:gridCol>
                <a:gridCol w="1607280">
                  <a:extLst>
                    <a:ext uri="{9D8B030D-6E8A-4147-A177-3AD203B41FA5}">
                      <a16:colId xmlns:a16="http://schemas.microsoft.com/office/drawing/2014/main" val="1427616202"/>
                    </a:ext>
                  </a:extLst>
                </a:gridCol>
              </a:tblGrid>
              <a:tr h="421079">
                <a:tc>
                  <a:txBody>
                    <a:bodyPr/>
                    <a:lstStyle/>
                    <a:p>
                      <a:r>
                        <a:rPr lang="en-AU" sz="1600" b="1"/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Majority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57880"/>
                  </a:ext>
                </a:extLst>
              </a:tr>
              <a:tr h="571464">
                <a:tc>
                  <a:txBody>
                    <a:bodyPr/>
                    <a:lstStyle/>
                    <a:p>
                      <a:r>
                        <a:rPr lang="en-AU" sz="16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N, Y, Y,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/>
                        <a:t>Y (3)</a:t>
                      </a:r>
                      <a:endParaRPr lang="en-AU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 (1 N misclassified)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33995"/>
                  </a:ext>
                </a:extLst>
              </a:tr>
              <a:tr h="421079">
                <a:tc>
                  <a:txBody>
                    <a:bodyPr/>
                    <a:lstStyle/>
                    <a:p>
                      <a:r>
                        <a:rPr lang="en-AU" sz="16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N,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4757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4F4AF3-8A16-5606-A013-BEC97BCC0B80}"/>
              </a:ext>
            </a:extLst>
          </p:cNvPr>
          <p:cNvSpPr txBox="1"/>
          <p:nvPr/>
        </p:nvSpPr>
        <p:spPr>
          <a:xfrm>
            <a:off x="4523748" y="5782440"/>
            <a:ext cx="731520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Outlook: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1 error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Temp: 2 errors</a:t>
            </a:r>
          </a:p>
          <a:p>
            <a:pPr>
              <a:lnSpc>
                <a:spcPct val="150000"/>
              </a:lnSpc>
              <a:buNone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Humid: 3 errors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Wind: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1 error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D3A3A85-2AB8-DA17-50E6-B5C184FFC2DB}"/>
              </a:ext>
            </a:extLst>
          </p:cNvPr>
          <p:cNvSpPr/>
          <p:nvPr/>
        </p:nvSpPr>
        <p:spPr>
          <a:xfrm>
            <a:off x="7477432" y="213098"/>
            <a:ext cx="504387" cy="729383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5F820-B2A2-6AC4-10C1-95E2EAC3FE55}"/>
              </a:ext>
            </a:extLst>
          </p:cNvPr>
          <p:cNvCxnSpPr/>
          <p:nvPr/>
        </p:nvCxnSpPr>
        <p:spPr>
          <a:xfrm flipH="1">
            <a:off x="6198027" y="6725265"/>
            <a:ext cx="1279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32F6CD-0E9F-E0D9-8258-06CC6B1C05FA}"/>
              </a:ext>
            </a:extLst>
          </p:cNvPr>
          <p:cNvSpPr txBox="1"/>
          <p:nvPr/>
        </p:nvSpPr>
        <p:spPr>
          <a:xfrm>
            <a:off x="1296542" y="7668091"/>
            <a:ext cx="996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Here, both outlook and wind have the same number of errors, so we are randomly choosing outlook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7E35BDF-2D3E-F3F6-8145-3DC517D6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88" y="1560811"/>
            <a:ext cx="63429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Find the majority label and compute errors for each 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5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9332DA-8295-A796-191A-E4AF42C8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844"/>
              </p:ext>
            </p:extLst>
          </p:nvPr>
        </p:nvGraphicFramePr>
        <p:xfrm>
          <a:off x="1360436" y="1240281"/>
          <a:ext cx="4509422" cy="1713696"/>
        </p:xfrm>
        <a:graphic>
          <a:graphicData uri="http://schemas.openxmlformats.org/drawingml/2006/table">
            <a:tbl>
              <a:tblPr/>
              <a:tblGrid>
                <a:gridCol w="2254711">
                  <a:extLst>
                    <a:ext uri="{9D8B030D-6E8A-4147-A177-3AD203B41FA5}">
                      <a16:colId xmlns:a16="http://schemas.microsoft.com/office/drawing/2014/main" val="1212670865"/>
                    </a:ext>
                  </a:extLst>
                </a:gridCol>
                <a:gridCol w="2254711">
                  <a:extLst>
                    <a:ext uri="{9D8B030D-6E8A-4147-A177-3AD203B41FA5}">
                      <a16:colId xmlns:a16="http://schemas.microsoft.com/office/drawing/2014/main" val="2120975780"/>
                    </a:ext>
                  </a:extLst>
                </a:gridCol>
              </a:tblGrid>
              <a:tr h="428424">
                <a:tc>
                  <a:txBody>
                    <a:bodyPr/>
                    <a:lstStyle/>
                    <a:p>
                      <a:r>
                        <a:rPr lang="en-AU"/>
                        <a:t>Outlook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696228"/>
                  </a:ext>
                </a:extLst>
              </a:tr>
              <a:tr h="428424">
                <a:tc>
                  <a:txBody>
                    <a:bodyPr/>
                    <a:lstStyle/>
                    <a:p>
                      <a:r>
                        <a:rPr lang="en-AU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64162"/>
                  </a:ext>
                </a:extLst>
              </a:tr>
              <a:tr h="428424">
                <a:tc>
                  <a:txBody>
                    <a:bodyPr/>
                    <a:lstStyle/>
                    <a:p>
                      <a:r>
                        <a:rPr lang="en-AU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927313"/>
                  </a:ext>
                </a:extLst>
              </a:tr>
              <a:tr h="428424">
                <a:tc>
                  <a:txBody>
                    <a:bodyPr/>
                    <a:lstStyle/>
                    <a:p>
                      <a:r>
                        <a:rPr lang="en-AU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6452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DAA5DCF-0975-0BC7-4D5F-CE5AED66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42" y="517801"/>
            <a:ext cx="69285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Create Final Rule Based on Best Feature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Outlook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1DF1BC-3631-6A63-F446-C014D087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452" y="4838769"/>
            <a:ext cx="797442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Make Final </a:t>
            </a:r>
            <a:r>
              <a:rPr lang="en-US" altLang="en-US" b="1" dirty="0">
                <a:latin typeface="Arial" panose="020B0604020202020204" pitchFamily="34" charset="0"/>
              </a:rPr>
              <a:t>Prediction based on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Feature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Outlook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from step 2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8C4560-DAD5-FEC8-D1F8-E0B364E6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19095"/>
              </p:ext>
            </p:extLst>
          </p:nvPr>
        </p:nvGraphicFramePr>
        <p:xfrm>
          <a:off x="6422837" y="2267713"/>
          <a:ext cx="7406004" cy="1713696"/>
        </p:xfrm>
        <a:graphic>
          <a:graphicData uri="http://schemas.openxmlformats.org/drawingml/2006/table">
            <a:tbl>
              <a:tblPr/>
              <a:tblGrid>
                <a:gridCol w="1234334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234334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5712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800460-EA1C-F3CF-D21D-6FE8CAD59C76}"/>
              </a:ext>
            </a:extLst>
          </p:cNvPr>
          <p:cNvSpPr txBox="1"/>
          <p:nvPr/>
        </p:nvSpPr>
        <p:spPr>
          <a:xfrm>
            <a:off x="6506452" y="1658945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 set:</a:t>
            </a:r>
            <a:endParaRPr lang="en-US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605B83-FB53-AE27-3709-27C36810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0495"/>
              </p:ext>
            </p:extLst>
          </p:nvPr>
        </p:nvGraphicFramePr>
        <p:xfrm>
          <a:off x="7315200" y="5526134"/>
          <a:ext cx="6912555" cy="1288473"/>
        </p:xfrm>
        <a:graphic>
          <a:graphicData uri="http://schemas.openxmlformats.org/drawingml/2006/table">
            <a:tbl>
              <a:tblPr/>
              <a:tblGrid>
                <a:gridCol w="2304185">
                  <a:extLst>
                    <a:ext uri="{9D8B030D-6E8A-4147-A177-3AD203B41FA5}">
                      <a16:colId xmlns:a16="http://schemas.microsoft.com/office/drawing/2014/main" val="3428500645"/>
                    </a:ext>
                  </a:extLst>
                </a:gridCol>
                <a:gridCol w="2304185">
                  <a:extLst>
                    <a:ext uri="{9D8B030D-6E8A-4147-A177-3AD203B41FA5}">
                      <a16:colId xmlns:a16="http://schemas.microsoft.com/office/drawing/2014/main" val="803110112"/>
                    </a:ext>
                  </a:extLst>
                </a:gridCol>
                <a:gridCol w="2304185">
                  <a:extLst>
                    <a:ext uri="{9D8B030D-6E8A-4147-A177-3AD203B41FA5}">
                      <a16:colId xmlns:a16="http://schemas.microsoft.com/office/drawing/2014/main" val="1183623838"/>
                    </a:ext>
                  </a:extLst>
                </a:gridCol>
              </a:tblGrid>
              <a:tr h="429491">
                <a:tc>
                  <a:txBody>
                    <a:bodyPr/>
                    <a:lstStyle/>
                    <a:p>
                      <a:r>
                        <a:rPr lang="en-AU" sz="2200" dirty="0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200"/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4558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AU" sz="2200"/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2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6739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AU" sz="2200" dirty="0"/>
                        <a:t>H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200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00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0663" y="380861"/>
            <a:ext cx="959711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Decision Trees: Fundamentals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Tree Structure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Hierarchical model with nodes and branches. Each node represents a decision point.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Splitting Criteria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Uses information gain (used in ID3), Gain ratio, </a:t>
            </a:r>
            <a:r>
              <a:rPr lang="en-US" sz="175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etc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Leaf Nodes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Terminal nodes that provide final predictions.</a:t>
            </a:r>
            <a:endParaRPr lang="en-US" sz="1750" dirty="0"/>
          </a:p>
        </p:txBody>
      </p:sp>
      <p:pic>
        <p:nvPicPr>
          <p:cNvPr id="12290" name="Picture 2" descr="Decision Tree Algorithm With Hands-On Example | by Arun Mohan |  DataDrivenInvestor">
            <a:extLst>
              <a:ext uri="{FF2B5EF4-FFF2-40B4-BE49-F238E27FC236}">
                <a16:creationId xmlns:a16="http://schemas.microsoft.com/office/drawing/2014/main" id="{D0056C7A-2B7E-974E-358B-05CCBA44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0695"/>
            <a:ext cx="6282538" cy="31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A4FCD6-ADD9-0BF1-B206-BD0617FF2B3B}"/>
              </a:ext>
            </a:extLst>
          </p:cNvPr>
          <p:cNvSpPr txBox="1"/>
          <p:nvPr/>
        </p:nvSpPr>
        <p:spPr>
          <a:xfrm>
            <a:off x="710663" y="7821261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www.kdnuggets.com</a:t>
            </a:r>
            <a:r>
              <a:rPr lang="en-US" sz="1100" dirty="0"/>
              <a:t>/2020/01/decision-tree-algorithm-</a:t>
            </a:r>
            <a:r>
              <a:rPr lang="en-US" sz="1100" dirty="0" err="1"/>
              <a:t>explained.html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4493" y="726281"/>
            <a:ext cx="1188760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ID3 Decision Tree Implementation Algorithm</a:t>
            </a:r>
            <a:endParaRPr lang="en-US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B245C2-B2CE-EEE6-43EE-F1E17E03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4" y="2180626"/>
            <a:ext cx="8607913" cy="46524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980D06-70F0-3C46-41C0-018C4B42450B}"/>
              </a:ext>
            </a:extLst>
          </p:cNvPr>
          <p:cNvSpPr txBox="1"/>
          <p:nvPr/>
        </p:nvSpPr>
        <p:spPr>
          <a:xfrm>
            <a:off x="9738360" y="2610908"/>
            <a:ext cx="4542905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/>
              <a:t>At each step, it: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Computes entropy</a:t>
            </a:r>
            <a:r>
              <a:rPr lang="en-AU" dirty="0"/>
              <a:t> </a:t>
            </a:r>
            <a:r>
              <a:rPr lang="en-AU" b="1" dirty="0"/>
              <a:t>of parent </a:t>
            </a:r>
            <a:r>
              <a:rPr lang="en-AU" dirty="0"/>
              <a:t>(how mixed the class labels are).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Computes information gain</a:t>
            </a:r>
            <a:r>
              <a:rPr lang="en-AU" dirty="0"/>
              <a:t> for each feature.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Chooses the feature with highest gain</a:t>
            </a:r>
            <a:r>
              <a:rPr lang="en-AU" dirty="0"/>
              <a:t> to split the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Repeats this process </a:t>
            </a:r>
            <a:r>
              <a:rPr lang="en-AU" b="1" dirty="0"/>
              <a:t>recursively</a:t>
            </a:r>
            <a:r>
              <a:rPr lang="en-AU" dirty="0"/>
              <a:t> on child branches.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D042638-6C6F-D85F-594F-4ECB6C91835E}"/>
              </a:ext>
            </a:extLst>
          </p:cNvPr>
          <p:cNvSpPr/>
          <p:nvPr/>
        </p:nvSpPr>
        <p:spPr>
          <a:xfrm>
            <a:off x="714493" y="726281"/>
            <a:ext cx="1188760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Entropy</a:t>
            </a:r>
            <a:endParaRPr lang="en-US" sz="4000" dirty="0"/>
          </a:p>
        </p:txBody>
      </p:sp>
      <p:pic>
        <p:nvPicPr>
          <p:cNvPr id="4" name="Picture 3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EC034E8B-6C8D-D064-5D4A-8DB047CE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94" y="1677042"/>
            <a:ext cx="7772400" cy="2177408"/>
          </a:xfrm>
          <a:prstGeom prst="rect">
            <a:avLst/>
          </a:prstGeom>
        </p:spPr>
      </p:pic>
      <p:pic>
        <p:nvPicPr>
          <p:cNvPr id="6" name="Picture 5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630C65E0-20D1-9C11-2516-4D468E24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06" y="3854450"/>
            <a:ext cx="7772400" cy="39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B0C1D-48DC-3D15-3F19-3984C13B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C9B93D64-D627-62E2-ADAD-137712251A0B}"/>
              </a:ext>
            </a:extLst>
          </p:cNvPr>
          <p:cNvSpPr/>
          <p:nvPr/>
        </p:nvSpPr>
        <p:spPr>
          <a:xfrm>
            <a:off x="714493" y="726281"/>
            <a:ext cx="1188760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How do we choose the attribute to partition the</a:t>
            </a:r>
          </a:p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root node instances?</a:t>
            </a:r>
            <a:endParaRPr lang="en-US" sz="4000" dirty="0"/>
          </a:p>
        </p:txBody>
      </p:sp>
      <p:pic>
        <p:nvPicPr>
          <p:cNvPr id="6" name="Picture 5" descr="A white and blue background with black and white text&#10;&#10;AI-generated content may be incorrect.">
            <a:extLst>
              <a:ext uri="{FF2B5EF4-FFF2-40B4-BE49-F238E27FC236}">
                <a16:creationId xmlns:a16="http://schemas.microsoft.com/office/drawing/2014/main" id="{350B5F39-3109-BB9A-E71B-ACFA81AA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92" y="2388914"/>
            <a:ext cx="10031870" cy="4014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6FDC3-31CB-2261-2EF7-5A8D00B6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127" y="6715919"/>
            <a:ext cx="6883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15CAF5-F33F-4518-A3E4-CB7A1C34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12048"/>
              </p:ext>
            </p:extLst>
          </p:nvPr>
        </p:nvGraphicFramePr>
        <p:xfrm>
          <a:off x="2851898" y="1777793"/>
          <a:ext cx="6786462" cy="3742270"/>
        </p:xfrm>
        <a:graphic>
          <a:graphicData uri="http://schemas.openxmlformats.org/drawingml/2006/table">
            <a:tbl>
              <a:tblPr/>
              <a:tblGrid>
                <a:gridCol w="888827">
                  <a:extLst>
                    <a:ext uri="{9D8B030D-6E8A-4147-A177-3AD203B41FA5}">
                      <a16:colId xmlns:a16="http://schemas.microsoft.com/office/drawing/2014/main" val="1530088455"/>
                    </a:ext>
                  </a:extLst>
                </a:gridCol>
                <a:gridCol w="1373327">
                  <a:extLst>
                    <a:ext uri="{9D8B030D-6E8A-4147-A177-3AD203B41FA5}">
                      <a16:colId xmlns:a16="http://schemas.microsoft.com/office/drawing/2014/main" val="2991939992"/>
                    </a:ext>
                  </a:extLst>
                </a:gridCol>
                <a:gridCol w="1131077">
                  <a:extLst>
                    <a:ext uri="{9D8B030D-6E8A-4147-A177-3AD203B41FA5}">
                      <a16:colId xmlns:a16="http://schemas.microsoft.com/office/drawing/2014/main" val="3388520935"/>
                    </a:ext>
                  </a:extLst>
                </a:gridCol>
                <a:gridCol w="1131077">
                  <a:extLst>
                    <a:ext uri="{9D8B030D-6E8A-4147-A177-3AD203B41FA5}">
                      <a16:colId xmlns:a16="http://schemas.microsoft.com/office/drawing/2014/main" val="3034278927"/>
                    </a:ext>
                  </a:extLst>
                </a:gridCol>
                <a:gridCol w="1131077">
                  <a:extLst>
                    <a:ext uri="{9D8B030D-6E8A-4147-A177-3AD203B41FA5}">
                      <a16:colId xmlns:a16="http://schemas.microsoft.com/office/drawing/2014/main" val="1661588893"/>
                    </a:ext>
                  </a:extLst>
                </a:gridCol>
                <a:gridCol w="1131077">
                  <a:extLst>
                    <a:ext uri="{9D8B030D-6E8A-4147-A177-3AD203B41FA5}">
                      <a16:colId xmlns:a16="http://schemas.microsoft.com/office/drawing/2014/main" val="3126626293"/>
                    </a:ext>
                  </a:extLst>
                </a:gridCol>
              </a:tblGrid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8217"/>
                  </a:ext>
                </a:extLst>
              </a:tr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51884"/>
                  </a:ext>
                </a:extLst>
              </a:tr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9382"/>
                  </a:ext>
                </a:extLst>
              </a:tr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30871"/>
                  </a:ext>
                </a:extLst>
              </a:tr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37169"/>
                  </a:ext>
                </a:extLst>
              </a:tr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44205"/>
                  </a:ext>
                </a:extLst>
              </a:tr>
              <a:tr h="53461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1571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748C7DF-EA83-043D-BEB8-21276E9C5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898" y="3110196"/>
            <a:ext cx="55853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9E9205-8BF8-4098-159B-7E3D5A2E4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59309"/>
              </p:ext>
            </p:extLst>
          </p:nvPr>
        </p:nvGraphicFramePr>
        <p:xfrm>
          <a:off x="2851898" y="6006749"/>
          <a:ext cx="6541554" cy="2145957"/>
        </p:xfrm>
        <a:graphic>
          <a:graphicData uri="http://schemas.openxmlformats.org/drawingml/2006/table">
            <a:tbl>
              <a:tblPr/>
              <a:tblGrid>
                <a:gridCol w="710421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470097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090259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090259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090259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090259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715319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715319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715319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C9FDE6-ACBF-2B12-E3E3-3184CC2E37C3}"/>
              </a:ext>
            </a:extLst>
          </p:cNvPr>
          <p:cNvSpPr txBox="1"/>
          <p:nvPr/>
        </p:nvSpPr>
        <p:spPr>
          <a:xfrm>
            <a:off x="1845423" y="1676284"/>
            <a:ext cx="475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Training set: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00A6F-9316-1761-277E-F6BEC7D48C06}"/>
              </a:ext>
            </a:extLst>
          </p:cNvPr>
          <p:cNvSpPr txBox="1"/>
          <p:nvPr/>
        </p:nvSpPr>
        <p:spPr>
          <a:xfrm>
            <a:off x="2261059" y="5578740"/>
            <a:ext cx="475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 set: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75F03-4D7E-0913-5637-6D24DC40D960}"/>
              </a:ext>
            </a:extLst>
          </p:cNvPr>
          <p:cNvSpPr txBox="1"/>
          <p:nvPr/>
        </p:nvSpPr>
        <p:spPr>
          <a:xfrm>
            <a:off x="1396539" y="714895"/>
            <a:ext cx="120150" cy="46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D650F-C6CA-4CA8-589C-FE6C4A059E17}"/>
              </a:ext>
            </a:extLst>
          </p:cNvPr>
          <p:cNvSpPr txBox="1"/>
          <p:nvPr/>
        </p:nvSpPr>
        <p:spPr>
          <a:xfrm>
            <a:off x="1006475" y="345976"/>
            <a:ext cx="106531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Q3</a:t>
            </a:r>
          </a:p>
          <a:p>
            <a:pPr algn="l">
              <a:buNone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Classify the test instances using the ID3 Decision Tree method: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Using </a:t>
            </a:r>
            <a:r>
              <a:rPr lang="en-AU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information gain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as the splitting criterion</a:t>
            </a:r>
          </a:p>
        </p:txBody>
      </p:sp>
    </p:spTree>
    <p:extLst>
      <p:ext uri="{BB962C8B-B14F-4D97-AF65-F5344CB8AC3E}">
        <p14:creationId xmlns:p14="http://schemas.microsoft.com/office/powerpoint/2010/main" val="78679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82560"/>
            <a:ext cx="1044224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 Evaluation and Decision Trees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351930" y="4066580"/>
            <a:ext cx="95852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We'll cover evaluation metrics, baselines, decision trees, and data-splitting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680BC-CEBB-AD96-DDC4-62F93CCEA743}"/>
              </a:ext>
            </a:extLst>
          </p:cNvPr>
          <p:cNvSpPr txBox="1"/>
          <p:nvPr/>
        </p:nvSpPr>
        <p:spPr>
          <a:xfrm>
            <a:off x="9921240" y="466225"/>
            <a:ext cx="4542905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At each step, it: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Computes entropy</a:t>
            </a:r>
            <a:r>
              <a:rPr lang="en-AU" dirty="0"/>
              <a:t> </a:t>
            </a:r>
            <a:r>
              <a:rPr lang="en-AU" b="1" dirty="0"/>
              <a:t>of parent </a:t>
            </a:r>
            <a:r>
              <a:rPr lang="en-AU" dirty="0"/>
              <a:t>(how mixed the class labels are).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Computes information gain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for each feature.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Chooses the feature with highest gain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to split the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Repeats this process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recursively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on child branches.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10B74-2465-0504-5821-0B42F6A9F80A}"/>
              </a:ext>
            </a:extLst>
          </p:cNvPr>
          <p:cNvSpPr txBox="1"/>
          <p:nvPr/>
        </p:nvSpPr>
        <p:spPr>
          <a:xfrm>
            <a:off x="498764" y="904302"/>
            <a:ext cx="881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1: Calculate Entropy of Root (Target Class - Play)</a:t>
            </a:r>
            <a:endParaRPr lang="en-US" sz="2800" b="1" dirty="0"/>
          </a:p>
        </p:txBody>
      </p:sp>
      <p:pic>
        <p:nvPicPr>
          <p:cNvPr id="6" name="Picture 5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75F65B9-DE4B-8171-0004-18E13625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1" y="2090420"/>
            <a:ext cx="72771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56022-2C44-3E24-5790-58B2AE6B64DD}"/>
              </a:ext>
            </a:extLst>
          </p:cNvPr>
          <p:cNvSpPr txBox="1"/>
          <p:nvPr/>
        </p:nvSpPr>
        <p:spPr>
          <a:xfrm>
            <a:off x="1363287" y="571792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2: Try Splitting on All Features</a:t>
            </a:r>
            <a:endParaRPr lang="en-US" sz="2800" b="1" dirty="0"/>
          </a:p>
        </p:txBody>
      </p:sp>
      <p:pic>
        <p:nvPicPr>
          <p:cNvPr id="5" name="Picture 4" descr="A close-up of a text&#10;&#10;AI-generated content may be incorrect.">
            <a:extLst>
              <a:ext uri="{FF2B5EF4-FFF2-40B4-BE49-F238E27FC236}">
                <a16:creationId xmlns:a16="http://schemas.microsoft.com/office/drawing/2014/main" id="{AFD85BE2-3A6A-A557-94E5-BA6769A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66" y="1368945"/>
            <a:ext cx="7772400" cy="1142108"/>
          </a:xfrm>
          <a:prstGeom prst="rect">
            <a:avLst/>
          </a:prstGeom>
        </p:spPr>
      </p:pic>
      <p:pic>
        <p:nvPicPr>
          <p:cNvPr id="9" name="Picture 8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E1D6260B-53DE-C6D8-AAA7-D0997046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66" y="3283296"/>
            <a:ext cx="7772400" cy="4022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9B783-5943-71F5-DF21-29A2770AA026}"/>
              </a:ext>
            </a:extLst>
          </p:cNvPr>
          <p:cNvSpPr txBox="1"/>
          <p:nvPr/>
        </p:nvSpPr>
        <p:spPr>
          <a:xfrm>
            <a:off x="1945178" y="278498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Outlook</a:t>
            </a:r>
            <a:endParaRPr lang="en-US" b="1" dirty="0"/>
          </a:p>
        </p:txBody>
      </p:sp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39B989B-3E0E-C66D-038C-4095AE5F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753" t="-2870"/>
          <a:stretch/>
        </p:blipFill>
        <p:spPr>
          <a:xfrm>
            <a:off x="3320141" y="5421085"/>
            <a:ext cx="2041253" cy="539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98876F-E49B-8D5F-3061-5D60B4F83C95}"/>
              </a:ext>
            </a:extLst>
          </p:cNvPr>
          <p:cNvSpPr txBox="1"/>
          <p:nvPr/>
        </p:nvSpPr>
        <p:spPr>
          <a:xfrm>
            <a:off x="9921240" y="466225"/>
            <a:ext cx="4542905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At each step, it: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Computes entropy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of parent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(how mixed the class labels are).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Computes information gain</a:t>
            </a:r>
            <a:r>
              <a:rPr lang="en-AU" dirty="0"/>
              <a:t> for each feature.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Chooses the feature with highest gain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to split the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Repeats this process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recursively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on child branches.</a:t>
            </a:r>
          </a:p>
        </p:txBody>
      </p:sp>
    </p:spTree>
    <p:extLst>
      <p:ext uri="{BB962C8B-B14F-4D97-AF65-F5344CB8AC3E}">
        <p14:creationId xmlns:p14="http://schemas.microsoft.com/office/powerpoint/2010/main" val="292138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B20351CB-9D63-3D24-4CD0-7A5989B2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8" y="1459691"/>
            <a:ext cx="7772400" cy="2294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81D5A-F519-9413-64AF-0ED6921A5FCC}"/>
              </a:ext>
            </a:extLst>
          </p:cNvPr>
          <p:cNvSpPr txBox="1"/>
          <p:nvPr/>
        </p:nvSpPr>
        <p:spPr>
          <a:xfrm>
            <a:off x="1246908" y="87305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Temp</a:t>
            </a:r>
            <a:endParaRPr lang="en-US" b="1" dirty="0"/>
          </a:p>
        </p:txBody>
      </p:sp>
      <p:pic>
        <p:nvPicPr>
          <p:cNvPr id="6" name="Picture 5" descr="A math problem with numbers and symbols&#10;&#10;AI-generated content may be incorrect.">
            <a:extLst>
              <a:ext uri="{FF2B5EF4-FFF2-40B4-BE49-F238E27FC236}">
                <a16:creationId xmlns:a16="http://schemas.microsoft.com/office/drawing/2014/main" id="{749E281D-DC4E-42A1-67EB-D4B85B24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48" y="3656693"/>
            <a:ext cx="7772400" cy="1214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3A4D7-7552-5A98-6D50-8772F89C6F1D}"/>
              </a:ext>
            </a:extLst>
          </p:cNvPr>
          <p:cNvSpPr txBox="1"/>
          <p:nvPr/>
        </p:nvSpPr>
        <p:spPr>
          <a:xfrm>
            <a:off x="1355765" y="4998745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Humid</a:t>
            </a:r>
            <a:endParaRPr lang="en-US" b="1" dirty="0"/>
          </a:p>
        </p:txBody>
      </p:sp>
      <p:pic>
        <p:nvPicPr>
          <p:cNvPr id="9" name="Picture 8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6509E054-C97B-A9E4-79C1-EAE00E8A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148" y="5368077"/>
            <a:ext cx="7772400" cy="27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0DD67-9B4E-ED7C-BFFE-FC37573F6664}"/>
              </a:ext>
            </a:extLst>
          </p:cNvPr>
          <p:cNvSpPr txBox="1"/>
          <p:nvPr/>
        </p:nvSpPr>
        <p:spPr>
          <a:xfrm>
            <a:off x="1246908" y="87305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Wind</a:t>
            </a:r>
            <a:endParaRPr lang="en-US" b="1" dirty="0"/>
          </a:p>
        </p:txBody>
      </p:sp>
      <p:pic>
        <p:nvPicPr>
          <p:cNvPr id="4" name="Picture 3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C1A105B4-995F-43E3-3326-8CF7BE0D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8" y="1414237"/>
            <a:ext cx="7178635" cy="3287412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1B7961B4-31AD-7C50-F0C0-EAEF51EE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08" y="5268685"/>
            <a:ext cx="6649303" cy="2779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E7BDE-9AAD-62CA-C2B0-82C09EBBBEDB}"/>
              </a:ext>
            </a:extLst>
          </p:cNvPr>
          <p:cNvSpPr txBox="1"/>
          <p:nvPr/>
        </p:nvSpPr>
        <p:spPr>
          <a:xfrm>
            <a:off x="1018308" y="480050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Best Split: Highest IG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1DA3B-DDC0-6511-E973-CE13EF8D6CB9}"/>
              </a:ext>
            </a:extLst>
          </p:cNvPr>
          <p:cNvSpPr txBox="1"/>
          <p:nvPr/>
        </p:nvSpPr>
        <p:spPr>
          <a:xfrm>
            <a:off x="9921240" y="466225"/>
            <a:ext cx="4542905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/>
              <a:t>At each step, it: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Computes entropy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of parent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(how mixed the class labels are).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Computes information gain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for each feature.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Chooses the feature with highest gain</a:t>
            </a:r>
            <a:r>
              <a:rPr lang="en-AU" dirty="0"/>
              <a:t> to split the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Repeats this process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recursively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on child branches.</a:t>
            </a:r>
          </a:p>
        </p:txBody>
      </p:sp>
    </p:spTree>
    <p:extLst>
      <p:ext uri="{BB962C8B-B14F-4D97-AF65-F5344CB8AC3E}">
        <p14:creationId xmlns:p14="http://schemas.microsoft.com/office/powerpoint/2010/main" val="69672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A34BF-F2F0-9880-8D28-4A6A4FF29093}"/>
              </a:ext>
            </a:extLst>
          </p:cNvPr>
          <p:cNvSpPr txBox="1"/>
          <p:nvPr/>
        </p:nvSpPr>
        <p:spPr>
          <a:xfrm>
            <a:off x="1510145" y="68817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Build Tree (First Split: Outlook)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637C4-8B02-97B8-280C-DDC44EE6C64A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E1B05A-CBB3-B617-CB21-A19504E9254F}"/>
              </a:ext>
            </a:extLst>
          </p:cNvPr>
          <p:cNvSpPr/>
          <p:nvPr/>
        </p:nvSpPr>
        <p:spPr>
          <a:xfrm>
            <a:off x="6227617" y="255160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71D02F-ED2D-8AFD-3A3F-D935D13AFF5B}"/>
              </a:ext>
            </a:extLst>
          </p:cNvPr>
          <p:cNvCxnSpPr/>
          <p:nvPr/>
        </p:nvCxnSpPr>
        <p:spPr>
          <a:xfrm flipH="1">
            <a:off x="5486401" y="3031959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B832A-948A-0548-3BEF-AC4161BDA85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807071" y="3083759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63A2EC-65A7-990A-D57F-7B28B4F0DFDE}"/>
              </a:ext>
            </a:extLst>
          </p:cNvPr>
          <p:cNvSpPr/>
          <p:nvPr/>
        </p:nvSpPr>
        <p:spPr>
          <a:xfrm>
            <a:off x="5066276" y="3906983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70719-4AB8-86BF-5942-52CC857A925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567053" y="3175062"/>
            <a:ext cx="1" cy="939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23CAD5-F5DC-D81C-BA75-F523FAE38D0D}"/>
              </a:ext>
            </a:extLst>
          </p:cNvPr>
          <p:cNvSpPr/>
          <p:nvPr/>
        </p:nvSpPr>
        <p:spPr>
          <a:xfrm>
            <a:off x="6354750" y="400053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383450-17DA-F10D-E851-D0D1168CD3B2}"/>
              </a:ext>
            </a:extLst>
          </p:cNvPr>
          <p:cNvSpPr/>
          <p:nvPr/>
        </p:nvSpPr>
        <p:spPr>
          <a:xfrm>
            <a:off x="7315200" y="3755677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2940E-6E1D-40BA-6F09-8CD1C83B75D3}"/>
              </a:ext>
            </a:extLst>
          </p:cNvPr>
          <p:cNvSpPr txBox="1"/>
          <p:nvPr/>
        </p:nvSpPr>
        <p:spPr>
          <a:xfrm>
            <a:off x="7347395" y="2777462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C0F6C-D707-8EB0-5F91-3DE499076BB1}"/>
              </a:ext>
            </a:extLst>
          </p:cNvPr>
          <p:cNvCxnSpPr>
            <a:stCxn id="11" idx="3"/>
          </p:cNvCxnSpPr>
          <p:nvPr/>
        </p:nvCxnSpPr>
        <p:spPr>
          <a:xfrm flipH="1">
            <a:off x="4641273" y="4381873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53693C-BD34-5332-3B4E-18800853CB3E}"/>
              </a:ext>
            </a:extLst>
          </p:cNvPr>
          <p:cNvCxnSpPr>
            <a:stCxn id="15" idx="4"/>
          </p:cNvCxnSpPr>
          <p:nvPr/>
        </p:nvCxnSpPr>
        <p:spPr>
          <a:xfrm>
            <a:off x="6624914" y="4556899"/>
            <a:ext cx="0" cy="61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675EB0-0CF2-C679-8194-7C4C6AE2E139}"/>
              </a:ext>
            </a:extLst>
          </p:cNvPr>
          <p:cNvCxnSpPr>
            <a:stCxn id="16" idx="4"/>
          </p:cNvCxnSpPr>
          <p:nvPr/>
        </p:nvCxnSpPr>
        <p:spPr>
          <a:xfrm>
            <a:off x="7585364" y="4312045"/>
            <a:ext cx="0" cy="578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878C3A-2255-E123-FF0E-4639B413AA79}"/>
              </a:ext>
            </a:extLst>
          </p:cNvPr>
          <p:cNvCxnSpPr>
            <a:stCxn id="16" idx="5"/>
          </p:cNvCxnSpPr>
          <p:nvPr/>
        </p:nvCxnSpPr>
        <p:spPr>
          <a:xfrm>
            <a:off x="7776399" y="4230567"/>
            <a:ext cx="1048946" cy="405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377AE9-1E66-9D8F-4EB8-F71105349FE9}"/>
              </a:ext>
            </a:extLst>
          </p:cNvPr>
          <p:cNvSpPr/>
          <p:nvPr/>
        </p:nvSpPr>
        <p:spPr>
          <a:xfrm>
            <a:off x="3981718" y="4890655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(A,B)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709AF-97FA-71ED-7B22-08FDF3FD2D51}"/>
              </a:ext>
            </a:extLst>
          </p:cNvPr>
          <p:cNvSpPr/>
          <p:nvPr/>
        </p:nvSpPr>
        <p:spPr>
          <a:xfrm>
            <a:off x="6100695" y="5050922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Y(C)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E2392C-5ED7-C622-4A50-2D67D62C4C41}"/>
              </a:ext>
            </a:extLst>
          </p:cNvPr>
          <p:cNvSpPr/>
          <p:nvPr/>
        </p:nvSpPr>
        <p:spPr>
          <a:xfrm>
            <a:off x="7399717" y="4883728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(D, 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1C2FA-5201-A76D-DF25-C329089C9A68}"/>
              </a:ext>
            </a:extLst>
          </p:cNvPr>
          <p:cNvSpPr/>
          <p:nvPr/>
        </p:nvSpPr>
        <p:spPr>
          <a:xfrm>
            <a:off x="8684756" y="436418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(F)</a:t>
            </a:r>
          </a:p>
        </p:txBody>
      </p:sp>
    </p:spTree>
    <p:extLst>
      <p:ext uri="{BB962C8B-B14F-4D97-AF65-F5344CB8AC3E}">
        <p14:creationId xmlns:p14="http://schemas.microsoft.com/office/powerpoint/2010/main" val="41182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84DD8-F809-7C30-970E-10F08BADA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A15E55-462D-52A1-EADC-5D00EE181163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8F0E30-998E-6D78-DA41-0EE7B1FCD098}"/>
              </a:ext>
            </a:extLst>
          </p:cNvPr>
          <p:cNvSpPr/>
          <p:nvPr/>
        </p:nvSpPr>
        <p:spPr>
          <a:xfrm>
            <a:off x="6227617" y="255160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2EEF2B-8E0E-02A3-A6B1-FC3E36539E20}"/>
              </a:ext>
            </a:extLst>
          </p:cNvPr>
          <p:cNvCxnSpPr/>
          <p:nvPr/>
        </p:nvCxnSpPr>
        <p:spPr>
          <a:xfrm flipH="1">
            <a:off x="5486401" y="3031959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91668-8401-A753-533C-84919C33E39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807071" y="3083759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4B956E-8CAF-C3A2-494F-629E591E1BB2}"/>
              </a:ext>
            </a:extLst>
          </p:cNvPr>
          <p:cNvSpPr/>
          <p:nvPr/>
        </p:nvSpPr>
        <p:spPr>
          <a:xfrm>
            <a:off x="5066276" y="3906983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1CF2B7-A00F-63A3-93A2-67EF87859220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567053" y="3175062"/>
            <a:ext cx="1" cy="939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4549DA6-283C-0460-D6A9-E301AFC9734A}"/>
              </a:ext>
            </a:extLst>
          </p:cNvPr>
          <p:cNvSpPr/>
          <p:nvPr/>
        </p:nvSpPr>
        <p:spPr>
          <a:xfrm>
            <a:off x="6354750" y="400053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906DCE-4880-424D-0AD9-D1E04DFE5446}"/>
              </a:ext>
            </a:extLst>
          </p:cNvPr>
          <p:cNvSpPr/>
          <p:nvPr/>
        </p:nvSpPr>
        <p:spPr>
          <a:xfrm>
            <a:off x="7315200" y="3755677"/>
            <a:ext cx="540328" cy="5563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E8F88-CEE6-6797-76B3-CF26BCAD75B2}"/>
              </a:ext>
            </a:extLst>
          </p:cNvPr>
          <p:cNvSpPr txBox="1"/>
          <p:nvPr/>
        </p:nvSpPr>
        <p:spPr>
          <a:xfrm>
            <a:off x="7347395" y="2777462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AEF2D4-C7E5-429B-0A1F-4160DA6AE3DB}"/>
              </a:ext>
            </a:extLst>
          </p:cNvPr>
          <p:cNvCxnSpPr>
            <a:stCxn id="11" idx="3"/>
          </p:cNvCxnSpPr>
          <p:nvPr/>
        </p:nvCxnSpPr>
        <p:spPr>
          <a:xfrm flipH="1">
            <a:off x="4641273" y="4381873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55DB59-DF9D-DA27-D03C-B6097E5598BA}"/>
              </a:ext>
            </a:extLst>
          </p:cNvPr>
          <p:cNvCxnSpPr>
            <a:stCxn id="15" idx="4"/>
          </p:cNvCxnSpPr>
          <p:nvPr/>
        </p:nvCxnSpPr>
        <p:spPr>
          <a:xfrm>
            <a:off x="6624914" y="4556899"/>
            <a:ext cx="0" cy="61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A20858-9385-E980-A5B5-FE61772FCCB4}"/>
              </a:ext>
            </a:extLst>
          </p:cNvPr>
          <p:cNvCxnSpPr>
            <a:stCxn id="16" idx="4"/>
          </p:cNvCxnSpPr>
          <p:nvPr/>
        </p:nvCxnSpPr>
        <p:spPr>
          <a:xfrm>
            <a:off x="7585364" y="4312045"/>
            <a:ext cx="0" cy="578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45B629-51BD-8D7A-745D-F926D67C0CBC}"/>
              </a:ext>
            </a:extLst>
          </p:cNvPr>
          <p:cNvCxnSpPr>
            <a:stCxn id="16" idx="5"/>
          </p:cNvCxnSpPr>
          <p:nvPr/>
        </p:nvCxnSpPr>
        <p:spPr>
          <a:xfrm>
            <a:off x="7776399" y="4230567"/>
            <a:ext cx="1048946" cy="405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EC589E-0C87-3025-FC8D-A57E181E2A8E}"/>
              </a:ext>
            </a:extLst>
          </p:cNvPr>
          <p:cNvSpPr/>
          <p:nvPr/>
        </p:nvSpPr>
        <p:spPr>
          <a:xfrm>
            <a:off x="3981718" y="4890655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(A,B)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CCD32-386F-3559-22DB-6F82A27B0C77}"/>
              </a:ext>
            </a:extLst>
          </p:cNvPr>
          <p:cNvSpPr/>
          <p:nvPr/>
        </p:nvSpPr>
        <p:spPr>
          <a:xfrm>
            <a:off x="6100695" y="5050922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Y(C)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642EA0-F2FB-CE8A-2091-282E128F3C31}"/>
              </a:ext>
            </a:extLst>
          </p:cNvPr>
          <p:cNvSpPr/>
          <p:nvPr/>
        </p:nvSpPr>
        <p:spPr>
          <a:xfrm>
            <a:off x="7399717" y="4883728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(D, 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890A0-E324-9C66-39CB-C0A7CD19699C}"/>
              </a:ext>
            </a:extLst>
          </p:cNvPr>
          <p:cNvSpPr/>
          <p:nvPr/>
        </p:nvSpPr>
        <p:spPr>
          <a:xfrm>
            <a:off x="8684756" y="436418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6E19C-784A-BF95-151D-C4F646ACB0C2}"/>
              </a:ext>
            </a:extLst>
          </p:cNvPr>
          <p:cNvSpPr txBox="1"/>
          <p:nvPr/>
        </p:nvSpPr>
        <p:spPr>
          <a:xfrm>
            <a:off x="1080655" y="504388"/>
            <a:ext cx="881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1: Calculate Entropy of Root (Outlook = R)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CD017-A931-52E0-7FD5-5C3745499D40}"/>
              </a:ext>
            </a:extLst>
          </p:cNvPr>
          <p:cNvSpPr txBox="1"/>
          <p:nvPr/>
        </p:nvSpPr>
        <p:spPr>
          <a:xfrm>
            <a:off x="9969795" y="4230567"/>
            <a:ext cx="4233616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At each step, it: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/>
              <a:t>Computes entropy</a:t>
            </a:r>
            <a:r>
              <a:rPr lang="en-AU" dirty="0"/>
              <a:t> </a:t>
            </a:r>
            <a:r>
              <a:rPr lang="en-AU" b="1" dirty="0"/>
              <a:t>of parent </a:t>
            </a:r>
            <a:r>
              <a:rPr lang="en-AU" dirty="0"/>
              <a:t>(how mixed the class labels are).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Computes information gain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for each feature.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Chooses the feature with highest gain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to split the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Repeats this process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recursively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on child branches.</a:t>
            </a:r>
          </a:p>
        </p:txBody>
      </p:sp>
      <p:pic>
        <p:nvPicPr>
          <p:cNvPr id="17" name="Picture 16" descr="A screenshot of a white screen&#10;&#10;AI-generated content may be incorrect.">
            <a:extLst>
              <a:ext uri="{FF2B5EF4-FFF2-40B4-BE49-F238E27FC236}">
                <a16:creationId xmlns:a16="http://schemas.microsoft.com/office/drawing/2014/main" id="{85A5A29B-6637-62D8-09F4-AB36AC59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45" y="853695"/>
            <a:ext cx="5609329" cy="25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80579-7AE9-A8CE-6B5B-B5F58AAAB5EB}"/>
              </a:ext>
            </a:extLst>
          </p:cNvPr>
          <p:cNvSpPr txBox="1"/>
          <p:nvPr/>
        </p:nvSpPr>
        <p:spPr>
          <a:xfrm>
            <a:off x="1363287" y="571792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2: Try Splitting on All Features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78E1E-1C5B-F77A-5B01-BCE5A834B1B0}"/>
              </a:ext>
            </a:extLst>
          </p:cNvPr>
          <p:cNvSpPr txBox="1"/>
          <p:nvPr/>
        </p:nvSpPr>
        <p:spPr>
          <a:xfrm>
            <a:off x="1363287" y="145495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Temp</a:t>
            </a:r>
            <a:endParaRPr lang="en-US" b="1" dirty="0"/>
          </a:p>
        </p:txBody>
      </p:sp>
      <p:pic>
        <p:nvPicPr>
          <p:cNvPr id="5" name="Picture 4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6DF20C71-9FF9-580F-2BCA-983AB582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87" y="2053359"/>
            <a:ext cx="6180513" cy="2668489"/>
          </a:xfrm>
          <a:prstGeom prst="rect">
            <a:avLst/>
          </a:prstGeom>
        </p:spPr>
      </p:pic>
      <p:pic>
        <p:nvPicPr>
          <p:cNvPr id="6" name="Picture 5" descr="A screenshot of a white screen&#10;&#10;AI-generated content may be incorrect.">
            <a:extLst>
              <a:ext uri="{FF2B5EF4-FFF2-40B4-BE49-F238E27FC236}">
                <a16:creationId xmlns:a16="http://schemas.microsoft.com/office/drawing/2014/main" id="{2D651EFD-3058-D04A-57BC-8C2D9D96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189"/>
          <a:stretch/>
        </p:blipFill>
        <p:spPr>
          <a:xfrm>
            <a:off x="8678487" y="648763"/>
            <a:ext cx="5609329" cy="1404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69E44-1FDF-5779-8C4A-4900CF412A88}"/>
              </a:ext>
            </a:extLst>
          </p:cNvPr>
          <p:cNvSpPr txBox="1"/>
          <p:nvPr/>
        </p:nvSpPr>
        <p:spPr>
          <a:xfrm>
            <a:off x="1134687" y="452486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Humid</a:t>
            </a:r>
            <a:endParaRPr lang="en-US" b="1" dirty="0"/>
          </a:p>
        </p:txBody>
      </p:sp>
      <p:pic>
        <p:nvPicPr>
          <p:cNvPr id="10" name="Picture 9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953E739B-1404-3396-1E39-3B3AC243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87" y="5247684"/>
            <a:ext cx="6070558" cy="2621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E4044-5CDE-267E-1971-AE40E2165BE1}"/>
              </a:ext>
            </a:extLst>
          </p:cNvPr>
          <p:cNvSpPr txBox="1"/>
          <p:nvPr/>
        </p:nvSpPr>
        <p:spPr>
          <a:xfrm>
            <a:off x="8269778" y="242613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Wind</a:t>
            </a:r>
            <a:endParaRPr lang="en-US" b="1" dirty="0"/>
          </a:p>
        </p:txBody>
      </p:sp>
      <p:pic>
        <p:nvPicPr>
          <p:cNvPr id="23" name="Picture 22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7F622005-BA29-4E24-F22E-03BAB263E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920" y="2859168"/>
            <a:ext cx="5307677" cy="211147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47EED3-35AF-8847-D1D5-6A8776DD8D6E}"/>
              </a:ext>
            </a:extLst>
          </p:cNvPr>
          <p:cNvSpPr/>
          <p:nvPr/>
        </p:nvSpPr>
        <p:spPr>
          <a:xfrm>
            <a:off x="12385963" y="4721848"/>
            <a:ext cx="1109749" cy="312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5493B-D1FF-2179-5D50-0DDB6B901700}"/>
              </a:ext>
            </a:extLst>
          </p:cNvPr>
          <p:cNvSpPr txBox="1"/>
          <p:nvPr/>
        </p:nvSpPr>
        <p:spPr>
          <a:xfrm>
            <a:off x="8269778" y="549605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Best Split: Highest IG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990503-5322-4AE4-A46A-C21BD9D359E4}"/>
              </a:ext>
            </a:extLst>
          </p:cNvPr>
          <p:cNvSpPr txBox="1"/>
          <p:nvPr/>
        </p:nvSpPr>
        <p:spPr>
          <a:xfrm>
            <a:off x="8894618" y="62484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0637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3D741-CEC0-256A-F85B-F21BF99B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E8EE2-99A3-E5CF-A275-4766937319DC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997438-D3FF-6F98-BEC8-2026318C6600}"/>
              </a:ext>
            </a:extLst>
          </p:cNvPr>
          <p:cNvSpPr/>
          <p:nvPr/>
        </p:nvSpPr>
        <p:spPr>
          <a:xfrm>
            <a:off x="6227617" y="255160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CC6843-2404-07E1-EF2C-0906144B1F8E}"/>
              </a:ext>
            </a:extLst>
          </p:cNvPr>
          <p:cNvCxnSpPr/>
          <p:nvPr/>
        </p:nvCxnSpPr>
        <p:spPr>
          <a:xfrm flipH="1">
            <a:off x="5486401" y="3031959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168957-B528-28F8-1FC0-D15C3C98F17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807071" y="3083759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04D893A-8C48-CBFA-5E65-7391683C486C}"/>
              </a:ext>
            </a:extLst>
          </p:cNvPr>
          <p:cNvSpPr/>
          <p:nvPr/>
        </p:nvSpPr>
        <p:spPr>
          <a:xfrm>
            <a:off x="5066276" y="3906983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664EF5-E846-0A24-EAFC-95C2D18166E0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567053" y="3175062"/>
            <a:ext cx="1" cy="939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CF2F4E-6D30-4007-D277-E190FA91A748}"/>
              </a:ext>
            </a:extLst>
          </p:cNvPr>
          <p:cNvSpPr/>
          <p:nvPr/>
        </p:nvSpPr>
        <p:spPr>
          <a:xfrm>
            <a:off x="6354750" y="400053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BB0722-AF45-8D90-D577-3BBA2A31E7AD}"/>
              </a:ext>
            </a:extLst>
          </p:cNvPr>
          <p:cNvSpPr/>
          <p:nvPr/>
        </p:nvSpPr>
        <p:spPr>
          <a:xfrm>
            <a:off x="7315200" y="3755677"/>
            <a:ext cx="540328" cy="5563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99D35-6116-36AC-4608-DCD6E69764F1}"/>
              </a:ext>
            </a:extLst>
          </p:cNvPr>
          <p:cNvSpPr txBox="1"/>
          <p:nvPr/>
        </p:nvSpPr>
        <p:spPr>
          <a:xfrm>
            <a:off x="7347395" y="2777462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F7A03-ECDD-C2EC-656F-D026A2AF09A9}"/>
              </a:ext>
            </a:extLst>
          </p:cNvPr>
          <p:cNvCxnSpPr>
            <a:stCxn id="11" idx="3"/>
          </p:cNvCxnSpPr>
          <p:nvPr/>
        </p:nvCxnSpPr>
        <p:spPr>
          <a:xfrm flipH="1">
            <a:off x="4641273" y="4381873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0FB600-23C8-99A9-BEEE-B8DE5B130126}"/>
              </a:ext>
            </a:extLst>
          </p:cNvPr>
          <p:cNvCxnSpPr>
            <a:stCxn id="15" idx="4"/>
          </p:cNvCxnSpPr>
          <p:nvPr/>
        </p:nvCxnSpPr>
        <p:spPr>
          <a:xfrm>
            <a:off x="6624914" y="4556899"/>
            <a:ext cx="0" cy="61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445A93-CE65-824E-C5FA-F504BF0D7AC8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855528" y="4033861"/>
            <a:ext cx="771125" cy="52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E5DDD-C904-3D82-A3FA-F0FEA58F611C}"/>
              </a:ext>
            </a:extLst>
          </p:cNvPr>
          <p:cNvSpPr/>
          <p:nvPr/>
        </p:nvSpPr>
        <p:spPr>
          <a:xfrm>
            <a:off x="3981718" y="4890655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83FB06-B66C-8A25-2B54-BC39CD72B384}"/>
              </a:ext>
            </a:extLst>
          </p:cNvPr>
          <p:cNvSpPr/>
          <p:nvPr/>
        </p:nvSpPr>
        <p:spPr>
          <a:xfrm>
            <a:off x="6100695" y="5050922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2FCC8E-9D76-76A9-5DBE-17019305E287}"/>
              </a:ext>
            </a:extLst>
          </p:cNvPr>
          <p:cNvSpPr/>
          <p:nvPr/>
        </p:nvSpPr>
        <p:spPr>
          <a:xfrm>
            <a:off x="7399717" y="6578267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23A49A-8D4E-25F3-D8B5-EFBFB16B4104}"/>
              </a:ext>
            </a:extLst>
          </p:cNvPr>
          <p:cNvSpPr/>
          <p:nvPr/>
        </p:nvSpPr>
        <p:spPr>
          <a:xfrm>
            <a:off x="9740124" y="6578267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EB90D-F09A-B22A-A851-0F5BFD65B8E6}"/>
              </a:ext>
            </a:extLst>
          </p:cNvPr>
          <p:cNvSpPr txBox="1"/>
          <p:nvPr/>
        </p:nvSpPr>
        <p:spPr>
          <a:xfrm>
            <a:off x="1080655" y="504388"/>
            <a:ext cx="881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Final Decision Tree </a:t>
            </a:r>
            <a:r>
              <a:rPr lang="en-AU" sz="2000" b="1" dirty="0"/>
              <a:t>(Second split = Wind)</a:t>
            </a:r>
            <a:endParaRPr lang="en-US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70A463-2F1F-0163-9859-B6CBC88E8BDA}"/>
              </a:ext>
            </a:extLst>
          </p:cNvPr>
          <p:cNvSpPr/>
          <p:nvPr/>
        </p:nvSpPr>
        <p:spPr>
          <a:xfrm>
            <a:off x="8463833" y="4487663"/>
            <a:ext cx="667986" cy="5938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3B63E-1FF1-6277-97C2-89630BD65B7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8193670" y="4994526"/>
            <a:ext cx="367987" cy="82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DBF9E5-6E5D-BA69-611D-D6943B741173}"/>
              </a:ext>
            </a:extLst>
          </p:cNvPr>
          <p:cNvCxnSpPr>
            <a:stCxn id="7" idx="5"/>
          </p:cNvCxnSpPr>
          <p:nvPr/>
        </p:nvCxnSpPr>
        <p:spPr>
          <a:xfrm>
            <a:off x="9033995" y="4994526"/>
            <a:ext cx="706129" cy="82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9FDA0-FB52-E509-55A6-96C471EF7639}"/>
              </a:ext>
            </a:extLst>
          </p:cNvPr>
          <p:cNvSpPr/>
          <p:nvPr/>
        </p:nvSpPr>
        <p:spPr>
          <a:xfrm>
            <a:off x="7925297" y="549652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987FE1-0302-56B0-877C-0FBC233555EF}"/>
              </a:ext>
            </a:extLst>
          </p:cNvPr>
          <p:cNvSpPr/>
          <p:nvPr/>
        </p:nvSpPr>
        <p:spPr>
          <a:xfrm>
            <a:off x="9390963" y="549652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0C9C12-6AA4-0CC1-F6D5-B11CE3EBEA17}"/>
              </a:ext>
            </a:extLst>
          </p:cNvPr>
          <p:cNvCxnSpPr>
            <a:stCxn id="24" idx="4"/>
            <a:endCxn id="30" idx="0"/>
          </p:cNvCxnSpPr>
          <p:nvPr/>
        </p:nvCxnSpPr>
        <p:spPr>
          <a:xfrm flipH="1">
            <a:off x="7855528" y="6052889"/>
            <a:ext cx="339933" cy="525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50D4C3-7C72-0FA1-A1AC-F5309744478F}"/>
              </a:ext>
            </a:extLst>
          </p:cNvPr>
          <p:cNvCxnSpPr>
            <a:stCxn id="26" idx="4"/>
          </p:cNvCxnSpPr>
          <p:nvPr/>
        </p:nvCxnSpPr>
        <p:spPr>
          <a:xfrm>
            <a:off x="9661127" y="6052889"/>
            <a:ext cx="411128" cy="525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D30A6E-F846-50EC-DFDF-8A080F52D30E}"/>
              </a:ext>
            </a:extLst>
          </p:cNvPr>
          <p:cNvSpPr txBox="1"/>
          <p:nvPr/>
        </p:nvSpPr>
        <p:spPr>
          <a:xfrm>
            <a:off x="9502682" y="454945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6EE78DD-8840-179E-3579-1E6D2D92F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66443"/>
              </p:ext>
            </p:extLst>
          </p:nvPr>
        </p:nvGraphicFramePr>
        <p:xfrm>
          <a:off x="8463833" y="412691"/>
          <a:ext cx="6166567" cy="1817892"/>
        </p:xfrm>
        <a:graphic>
          <a:graphicData uri="http://schemas.openxmlformats.org/drawingml/2006/table">
            <a:tbl>
              <a:tblPr/>
              <a:tblGrid>
                <a:gridCol w="669697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385826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6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FA59-9689-88FC-4FD6-514901F4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F43B69-6900-6220-3F4A-81A67F9E8D35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6B9ADD-0053-F628-100C-1F59F868993E}"/>
              </a:ext>
            </a:extLst>
          </p:cNvPr>
          <p:cNvSpPr/>
          <p:nvPr/>
        </p:nvSpPr>
        <p:spPr>
          <a:xfrm>
            <a:off x="6227617" y="255160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50CC0-6C26-D01D-2BE3-1E0E157AB2EF}"/>
              </a:ext>
            </a:extLst>
          </p:cNvPr>
          <p:cNvCxnSpPr/>
          <p:nvPr/>
        </p:nvCxnSpPr>
        <p:spPr>
          <a:xfrm flipH="1">
            <a:off x="5486401" y="3031959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5D43D8-3410-A5B2-0576-8745008EBAB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807071" y="3083759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3E4AF3-44DA-1EEC-5935-209DADFFEE8B}"/>
              </a:ext>
            </a:extLst>
          </p:cNvPr>
          <p:cNvSpPr/>
          <p:nvPr/>
        </p:nvSpPr>
        <p:spPr>
          <a:xfrm>
            <a:off x="5066276" y="3906983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2E465-DD63-44E7-7486-9DC4A20E97A7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567053" y="3175062"/>
            <a:ext cx="1" cy="939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1F2DC3B-01CA-4304-A28B-88BAFE191478}"/>
              </a:ext>
            </a:extLst>
          </p:cNvPr>
          <p:cNvSpPr/>
          <p:nvPr/>
        </p:nvSpPr>
        <p:spPr>
          <a:xfrm>
            <a:off x="6354750" y="400053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8DC4D8-3DED-7FF4-0449-717B645ED52E}"/>
              </a:ext>
            </a:extLst>
          </p:cNvPr>
          <p:cNvSpPr/>
          <p:nvPr/>
        </p:nvSpPr>
        <p:spPr>
          <a:xfrm>
            <a:off x="7315200" y="3755677"/>
            <a:ext cx="540328" cy="5563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D2704-FAD2-D343-FAE1-D4722B547749}"/>
              </a:ext>
            </a:extLst>
          </p:cNvPr>
          <p:cNvSpPr txBox="1"/>
          <p:nvPr/>
        </p:nvSpPr>
        <p:spPr>
          <a:xfrm>
            <a:off x="7347395" y="2777462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E44E99-D42C-F75C-2099-BBAC150E8128}"/>
              </a:ext>
            </a:extLst>
          </p:cNvPr>
          <p:cNvCxnSpPr>
            <a:stCxn id="11" idx="3"/>
          </p:cNvCxnSpPr>
          <p:nvPr/>
        </p:nvCxnSpPr>
        <p:spPr>
          <a:xfrm flipH="1">
            <a:off x="4641273" y="4381873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AA0148-2FE6-933B-E4AB-24EF9901BF89}"/>
              </a:ext>
            </a:extLst>
          </p:cNvPr>
          <p:cNvCxnSpPr>
            <a:stCxn id="15" idx="4"/>
          </p:cNvCxnSpPr>
          <p:nvPr/>
        </p:nvCxnSpPr>
        <p:spPr>
          <a:xfrm>
            <a:off x="6624914" y="4556899"/>
            <a:ext cx="0" cy="61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843178-71AB-23B0-D1F3-A617CF8FCD9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855528" y="4033861"/>
            <a:ext cx="771125" cy="52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B1D117-9999-C40A-6553-A520F61DBB61}"/>
              </a:ext>
            </a:extLst>
          </p:cNvPr>
          <p:cNvSpPr/>
          <p:nvPr/>
        </p:nvSpPr>
        <p:spPr>
          <a:xfrm>
            <a:off x="3981718" y="4890655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4D4D92-A983-9AF8-7E1A-C0E8DFB55E2F}"/>
              </a:ext>
            </a:extLst>
          </p:cNvPr>
          <p:cNvSpPr/>
          <p:nvPr/>
        </p:nvSpPr>
        <p:spPr>
          <a:xfrm>
            <a:off x="6100695" y="5050922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9AE529-00DA-C928-C195-DCD3514BEFD9}"/>
              </a:ext>
            </a:extLst>
          </p:cNvPr>
          <p:cNvSpPr/>
          <p:nvPr/>
        </p:nvSpPr>
        <p:spPr>
          <a:xfrm>
            <a:off x="7399717" y="6578267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76773A-67A9-E93B-B414-0311D48CC3A4}"/>
              </a:ext>
            </a:extLst>
          </p:cNvPr>
          <p:cNvSpPr/>
          <p:nvPr/>
        </p:nvSpPr>
        <p:spPr>
          <a:xfrm>
            <a:off x="9740124" y="6578267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5EFC7-33C0-7A2D-E424-C8D5E9645D40}"/>
              </a:ext>
            </a:extLst>
          </p:cNvPr>
          <p:cNvSpPr txBox="1"/>
          <p:nvPr/>
        </p:nvSpPr>
        <p:spPr>
          <a:xfrm>
            <a:off x="1080655" y="504388"/>
            <a:ext cx="881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Final Decision Tree</a:t>
            </a:r>
            <a:endParaRPr lang="en-US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5700D-D2C7-D996-D5F0-562F86D37789}"/>
              </a:ext>
            </a:extLst>
          </p:cNvPr>
          <p:cNvSpPr/>
          <p:nvPr/>
        </p:nvSpPr>
        <p:spPr>
          <a:xfrm>
            <a:off x="8463833" y="4487663"/>
            <a:ext cx="667986" cy="5938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21E40D-323B-F77E-38F3-DF1F036F4863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8193670" y="4994526"/>
            <a:ext cx="367987" cy="82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D9C049-304E-13AD-D13B-C3AE9D9A256B}"/>
              </a:ext>
            </a:extLst>
          </p:cNvPr>
          <p:cNvCxnSpPr>
            <a:stCxn id="7" idx="5"/>
          </p:cNvCxnSpPr>
          <p:nvPr/>
        </p:nvCxnSpPr>
        <p:spPr>
          <a:xfrm>
            <a:off x="9033995" y="4994526"/>
            <a:ext cx="706129" cy="82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9C5AAC-39B1-62B7-278F-2D5B86835792}"/>
              </a:ext>
            </a:extLst>
          </p:cNvPr>
          <p:cNvSpPr/>
          <p:nvPr/>
        </p:nvSpPr>
        <p:spPr>
          <a:xfrm>
            <a:off x="7925297" y="549652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56ABA1-5DD7-A193-840B-763AF8BCF756}"/>
              </a:ext>
            </a:extLst>
          </p:cNvPr>
          <p:cNvSpPr/>
          <p:nvPr/>
        </p:nvSpPr>
        <p:spPr>
          <a:xfrm>
            <a:off x="9390963" y="549652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F41FE0-E967-1660-60CD-70C74866D47F}"/>
              </a:ext>
            </a:extLst>
          </p:cNvPr>
          <p:cNvCxnSpPr>
            <a:stCxn id="24" idx="4"/>
            <a:endCxn id="30" idx="0"/>
          </p:cNvCxnSpPr>
          <p:nvPr/>
        </p:nvCxnSpPr>
        <p:spPr>
          <a:xfrm flipH="1">
            <a:off x="7855528" y="6052889"/>
            <a:ext cx="339933" cy="525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72019-A212-97DA-DB44-8D13EDA800EC}"/>
              </a:ext>
            </a:extLst>
          </p:cNvPr>
          <p:cNvCxnSpPr>
            <a:stCxn id="26" idx="4"/>
          </p:cNvCxnSpPr>
          <p:nvPr/>
        </p:nvCxnSpPr>
        <p:spPr>
          <a:xfrm>
            <a:off x="9661127" y="6052889"/>
            <a:ext cx="411128" cy="525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580340-291B-E11E-E543-2CD612F4AEC6}"/>
              </a:ext>
            </a:extLst>
          </p:cNvPr>
          <p:cNvSpPr txBox="1"/>
          <p:nvPr/>
        </p:nvSpPr>
        <p:spPr>
          <a:xfrm>
            <a:off x="9502682" y="454945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7931EDF-59F0-7771-4B2B-CFC27515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86721"/>
              </p:ext>
            </p:extLst>
          </p:nvPr>
        </p:nvGraphicFramePr>
        <p:xfrm>
          <a:off x="8463833" y="412691"/>
          <a:ext cx="6166567" cy="1817892"/>
        </p:xfrm>
        <a:graphic>
          <a:graphicData uri="http://schemas.openxmlformats.org/drawingml/2006/table">
            <a:tbl>
              <a:tblPr/>
              <a:tblGrid>
                <a:gridCol w="669697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385826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6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4B1723F-3B5B-CCAB-31B8-77624F0AD1E2}"/>
              </a:ext>
            </a:extLst>
          </p:cNvPr>
          <p:cNvSpPr/>
          <p:nvPr/>
        </p:nvSpPr>
        <p:spPr>
          <a:xfrm>
            <a:off x="849208" y="322854"/>
            <a:ext cx="106624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Shortcomings of Information Gain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51DA8-1DA3-F464-B9C1-373798E8CA8A}"/>
              </a:ext>
            </a:extLst>
          </p:cNvPr>
          <p:cNvSpPr txBox="1"/>
          <p:nvPr/>
        </p:nvSpPr>
        <p:spPr>
          <a:xfrm>
            <a:off x="1330036" y="1672026"/>
            <a:ext cx="12302836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sz="2400" dirty="0">
                <a:solidFill>
                  <a:srgbClr val="000000"/>
                </a:solidFill>
                <a:effectLst/>
                <a:latin typeface=""/>
              </a:rPr>
              <a:t>• Information gain tends to prefer highly-branching attributes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4B982-4577-8437-AE82-1A035B21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23" y="3411526"/>
            <a:ext cx="7772400" cy="70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778B7-D400-FDC9-8D1B-E7AE84C7F75A}"/>
              </a:ext>
            </a:extLst>
          </p:cNvPr>
          <p:cNvSpPr txBox="1"/>
          <p:nvPr/>
        </p:nvSpPr>
        <p:spPr>
          <a:xfrm>
            <a:off x="2822286" y="4632716"/>
            <a:ext cx="7596332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"/>
              </a:rPr>
              <a:t>When using </a:t>
            </a:r>
            <a:r>
              <a:rPr lang="en-AU" b="1" dirty="0">
                <a:latin typeface=""/>
              </a:rPr>
              <a:t>information gain</a:t>
            </a:r>
            <a:r>
              <a:rPr lang="en-AU" dirty="0">
                <a:latin typeface=""/>
              </a:rPr>
              <a:t>, ID3 tends to prefer attributes with </a:t>
            </a:r>
            <a:r>
              <a:rPr lang="en-AU" b="1" dirty="0">
                <a:latin typeface=""/>
              </a:rPr>
              <a:t>many distinct values</a:t>
            </a:r>
            <a:r>
              <a:rPr lang="en-AU" dirty="0">
                <a:latin typeface=""/>
              </a:rPr>
              <a:t>, which can be misleading (e.g., ID has a unique value for each example — perfect split, but useless for generalization).</a:t>
            </a: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408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768" y="450577"/>
            <a:ext cx="11018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Classification Results</a:t>
            </a:r>
            <a:endParaRPr lang="en-US" sz="4450" dirty="0"/>
          </a:p>
        </p:txBody>
      </p:sp>
      <p:pic>
        <p:nvPicPr>
          <p:cNvPr id="1026" name="Picture 2" descr="Confusion matrix table">
            <a:extLst>
              <a:ext uri="{FF2B5EF4-FFF2-40B4-BE49-F238E27FC236}">
                <a16:creationId xmlns:a16="http://schemas.microsoft.com/office/drawing/2014/main" id="{F48CBD1D-9C85-B432-C048-D5075EF02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t="5475" r="11868" b="9190"/>
          <a:stretch/>
        </p:blipFill>
        <p:spPr bwMode="auto">
          <a:xfrm>
            <a:off x="1702286" y="1159356"/>
            <a:ext cx="6604072" cy="39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fusion matrix table for email spam detection example">
            <a:extLst>
              <a:ext uri="{FF2B5EF4-FFF2-40B4-BE49-F238E27FC236}">
                <a16:creationId xmlns:a16="http://schemas.microsoft.com/office/drawing/2014/main" id="{C2DC5104-194D-8D29-068C-83E6ADF5F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 t="25174" r="15436" b="7736"/>
          <a:stretch/>
        </p:blipFill>
        <p:spPr bwMode="auto">
          <a:xfrm>
            <a:off x="8621486" y="2064682"/>
            <a:ext cx="4714504" cy="311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CCC0C-48C2-12DE-3F09-E9A689C76227}"/>
              </a:ext>
            </a:extLst>
          </p:cNvPr>
          <p:cNvSpPr txBox="1"/>
          <p:nvPr/>
        </p:nvSpPr>
        <p:spPr>
          <a:xfrm>
            <a:off x="967839" y="5515040"/>
            <a:ext cx="13306302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 Positive (TP)</a:t>
            </a:r>
            <a:r>
              <a:rPr lang="en-A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AU" dirty="0"/>
              <a:t>The model </a:t>
            </a:r>
            <a:r>
              <a:rPr lang="en-AU" b="1" dirty="0"/>
              <a:t>correctly predicts</a:t>
            </a:r>
            <a:r>
              <a:rPr lang="en-AU" dirty="0"/>
              <a:t> the </a:t>
            </a:r>
            <a:r>
              <a:rPr lang="en-AU" b="1" dirty="0"/>
              <a:t>positive class</a:t>
            </a:r>
            <a:r>
              <a:rPr lang="en-AU" dirty="0"/>
              <a:t>. For example, a spam email is correctly identified as spam.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AC9C8"/>
                </a:solidFill>
              </a:rPr>
              <a:t>False Positive (FP)</a:t>
            </a:r>
            <a:r>
              <a:rPr lang="en-AU" dirty="0">
                <a:solidFill>
                  <a:srgbClr val="FAC9C8"/>
                </a:solidFill>
              </a:rPr>
              <a:t>: </a:t>
            </a:r>
            <a:r>
              <a:rPr lang="en-AU" dirty="0"/>
              <a:t>The model </a:t>
            </a:r>
            <a:r>
              <a:rPr lang="en-AU" b="1" dirty="0"/>
              <a:t>incorrectly predicts</a:t>
            </a:r>
            <a:r>
              <a:rPr lang="en-AU" dirty="0"/>
              <a:t> </a:t>
            </a:r>
            <a:r>
              <a:rPr lang="en-AU" b="1" dirty="0"/>
              <a:t>positive class</a:t>
            </a:r>
            <a:r>
              <a:rPr lang="en-AU" dirty="0"/>
              <a:t> when it's actually negative. For Example, normal email is wrongly labelled as spam. (Also known as a </a:t>
            </a:r>
            <a:r>
              <a:rPr lang="en-AU" b="1" dirty="0"/>
              <a:t>Type I Error</a:t>
            </a:r>
            <a:r>
              <a:rPr lang="en-AU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AC9C8"/>
                </a:solidFill>
              </a:rPr>
              <a:t>False Negative (FN)</a:t>
            </a:r>
            <a:r>
              <a:rPr lang="en-AU" dirty="0">
                <a:solidFill>
                  <a:srgbClr val="FAC9C8"/>
                </a:solidFill>
              </a:rPr>
              <a:t>: </a:t>
            </a:r>
            <a:r>
              <a:rPr lang="en-AU" dirty="0"/>
              <a:t>The model </a:t>
            </a:r>
            <a:r>
              <a:rPr lang="en-AU" b="1" dirty="0"/>
              <a:t>misses</a:t>
            </a:r>
            <a:r>
              <a:rPr lang="en-AU" dirty="0"/>
              <a:t> the positive class—it predicts negative when it's actually positive. For example, a spam email is misclassified as not spam. (Also known as a </a:t>
            </a:r>
            <a:r>
              <a:rPr lang="en-AU" b="1" dirty="0"/>
              <a:t>Type II Error</a:t>
            </a:r>
            <a:r>
              <a:rPr lang="en-AU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 Negative (TN)</a:t>
            </a:r>
            <a:r>
              <a:rPr lang="en-A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AU" dirty="0"/>
              <a:t>The model </a:t>
            </a:r>
            <a:r>
              <a:rPr lang="en-AU" b="1" dirty="0"/>
              <a:t>correctly predicts</a:t>
            </a:r>
            <a:r>
              <a:rPr lang="en-AU" dirty="0"/>
              <a:t> the </a:t>
            </a:r>
            <a:r>
              <a:rPr lang="en-AU" b="1" dirty="0"/>
              <a:t>negative class</a:t>
            </a:r>
            <a:r>
              <a:rPr lang="en-AU" dirty="0"/>
              <a:t>. For example, a normal email is correctly identified as not spam.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A5732-2A6F-A6FD-B29A-49F0913A7AF7}"/>
              </a:ext>
            </a:extLst>
          </p:cNvPr>
          <p:cNvSpPr txBox="1"/>
          <p:nvPr/>
        </p:nvSpPr>
        <p:spPr>
          <a:xfrm>
            <a:off x="8075331" y="7779023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www.evidentlyai.com</a:t>
            </a:r>
            <a:r>
              <a:rPr lang="en-US" sz="1200" dirty="0"/>
              <a:t>/classification-metrics/confusion-matrix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9119-6722-0144-FAA2-3CFB6AF7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FFD8E4E-DB7C-A180-A2EE-4A3D8E82839E}"/>
              </a:ext>
            </a:extLst>
          </p:cNvPr>
          <p:cNvSpPr/>
          <p:nvPr/>
        </p:nvSpPr>
        <p:spPr>
          <a:xfrm>
            <a:off x="849208" y="322854"/>
            <a:ext cx="106624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AU" sz="4800" b="1" dirty="0"/>
              <a:t>Gain Ratio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CB514-25B6-2497-B376-BF8387D77F73}"/>
              </a:ext>
            </a:extLst>
          </p:cNvPr>
          <p:cNvSpPr txBox="1"/>
          <p:nvPr/>
        </p:nvSpPr>
        <p:spPr>
          <a:xfrm>
            <a:off x="1330036" y="1672026"/>
            <a:ext cx="12302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2400" dirty="0">
                <a:solidFill>
                  <a:srgbClr val="000000"/>
                </a:solidFill>
                <a:effectLst/>
                <a:latin typeface="Helvetica" pitchFamily="2" charset="0"/>
              </a:rPr>
              <a:t>Gain Ratio (GR) reduces the bias for information gain towards highly-branching attributes by normalising relative to the split info</a:t>
            </a: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4E34F19-8D05-BC57-C653-BEDDDA57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18" y="2778414"/>
            <a:ext cx="3784600" cy="927100"/>
          </a:xfrm>
          <a:prstGeom prst="rect">
            <a:avLst/>
          </a:prstGeom>
        </p:spPr>
      </p:pic>
      <p:pic>
        <p:nvPicPr>
          <p:cNvPr id="22530" name="Picture 2" descr="A quick Introduction to Machine Learning. Part-4 (Final Part) | by Abhijith  S Babu | Towards AI">
            <a:extLst>
              <a:ext uri="{FF2B5EF4-FFF2-40B4-BE49-F238E27FC236}">
                <a16:creationId xmlns:a16="http://schemas.microsoft.com/office/drawing/2014/main" id="{2416BB46-6CE9-2BD8-AFD0-B5B97BAD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85" y="4114800"/>
            <a:ext cx="5502903" cy="175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0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CAC047-978D-D551-884D-849E4E0B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70384"/>
              </p:ext>
            </p:extLst>
          </p:nvPr>
        </p:nvGraphicFramePr>
        <p:xfrm>
          <a:off x="942108" y="1246922"/>
          <a:ext cx="12926286" cy="6165115"/>
        </p:xfrm>
        <a:graphic>
          <a:graphicData uri="http://schemas.openxmlformats.org/drawingml/2006/table">
            <a:tbl>
              <a:tblPr/>
              <a:tblGrid>
                <a:gridCol w="718127">
                  <a:extLst>
                    <a:ext uri="{9D8B030D-6E8A-4147-A177-3AD203B41FA5}">
                      <a16:colId xmlns:a16="http://schemas.microsoft.com/office/drawing/2014/main" val="2283547836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3267833827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4051670270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1268971226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333975259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1810375512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817168757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2542559282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1375879735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1305751080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694087001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3460315431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3140749575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708536248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1741107457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1880815701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3444558345"/>
                    </a:ext>
                  </a:extLst>
                </a:gridCol>
                <a:gridCol w="718127">
                  <a:extLst>
                    <a:ext uri="{9D8B030D-6E8A-4147-A177-3AD203B41FA5}">
                      <a16:colId xmlns:a16="http://schemas.microsoft.com/office/drawing/2014/main" val="2031449415"/>
                    </a:ext>
                  </a:extLst>
                </a:gridCol>
              </a:tblGrid>
              <a:tr h="789906">
                <a:tc>
                  <a:txBody>
                    <a:bodyPr/>
                    <a:lstStyle/>
                    <a:p>
                      <a:pPr algn="r" fontAlgn="ctr"/>
                      <a:endParaRPr lang="en-AU" sz="1900" b="1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900" b="1" dirty="0">
                          <a:effectLst/>
                        </a:rPr>
                        <a:t>R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AU" sz="1900" b="1" dirty="0">
                          <a:effectLst/>
                        </a:rPr>
                        <a:t>Outlook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AU" sz="1900" b="1" dirty="0">
                          <a:effectLst/>
                        </a:rPr>
                        <a:t>Temp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900" b="1" dirty="0">
                          <a:effectLst/>
                        </a:rPr>
                        <a:t>Humid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900" b="1" dirty="0">
                          <a:effectLst/>
                        </a:rPr>
                        <a:t>Wind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900" b="1" dirty="0">
                          <a:effectLst/>
                        </a:rPr>
                        <a:t>ID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900" b="1" dirty="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 b="1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 b="1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 b="1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24015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algn="r" fontAlgn="ctr"/>
                      <a:endParaRPr lang="en-AU" sz="1900" b="1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s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o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r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h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m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c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h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n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T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F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A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B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C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D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E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F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50154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Y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88044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N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0761"/>
                  </a:ext>
                </a:extLst>
              </a:tr>
              <a:tr h="7899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Total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6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4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4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39050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P(Y)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2/3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3/4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00975"/>
                  </a:ext>
                </a:extLst>
              </a:tr>
              <a:tr h="4431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P(N)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2/3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1/4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09241"/>
                  </a:ext>
                </a:extLst>
              </a:tr>
              <a:tr h="7899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H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0.9183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0.9183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0.8112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3965"/>
                  </a:ext>
                </a:extLst>
              </a:tr>
              <a:tr h="7899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>
                          <a:effectLst/>
                        </a:rPr>
                        <a:t>MI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0.4592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0.7924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0.5408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52990"/>
                  </a:ext>
                </a:extLst>
              </a:tr>
              <a:tr h="7899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 b="1" dirty="0">
                          <a:effectLst/>
                        </a:rPr>
                        <a:t>IG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0.5408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0.2076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0.4592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1</a:t>
                      </a: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900">
                        <a:effectLst/>
                      </a:endParaRPr>
                    </a:p>
                  </a:txBody>
                  <a:tcPr marL="81583" marR="81583" marT="40791" marB="40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81583" marR="81583" marT="40791" marB="4079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81583" marR="81583" marT="40791" marB="40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81583" marR="81583" marT="40791" marB="40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81583" marR="81583" marT="40791" marB="40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26642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4D101A9-3344-BA59-37CC-868C1FE5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19075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39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C6250-8B54-3571-2EBD-2C296F82C0DD}"/>
              </a:ext>
            </a:extLst>
          </p:cNvPr>
          <p:cNvSpPr txBox="1"/>
          <p:nvPr/>
        </p:nvSpPr>
        <p:spPr>
          <a:xfrm>
            <a:off x="1246908" y="87305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Outlook</a:t>
            </a:r>
            <a:endParaRPr lang="en-US" b="1" dirty="0"/>
          </a:p>
        </p:txBody>
      </p:sp>
      <p:pic>
        <p:nvPicPr>
          <p:cNvPr id="4" name="Picture 3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C3C90741-6460-C69B-2B0A-992195A6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8" y="1520051"/>
            <a:ext cx="7772400" cy="5189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4E229-1420-2919-C0B7-2CD76ED7D33D}"/>
              </a:ext>
            </a:extLst>
          </p:cNvPr>
          <p:cNvSpPr txBox="1"/>
          <p:nvPr/>
        </p:nvSpPr>
        <p:spPr>
          <a:xfrm>
            <a:off x="1246908" y="349839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2: Try Splitting on All Features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558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98509-E360-89DB-6989-6ACBF6D8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59B59-C880-260C-DC64-B357943999C2}"/>
              </a:ext>
            </a:extLst>
          </p:cNvPr>
          <p:cNvSpPr txBox="1"/>
          <p:nvPr/>
        </p:nvSpPr>
        <p:spPr>
          <a:xfrm>
            <a:off x="1246908" y="87305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Temp</a:t>
            </a:r>
            <a:endParaRPr lang="en-US" b="1" dirty="0"/>
          </a:p>
        </p:txBody>
      </p:sp>
      <p:pic>
        <p:nvPicPr>
          <p:cNvPr id="5" name="Picture 4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2BE13139-8C1D-06EE-5B02-277BFC0F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76" y="1242391"/>
            <a:ext cx="7772400" cy="3991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C57CC-ED0B-C387-E323-828A8556CFE9}"/>
              </a:ext>
            </a:extLst>
          </p:cNvPr>
          <p:cNvSpPr txBox="1"/>
          <p:nvPr/>
        </p:nvSpPr>
        <p:spPr>
          <a:xfrm>
            <a:off x="1385454" y="541828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Humid</a:t>
            </a:r>
            <a:endParaRPr lang="en-US" b="1" dirty="0"/>
          </a:p>
        </p:txBody>
      </p:sp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C884A6C-19D3-B5B7-8571-35103C57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5978060"/>
            <a:ext cx="5181599" cy="2079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AF4603-7407-CE50-2182-53A018C6FB87}"/>
              </a:ext>
            </a:extLst>
          </p:cNvPr>
          <p:cNvSpPr txBox="1"/>
          <p:nvPr/>
        </p:nvSpPr>
        <p:spPr>
          <a:xfrm>
            <a:off x="9199417" y="68839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Wind</a:t>
            </a:r>
            <a:endParaRPr lang="en-US" b="1" dirty="0"/>
          </a:p>
        </p:txBody>
      </p:sp>
      <p:pic>
        <p:nvPicPr>
          <p:cNvPr id="11" name="Picture 10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423665E5-03D5-9EE7-EF61-185BF50BB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876" y="1242391"/>
            <a:ext cx="5259531" cy="27812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470114-6D71-9482-5506-8668B5937CC3}"/>
              </a:ext>
            </a:extLst>
          </p:cNvPr>
          <p:cNvSpPr/>
          <p:nvPr/>
        </p:nvSpPr>
        <p:spPr>
          <a:xfrm>
            <a:off x="12139468" y="3588326"/>
            <a:ext cx="1801091" cy="26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7D45A-AACE-CBAC-7B4D-CEF6446A6BFE}"/>
              </a:ext>
            </a:extLst>
          </p:cNvPr>
          <p:cNvSpPr txBox="1"/>
          <p:nvPr/>
        </p:nvSpPr>
        <p:spPr>
          <a:xfrm>
            <a:off x="11313968" y="486540"/>
            <a:ext cx="825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Step 2: Choose Root = </a:t>
            </a:r>
            <a:r>
              <a:rPr lang="en-AU" b="1" dirty="0"/>
              <a:t>Wind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A2FD8-385E-D937-1708-9B64FF36C13E}"/>
              </a:ext>
            </a:extLst>
          </p:cNvPr>
          <p:cNvSpPr txBox="1"/>
          <p:nvPr/>
        </p:nvSpPr>
        <p:spPr>
          <a:xfrm>
            <a:off x="9135915" y="431379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ID</a:t>
            </a:r>
            <a:endParaRPr lang="en-US" b="1" dirty="0"/>
          </a:p>
        </p:txBody>
      </p:sp>
      <p:pic>
        <p:nvPicPr>
          <p:cNvPr id="17" name="Picture 16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7CD35F19-7170-348C-4837-958F02E9A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456" y="4301230"/>
            <a:ext cx="2610427" cy="1537429"/>
          </a:xfrm>
          <a:prstGeom prst="rect">
            <a:avLst/>
          </a:prstGeom>
        </p:spPr>
      </p:pic>
      <p:pic>
        <p:nvPicPr>
          <p:cNvPr id="19" name="Picture 18" descr="A math problem with numbers and symbols&#10;&#10;AI-generated content may be incorrect.">
            <a:extLst>
              <a:ext uri="{FF2B5EF4-FFF2-40B4-BE49-F238E27FC236}">
                <a16:creationId xmlns:a16="http://schemas.microsoft.com/office/drawing/2014/main" id="{7409A640-907E-BE4B-4A8F-4FFC4566A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076" y="5787621"/>
            <a:ext cx="4492686" cy="1740222"/>
          </a:xfrm>
          <a:prstGeom prst="rect">
            <a:avLst/>
          </a:prstGeom>
        </p:spPr>
      </p:pic>
      <p:pic>
        <p:nvPicPr>
          <p:cNvPr id="21" name="Picture 20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82C4D7D4-070E-49CE-A324-E3FE9770C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0518" y="7562218"/>
            <a:ext cx="1866900" cy="4953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37DAC1D-E60A-51F0-94D5-5EF318DEEE80}"/>
              </a:ext>
            </a:extLst>
          </p:cNvPr>
          <p:cNvSpPr/>
          <p:nvPr/>
        </p:nvSpPr>
        <p:spPr>
          <a:xfrm>
            <a:off x="10183091" y="3338945"/>
            <a:ext cx="2341418" cy="7758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3A0C9-0D27-C9A1-741D-0776842E5268}"/>
              </a:ext>
            </a:extLst>
          </p:cNvPr>
          <p:cNvSpPr txBox="1"/>
          <p:nvPr/>
        </p:nvSpPr>
        <p:spPr>
          <a:xfrm>
            <a:off x="1246908" y="184248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2: Try Splitting on All Features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19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F5984-C491-12D7-B760-1129BAC3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DB127-6E2C-3D39-BB29-F9B9D10BAE9F}"/>
              </a:ext>
            </a:extLst>
          </p:cNvPr>
          <p:cNvSpPr txBox="1"/>
          <p:nvPr/>
        </p:nvSpPr>
        <p:spPr>
          <a:xfrm>
            <a:off x="1510145" y="68817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Build Tree (First Split: Wind)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D239F6-2B1D-A294-EC21-3EC7EAF700C1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E6FDF-C660-DEB3-00EF-356C50866CD4}"/>
              </a:ext>
            </a:extLst>
          </p:cNvPr>
          <p:cNvSpPr/>
          <p:nvPr/>
        </p:nvSpPr>
        <p:spPr>
          <a:xfrm>
            <a:off x="6227617" y="255160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35EC9-3BD7-1DF7-3272-DAD5F89F1ED6}"/>
              </a:ext>
            </a:extLst>
          </p:cNvPr>
          <p:cNvCxnSpPr/>
          <p:nvPr/>
        </p:nvCxnSpPr>
        <p:spPr>
          <a:xfrm flipH="1">
            <a:off x="5486401" y="3031959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5B703C-D761-EADE-5BF1-57A41949A0A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807071" y="3083759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420D95-59D9-FFD9-64B1-0BE4E3079D86}"/>
              </a:ext>
            </a:extLst>
          </p:cNvPr>
          <p:cNvSpPr/>
          <p:nvPr/>
        </p:nvSpPr>
        <p:spPr>
          <a:xfrm>
            <a:off x="5066276" y="3906983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CE2581-449C-6CFE-C8C0-D8EE5EB0B7D5}"/>
              </a:ext>
            </a:extLst>
          </p:cNvPr>
          <p:cNvSpPr/>
          <p:nvPr/>
        </p:nvSpPr>
        <p:spPr>
          <a:xfrm>
            <a:off x="7315200" y="3755677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E5C0F-9F6F-9340-1604-0D869F9E632D}"/>
              </a:ext>
            </a:extLst>
          </p:cNvPr>
          <p:cNvSpPr txBox="1"/>
          <p:nvPr/>
        </p:nvSpPr>
        <p:spPr>
          <a:xfrm>
            <a:off x="7347395" y="27774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69A698-8CCD-4CD2-7F27-336E9097D233}"/>
              </a:ext>
            </a:extLst>
          </p:cNvPr>
          <p:cNvCxnSpPr>
            <a:stCxn id="11" idx="3"/>
          </p:cNvCxnSpPr>
          <p:nvPr/>
        </p:nvCxnSpPr>
        <p:spPr>
          <a:xfrm flipH="1">
            <a:off x="4641273" y="4381873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13DCEC-99E0-7FF4-F512-558A8B527D76}"/>
              </a:ext>
            </a:extLst>
          </p:cNvPr>
          <p:cNvCxnSpPr>
            <a:stCxn id="16" idx="4"/>
          </p:cNvCxnSpPr>
          <p:nvPr/>
        </p:nvCxnSpPr>
        <p:spPr>
          <a:xfrm>
            <a:off x="7585364" y="4312045"/>
            <a:ext cx="0" cy="578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346D48-7EDC-5A47-AD54-8B4F64C9332C}"/>
              </a:ext>
            </a:extLst>
          </p:cNvPr>
          <p:cNvCxnSpPr>
            <a:stCxn id="16" idx="5"/>
          </p:cNvCxnSpPr>
          <p:nvPr/>
        </p:nvCxnSpPr>
        <p:spPr>
          <a:xfrm>
            <a:off x="7776399" y="4230567"/>
            <a:ext cx="1048946" cy="405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50563-19E4-FC90-26F3-927D93077DC1}"/>
              </a:ext>
            </a:extLst>
          </p:cNvPr>
          <p:cNvSpPr/>
          <p:nvPr/>
        </p:nvSpPr>
        <p:spPr>
          <a:xfrm>
            <a:off x="3981718" y="4890655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(F, 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6CAD48-FA0C-955E-10FE-C7D1B4B5D35E}"/>
              </a:ext>
            </a:extLst>
          </p:cNvPr>
          <p:cNvSpPr/>
          <p:nvPr/>
        </p:nvSpPr>
        <p:spPr>
          <a:xfrm>
            <a:off x="7148947" y="4883728"/>
            <a:ext cx="1162392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(C,D, 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6DF2B3-6410-0D65-A023-BDFD356BC512}"/>
              </a:ext>
            </a:extLst>
          </p:cNvPr>
          <p:cNvSpPr/>
          <p:nvPr/>
        </p:nvSpPr>
        <p:spPr>
          <a:xfrm>
            <a:off x="8684756" y="436418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(A)</a:t>
            </a:r>
          </a:p>
        </p:txBody>
      </p:sp>
    </p:spTree>
    <p:extLst>
      <p:ext uri="{BB962C8B-B14F-4D97-AF65-F5344CB8AC3E}">
        <p14:creationId xmlns:p14="http://schemas.microsoft.com/office/powerpoint/2010/main" val="2890578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5F18C-00B0-5ACF-2921-D7574E6A1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2384"/>
              </p:ext>
            </p:extLst>
          </p:nvPr>
        </p:nvGraphicFramePr>
        <p:xfrm>
          <a:off x="8825344" y="549433"/>
          <a:ext cx="5657562" cy="1736565"/>
        </p:xfrm>
        <a:graphic>
          <a:graphicData uri="http://schemas.openxmlformats.org/drawingml/2006/table">
            <a:tbl>
              <a:tblPr/>
              <a:tblGrid>
                <a:gridCol w="942927">
                  <a:extLst>
                    <a:ext uri="{9D8B030D-6E8A-4147-A177-3AD203B41FA5}">
                      <a16:colId xmlns:a16="http://schemas.microsoft.com/office/drawing/2014/main" val="3446020943"/>
                    </a:ext>
                  </a:extLst>
                </a:gridCol>
                <a:gridCol w="942927">
                  <a:extLst>
                    <a:ext uri="{9D8B030D-6E8A-4147-A177-3AD203B41FA5}">
                      <a16:colId xmlns:a16="http://schemas.microsoft.com/office/drawing/2014/main" val="77277271"/>
                    </a:ext>
                  </a:extLst>
                </a:gridCol>
                <a:gridCol w="942927">
                  <a:extLst>
                    <a:ext uri="{9D8B030D-6E8A-4147-A177-3AD203B41FA5}">
                      <a16:colId xmlns:a16="http://schemas.microsoft.com/office/drawing/2014/main" val="3669690135"/>
                    </a:ext>
                  </a:extLst>
                </a:gridCol>
                <a:gridCol w="942927">
                  <a:extLst>
                    <a:ext uri="{9D8B030D-6E8A-4147-A177-3AD203B41FA5}">
                      <a16:colId xmlns:a16="http://schemas.microsoft.com/office/drawing/2014/main" val="826298154"/>
                    </a:ext>
                  </a:extLst>
                </a:gridCol>
                <a:gridCol w="942927">
                  <a:extLst>
                    <a:ext uri="{9D8B030D-6E8A-4147-A177-3AD203B41FA5}">
                      <a16:colId xmlns:a16="http://schemas.microsoft.com/office/drawing/2014/main" val="2731434450"/>
                    </a:ext>
                  </a:extLst>
                </a:gridCol>
                <a:gridCol w="942927">
                  <a:extLst>
                    <a:ext uri="{9D8B030D-6E8A-4147-A177-3AD203B41FA5}">
                      <a16:colId xmlns:a16="http://schemas.microsoft.com/office/drawing/2014/main" val="3257258579"/>
                    </a:ext>
                  </a:extLst>
                </a:gridCol>
              </a:tblGrid>
              <a:tr h="347313">
                <a:tc>
                  <a:txBody>
                    <a:bodyPr/>
                    <a:lstStyle/>
                    <a:p>
                      <a:r>
                        <a:rPr lang="en-AU" sz="1400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810113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r>
                        <a:rPr lang="en-AU" sz="14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0973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r>
                        <a:rPr lang="en-AU" sz="14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316764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r>
                        <a:rPr lang="en-AU" sz="140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698187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r>
                        <a:rPr lang="en-AU" sz="1400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194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693236-1325-224F-83E5-022044823B78}"/>
              </a:ext>
            </a:extLst>
          </p:cNvPr>
          <p:cNvSpPr txBox="1"/>
          <p:nvPr/>
        </p:nvSpPr>
        <p:spPr>
          <a:xfrm>
            <a:off x="1191491" y="549433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/>
              <a:t>Step 3: Evaluate Attributes in Wind = F subset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6DD6E-A87B-1143-D076-BE1FFF5FE57A}"/>
              </a:ext>
            </a:extLst>
          </p:cNvPr>
          <p:cNvSpPr txBox="1"/>
          <p:nvPr/>
        </p:nvSpPr>
        <p:spPr>
          <a:xfrm>
            <a:off x="1363287" y="145495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Outlook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FD933-5706-0CFE-6CDE-877048CB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0979"/>
              </p:ext>
            </p:extLst>
          </p:nvPr>
        </p:nvGraphicFramePr>
        <p:xfrm>
          <a:off x="1505240" y="2036027"/>
          <a:ext cx="4299819" cy="1341120"/>
        </p:xfrm>
        <a:graphic>
          <a:graphicData uri="http://schemas.openxmlformats.org/drawingml/2006/table">
            <a:tbl>
              <a:tblPr/>
              <a:tblGrid>
                <a:gridCol w="1433273">
                  <a:extLst>
                    <a:ext uri="{9D8B030D-6E8A-4147-A177-3AD203B41FA5}">
                      <a16:colId xmlns:a16="http://schemas.microsoft.com/office/drawing/2014/main" val="3846060151"/>
                    </a:ext>
                  </a:extLst>
                </a:gridCol>
                <a:gridCol w="1433273">
                  <a:extLst>
                    <a:ext uri="{9D8B030D-6E8A-4147-A177-3AD203B41FA5}">
                      <a16:colId xmlns:a16="http://schemas.microsoft.com/office/drawing/2014/main" val="2740527135"/>
                    </a:ext>
                  </a:extLst>
                </a:gridCol>
                <a:gridCol w="1433273">
                  <a:extLst>
                    <a:ext uri="{9D8B030D-6E8A-4147-A177-3AD203B41FA5}">
                      <a16:colId xmlns:a16="http://schemas.microsoft.com/office/drawing/2014/main" val="4218095267"/>
                    </a:ext>
                  </a:extLst>
                </a:gridCol>
              </a:tblGrid>
              <a:tr h="315339">
                <a:tc>
                  <a:txBody>
                    <a:bodyPr/>
                    <a:lstStyle/>
                    <a:p>
                      <a:r>
                        <a:rPr lang="en-AU" sz="160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Entropy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89425"/>
                  </a:ext>
                </a:extLst>
              </a:tr>
              <a:tr h="315339">
                <a:tc>
                  <a:txBody>
                    <a:bodyPr/>
                    <a:lstStyle/>
                    <a:p>
                      <a:r>
                        <a:rPr lang="en-AU" sz="1600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017952"/>
                  </a:ext>
                </a:extLst>
              </a:tr>
              <a:tr h="315339">
                <a:tc>
                  <a:txBody>
                    <a:bodyPr/>
                    <a:lstStyle/>
                    <a:p>
                      <a:r>
                        <a:rPr lang="en-AU" sz="16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888336"/>
                  </a:ext>
                </a:extLst>
              </a:tr>
              <a:tr h="315339">
                <a:tc>
                  <a:txBody>
                    <a:bodyPr/>
                    <a:lstStyle/>
                    <a:p>
                      <a:r>
                        <a:rPr lang="en-AU" sz="1600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Y,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389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9F73E5-B441-162A-DD74-5207560E3249}"/>
              </a:ext>
            </a:extLst>
          </p:cNvPr>
          <p:cNvSpPr txBox="1"/>
          <p:nvPr/>
        </p:nvSpPr>
        <p:spPr>
          <a:xfrm>
            <a:off x="1657638" y="3745468"/>
            <a:ext cx="447992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dirty="0">
                <a:latin typeface=""/>
              </a:rPr>
              <a:t>MI = 0</a:t>
            </a:r>
          </a:p>
          <a:p>
            <a:pPr>
              <a:lnSpc>
                <a:spcPct val="150000"/>
              </a:lnSpc>
              <a:buNone/>
            </a:pPr>
            <a:r>
              <a:rPr lang="en-AU" dirty="0">
                <a:latin typeface=""/>
              </a:rPr>
              <a:t>IG = 0.8112</a:t>
            </a:r>
          </a:p>
          <a:p>
            <a:pPr>
              <a:lnSpc>
                <a:spcPct val="150000"/>
              </a:lnSpc>
              <a:buNone/>
            </a:pPr>
            <a:r>
              <a:rPr lang="en-AU" dirty="0">
                <a:latin typeface=""/>
              </a:rPr>
              <a:t>SI = −[¼log¼ + ¼log¼ + ½log½] = 1.5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"/>
              </a:rPr>
              <a:t>GR = 0.8112 / 1.5 = </a:t>
            </a:r>
            <a:r>
              <a:rPr lang="en-AU" b="1" dirty="0">
                <a:latin typeface=""/>
              </a:rPr>
              <a:t>0.5408</a:t>
            </a:r>
            <a:endParaRPr lang="en-AU" dirty="0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E209E-D4B0-102F-40E5-DA34D7636E9F}"/>
              </a:ext>
            </a:extLst>
          </p:cNvPr>
          <p:cNvSpPr txBox="1"/>
          <p:nvPr/>
        </p:nvSpPr>
        <p:spPr>
          <a:xfrm>
            <a:off x="7315200" y="319248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Temp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2EE91-F9D9-99D6-41DC-4E1C0F93906B}"/>
              </a:ext>
            </a:extLst>
          </p:cNvPr>
          <p:cNvSpPr txBox="1"/>
          <p:nvPr/>
        </p:nvSpPr>
        <p:spPr>
          <a:xfrm>
            <a:off x="7315200" y="3654197"/>
            <a:ext cx="713711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 h instances (1 Y, 1 N, ( H = 1 ))</a:t>
            </a:r>
          </a:p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 m instance (Y, ( H = 0 ))</a:t>
            </a:r>
          </a:p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 c instance (Y, ( H = 0 ))</a:t>
            </a:r>
          </a:p>
          <a:p>
            <a:pPr algn="l">
              <a:lnSpc>
                <a:spcPct val="150000"/>
              </a:lnSpc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𝑀𝐼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=2/4(1)+1/4(0)+1/4(0)=0.5</a:t>
            </a:r>
          </a:p>
          <a:p>
            <a:pPr algn="l">
              <a:lnSpc>
                <a:spcPct val="150000"/>
              </a:lnSpc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⇒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𝐼𝐺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0.8112−0.5=0.3112</a:t>
            </a:r>
            <a:endParaRPr lang="en-A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Same instance distribution as </a:t>
            </a: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Outlook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so the split information is also 1.5, and the Gain ratio is 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𝐺𝑅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(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STIXMathJax_Main"/>
              </a:rPr>
              <a:t>Temp∣Wind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𝐹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)=0.31121.5≈0.2075</a:t>
            </a:r>
            <a:endParaRPr lang="en-A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9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FAD44-6148-3F8D-1F9F-B94E5AE56400}"/>
              </a:ext>
            </a:extLst>
          </p:cNvPr>
          <p:cNvSpPr txBox="1"/>
          <p:nvPr/>
        </p:nvSpPr>
        <p:spPr>
          <a:xfrm>
            <a:off x="1440872" y="72637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Humid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FBA6F-A68D-4D6D-0917-36DEE08D10F5}"/>
              </a:ext>
            </a:extLst>
          </p:cNvPr>
          <p:cNvSpPr txBox="1"/>
          <p:nvPr/>
        </p:nvSpPr>
        <p:spPr>
          <a:xfrm>
            <a:off x="1551708" y="1252478"/>
            <a:ext cx="118040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 h instances (2 Y, 1 N, ( H = 0.9183 ))</a:t>
            </a:r>
          </a:p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 n instance (Y, ( H = 0 ))</a:t>
            </a:r>
          </a:p>
          <a:p>
            <a:pPr algn="l">
              <a:lnSpc>
                <a:spcPct val="150000"/>
              </a:lnSpc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𝑀𝐼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=3/4(0.9183)+1/4(0)=0.6887</a:t>
            </a:r>
          </a:p>
          <a:p>
            <a:pPr algn="l">
              <a:lnSpc>
                <a:spcPct val="150000"/>
              </a:lnSpc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⇒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𝐼𝐺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0.8112−0.6887=0.1225</a:t>
            </a:r>
            <a:endParaRPr lang="en-A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86260-3734-CA2B-B071-6FB215F6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87" y="2996413"/>
            <a:ext cx="66421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05F826-9EC2-8C29-3AD3-60B0CF40EEB8}"/>
              </a:ext>
            </a:extLst>
          </p:cNvPr>
          <p:cNvSpPr txBox="1"/>
          <p:nvPr/>
        </p:nvSpPr>
        <p:spPr>
          <a:xfrm>
            <a:off x="1440872" y="411480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Feature: Id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BE0B6-DC1C-86DF-949A-8897110B8764}"/>
              </a:ext>
            </a:extLst>
          </p:cNvPr>
          <p:cNvSpPr txBox="1"/>
          <p:nvPr/>
        </p:nvSpPr>
        <p:spPr>
          <a:xfrm>
            <a:off x="1884218" y="466879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Mean information is obviously still 0, so IG = 0.8112</a:t>
            </a:r>
          </a:p>
        </p:txBody>
      </p:sp>
      <p:pic>
        <p:nvPicPr>
          <p:cNvPr id="11" name="Picture 10" descr="A math symbols and numbers&#10;&#10;AI-generated content may be incorrect.">
            <a:extLst>
              <a:ext uri="{FF2B5EF4-FFF2-40B4-BE49-F238E27FC236}">
                <a16:creationId xmlns:a16="http://schemas.microsoft.com/office/drawing/2014/main" id="{8806B0BA-E8AA-A94D-A9EA-D3F7A189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41" y="5222798"/>
            <a:ext cx="46355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19608-3FBA-A149-A4C5-BA9662D5125D}"/>
              </a:ext>
            </a:extLst>
          </p:cNvPr>
          <p:cNvSpPr txBox="1"/>
          <p:nvPr/>
        </p:nvSpPr>
        <p:spPr>
          <a:xfrm>
            <a:off x="8756072" y="596146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"/>
              </a:rPr>
              <a:t>Outlook = </a:t>
            </a:r>
            <a:r>
              <a:rPr lang="en-AU" b="1" dirty="0">
                <a:latin typeface=""/>
              </a:rPr>
              <a:t>0.5408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1A07E-8DD9-671D-C97E-AD3D58D13B0C}"/>
              </a:ext>
            </a:extLst>
          </p:cNvPr>
          <p:cNvSpPr txBox="1"/>
          <p:nvPr/>
        </p:nvSpPr>
        <p:spPr>
          <a:xfrm>
            <a:off x="8269778" y="549605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Best Split: Highest GR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61A2B-34A3-64EF-0DC2-5D5B80A06D9C}"/>
              </a:ext>
            </a:extLst>
          </p:cNvPr>
          <p:cNvSpPr txBox="1"/>
          <p:nvPr/>
        </p:nvSpPr>
        <p:spPr>
          <a:xfrm>
            <a:off x="1330037" y="172373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Step 2: Try Splitting on All Features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5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20089-6012-C674-5E4D-3D9F87FD6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7B7FD-9F6B-F489-CF17-C2002B366EED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F2D245-BF00-3125-9FDB-780FC07709E1}"/>
              </a:ext>
            </a:extLst>
          </p:cNvPr>
          <p:cNvSpPr/>
          <p:nvPr/>
        </p:nvSpPr>
        <p:spPr>
          <a:xfrm>
            <a:off x="8014840" y="4491272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4C37C0-418A-EF8B-C19D-DED67B88AFD9}"/>
              </a:ext>
            </a:extLst>
          </p:cNvPr>
          <p:cNvCxnSpPr/>
          <p:nvPr/>
        </p:nvCxnSpPr>
        <p:spPr>
          <a:xfrm flipH="1">
            <a:off x="7273624" y="4971624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FF987-BF09-9EB8-CAF5-E77446C02F1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8594294" y="5023424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24EEFF-DF96-B2A5-4E48-9ACFA7C08465}"/>
              </a:ext>
            </a:extLst>
          </p:cNvPr>
          <p:cNvSpPr/>
          <p:nvPr/>
        </p:nvSpPr>
        <p:spPr>
          <a:xfrm>
            <a:off x="6853499" y="5846648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F98956-DBB1-DD82-A68E-5937882E581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354276" y="5114727"/>
            <a:ext cx="1" cy="939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114E6B9-7DB7-58F9-1609-EC30FE2CF2DF}"/>
              </a:ext>
            </a:extLst>
          </p:cNvPr>
          <p:cNvSpPr/>
          <p:nvPr/>
        </p:nvSpPr>
        <p:spPr>
          <a:xfrm>
            <a:off x="8141973" y="5940196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2B5240-2961-11D3-6196-C727E524F692}"/>
              </a:ext>
            </a:extLst>
          </p:cNvPr>
          <p:cNvSpPr/>
          <p:nvPr/>
        </p:nvSpPr>
        <p:spPr>
          <a:xfrm>
            <a:off x="9102423" y="5695342"/>
            <a:ext cx="540328" cy="5563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D30D6-482C-A16A-16BA-C29A61FCD2C6}"/>
              </a:ext>
            </a:extLst>
          </p:cNvPr>
          <p:cNvSpPr txBox="1"/>
          <p:nvPr/>
        </p:nvSpPr>
        <p:spPr>
          <a:xfrm>
            <a:off x="9134618" y="4717127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BEC7D6-8FC4-00D8-FCDF-33155C52668A}"/>
              </a:ext>
            </a:extLst>
          </p:cNvPr>
          <p:cNvCxnSpPr>
            <a:stCxn id="11" idx="3"/>
          </p:cNvCxnSpPr>
          <p:nvPr/>
        </p:nvCxnSpPr>
        <p:spPr>
          <a:xfrm flipH="1">
            <a:off x="6428496" y="6321538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2127FB-9BAD-043D-C170-31E829E7D781}"/>
              </a:ext>
            </a:extLst>
          </p:cNvPr>
          <p:cNvCxnSpPr>
            <a:stCxn id="15" idx="4"/>
          </p:cNvCxnSpPr>
          <p:nvPr/>
        </p:nvCxnSpPr>
        <p:spPr>
          <a:xfrm>
            <a:off x="8412137" y="6496564"/>
            <a:ext cx="0" cy="61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80B023-6C79-6414-A6E2-B1C684D118C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42751" y="5973526"/>
            <a:ext cx="771125" cy="52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A51CFD-8DC1-1974-6AD5-FD68E93BC2B8}"/>
              </a:ext>
            </a:extLst>
          </p:cNvPr>
          <p:cNvSpPr/>
          <p:nvPr/>
        </p:nvSpPr>
        <p:spPr>
          <a:xfrm>
            <a:off x="5768941" y="6830320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25A8F2-3549-28F1-07F1-8F440B1E8701}"/>
              </a:ext>
            </a:extLst>
          </p:cNvPr>
          <p:cNvSpPr/>
          <p:nvPr/>
        </p:nvSpPr>
        <p:spPr>
          <a:xfrm>
            <a:off x="7887918" y="6990587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E44EA0-D1D2-EC1C-E223-A8407207A804}"/>
              </a:ext>
            </a:extLst>
          </p:cNvPr>
          <p:cNvSpPr/>
          <p:nvPr/>
        </p:nvSpPr>
        <p:spPr>
          <a:xfrm>
            <a:off x="9958065" y="649659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18875-25DC-65E7-B4E5-C1FED0DFB9CB}"/>
              </a:ext>
            </a:extLst>
          </p:cNvPr>
          <p:cNvSpPr txBox="1"/>
          <p:nvPr/>
        </p:nvSpPr>
        <p:spPr>
          <a:xfrm>
            <a:off x="1080655" y="504388"/>
            <a:ext cx="881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Final Decision Tree </a:t>
            </a:r>
            <a:r>
              <a:rPr lang="en-AU" sz="2000" b="1" dirty="0"/>
              <a:t>(Second split = outlook)</a:t>
            </a:r>
            <a:endParaRPr lang="en-US" sz="28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CCDEDFB-FD41-AFE9-4D8B-BF4BAE17FCDF}"/>
              </a:ext>
            </a:extLst>
          </p:cNvPr>
          <p:cNvGraphicFramePr>
            <a:graphicFrameLocks noGrp="1"/>
          </p:cNvGraphicFramePr>
          <p:nvPr/>
        </p:nvGraphicFramePr>
        <p:xfrm>
          <a:off x="8463833" y="412691"/>
          <a:ext cx="6166567" cy="1817892"/>
        </p:xfrm>
        <a:graphic>
          <a:graphicData uri="http://schemas.openxmlformats.org/drawingml/2006/table">
            <a:tbl>
              <a:tblPr/>
              <a:tblGrid>
                <a:gridCol w="669697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385826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FBD0CEB-6F01-E586-8A38-70B621D244B1}"/>
              </a:ext>
            </a:extLst>
          </p:cNvPr>
          <p:cNvSpPr/>
          <p:nvPr/>
        </p:nvSpPr>
        <p:spPr>
          <a:xfrm>
            <a:off x="6186046" y="2329925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80D7A2-BC86-A8F2-396D-9955C63A32CC}"/>
              </a:ext>
            </a:extLst>
          </p:cNvPr>
          <p:cNvCxnSpPr/>
          <p:nvPr/>
        </p:nvCxnSpPr>
        <p:spPr>
          <a:xfrm flipH="1">
            <a:off x="5444830" y="2810277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575421-B99A-AB9B-AA76-2BADE63A5DAC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765500" y="2862077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F1969D9-B7B9-B37E-B9EA-CF6B26927B9A}"/>
              </a:ext>
            </a:extLst>
          </p:cNvPr>
          <p:cNvSpPr/>
          <p:nvPr/>
        </p:nvSpPr>
        <p:spPr>
          <a:xfrm>
            <a:off x="5024705" y="368530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66E5FA-9F4C-3D7B-A38D-0DC8A8307C87}"/>
              </a:ext>
            </a:extLst>
          </p:cNvPr>
          <p:cNvSpPr/>
          <p:nvPr/>
        </p:nvSpPr>
        <p:spPr>
          <a:xfrm>
            <a:off x="7273629" y="3533995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9357C-B96E-991A-9768-D4CBC50BA559}"/>
              </a:ext>
            </a:extLst>
          </p:cNvPr>
          <p:cNvSpPr txBox="1"/>
          <p:nvPr/>
        </p:nvSpPr>
        <p:spPr>
          <a:xfrm>
            <a:off x="7305824" y="25557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998DD-48F0-F07A-3E6D-570212E30731}"/>
              </a:ext>
            </a:extLst>
          </p:cNvPr>
          <p:cNvCxnSpPr>
            <a:stCxn id="12" idx="3"/>
          </p:cNvCxnSpPr>
          <p:nvPr/>
        </p:nvCxnSpPr>
        <p:spPr>
          <a:xfrm flipH="1">
            <a:off x="4599702" y="4160191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066AA14-6EE7-2E0E-B38D-E04398004713}"/>
              </a:ext>
            </a:extLst>
          </p:cNvPr>
          <p:cNvSpPr/>
          <p:nvPr/>
        </p:nvSpPr>
        <p:spPr>
          <a:xfrm>
            <a:off x="3940147" y="466897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CEE4C9-88C0-B615-5BCE-9F31DDC96174}"/>
              </a:ext>
            </a:extLst>
          </p:cNvPr>
          <p:cNvCxnSpPr>
            <a:stCxn id="17" idx="5"/>
            <a:endCxn id="6" idx="1"/>
          </p:cNvCxnSpPr>
          <p:nvPr/>
        </p:nvCxnSpPr>
        <p:spPr>
          <a:xfrm>
            <a:off x="7734828" y="4008885"/>
            <a:ext cx="379431" cy="573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9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F1D7-4A50-6A1A-872E-4A6A41DBD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6BDC48-8E97-D3E7-7FC3-E86F11D76A9B}"/>
              </a:ext>
            </a:extLst>
          </p:cNvPr>
          <p:cNvSpPr/>
          <p:nvPr/>
        </p:nvSpPr>
        <p:spPr>
          <a:xfrm>
            <a:off x="5167745" y="1690255"/>
            <a:ext cx="2798619" cy="5403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 = 3  No =3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EEE171-1DE2-AC5C-4814-E60110095A2D}"/>
              </a:ext>
            </a:extLst>
          </p:cNvPr>
          <p:cNvSpPr/>
          <p:nvPr/>
        </p:nvSpPr>
        <p:spPr>
          <a:xfrm>
            <a:off x="8014840" y="4491272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DB0810-3031-A103-F2AA-22E4045724E9}"/>
              </a:ext>
            </a:extLst>
          </p:cNvPr>
          <p:cNvCxnSpPr/>
          <p:nvPr/>
        </p:nvCxnSpPr>
        <p:spPr>
          <a:xfrm flipH="1">
            <a:off x="7273624" y="4971624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20C3A2-361E-1AD0-0E99-27ED15A974C9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8594294" y="5023424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065C83A-5238-56A5-E8A5-1D8B5668D7B7}"/>
              </a:ext>
            </a:extLst>
          </p:cNvPr>
          <p:cNvSpPr/>
          <p:nvPr/>
        </p:nvSpPr>
        <p:spPr>
          <a:xfrm>
            <a:off x="6853499" y="5846648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DA019-8D7F-939C-56AF-C899197B4F6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354276" y="5114727"/>
            <a:ext cx="1" cy="939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41A787F-8BFA-3F89-1EF1-71723F5D3793}"/>
              </a:ext>
            </a:extLst>
          </p:cNvPr>
          <p:cNvSpPr/>
          <p:nvPr/>
        </p:nvSpPr>
        <p:spPr>
          <a:xfrm>
            <a:off x="8141973" y="5940196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A6706E-C8E5-4D0E-BA79-E31B7AE2094A}"/>
              </a:ext>
            </a:extLst>
          </p:cNvPr>
          <p:cNvSpPr/>
          <p:nvPr/>
        </p:nvSpPr>
        <p:spPr>
          <a:xfrm>
            <a:off x="9102423" y="5695342"/>
            <a:ext cx="540328" cy="5563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DF209-8A11-13E8-C301-A3AB7B4B9BF8}"/>
              </a:ext>
            </a:extLst>
          </p:cNvPr>
          <p:cNvSpPr txBox="1"/>
          <p:nvPr/>
        </p:nvSpPr>
        <p:spPr>
          <a:xfrm>
            <a:off x="9134618" y="4717127"/>
            <a:ext cx="11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F8D9-C19F-A190-72C2-56FD3AF90BF8}"/>
              </a:ext>
            </a:extLst>
          </p:cNvPr>
          <p:cNvCxnSpPr>
            <a:stCxn id="11" idx="3"/>
          </p:cNvCxnSpPr>
          <p:nvPr/>
        </p:nvCxnSpPr>
        <p:spPr>
          <a:xfrm flipH="1">
            <a:off x="6428496" y="6321538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7E013E-52B2-31AC-46E0-F881921E8F50}"/>
              </a:ext>
            </a:extLst>
          </p:cNvPr>
          <p:cNvCxnSpPr>
            <a:stCxn id="15" idx="4"/>
          </p:cNvCxnSpPr>
          <p:nvPr/>
        </p:nvCxnSpPr>
        <p:spPr>
          <a:xfrm>
            <a:off x="8412137" y="6496564"/>
            <a:ext cx="0" cy="610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B50543-D868-1A12-99D6-9F76287E415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42751" y="5973526"/>
            <a:ext cx="771125" cy="523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B77D970-4507-ECD9-E2B0-D9649D288FE2}"/>
              </a:ext>
            </a:extLst>
          </p:cNvPr>
          <p:cNvSpPr/>
          <p:nvPr/>
        </p:nvSpPr>
        <p:spPr>
          <a:xfrm>
            <a:off x="5768941" y="6830320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44981B-EE19-CFDD-5F4F-F53CBC879F70}"/>
              </a:ext>
            </a:extLst>
          </p:cNvPr>
          <p:cNvSpPr/>
          <p:nvPr/>
        </p:nvSpPr>
        <p:spPr>
          <a:xfrm>
            <a:off x="7887918" y="6990587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E141D-ED05-5D9F-F9CE-3C4E326CEA88}"/>
              </a:ext>
            </a:extLst>
          </p:cNvPr>
          <p:cNvSpPr/>
          <p:nvPr/>
        </p:nvSpPr>
        <p:spPr>
          <a:xfrm>
            <a:off x="9958065" y="649659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72CAB-3EA7-7A9E-99D5-BD1E1843B9B6}"/>
              </a:ext>
            </a:extLst>
          </p:cNvPr>
          <p:cNvSpPr txBox="1"/>
          <p:nvPr/>
        </p:nvSpPr>
        <p:spPr>
          <a:xfrm>
            <a:off x="1080655" y="504388"/>
            <a:ext cx="881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Final Decision Tree</a:t>
            </a:r>
            <a:endParaRPr lang="en-US" sz="28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0AF0683-DC68-8287-4DE7-A26339517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16057"/>
              </p:ext>
            </p:extLst>
          </p:nvPr>
        </p:nvGraphicFramePr>
        <p:xfrm>
          <a:off x="8463833" y="412691"/>
          <a:ext cx="6166567" cy="1817892"/>
        </p:xfrm>
        <a:graphic>
          <a:graphicData uri="http://schemas.openxmlformats.org/drawingml/2006/table">
            <a:tbl>
              <a:tblPr/>
              <a:tblGrid>
                <a:gridCol w="669697">
                  <a:extLst>
                    <a:ext uri="{9D8B030D-6E8A-4147-A177-3AD203B41FA5}">
                      <a16:colId xmlns:a16="http://schemas.microsoft.com/office/drawing/2014/main" val="933665844"/>
                    </a:ext>
                  </a:extLst>
                </a:gridCol>
                <a:gridCol w="1385826">
                  <a:extLst>
                    <a:ext uri="{9D8B030D-6E8A-4147-A177-3AD203B41FA5}">
                      <a16:colId xmlns:a16="http://schemas.microsoft.com/office/drawing/2014/main" val="547877773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707067774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287363762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395527746"/>
                    </a:ext>
                  </a:extLst>
                </a:gridCol>
                <a:gridCol w="1027761">
                  <a:extLst>
                    <a:ext uri="{9D8B030D-6E8A-4147-A177-3AD203B41FA5}">
                      <a16:colId xmlns:a16="http://schemas.microsoft.com/office/drawing/2014/main" val="1000609403"/>
                    </a:ext>
                  </a:extLst>
                </a:gridCol>
              </a:tblGrid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Outlook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Temp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52285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17356"/>
                  </a:ext>
                </a:extLst>
              </a:tr>
              <a:tr h="605964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32256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60D10B0-137B-3B69-7358-B233B1E30720}"/>
              </a:ext>
            </a:extLst>
          </p:cNvPr>
          <p:cNvSpPr/>
          <p:nvPr/>
        </p:nvSpPr>
        <p:spPr>
          <a:xfrm>
            <a:off x="6186046" y="2329925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CDA710-328E-DF26-AF50-326878FB9766}"/>
              </a:ext>
            </a:extLst>
          </p:cNvPr>
          <p:cNvCxnSpPr/>
          <p:nvPr/>
        </p:nvCxnSpPr>
        <p:spPr>
          <a:xfrm flipH="1">
            <a:off x="5444830" y="2810277"/>
            <a:ext cx="900545" cy="92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B4E7E7-E317-88C0-B5E9-E7D3D8076184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765500" y="2862077"/>
            <a:ext cx="632820" cy="753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DE7C4F-2B9A-6693-6CE3-69C534B720DB}"/>
              </a:ext>
            </a:extLst>
          </p:cNvPr>
          <p:cNvSpPr/>
          <p:nvPr/>
        </p:nvSpPr>
        <p:spPr>
          <a:xfrm>
            <a:off x="5024705" y="3685301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1E8EA8-E3CA-D685-22CD-E1AA09C76353}"/>
              </a:ext>
            </a:extLst>
          </p:cNvPr>
          <p:cNvSpPr/>
          <p:nvPr/>
        </p:nvSpPr>
        <p:spPr>
          <a:xfrm>
            <a:off x="7273629" y="3533995"/>
            <a:ext cx="540328" cy="556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28FD0-8A72-1D70-A456-41DFAE0CA9DE}"/>
              </a:ext>
            </a:extLst>
          </p:cNvPr>
          <p:cNvSpPr txBox="1"/>
          <p:nvPr/>
        </p:nvSpPr>
        <p:spPr>
          <a:xfrm>
            <a:off x="7305824" y="25557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148C7-05A6-3C79-4911-D3C83C9B22E2}"/>
              </a:ext>
            </a:extLst>
          </p:cNvPr>
          <p:cNvCxnSpPr>
            <a:stCxn id="12" idx="3"/>
          </p:cNvCxnSpPr>
          <p:nvPr/>
        </p:nvCxnSpPr>
        <p:spPr>
          <a:xfrm flipH="1">
            <a:off x="4599702" y="4160191"/>
            <a:ext cx="504132" cy="50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A163E22-BBA5-99CB-4694-B2FC9874BE05}"/>
              </a:ext>
            </a:extLst>
          </p:cNvPr>
          <p:cNvSpPr/>
          <p:nvPr/>
        </p:nvSpPr>
        <p:spPr>
          <a:xfrm>
            <a:off x="3940147" y="4668973"/>
            <a:ext cx="911621" cy="678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033902-5A89-3430-F3A3-9659AE4B6BCC}"/>
              </a:ext>
            </a:extLst>
          </p:cNvPr>
          <p:cNvCxnSpPr>
            <a:stCxn id="17" idx="5"/>
            <a:endCxn id="6" idx="1"/>
          </p:cNvCxnSpPr>
          <p:nvPr/>
        </p:nvCxnSpPr>
        <p:spPr>
          <a:xfrm>
            <a:off x="7734828" y="4008885"/>
            <a:ext cx="379431" cy="573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46384" y="532686"/>
            <a:ext cx="12906074" cy="1210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Splitting Techniques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1124773" y="2288261"/>
            <a:ext cx="89232" cy="2560745"/>
          </a:xfrm>
          <a:prstGeom prst="roundRect">
            <a:avLst>
              <a:gd name="adj" fmla="val 35591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363310" y="2458403"/>
            <a:ext cx="581144" cy="22860"/>
          </a:xfrm>
          <a:prstGeom prst="roundRect">
            <a:avLst>
              <a:gd name="adj" fmla="val 35591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950401" y="2251948"/>
            <a:ext cx="435769" cy="435769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29" y="2288262"/>
            <a:ext cx="290513" cy="36314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36859" y="2227778"/>
            <a:ext cx="2421493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Holdout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2136859" y="2646640"/>
            <a:ext cx="660165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You split your dataset into two or three parts:</a:t>
            </a: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Training set: used to train the model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Validation set: used to optimize hyperparameters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 set: used to evaluate the model's performance</a:t>
            </a:r>
          </a:p>
        </p:txBody>
      </p:sp>
      <p:sp>
        <p:nvSpPr>
          <p:cNvPr id="10" name="Shape 6"/>
          <p:cNvSpPr/>
          <p:nvPr/>
        </p:nvSpPr>
        <p:spPr>
          <a:xfrm>
            <a:off x="1405558" y="4697678"/>
            <a:ext cx="581144" cy="22860"/>
          </a:xfrm>
          <a:prstGeom prst="roundRect">
            <a:avLst>
              <a:gd name="adj" fmla="val 35591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973258" y="4571241"/>
            <a:ext cx="435769" cy="435769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85" y="4597382"/>
            <a:ext cx="290513" cy="36314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267488" y="4546350"/>
            <a:ext cx="2421493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K-Fold Cross-Validation</a:t>
            </a:r>
            <a:endParaRPr lang="en-US" sz="1900" dirty="0"/>
          </a:p>
        </p:txBody>
      </p:sp>
      <p:sp>
        <p:nvSpPr>
          <p:cNvPr id="14" name="Text 9"/>
          <p:cNvSpPr/>
          <p:nvPr/>
        </p:nvSpPr>
        <p:spPr>
          <a:xfrm>
            <a:off x="2136859" y="5144660"/>
            <a:ext cx="660165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You split your dataset into k equal parts (folds) and perform k rounds of training/testing:</a:t>
            </a: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 each round: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Train on 𝑘−1 folds</a:t>
            </a:r>
            <a:endParaRPr lang="en-US" sz="1400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 on the remaining fold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Final score = average performance across all rounds</a:t>
            </a:r>
            <a:endParaRPr lang="en-US" sz="1500" dirty="0"/>
          </a:p>
        </p:txBody>
      </p:sp>
      <p:pic>
        <p:nvPicPr>
          <p:cNvPr id="15" name="Picture 14" descr="A pink and green rectangular object with green text&#10;&#10;AI-generated content may be incorrect.">
            <a:extLst>
              <a:ext uri="{FF2B5EF4-FFF2-40B4-BE49-F238E27FC236}">
                <a16:creationId xmlns:a16="http://schemas.microsoft.com/office/drawing/2014/main" id="{047AB8D9-6788-6BDC-C058-A1C191A96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530" y="2687717"/>
            <a:ext cx="5799380" cy="1007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2B7204-FC29-8EC3-A0B3-06D4095AC4A2}"/>
              </a:ext>
            </a:extLst>
          </p:cNvPr>
          <p:cNvSpPr txBox="1"/>
          <p:nvPr/>
        </p:nvSpPr>
        <p:spPr>
          <a:xfrm>
            <a:off x="7896716" y="7952601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stanford.edu</a:t>
            </a:r>
            <a:r>
              <a:rPr lang="en-US" sz="1200" dirty="0"/>
              <a:t>/~</a:t>
            </a:r>
            <a:r>
              <a:rPr lang="en-US" sz="1200" dirty="0" err="1"/>
              <a:t>shervine</a:t>
            </a:r>
            <a:r>
              <a:rPr lang="en-US" sz="1200" dirty="0"/>
              <a:t>/teaching/cs-229/</a:t>
            </a:r>
            <a:r>
              <a:rPr lang="en-US" sz="1200" dirty="0" err="1"/>
              <a:t>cheatsheet</a:t>
            </a:r>
            <a:r>
              <a:rPr lang="en-US" sz="1200" dirty="0"/>
              <a:t>-machine-learning-tips-and-tricks</a:t>
            </a:r>
          </a:p>
        </p:txBody>
      </p:sp>
      <p:pic>
        <p:nvPicPr>
          <p:cNvPr id="20" name="Picture 19" descr="A screenshot of a test&#10;&#10;AI-generated content may be incorrect.">
            <a:extLst>
              <a:ext uri="{FF2B5EF4-FFF2-40B4-BE49-F238E27FC236}">
                <a16:creationId xmlns:a16="http://schemas.microsoft.com/office/drawing/2014/main" id="{97DA9F9D-B0EA-0CA5-BF76-B8FFFFFCD8A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172" r="10041"/>
          <a:stretch/>
        </p:blipFill>
        <p:spPr>
          <a:xfrm>
            <a:off x="7499420" y="5648382"/>
            <a:ext cx="6931179" cy="2165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BB981E9-03BE-D8FC-FB06-2FC991908886}"/>
              </a:ext>
            </a:extLst>
          </p:cNvPr>
          <p:cNvSpPr/>
          <p:nvPr/>
        </p:nvSpPr>
        <p:spPr>
          <a:xfrm>
            <a:off x="615660" y="508780"/>
            <a:ext cx="11018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Model Evaluation Metrics</a:t>
            </a:r>
            <a:endParaRPr lang="en-US" sz="4450" dirty="0"/>
          </a:p>
        </p:txBody>
      </p:sp>
      <p:pic>
        <p:nvPicPr>
          <p:cNvPr id="2050" name="Picture 2" descr="Accuracy metric formula">
            <a:extLst>
              <a:ext uri="{FF2B5EF4-FFF2-40B4-BE49-F238E27FC236}">
                <a16:creationId xmlns:a16="http://schemas.microsoft.com/office/drawing/2014/main" id="{9ECAD507-D725-9BC4-F5E1-2D7317CEE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6182" r="4189" b="3943"/>
          <a:stretch/>
        </p:blipFill>
        <p:spPr bwMode="auto">
          <a:xfrm>
            <a:off x="615660" y="1452678"/>
            <a:ext cx="3572882" cy="197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curacy prediction formula">
            <a:extLst>
              <a:ext uri="{FF2B5EF4-FFF2-40B4-BE49-F238E27FC236}">
                <a16:creationId xmlns:a16="http://schemas.microsoft.com/office/drawing/2014/main" id="{FA4A429F-188A-6275-95E0-6A1DAD8AE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6182" r="4189" b="6182"/>
          <a:stretch/>
        </p:blipFill>
        <p:spPr bwMode="auto">
          <a:xfrm>
            <a:off x="4544777" y="1452678"/>
            <a:ext cx="3466257" cy="186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54A27-AB5A-91D2-D070-33EAABE3E6DA}"/>
              </a:ext>
            </a:extLst>
          </p:cNvPr>
          <p:cNvSpPr txBox="1"/>
          <p:nvPr/>
        </p:nvSpPr>
        <p:spPr>
          <a:xfrm>
            <a:off x="1380565" y="3992171"/>
            <a:ext cx="7315200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sz="2000" b="1" dirty="0">
                <a:latin typeface=""/>
              </a:rPr>
              <a:t>Scenario: Fraud Detection in Credit Card Transactions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>
                <a:latin typeface=""/>
              </a:rPr>
              <a:t>You’re building a model to detect </a:t>
            </a:r>
            <a:r>
              <a:rPr lang="en-AU" sz="2000" b="1" dirty="0">
                <a:latin typeface=""/>
              </a:rPr>
              <a:t>fraudulent transactions</a:t>
            </a:r>
            <a:r>
              <a:rPr lang="en-AU" sz="2000" dirty="0">
                <a:latin typeface="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"/>
              </a:rPr>
              <a:t>You have </a:t>
            </a:r>
            <a:r>
              <a:rPr lang="en-AU" sz="2000" b="1" dirty="0">
                <a:latin typeface=""/>
              </a:rPr>
              <a:t>100,000 transactions</a:t>
            </a:r>
            <a:endParaRPr lang="en-AU" sz="2000" dirty="0"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"/>
              </a:rPr>
              <a:t>Only </a:t>
            </a:r>
            <a:r>
              <a:rPr lang="en-AU" sz="2000" b="1" dirty="0">
                <a:latin typeface=""/>
              </a:rPr>
              <a:t>100 are actually fraudulent</a:t>
            </a:r>
            <a:endParaRPr lang="en-AU" sz="2000" dirty="0"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"/>
              </a:rPr>
              <a:t>That means: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b="1" dirty="0">
                <a:latin typeface=""/>
              </a:rPr>
              <a:t>99,900 are legitimate</a:t>
            </a:r>
            <a:endParaRPr lang="en-AU" sz="2000" dirty="0">
              <a:latin typeface="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b="1" dirty="0">
                <a:latin typeface=""/>
              </a:rPr>
              <a:t>100 are fraud</a:t>
            </a:r>
            <a:endParaRPr lang="en-AU" sz="2000" dirty="0">
              <a:latin typeface=""/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latin typeface=""/>
              </a:rPr>
              <a:t>So, the class distribution is </a:t>
            </a:r>
            <a:r>
              <a:rPr lang="en-AU" sz="2000" b="1" dirty="0">
                <a:latin typeface=""/>
              </a:rPr>
              <a:t>heavily imbalanced</a:t>
            </a:r>
            <a:endParaRPr lang="en-AU" sz="2000" dirty="0">
              <a:latin typeface="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5841EE-6C69-1437-A470-3BF1019B50ED}"/>
              </a:ext>
            </a:extLst>
          </p:cNvPr>
          <p:cNvSpPr/>
          <p:nvPr/>
        </p:nvSpPr>
        <p:spPr>
          <a:xfrm>
            <a:off x="10094259" y="2958353"/>
            <a:ext cx="1703294" cy="11564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921C77-9471-62D4-51B9-2686FFE1841B}"/>
              </a:ext>
            </a:extLst>
          </p:cNvPr>
          <p:cNvSpPr/>
          <p:nvPr/>
        </p:nvSpPr>
        <p:spPr>
          <a:xfrm>
            <a:off x="11797553" y="4146175"/>
            <a:ext cx="1703294" cy="11564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99,900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985FA6-19B4-6550-BDA9-AAFDB679C3C3}"/>
              </a:ext>
            </a:extLst>
          </p:cNvPr>
          <p:cNvSpPr/>
          <p:nvPr/>
        </p:nvSpPr>
        <p:spPr>
          <a:xfrm>
            <a:off x="11797553" y="2958353"/>
            <a:ext cx="1703294" cy="11564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6D6142A-D3D8-FE4E-0CB1-8E31D2D4B3C7}"/>
              </a:ext>
            </a:extLst>
          </p:cNvPr>
          <p:cNvSpPr/>
          <p:nvPr/>
        </p:nvSpPr>
        <p:spPr>
          <a:xfrm>
            <a:off x="10094259" y="4146176"/>
            <a:ext cx="1703294" cy="11564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78D1A-245B-D435-E5B6-D7CAEF0A8F6B}"/>
              </a:ext>
            </a:extLst>
          </p:cNvPr>
          <p:cNvSpPr txBox="1"/>
          <p:nvPr/>
        </p:nvSpPr>
        <p:spPr>
          <a:xfrm>
            <a:off x="10596282" y="249720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latin typeface=""/>
              </a:rPr>
              <a:t>Fraud	</a:t>
            </a:r>
            <a:r>
              <a:rPr lang="en-AU" b="1" dirty="0">
                <a:latin typeface=""/>
              </a:rPr>
              <a:t>      </a:t>
            </a:r>
            <a:r>
              <a:rPr lang="en-AU" sz="1800" b="1" dirty="0">
                <a:latin typeface=""/>
              </a:rPr>
              <a:t>Not Fraud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B5298-94B0-6E35-E677-AFB9B98D49D7}"/>
              </a:ext>
            </a:extLst>
          </p:cNvPr>
          <p:cNvSpPr txBox="1"/>
          <p:nvPr/>
        </p:nvSpPr>
        <p:spPr>
          <a:xfrm>
            <a:off x="9022977" y="3240260"/>
            <a:ext cx="8955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latin typeface=""/>
              </a:rPr>
              <a:t>Fraud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96F15-6C33-79B0-E4D8-EE62F7FDB403}"/>
              </a:ext>
            </a:extLst>
          </p:cNvPr>
          <p:cNvSpPr txBox="1"/>
          <p:nvPr/>
        </p:nvSpPr>
        <p:spPr>
          <a:xfrm>
            <a:off x="8754035" y="4355066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latin typeface=""/>
              </a:rPr>
              <a:t>Not Fraud</a:t>
            </a:r>
            <a:endParaRPr lang="en-US" dirty="0"/>
          </a:p>
        </p:txBody>
      </p:sp>
      <p:pic>
        <p:nvPicPr>
          <p:cNvPr id="21" name="Picture 20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836C3714-6E2C-FEFD-72FA-4B380866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750" y="6117799"/>
            <a:ext cx="3827382" cy="62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5CE08-1CF8-4CCF-D921-ED26988C0981}"/>
              </a:ext>
            </a:extLst>
          </p:cNvPr>
          <p:cNvSpPr txBox="1"/>
          <p:nvPr/>
        </p:nvSpPr>
        <p:spPr>
          <a:xfrm>
            <a:off x="8475360" y="6852679"/>
            <a:ext cx="590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Even though the model achieves 99.9% accuracy, it fails to detect any fraudulent transactions. So, when the class distribution is highly imbalanced, accuracy is not a reliable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29240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3" grpId="0"/>
      <p:bldP spid="15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8747" y="842248"/>
            <a:ext cx="7775377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Takeaways and Best Practices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168747" y="1963222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52" y="1999774"/>
            <a:ext cx="292418" cy="3655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02279" y="1963222"/>
            <a:ext cx="263425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Choose Metrics Wisely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6802279" y="2384703"/>
            <a:ext cx="714577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Select evaluation metrics that match your problem domain and business objectives.</a:t>
            </a:r>
            <a:endParaRPr lang="en-US" sz="1500" dirty="0"/>
          </a:p>
        </p:txBody>
      </p:sp>
      <p:sp>
        <p:nvSpPr>
          <p:cNvPr id="8" name="Shape 4"/>
          <p:cNvSpPr/>
          <p:nvPr/>
        </p:nvSpPr>
        <p:spPr>
          <a:xfrm>
            <a:off x="6168747" y="3422809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6241852" y="3459361"/>
            <a:ext cx="292418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6802279" y="3422809"/>
            <a:ext cx="2482215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Always Use Baselines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6802279" y="3844290"/>
            <a:ext cx="714577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Establish minimum performance thresholds with simple models for comparison.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6168747" y="4882396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852" y="4918948"/>
            <a:ext cx="292418" cy="36552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6802279" y="4882396"/>
            <a:ext cx="336565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 Proper Data Splits</a:t>
            </a: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6802279" y="5303877"/>
            <a:ext cx="714577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train/validation/test splits reflect real-world data distribution and use cases.</a:t>
            </a:r>
            <a:endParaRPr lang="en-US" sz="1500" dirty="0"/>
          </a:p>
        </p:txBody>
      </p:sp>
      <p:sp>
        <p:nvSpPr>
          <p:cNvPr id="16" name="Shape 11"/>
          <p:cNvSpPr/>
          <p:nvPr/>
        </p:nvSpPr>
        <p:spPr>
          <a:xfrm>
            <a:off x="6168747" y="6341983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852" y="6378535"/>
            <a:ext cx="292418" cy="365522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802279" y="6341983"/>
            <a:ext cx="243720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Iterate and Improve</a:t>
            </a:r>
            <a:endParaRPr lang="en-US" sz="1900" dirty="0"/>
          </a:p>
        </p:txBody>
      </p:sp>
      <p:sp>
        <p:nvSpPr>
          <p:cNvPr id="19" name="Text 13"/>
          <p:cNvSpPr/>
          <p:nvPr/>
        </p:nvSpPr>
        <p:spPr>
          <a:xfrm>
            <a:off x="6802279" y="6763464"/>
            <a:ext cx="714577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evaluation insights to refine models continuously. Monitor for drift in production.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3B4EC-86E4-CD5C-B8FB-1F8EAFD6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AEE0D67-2BED-1E17-67CA-9183AF3D94A5}"/>
              </a:ext>
            </a:extLst>
          </p:cNvPr>
          <p:cNvSpPr/>
          <p:nvPr/>
        </p:nvSpPr>
        <p:spPr>
          <a:xfrm>
            <a:off x="615660" y="508780"/>
            <a:ext cx="11018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Model Evaluation Metrics</a:t>
            </a:r>
            <a:endParaRPr lang="en-US" sz="4450" dirty="0"/>
          </a:p>
        </p:txBody>
      </p:sp>
      <p:pic>
        <p:nvPicPr>
          <p:cNvPr id="2054" name="Picture 6" descr="Precision metric formula">
            <a:extLst>
              <a:ext uri="{FF2B5EF4-FFF2-40B4-BE49-F238E27FC236}">
                <a16:creationId xmlns:a16="http://schemas.microsoft.com/office/drawing/2014/main" id="{217DAC5F-6D86-D5D0-7202-6FD2BF20F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4357" r="4189" b="6182"/>
          <a:stretch/>
        </p:blipFill>
        <p:spPr bwMode="auto">
          <a:xfrm>
            <a:off x="902532" y="1497106"/>
            <a:ext cx="5565975" cy="30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onfusion matrix table for email spam detection example">
            <a:extLst>
              <a:ext uri="{FF2B5EF4-FFF2-40B4-BE49-F238E27FC236}">
                <a16:creationId xmlns:a16="http://schemas.microsoft.com/office/drawing/2014/main" id="{C10F8DB4-FBF7-4FD5-A4A3-7AE763401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 t="25174" r="15436" b="7736"/>
          <a:stretch/>
        </p:blipFill>
        <p:spPr bwMode="auto">
          <a:xfrm>
            <a:off x="7721917" y="2631572"/>
            <a:ext cx="5823079" cy="384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F39225-4F56-BCE3-BD6C-417D3B5360BC}"/>
                  </a:ext>
                </a:extLst>
              </p:cNvPr>
              <p:cNvSpPr txBox="1"/>
              <p:nvPr/>
            </p:nvSpPr>
            <p:spPr>
              <a:xfrm>
                <a:off x="2410691" y="4834923"/>
                <a:ext cx="2256312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600+100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F39225-4F56-BCE3-BD6C-417D3B53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91" y="4834923"/>
                <a:ext cx="2256312" cy="616964"/>
              </a:xfrm>
              <a:prstGeom prst="rect">
                <a:avLst/>
              </a:prstGeom>
              <a:blipFill>
                <a:blip r:embed="rId4"/>
                <a:stretch>
                  <a:fillRect l="-223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E3D55084-4B19-837D-2BA6-ACBD7D73C5A3}"/>
              </a:ext>
            </a:extLst>
          </p:cNvPr>
          <p:cNvSpPr/>
          <p:nvPr/>
        </p:nvSpPr>
        <p:spPr>
          <a:xfrm>
            <a:off x="7172696" y="2719449"/>
            <a:ext cx="549221" cy="35744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0BFF5A9-6C7C-00F8-434A-26FA9DFA4FE5}"/>
              </a:ext>
            </a:extLst>
          </p:cNvPr>
          <p:cNvSpPr/>
          <p:nvPr/>
        </p:nvSpPr>
        <p:spPr>
          <a:xfrm rot="5400000">
            <a:off x="10560708" y="327386"/>
            <a:ext cx="549221" cy="35744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07C2E-93AB-7166-CF4A-2397204A55AB}"/>
              </a:ext>
            </a:extLst>
          </p:cNvPr>
          <p:cNvSpPr txBox="1"/>
          <p:nvPr/>
        </p:nvSpPr>
        <p:spPr>
          <a:xfrm>
            <a:off x="10165278" y="1497106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4BBB7-3A6B-02F2-C6B6-D58033C37D5E}"/>
              </a:ext>
            </a:extLst>
          </p:cNvPr>
          <p:cNvSpPr txBox="1"/>
          <p:nvPr/>
        </p:nvSpPr>
        <p:spPr>
          <a:xfrm rot="16200000">
            <a:off x="6406064" y="42366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80D34-89A7-13AE-FDB7-9F5491D2D940}"/>
              </a:ext>
            </a:extLst>
          </p:cNvPr>
          <p:cNvSpPr txBox="1"/>
          <p:nvPr/>
        </p:nvSpPr>
        <p:spPr>
          <a:xfrm>
            <a:off x="7447306" y="7720820"/>
            <a:ext cx="731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www.evidentlyai.com</a:t>
            </a:r>
            <a:r>
              <a:rPr lang="en-US" sz="1400" dirty="0"/>
              <a:t>/classification-metrics/confusion-matrix</a:t>
            </a:r>
          </a:p>
        </p:txBody>
      </p:sp>
    </p:spTree>
    <p:extLst>
      <p:ext uri="{BB962C8B-B14F-4D97-AF65-F5344CB8AC3E}">
        <p14:creationId xmlns:p14="http://schemas.microsoft.com/office/powerpoint/2010/main" val="42216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B141A24-D000-F599-99F4-CD9EA4C22C5B}"/>
              </a:ext>
            </a:extLst>
          </p:cNvPr>
          <p:cNvSpPr/>
          <p:nvPr/>
        </p:nvSpPr>
        <p:spPr>
          <a:xfrm>
            <a:off x="615660" y="508780"/>
            <a:ext cx="11018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Model Evaluation Metrics</a:t>
            </a:r>
            <a:endParaRPr lang="en-US" sz="4450" dirty="0"/>
          </a:p>
        </p:txBody>
      </p:sp>
      <p:pic>
        <p:nvPicPr>
          <p:cNvPr id="4098" name="Picture 2" descr="Recall metric formula">
            <a:extLst>
              <a:ext uri="{FF2B5EF4-FFF2-40B4-BE49-F238E27FC236}">
                <a16:creationId xmlns:a16="http://schemas.microsoft.com/office/drawing/2014/main" id="{89BD1DE8-9E8F-F55F-8E4B-7BB7696A5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9" b="6183"/>
          <a:stretch/>
        </p:blipFill>
        <p:spPr bwMode="auto">
          <a:xfrm>
            <a:off x="453650" y="1396538"/>
            <a:ext cx="6486135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rstanding ML Evaluation Metrics — Precision &amp; Recall | by Rishi Sidhu |  AI Graduate | Medium">
            <a:extLst>
              <a:ext uri="{FF2B5EF4-FFF2-40B4-BE49-F238E27FC236}">
                <a16:creationId xmlns:a16="http://schemas.microsoft.com/office/drawing/2014/main" id="{69DFF4F5-890B-9143-0341-9A38E7064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47" y="2055798"/>
            <a:ext cx="7575153" cy="411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018A46-E5D0-8788-C78E-FD1A270E4C2A}"/>
                  </a:ext>
                </a:extLst>
              </p:cNvPr>
              <p:cNvSpPr txBox="1"/>
              <p:nvPr/>
            </p:nvSpPr>
            <p:spPr>
              <a:xfrm>
                <a:off x="2422566" y="5260770"/>
                <a:ext cx="2043957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3200" b="0" i="1" dirty="0" smtClean="0">
                            <a:latin typeface="Cambria Math" panose="02040503050406030204" pitchFamily="18" charset="0"/>
                          </a:rPr>
                          <m:t>5+10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018A46-E5D0-8788-C78E-FD1A270E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66" y="5260770"/>
                <a:ext cx="2043957" cy="798873"/>
              </a:xfrm>
              <a:prstGeom prst="rect">
                <a:avLst/>
              </a:prstGeom>
              <a:blipFill>
                <a:blip r:embed="rId4"/>
                <a:stretch>
                  <a:fillRect l="-43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3CE7FC-1979-6721-2EDE-A94162010B46}"/>
              </a:ext>
            </a:extLst>
          </p:cNvPr>
          <p:cNvSpPr txBox="1"/>
          <p:nvPr/>
        </p:nvSpPr>
        <p:spPr>
          <a:xfrm>
            <a:off x="7055247" y="7829200"/>
            <a:ext cx="8347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medium.com</a:t>
            </a:r>
            <a:r>
              <a:rPr lang="en-US" sz="1200" dirty="0"/>
              <a:t>/x8-the-ai-community/understanding-ml-evaluation-metrics-precision-recall-2b3fb915b666</a:t>
            </a:r>
          </a:p>
        </p:txBody>
      </p:sp>
    </p:spTree>
    <p:extLst>
      <p:ext uri="{BB962C8B-B14F-4D97-AF65-F5344CB8AC3E}">
        <p14:creationId xmlns:p14="http://schemas.microsoft.com/office/powerpoint/2010/main" val="39569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CAE1-AC0C-31A2-63FA-4676BCCA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A408419-36C5-EE35-889D-24346639857B}"/>
              </a:ext>
            </a:extLst>
          </p:cNvPr>
          <p:cNvSpPr/>
          <p:nvPr/>
        </p:nvSpPr>
        <p:spPr>
          <a:xfrm>
            <a:off x="793790" y="556281"/>
            <a:ext cx="11018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Model Evaluation Metrics</a:t>
            </a:r>
            <a:endParaRPr lang="en-US" sz="4450" dirty="0"/>
          </a:p>
        </p:txBody>
      </p:sp>
      <p:pic>
        <p:nvPicPr>
          <p:cNvPr id="5122" name="Picture 2" descr="classification - Explanation of the F beta formula - Data Science Stack  Exchange">
            <a:extLst>
              <a:ext uri="{FF2B5EF4-FFF2-40B4-BE49-F238E27FC236}">
                <a16:creationId xmlns:a16="http://schemas.microsoft.com/office/drawing/2014/main" id="{ED9DC3B6-2A5A-13EF-CF01-A7863A77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74" y="1779617"/>
            <a:ext cx="7747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CC05FA-17DA-1218-3F6E-4CD9CC249E05}"/>
              </a:ext>
            </a:extLst>
          </p:cNvPr>
          <p:cNvSpPr txBox="1"/>
          <p:nvPr/>
        </p:nvSpPr>
        <p:spPr>
          <a:xfrm>
            <a:off x="1664369" y="4995949"/>
            <a:ext cx="927700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sz="2400" b="1" dirty="0">
                <a:latin typeface=""/>
              </a:rPr>
              <a:t>Beta (</a:t>
            </a:r>
            <a:r>
              <a:rPr lang="el-GR" sz="2400" b="1" dirty="0">
                <a:latin typeface=""/>
              </a:rPr>
              <a:t>β)</a:t>
            </a:r>
            <a:r>
              <a:rPr lang="el-GR" sz="2400" dirty="0">
                <a:latin typeface=""/>
              </a:rPr>
              <a:t> </a:t>
            </a:r>
            <a:r>
              <a:rPr lang="en-AU" sz="2400" dirty="0">
                <a:latin typeface=""/>
              </a:rPr>
              <a:t>controls the </a:t>
            </a:r>
            <a:r>
              <a:rPr lang="en-AU" sz="2400" b="1" dirty="0">
                <a:latin typeface=""/>
              </a:rPr>
              <a:t>balance</a:t>
            </a:r>
            <a:r>
              <a:rPr lang="en-AU" sz="2400" dirty="0">
                <a:latin typeface=""/>
              </a:rPr>
              <a:t> between </a:t>
            </a:r>
            <a:r>
              <a:rPr lang="en-AU" sz="2400" b="1" dirty="0">
                <a:latin typeface=""/>
              </a:rPr>
              <a:t>precision</a:t>
            </a:r>
            <a:r>
              <a:rPr lang="en-AU" sz="2400" dirty="0">
                <a:latin typeface=""/>
              </a:rPr>
              <a:t> and </a:t>
            </a:r>
            <a:r>
              <a:rPr lang="en-AU" sz="2400" b="1" dirty="0">
                <a:latin typeface=""/>
              </a:rPr>
              <a:t>recall</a:t>
            </a:r>
            <a:r>
              <a:rPr lang="en-AU" sz="2400" dirty="0">
                <a:latin typeface="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b="1" dirty="0">
                <a:latin typeface=""/>
              </a:rPr>
              <a:t>β &gt; 1</a:t>
            </a:r>
            <a:r>
              <a:rPr lang="el-GR" sz="2400" dirty="0">
                <a:latin typeface=""/>
              </a:rPr>
              <a:t>: </a:t>
            </a:r>
            <a:r>
              <a:rPr lang="en-AU" sz="2400" dirty="0">
                <a:latin typeface=""/>
              </a:rPr>
              <a:t>More weight on </a:t>
            </a:r>
            <a:r>
              <a:rPr lang="en-AU" sz="2400" b="1" dirty="0">
                <a:latin typeface=""/>
              </a:rPr>
              <a:t>recall</a:t>
            </a:r>
            <a:r>
              <a:rPr lang="en-AU" sz="2400" dirty="0">
                <a:latin typeface=""/>
              </a:rPr>
              <a:t> (sensitive to false negatives)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b="1" dirty="0">
                <a:latin typeface=""/>
              </a:rPr>
              <a:t>β &lt; 1</a:t>
            </a:r>
            <a:r>
              <a:rPr lang="el-GR" sz="2400" dirty="0">
                <a:latin typeface=""/>
              </a:rPr>
              <a:t>: </a:t>
            </a:r>
            <a:r>
              <a:rPr lang="en-AU" sz="2400" dirty="0">
                <a:latin typeface=""/>
              </a:rPr>
              <a:t>More weight on </a:t>
            </a:r>
            <a:r>
              <a:rPr lang="en-AU" sz="2400" b="1" dirty="0">
                <a:latin typeface=""/>
              </a:rPr>
              <a:t>precision</a:t>
            </a:r>
            <a:r>
              <a:rPr lang="en-AU" sz="2400" dirty="0">
                <a:latin typeface=""/>
              </a:rPr>
              <a:t> (sensitive to false positives)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400" b="1" dirty="0">
                <a:latin typeface=""/>
              </a:rPr>
              <a:t>β = 1</a:t>
            </a:r>
            <a:r>
              <a:rPr lang="el-GR" sz="2400" dirty="0">
                <a:latin typeface=""/>
              </a:rPr>
              <a:t>: </a:t>
            </a:r>
            <a:r>
              <a:rPr lang="en-AU" sz="2400" dirty="0">
                <a:latin typeface=""/>
              </a:rPr>
              <a:t>Equal weight → This gives the </a:t>
            </a:r>
            <a:r>
              <a:rPr lang="en-AU" sz="2400" b="1" dirty="0">
                <a:latin typeface=""/>
              </a:rPr>
              <a:t>F1-score</a:t>
            </a:r>
            <a:endParaRPr lang="en-AU" sz="24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078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F5F9999-7306-424D-2F1F-D44922A7FC58}"/>
              </a:ext>
            </a:extLst>
          </p:cNvPr>
          <p:cNvSpPr/>
          <p:nvPr/>
        </p:nvSpPr>
        <p:spPr>
          <a:xfrm>
            <a:off x="793790" y="556281"/>
            <a:ext cx="11018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Model Evaluation Metrics</a:t>
            </a:r>
            <a:endParaRPr lang="en-US" sz="4450" dirty="0"/>
          </a:p>
        </p:txBody>
      </p:sp>
      <p:pic>
        <p:nvPicPr>
          <p:cNvPr id="6146" name="Picture 2" descr="Confusion matrix on the CIFAR-10 dataset using our Res4Cif and GCML... |  Download Scientific Diagram">
            <a:extLst>
              <a:ext uri="{FF2B5EF4-FFF2-40B4-BE49-F238E27FC236}">
                <a16:creationId xmlns:a16="http://schemas.microsoft.com/office/drawing/2014/main" id="{230EF852-FA45-E7C1-648B-33761160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49" y="1562792"/>
            <a:ext cx="7318355" cy="62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A29C09-CFEC-5694-344E-2E835A782257}"/>
              </a:ext>
            </a:extLst>
          </p:cNvPr>
          <p:cNvSpPr/>
          <p:nvPr/>
        </p:nvSpPr>
        <p:spPr>
          <a:xfrm>
            <a:off x="2728452" y="2375065"/>
            <a:ext cx="489761" cy="4607626"/>
          </a:xfrm>
          <a:prstGeom prst="rect">
            <a:avLst/>
          </a:prstGeom>
          <a:solidFill>
            <a:schemeClr val="accent2">
              <a:alpha val="323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D70EB-061E-60EE-2937-CD24D99427EA}"/>
              </a:ext>
            </a:extLst>
          </p:cNvPr>
          <p:cNvSpPr/>
          <p:nvPr/>
        </p:nvSpPr>
        <p:spPr>
          <a:xfrm>
            <a:off x="3259394" y="1858297"/>
            <a:ext cx="4542503" cy="457200"/>
          </a:xfrm>
          <a:prstGeom prst="rect">
            <a:avLst/>
          </a:prstGeom>
          <a:solidFill>
            <a:schemeClr val="accent6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93090-686F-D52C-1DBA-6F3C4AECF221}"/>
              </a:ext>
            </a:extLst>
          </p:cNvPr>
          <p:cNvSpPr txBox="1"/>
          <p:nvPr/>
        </p:nvSpPr>
        <p:spPr>
          <a:xfrm>
            <a:off x="6263591" y="1375899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 Positive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04B74-2A87-E261-5898-966A40B59860}"/>
              </a:ext>
            </a:extLst>
          </p:cNvPr>
          <p:cNvSpPr txBox="1"/>
          <p:nvPr/>
        </p:nvSpPr>
        <p:spPr>
          <a:xfrm>
            <a:off x="1190146" y="6900559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False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A2A7E-66AD-2D66-9622-7CFDE26C89BE}"/>
              </a:ext>
            </a:extLst>
          </p:cNvPr>
          <p:cNvSpPr txBox="1"/>
          <p:nvPr/>
        </p:nvSpPr>
        <p:spPr>
          <a:xfrm>
            <a:off x="954934" y="1580235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True 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01F2-0FC1-240C-2B67-4C3D376D9F70}"/>
              </a:ext>
            </a:extLst>
          </p:cNvPr>
          <p:cNvSpPr txBox="1"/>
          <p:nvPr/>
        </p:nvSpPr>
        <p:spPr>
          <a:xfrm>
            <a:off x="9374459" y="4174279"/>
            <a:ext cx="4632498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highlighted green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dirty="0"/>
              <a:t>areas represent </a:t>
            </a:r>
            <a:r>
              <a:rPr lang="en-AU" b="1" dirty="0"/>
              <a:t>false positives</a:t>
            </a:r>
            <a:r>
              <a:rPr lang="en-AU" dirty="0"/>
              <a:t> for the </a:t>
            </a:r>
            <a:r>
              <a:rPr lang="en-AU" i="1" dirty="0"/>
              <a:t>aeroplane</a:t>
            </a:r>
            <a:r>
              <a:rPr lang="en-AU" dirty="0"/>
              <a:t> class, while the </a:t>
            </a:r>
            <a:r>
              <a:rPr lang="en-AU" b="1" dirty="0">
                <a:solidFill>
                  <a:schemeClr val="accent2">
                    <a:lumMod val="75000"/>
                  </a:schemeClr>
                </a:solidFill>
              </a:rPr>
              <a:t>brown</a:t>
            </a:r>
            <a:r>
              <a:rPr lang="en-AU" dirty="0"/>
              <a:t> areas indicate </a:t>
            </a:r>
            <a:r>
              <a:rPr lang="en-AU" b="1" dirty="0"/>
              <a:t>false negatives</a:t>
            </a:r>
            <a:r>
              <a:rPr lang="en-AU" dirty="0"/>
              <a:t>. The </a:t>
            </a:r>
            <a:r>
              <a:rPr lang="en-AU" b="1" dirty="0">
                <a:solidFill>
                  <a:srgbClr val="002060"/>
                </a:solidFill>
              </a:rPr>
              <a:t>dark blue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/>
              <a:t>section corresponds to the </a:t>
            </a:r>
            <a:r>
              <a:rPr lang="en-AU" b="1" dirty="0"/>
              <a:t>true positives</a:t>
            </a:r>
            <a:r>
              <a:rPr lang="en-AU" dirty="0"/>
              <a:t> for the </a:t>
            </a:r>
            <a:r>
              <a:rPr lang="en-AU" i="1" dirty="0"/>
              <a:t>aeroplane</a:t>
            </a:r>
            <a:r>
              <a:rPr lang="en-AU" dirty="0"/>
              <a:t> class in the confusion matrix.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10E62-17C7-BEE7-0DC7-EBA1BDC4F3F8}"/>
              </a:ext>
            </a:extLst>
          </p:cNvPr>
          <p:cNvSpPr txBox="1"/>
          <p:nvPr/>
        </p:nvSpPr>
        <p:spPr>
          <a:xfrm>
            <a:off x="9374459" y="1580235"/>
            <a:ext cx="4843737" cy="1940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PT Sans" panose="020B0503020203020204" pitchFamily="34" charset="77"/>
              </a:rPr>
              <a:t>A </a:t>
            </a:r>
            <a:r>
              <a:rPr lang="en-AU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T Sans" panose="020B0503020203020204" pitchFamily="34" charset="77"/>
              </a:rPr>
              <a:t>confusion matrix</a:t>
            </a:r>
            <a:r>
              <a:rPr lang="en-A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T Sans" panose="020B0503020203020204" pitchFamily="34" charset="77"/>
              </a:rPr>
              <a:t> </a:t>
            </a:r>
            <a:r>
              <a:rPr lang="en-AU" dirty="0">
                <a:latin typeface="PT Sans" panose="020B0503020203020204" pitchFamily="34" charset="77"/>
              </a:rPr>
              <a:t>is a table used to evaluate the performance of a classification model by comparing the predicted labels with the actual labels.</a:t>
            </a:r>
            <a:endParaRPr lang="en-US" dirty="0">
              <a:latin typeface="PT Sans" panose="020B0503020203020204" pitchFamily="34" charset="7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226902-AA45-E24F-D6C6-F0B604C1B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89880"/>
              </p:ext>
            </p:extLst>
          </p:nvPr>
        </p:nvGraphicFramePr>
        <p:xfrm>
          <a:off x="1190146" y="7702418"/>
          <a:ext cx="12617450" cy="426720"/>
        </p:xfrm>
        <a:graphic>
          <a:graphicData uri="http://schemas.openxmlformats.org/drawingml/2006/table">
            <a:tbl>
              <a:tblPr/>
              <a:tblGrid>
                <a:gridCol w="12617450">
                  <a:extLst>
                    <a:ext uri="{9D8B030D-6E8A-4147-A177-3AD203B41FA5}">
                      <a16:colId xmlns:a16="http://schemas.microsoft.com/office/drawing/2014/main" val="1021286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n-AU" sz="1100" b="0" u="none" strike="noStrike" dirty="0">
                          <a:effectLst/>
                          <a:hlinkClick r:id="rId3"/>
                        </a:rPr>
                      </a:br>
                      <a:r>
                        <a:rPr lang="en-AU" sz="1100" b="0" u="none" strike="noStrike" dirty="0">
                          <a:effectLst/>
                          <a:hlinkClick r:id="rId3"/>
                        </a:rPr>
                        <a:t>https://doi.org/10.48550/arXiv.2109.00573</a:t>
                      </a:r>
                      <a:endParaRPr lang="en-AU" sz="1100" dirty="0">
                        <a:effectLst/>
                      </a:endParaRPr>
                    </a:p>
                  </a:txBody>
                  <a:tcPr marR="619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D4566F-EFF6-DF69-E3A0-70F0B7BF4B6E}"/>
              </a:ext>
            </a:extLst>
          </p:cNvPr>
          <p:cNvSpPr txBox="1"/>
          <p:nvPr/>
        </p:nvSpPr>
        <p:spPr>
          <a:xfrm>
            <a:off x="1014152" y="771436"/>
            <a:ext cx="12768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Q4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confusion matrix is a summary of the performance of a (supervised) classifier over a set of development (“test”) data, by counting the various instances: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82E6AF-21D5-E2F1-4A8A-C0EE55551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06327"/>
              </p:ext>
            </p:extLst>
          </p:nvPr>
        </p:nvGraphicFramePr>
        <p:xfrm>
          <a:off x="4231813" y="2192085"/>
          <a:ext cx="6166773" cy="1280160"/>
        </p:xfrm>
        <a:graphic>
          <a:graphicData uri="http://schemas.openxmlformats.org/drawingml/2006/table">
            <a:tbl>
              <a:tblPr/>
              <a:tblGrid>
                <a:gridCol w="2055591">
                  <a:extLst>
                    <a:ext uri="{9D8B030D-6E8A-4147-A177-3AD203B41FA5}">
                      <a16:colId xmlns:a16="http://schemas.microsoft.com/office/drawing/2014/main" val="1491287413"/>
                    </a:ext>
                  </a:extLst>
                </a:gridCol>
                <a:gridCol w="2055591">
                  <a:extLst>
                    <a:ext uri="{9D8B030D-6E8A-4147-A177-3AD203B41FA5}">
                      <a16:colId xmlns:a16="http://schemas.microsoft.com/office/drawing/2014/main" val="1938359452"/>
                    </a:ext>
                  </a:extLst>
                </a:gridCol>
                <a:gridCol w="2055591">
                  <a:extLst>
                    <a:ext uri="{9D8B030D-6E8A-4147-A177-3AD203B41FA5}">
                      <a16:colId xmlns:a16="http://schemas.microsoft.com/office/drawing/2014/main" val="2752402063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r" fontAlgn="ctr"/>
                      <a:endParaRPr lang="en-AU" sz="2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 b="1">
                          <a:effectLst/>
                        </a:rPr>
                        <a:t>Predicted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 b="1">
                          <a:effectLst/>
                        </a:rPr>
                        <a:t>Predicted 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2939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 dirty="0">
                          <a:effectLst/>
                        </a:rPr>
                        <a:t>Actual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104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>
                          <a:effectLst/>
                        </a:rPr>
                        <a:t>Actual 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200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073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E8BDDC6-C02A-99EF-A1FD-6532CE94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047" y="2042123"/>
            <a:ext cx="11141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F6657-54CE-8BB5-560D-208274FD5ABA}"/>
              </a:ext>
            </a:extLst>
          </p:cNvPr>
          <p:cNvSpPr txBox="1"/>
          <p:nvPr/>
        </p:nvSpPr>
        <p:spPr>
          <a:xfrm>
            <a:off x="1637607" y="3969565"/>
            <a:ext cx="1034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Calculate the precision, recall, and F-score (where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β</a:t>
            </a:r>
            <a:r>
              <a:rPr lang="el-G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= 1) </a:t>
            </a: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for this classifier.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32AFF-43D0-497B-2C37-1BFDAA9D56C4}"/>
              </a:ext>
            </a:extLst>
          </p:cNvPr>
          <p:cNvSpPr txBox="1"/>
          <p:nvPr/>
        </p:nvSpPr>
        <p:spPr>
          <a:xfrm>
            <a:off x="1637607" y="5288676"/>
            <a:ext cx="7498080" cy="262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AU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Precision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: 10/15 = 0.667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AU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Recall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: 10/12 = 0.833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AU" sz="2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F-score: 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𝑃𝑅</a:t>
            </a:r>
            <a:r>
              <a:rPr lang="en-AU" sz="2000" dirty="0">
                <a:solidFill>
                  <a:srgbClr val="000000"/>
                </a:solidFill>
                <a:latin typeface="STIXMathJax_Main"/>
              </a:rPr>
              <a:t>/ 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𝑃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+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𝑅 </a:t>
            </a:r>
            <a:r>
              <a:rPr lang="en-AU" sz="2000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=2∗0.667∗0.8330.667+0.833=0.741</a:t>
            </a:r>
            <a:endParaRPr lang="en-AU" sz="20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AU" sz="2000" dirty="0"/>
            </a:br>
            <a:endParaRPr lang="en-US" sz="2000" dirty="0"/>
          </a:p>
        </p:txBody>
      </p:sp>
      <p:pic>
        <p:nvPicPr>
          <p:cNvPr id="7172" name="Picture 4" descr="Evaluation Metrics Definition | DeepAI">
            <a:extLst>
              <a:ext uri="{FF2B5EF4-FFF2-40B4-BE49-F238E27FC236}">
                <a16:creationId xmlns:a16="http://schemas.microsoft.com/office/drawing/2014/main" id="{8CD22E8D-A6B8-3173-AD35-AD8AA462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93" y="4511549"/>
            <a:ext cx="4595419" cy="335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2451</Words>
  <Application>Microsoft Macintosh PowerPoint</Application>
  <PresentationFormat>Custom</PresentationFormat>
  <Paragraphs>879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Corben</vt:lpstr>
      <vt:lpstr>Aptos Display</vt:lpstr>
      <vt:lpstr>Cambria Math</vt:lpstr>
      <vt:lpstr>PT Sans</vt:lpstr>
      <vt:lpstr>Aptos</vt:lpstr>
      <vt:lpstr>STIXMathJax_Normal-italic</vt:lpstr>
      <vt:lpstr>Nobile</vt:lpstr>
      <vt:lpstr>STIXMathJax_Main</vt:lpstr>
      <vt:lpstr>Arial</vt:lpstr>
      <vt:lpstr>PT Serif</vt:lpstr>
      <vt:lpstr>Helvetica Neue</vt:lpstr>
      <vt:lpstr>Arial Unicode MS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Rinu Ann Sebastian</cp:lastModifiedBy>
  <cp:revision>8</cp:revision>
  <dcterms:created xsi:type="dcterms:W3CDTF">2025-04-02T22:55:29Z</dcterms:created>
  <dcterms:modified xsi:type="dcterms:W3CDTF">2025-04-30T11:58:30Z</dcterms:modified>
</cp:coreProperties>
</file>