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3"/>
  </p:notesMasterIdLst>
  <p:sldIdLst>
    <p:sldId id="302" r:id="rId2"/>
    <p:sldId id="256" r:id="rId3"/>
    <p:sldId id="257" r:id="rId4"/>
    <p:sldId id="275" r:id="rId5"/>
    <p:sldId id="276" r:id="rId6"/>
    <p:sldId id="258" r:id="rId7"/>
    <p:sldId id="277" r:id="rId8"/>
    <p:sldId id="259" r:id="rId9"/>
    <p:sldId id="260" r:id="rId10"/>
    <p:sldId id="279" r:id="rId11"/>
    <p:sldId id="261" r:id="rId12"/>
    <p:sldId id="262" r:id="rId13"/>
    <p:sldId id="263" r:id="rId14"/>
    <p:sldId id="280" r:id="rId15"/>
    <p:sldId id="281" r:id="rId16"/>
    <p:sldId id="282" r:id="rId17"/>
    <p:sldId id="283" r:id="rId18"/>
    <p:sldId id="284" r:id="rId19"/>
    <p:sldId id="285" r:id="rId20"/>
    <p:sldId id="300" r:id="rId21"/>
    <p:sldId id="301" r:id="rId22"/>
    <p:sldId id="264" r:id="rId23"/>
    <p:sldId id="298" r:id="rId24"/>
    <p:sldId id="266" r:id="rId25"/>
    <p:sldId id="286" r:id="rId26"/>
    <p:sldId id="289" r:id="rId27"/>
    <p:sldId id="296" r:id="rId28"/>
    <p:sldId id="267" r:id="rId29"/>
    <p:sldId id="303" r:id="rId30"/>
    <p:sldId id="304" r:id="rId31"/>
    <p:sldId id="269" r:id="rId32"/>
    <p:sldId id="305" r:id="rId33"/>
    <p:sldId id="270" r:id="rId34"/>
    <p:sldId id="297" r:id="rId35"/>
    <p:sldId id="294" r:id="rId36"/>
    <p:sldId id="293" r:id="rId37"/>
    <p:sldId id="295" r:id="rId38"/>
    <p:sldId id="290" r:id="rId39"/>
    <p:sldId id="291" r:id="rId40"/>
    <p:sldId id="268" r:id="rId41"/>
    <p:sldId id="299" r:id="rId42"/>
  </p:sldIdLst>
  <p:sldSz cx="14630400" cy="8229600"/>
  <p:notesSz cx="8229600" cy="14630400"/>
  <p:embeddedFontLst>
    <p:embeddedFont>
      <p:font typeface="Cambria Math" panose="02040503050406030204" pitchFamily="18" charset="0"/>
      <p:regular r:id="rId44"/>
    </p:embeddedFont>
    <p:embeddedFont>
      <p:font typeface="DM Sans" pitchFamily="2" charset="77"/>
      <p:regular r:id="rId45"/>
      <p:bold r:id="rId46"/>
      <p:italic r:id="rId47"/>
      <p:boldItalic r:id="rId48"/>
    </p:embeddedFont>
    <p:embeddedFont>
      <p:font typeface="Open Sans" panose="020B0606030504020204" pitchFamily="34" charset="0"/>
      <p:regular r:id="rId49"/>
      <p:bold r:id="rId50"/>
      <p:italic r:id="rId51"/>
      <p:boldItalic r:id="rId52"/>
    </p:embeddedFont>
    <p:embeddedFont>
      <p:font typeface="PT Serif" panose="020A0603040505020204" pitchFamily="18" charset="77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318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942D-000E-C668-19FE-3D1DBFA77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9A6D5-B357-D369-20C9-FBF5670BF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3A5EF-0B09-DCE7-3E79-1D7E17795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E18E9-D113-0AED-2751-E920B95F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5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8BC87-3331-0CE3-773D-73BE7171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B0C62-BEEE-E81A-A309-549628FEE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7978F-5F4A-28BD-A054-6AEBABCC8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D2A0C-58D7-BF74-0389-13EC4DC98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3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F3BD7-0E6B-023C-6423-8F726B8A9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5485E-41BF-3054-0EA6-E52F17FCC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AE1C16-F05B-B87B-973A-0012B3D9C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C9AB4-FF8F-DD83-0E15-9EF45908F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76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AB3B8-2F64-275B-EF7B-EB79434A2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6AD34-EE28-9869-604D-729C832CC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D2BA2-5EDE-F033-BD4A-2D32FB9EF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662D-006A-3218-04DE-797865480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6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9CC04-8A08-DBE7-4F84-B8034C39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F7EB7-94C7-9CAE-7529-F07DF2067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D8A5EC-48E1-D563-ED17-C11049178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E7B2-0D49-A041-B418-E0288A2A84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42/S1469026808002314" TargetMode="External"/><Relationship Id="rId3" Type="http://schemas.openxmlformats.org/officeDocument/2006/relationships/image" Target="../media/image48.sv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reitemann.dev/svm-demo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A5360D-5AD9-4567-FA4C-411B55A8551D}"/>
              </a:ext>
            </a:extLst>
          </p:cNvPr>
          <p:cNvSpPr/>
          <p:nvPr/>
        </p:nvSpPr>
        <p:spPr>
          <a:xfrm>
            <a:off x="2020186" y="985723"/>
            <a:ext cx="10731795" cy="6258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COMP30027 MACHINE LEARNING</a:t>
            </a: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TUTORIAL</a:t>
            </a: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r>
              <a:rPr lang="en-US" sz="4800" dirty="0">
                <a:solidFill>
                  <a:srgbClr val="020202"/>
                </a:solidFill>
                <a:latin typeface="PT Serif" pitchFamily="34" charset="0"/>
              </a:rPr>
              <a:t>Workshop - 5</a:t>
            </a: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>
              <a:solidFill>
                <a:srgbClr val="020202"/>
              </a:solidFill>
              <a:latin typeface="PT Serif" pitchFamily="34" charset="0"/>
            </a:endParaRPr>
          </a:p>
          <a:p>
            <a:pPr marL="0" indent="0" algn="ctr">
              <a:lnSpc>
                <a:spcPts val="5000"/>
              </a:lnSpc>
              <a:buNone/>
            </a:pPr>
            <a:endParaRPr lang="en-US" sz="4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31D596-8E94-8EF9-1544-B09941F32F04}"/>
              </a:ext>
            </a:extLst>
          </p:cNvPr>
          <p:cNvSpPr/>
          <p:nvPr/>
        </p:nvSpPr>
        <p:spPr>
          <a:xfrm>
            <a:off x="12777849" y="7528956"/>
            <a:ext cx="1852551" cy="70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4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E378-A42B-322A-B675-1F441822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320C163-8DC6-865C-0C11-82F3747E6F18}"/>
              </a:ext>
            </a:extLst>
          </p:cNvPr>
          <p:cNvSpPr/>
          <p:nvPr/>
        </p:nvSpPr>
        <p:spPr>
          <a:xfrm>
            <a:off x="793790" y="981670"/>
            <a:ext cx="814089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K-Nearest Neighbors Overview</a:t>
            </a:r>
            <a:endParaRPr lang="en-US" sz="46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A430E348-B78C-2AA7-F4A6-39EFC1EF8808}"/>
              </a:ext>
            </a:extLst>
          </p:cNvPr>
          <p:cNvSpPr/>
          <p:nvPr/>
        </p:nvSpPr>
        <p:spPr>
          <a:xfrm>
            <a:off x="1343362" y="24063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Classification</a:t>
            </a:r>
            <a:endParaRPr lang="en-US" sz="23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E7CEE6A-8440-D957-C2AD-5EF93CF12B47}"/>
              </a:ext>
            </a:extLst>
          </p:cNvPr>
          <p:cNvSpPr/>
          <p:nvPr/>
        </p:nvSpPr>
        <p:spPr>
          <a:xfrm>
            <a:off x="1343362" y="2914531"/>
            <a:ext cx="616410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Predicts class based on majority vote of nearest neighbors</a:t>
            </a:r>
            <a:endParaRPr lang="en-US" sz="1750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E9911939-94ED-1B7A-4D6C-58B0BE32D32F}"/>
              </a:ext>
            </a:extLst>
          </p:cNvPr>
          <p:cNvSpPr/>
          <p:nvPr/>
        </p:nvSpPr>
        <p:spPr>
          <a:xfrm>
            <a:off x="1173222" y="3517344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E5D2DE98-606E-49D3-B056-736D074B0FD9}"/>
              </a:ext>
            </a:extLst>
          </p:cNvPr>
          <p:cNvSpPr/>
          <p:nvPr/>
        </p:nvSpPr>
        <p:spPr>
          <a:xfrm>
            <a:off x="2419449" y="378773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Regression</a:t>
            </a:r>
            <a:endParaRPr lang="en-US" sz="23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27964E86-213A-CE16-B8ED-2ADDFD074606}"/>
              </a:ext>
            </a:extLst>
          </p:cNvPr>
          <p:cNvSpPr/>
          <p:nvPr/>
        </p:nvSpPr>
        <p:spPr>
          <a:xfrm>
            <a:off x="2419449" y="4295894"/>
            <a:ext cx="541960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Predicts values using averages of nearest neighbors</a:t>
            </a:r>
            <a:endParaRPr lang="en-US" sz="1750" dirty="0"/>
          </a:p>
        </p:txBody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8067F769-ABE4-7A00-8D5A-85B7D510FD36}"/>
              </a:ext>
            </a:extLst>
          </p:cNvPr>
          <p:cNvSpPr/>
          <p:nvPr/>
        </p:nvSpPr>
        <p:spPr>
          <a:xfrm>
            <a:off x="2249309" y="4898708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5B54CB73-4A1F-DF04-A0DA-D72C28F750EE}"/>
              </a:ext>
            </a:extLst>
          </p:cNvPr>
          <p:cNvSpPr/>
          <p:nvPr/>
        </p:nvSpPr>
        <p:spPr>
          <a:xfrm>
            <a:off x="3495417" y="51690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Storage</a:t>
            </a:r>
            <a:endParaRPr lang="en-US" sz="23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9A18378C-DFE9-608A-A895-994FCFF1D74E}"/>
              </a:ext>
            </a:extLst>
          </p:cNvPr>
          <p:cNvSpPr/>
          <p:nvPr/>
        </p:nvSpPr>
        <p:spPr>
          <a:xfrm>
            <a:off x="3495417" y="5677257"/>
            <a:ext cx="49549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Stores all training examples as reference points</a:t>
            </a:r>
            <a:endParaRPr lang="en-US" sz="175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33F02F8E-7A1A-8C15-8362-257A74F0A9D1}"/>
              </a:ext>
            </a:extLst>
          </p:cNvPr>
          <p:cNvSpPr/>
          <p:nvPr/>
        </p:nvSpPr>
        <p:spPr>
          <a:xfrm>
            <a:off x="793790" y="652212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K-NN is intuitive and versatile, requiring no training phase beyond storing examples. It's memory-intensive but highly flexible for various problem types.</a:t>
            </a:r>
            <a:endParaRPr lang="en-US" sz="1750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B3B968CC-3A26-28BA-748E-3162D32BA327}"/>
              </a:ext>
            </a:extLst>
          </p:cNvPr>
          <p:cNvSpPr/>
          <p:nvPr/>
        </p:nvSpPr>
        <p:spPr>
          <a:xfrm>
            <a:off x="634345" y="2406372"/>
            <a:ext cx="501491" cy="50149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">
            <a:extLst>
              <a:ext uri="{FF2B5EF4-FFF2-40B4-BE49-F238E27FC236}">
                <a16:creationId xmlns:a16="http://schemas.microsoft.com/office/drawing/2014/main" id="{A21E478E-F82D-36CE-DCBB-E0BDD141B309}"/>
              </a:ext>
            </a:extLst>
          </p:cNvPr>
          <p:cNvSpPr/>
          <p:nvPr/>
        </p:nvSpPr>
        <p:spPr>
          <a:xfrm>
            <a:off x="1528243" y="3772494"/>
            <a:ext cx="501491" cy="50149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">
            <a:extLst>
              <a:ext uri="{FF2B5EF4-FFF2-40B4-BE49-F238E27FC236}">
                <a16:creationId xmlns:a16="http://schemas.microsoft.com/office/drawing/2014/main" id="{1CA27241-5FAA-F842-E8E5-3E88E3FAB748}"/>
              </a:ext>
            </a:extLst>
          </p:cNvPr>
          <p:cNvSpPr/>
          <p:nvPr/>
        </p:nvSpPr>
        <p:spPr>
          <a:xfrm>
            <a:off x="2168703" y="5145167"/>
            <a:ext cx="501491" cy="50149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8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651034"/>
            <a:ext cx="751403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K-NN Implementation Steps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1735455"/>
            <a:ext cx="170021" cy="1233964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790373" y="173545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Choose Value of K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6790373" y="2243614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Select an optimal K value through cross-validation. K should be odd to avoid ties.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196233"/>
            <a:ext cx="170021" cy="1233964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130534" y="31962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Calculate Distances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7130534" y="3704392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Compute distances between test example and all training examples. Use Euclidean, Manhattan, or Cosine metrics.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657011"/>
            <a:ext cx="170021" cy="1233964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470815" y="4657011"/>
            <a:ext cx="33812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Find K Nearest Neighbors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7470815" y="5165169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Sort distances and identify the K closest training examples. This subset determines the classification.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6117788"/>
            <a:ext cx="170021" cy="1233964"/>
          </a:xfrm>
          <a:prstGeom prst="roundRect">
            <a:avLst>
              <a:gd name="adj" fmla="val 20012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811095" y="6117788"/>
            <a:ext cx="330981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Apply Voting Mechanism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7811095" y="6625947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majority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or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weighted voting 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 determine the predicted class. Return the result.</a:t>
            </a:r>
            <a:endParaRPr lang="en-US" sz="1750" dirty="0"/>
          </a:p>
        </p:txBody>
      </p:sp>
      <p:pic>
        <p:nvPicPr>
          <p:cNvPr id="10244" name="Picture 4" descr="K-NN Algorithm - Tpoint Tech">
            <a:extLst>
              <a:ext uri="{FF2B5EF4-FFF2-40B4-BE49-F238E27FC236}">
                <a16:creationId xmlns:a16="http://schemas.microsoft.com/office/drawing/2014/main" id="{CA3AB8BF-82CC-8B72-8958-8862722F8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87" y="1401114"/>
            <a:ext cx="5484421" cy="27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064AB5-AD70-A9D9-D0F2-C11BC8F71061}"/>
              </a:ext>
            </a:extLst>
          </p:cNvPr>
          <p:cNvSpPr txBox="1"/>
          <p:nvPr/>
        </p:nvSpPr>
        <p:spPr>
          <a:xfrm>
            <a:off x="495895" y="7948224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trendspider.com</a:t>
            </a:r>
            <a:r>
              <a:rPr lang="en-US" sz="1200" dirty="0"/>
              <a:t>/learning-center/k-nearest-neighbors-</a:t>
            </a:r>
            <a:r>
              <a:rPr lang="en-US" sz="1200" dirty="0" err="1"/>
              <a:t>knn</a:t>
            </a:r>
            <a:r>
              <a:rPr lang="en-US" sz="1200" dirty="0"/>
              <a:t>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8313" y="3239036"/>
            <a:ext cx="641865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Majority Voting in K-NN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4618434"/>
            <a:ext cx="4196358" cy="2912388"/>
          </a:xfrm>
          <a:prstGeom prst="roundRect">
            <a:avLst>
              <a:gd name="adj" fmla="val 11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484524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How It Works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0604" y="5353407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Each of the K nearest neighbours casts one equal vote. The class with the most votes wins.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657820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Simple to implement and explain, requiring only vote counting.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4618434"/>
            <a:ext cx="4196358" cy="2912388"/>
          </a:xfrm>
          <a:prstGeom prst="roundRect">
            <a:avLst>
              <a:gd name="adj" fmla="val 11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5443776" y="484524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Implementation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5443776" y="5353407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Count occurrences of each class among K neighbors. Return the most frequent class.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4618434"/>
            <a:ext cx="4196358" cy="2912388"/>
          </a:xfrm>
          <a:prstGeom prst="roundRect">
            <a:avLst>
              <a:gd name="adj" fmla="val 11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866948" y="484524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Challenges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9866948" y="5353407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Ties can occur with even K values. Solution: use odd K or add tiebreaker rule.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866948" y="657820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 neighbors have equal influence regardless of distance.</a:t>
            </a:r>
            <a:endParaRPr lang="en-US" sz="1750" dirty="0"/>
          </a:p>
        </p:txBody>
      </p:sp>
      <p:pic>
        <p:nvPicPr>
          <p:cNvPr id="11266" name="Picture 2" descr="The Majority Voting KNN (K=6). | Download Scientific Diagram">
            <a:extLst>
              <a:ext uri="{FF2B5EF4-FFF2-40B4-BE49-F238E27FC236}">
                <a16:creationId xmlns:a16="http://schemas.microsoft.com/office/drawing/2014/main" id="{D9CC3DEA-4443-293E-7552-174A635B3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791" y="583622"/>
            <a:ext cx="5461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704439-464A-B8A8-2B75-3BE498BF2281}"/>
              </a:ext>
            </a:extLst>
          </p:cNvPr>
          <p:cNvSpPr txBox="1"/>
          <p:nvPr/>
        </p:nvSpPr>
        <p:spPr>
          <a:xfrm>
            <a:off x="190005" y="7942629"/>
            <a:ext cx="731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www.researchgate.net</a:t>
            </a:r>
            <a:r>
              <a:rPr lang="en-US" sz="1100" dirty="0"/>
              <a:t>/figure/The-Majority-Voting-KNN-K6_fig3_286477914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3368"/>
            <a:ext cx="728126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Weighted Voting Technique</a:t>
            </a:r>
            <a:endParaRPr lang="en-US" sz="4650" dirty="0"/>
          </a:p>
        </p:txBody>
      </p:sp>
      <p:sp>
        <p:nvSpPr>
          <p:cNvPr id="7" name="Text 3"/>
          <p:cNvSpPr/>
          <p:nvPr/>
        </p:nvSpPr>
        <p:spPr>
          <a:xfrm>
            <a:off x="924433" y="60411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Vote Calculation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924433" y="654934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Sum weights for each class; highest weighted class wins</a:t>
            </a:r>
            <a:endParaRPr lang="en-US" sz="1750" dirty="0"/>
          </a:p>
        </p:txBody>
      </p:sp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F709C112-06E8-4F3F-E2F4-245CAB3F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04" y="2455000"/>
            <a:ext cx="9155833" cy="334031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s table with numbers and equations&#10;&#10;AI-generated content may be incorrect.">
            <a:extLst>
              <a:ext uri="{FF2B5EF4-FFF2-40B4-BE49-F238E27FC236}">
                <a16:creationId xmlns:a16="http://schemas.microsoft.com/office/drawing/2014/main" id="{D1892561-2E68-1ED3-5D4E-78EFBBFC2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35" y="802243"/>
            <a:ext cx="12040227" cy="62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29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831F7C-90C5-BAF8-1067-9FF7C976841A}"/>
              </a:ext>
            </a:extLst>
          </p:cNvPr>
          <p:cNvSpPr txBox="1"/>
          <p:nvPr/>
        </p:nvSpPr>
        <p:spPr>
          <a:xfrm>
            <a:off x="890650" y="434922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K-NN classification</a:t>
            </a:r>
          </a:p>
          <a:p>
            <a:pPr algn="l">
              <a:buNone/>
            </a:pPr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Consider the following dataset</a:t>
            </a:r>
          </a:p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Training set: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A969B2-4571-78A1-3A92-9CDFAD55A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95771"/>
              </p:ext>
            </p:extLst>
          </p:nvPr>
        </p:nvGraphicFramePr>
        <p:xfrm>
          <a:off x="2728400" y="1618806"/>
          <a:ext cx="5477450" cy="2846315"/>
        </p:xfrm>
        <a:graphic>
          <a:graphicData uri="http://schemas.openxmlformats.org/drawingml/2006/table">
            <a:tbl>
              <a:tblPr/>
              <a:tblGrid>
                <a:gridCol w="1095490">
                  <a:extLst>
                    <a:ext uri="{9D8B030D-6E8A-4147-A177-3AD203B41FA5}">
                      <a16:colId xmlns:a16="http://schemas.microsoft.com/office/drawing/2014/main" val="2960052154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1378768343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2555283545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2301689925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546459371"/>
                    </a:ext>
                  </a:extLst>
                </a:gridCol>
              </a:tblGrid>
              <a:tr h="499417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IBM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LEMON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3045"/>
                  </a:ext>
                </a:extLst>
              </a:tr>
              <a:tr h="499417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55127"/>
                  </a:ext>
                </a:extLst>
              </a:tr>
              <a:tr h="499417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959478"/>
                  </a:ext>
                </a:extLst>
              </a:tr>
              <a:tr h="674032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28040"/>
                  </a:ext>
                </a:extLst>
              </a:tr>
              <a:tr h="674032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8207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DCB88EF-FED6-3FAB-BE31-1FFA5BF36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3604623"/>
            <a:ext cx="63513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EB1BBF-5A0B-8B13-4460-7B60F055072D}"/>
              </a:ext>
            </a:extLst>
          </p:cNvPr>
          <p:cNvSpPr txBox="1"/>
          <p:nvPr/>
        </p:nvSpPr>
        <p:spPr>
          <a:xfrm>
            <a:off x="1128156" y="4746481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Test set: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8FFD5C-C1DA-8F2E-6903-556D52CEF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481797"/>
              </p:ext>
            </p:extLst>
          </p:nvPr>
        </p:nvGraphicFramePr>
        <p:xfrm>
          <a:off x="2728400" y="5688131"/>
          <a:ext cx="5477450" cy="1460814"/>
        </p:xfrm>
        <a:graphic>
          <a:graphicData uri="http://schemas.openxmlformats.org/drawingml/2006/table">
            <a:tbl>
              <a:tblPr/>
              <a:tblGrid>
                <a:gridCol w="1095490">
                  <a:extLst>
                    <a:ext uri="{9D8B030D-6E8A-4147-A177-3AD203B41FA5}">
                      <a16:colId xmlns:a16="http://schemas.microsoft.com/office/drawing/2014/main" val="1140871543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4129282618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2086262934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1773120384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297969248"/>
                    </a:ext>
                  </a:extLst>
                </a:gridCol>
              </a:tblGrid>
              <a:tr h="486938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IBM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LEMON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11243"/>
                  </a:ext>
                </a:extLst>
              </a:tr>
              <a:tr h="486938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59023"/>
                  </a:ext>
                </a:extLst>
              </a:tr>
              <a:tr h="486938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05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D3B5AA-4449-D16D-182D-BE52E4E4CE5E}"/>
              </a:ext>
            </a:extLst>
          </p:cNvPr>
          <p:cNvSpPr txBox="1"/>
          <p:nvPr/>
        </p:nvSpPr>
        <p:spPr>
          <a:xfrm>
            <a:off x="9530968" y="511468"/>
            <a:ext cx="4755048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Q1</a:t>
            </a:r>
          </a:p>
          <a:p>
            <a:pPr algn="l">
              <a:lnSpc>
                <a:spcPct val="150000"/>
              </a:lnSpc>
            </a:pPr>
            <a:r>
              <a:rPr lang="en-AU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Classify the test instances using 1-NN and 3-NN with various distance measures (Euclidean distance, Manhattan distance, cosine similarity). For 3-NN, consider both majority vote and weighted voting (cosine similarity can be weighted by simply summing the similarities of the 3 neighbours). Complete the tables below. How does the classification of each test instance change with different parameters?</a:t>
            </a:r>
          </a:p>
        </p:txBody>
      </p:sp>
    </p:spTree>
    <p:extLst>
      <p:ext uri="{BB962C8B-B14F-4D97-AF65-F5344CB8AC3E}">
        <p14:creationId xmlns:p14="http://schemas.microsoft.com/office/powerpoint/2010/main" val="363264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with numbers and lines&#10;&#10;AI-generated content may be incorrect.">
            <a:extLst>
              <a:ext uri="{FF2B5EF4-FFF2-40B4-BE49-F238E27FC236}">
                <a16:creationId xmlns:a16="http://schemas.microsoft.com/office/drawing/2014/main" id="{CF9F63C3-A430-0258-5103-60EE194A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44" y="661142"/>
            <a:ext cx="9192994" cy="629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E4835B7B-6F28-8006-4EFA-81A72E30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079"/>
          <a:stretch/>
        </p:blipFill>
        <p:spPr>
          <a:xfrm>
            <a:off x="5403436" y="1478454"/>
            <a:ext cx="7003308" cy="1672058"/>
          </a:xfrm>
          <a:prstGeom prst="rect">
            <a:avLst/>
          </a:prstGeom>
        </p:spPr>
      </p:pic>
      <p:pic>
        <p:nvPicPr>
          <p:cNvPr id="4" name="Picture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91A64139-29A0-842F-C1E6-5B4B75CE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273"/>
          <a:stretch/>
        </p:blipFill>
        <p:spPr>
          <a:xfrm>
            <a:off x="5403436" y="4114800"/>
            <a:ext cx="7481291" cy="2335128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81784211-E184-0E29-8D57-8D825D578CAD}"/>
              </a:ext>
            </a:extLst>
          </p:cNvPr>
          <p:cNvSpPr/>
          <p:nvPr/>
        </p:nvSpPr>
        <p:spPr>
          <a:xfrm>
            <a:off x="1343362" y="24063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Inverse distance</a:t>
            </a:r>
            <a:endParaRPr lang="en-US" sz="2300" dirty="0"/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43AC7060-0054-6219-1D7F-85D755D20EB1}"/>
              </a:ext>
            </a:extLst>
          </p:cNvPr>
          <p:cNvSpPr/>
          <p:nvPr/>
        </p:nvSpPr>
        <p:spPr>
          <a:xfrm>
            <a:off x="634345" y="2406372"/>
            <a:ext cx="501491" cy="50149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8EDEA991-CE6E-8EB5-4A49-8F7532BE2AB8}"/>
              </a:ext>
            </a:extLst>
          </p:cNvPr>
          <p:cNvSpPr/>
          <p:nvPr/>
        </p:nvSpPr>
        <p:spPr>
          <a:xfrm>
            <a:off x="1388886" y="46488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Inverse linear distance</a:t>
            </a:r>
            <a:endParaRPr lang="en-US" sz="2300" dirty="0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9375C970-0CE2-42A8-6191-6E56E47D7CD4}"/>
              </a:ext>
            </a:extLst>
          </p:cNvPr>
          <p:cNvSpPr/>
          <p:nvPr/>
        </p:nvSpPr>
        <p:spPr>
          <a:xfrm>
            <a:off x="679869" y="4648829"/>
            <a:ext cx="501491" cy="50149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8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ACC09CA-FF62-F290-0EEA-9D194C2E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77" y="680439"/>
            <a:ext cx="8091880" cy="64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87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th problem with numbers and equations&#10;&#10;AI-generated content may be incorrect.">
            <a:extLst>
              <a:ext uri="{FF2B5EF4-FFF2-40B4-BE49-F238E27FC236}">
                <a16:creationId xmlns:a16="http://schemas.microsoft.com/office/drawing/2014/main" id="{C2DD25F9-F760-C8EB-C193-9D01961A3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47" y="1231733"/>
            <a:ext cx="10192544" cy="60240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4A0688-5C05-6005-0766-939A37A681E9}"/>
              </a:ext>
            </a:extLst>
          </p:cNvPr>
          <p:cNvSpPr txBox="1"/>
          <p:nvPr/>
        </p:nvSpPr>
        <p:spPr>
          <a:xfrm>
            <a:off x="8870053" y="512113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A value of 1 indicates perfect similarity, </a:t>
            </a:r>
          </a:p>
          <a:p>
            <a:r>
              <a:rPr lang="en-AU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0 indicates orthogonality (no similarity), </a:t>
            </a:r>
          </a:p>
          <a:p>
            <a:r>
              <a:rPr lang="en-AU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-1 indicates perfect dissimilarity. 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8691EA-C662-B284-BC23-879948B5C0F3}"/>
              </a:ext>
            </a:extLst>
          </p:cNvPr>
          <p:cNvSpPr txBox="1"/>
          <p:nvPr/>
        </p:nvSpPr>
        <p:spPr>
          <a:xfrm>
            <a:off x="777019" y="585402"/>
            <a:ext cx="54931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000" b="0" i="1" dirty="0">
                <a:solidFill>
                  <a:schemeClr val="accent6">
                    <a:lumMod val="50000"/>
                  </a:schemeClr>
                </a:solidFill>
                <a:effectLst/>
                <a:latin typeface="Helvetica Neue" panose="02000503000000020004" pitchFamily="2" charset="0"/>
              </a:rPr>
              <a:t>(cosine similarity can be weighted by simply summing the similarities of the 3 neighbours)</a:t>
            </a:r>
            <a:endParaRPr lang="en-US" sz="20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7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35565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Distance Measures, KNN &amp; SVM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18433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How to implement distance measures (Euclidean, Manhattan, etc.)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265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How to implement K-NN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687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How to implement SVM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51092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 decisions involved in K-NN and SVM classification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9C2EA6-CA03-E673-0C30-6E546FEFF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91834"/>
              </p:ext>
            </p:extLst>
          </p:nvPr>
        </p:nvGraphicFramePr>
        <p:xfrm>
          <a:off x="3344334" y="2606675"/>
          <a:ext cx="8232528" cy="4389120"/>
        </p:xfrm>
        <a:graphic>
          <a:graphicData uri="http://schemas.openxmlformats.org/drawingml/2006/table">
            <a:tbl>
              <a:tblPr/>
              <a:tblGrid>
                <a:gridCol w="2058132">
                  <a:extLst>
                    <a:ext uri="{9D8B030D-6E8A-4147-A177-3AD203B41FA5}">
                      <a16:colId xmlns:a16="http://schemas.microsoft.com/office/drawing/2014/main" val="3060653765"/>
                    </a:ext>
                  </a:extLst>
                </a:gridCol>
                <a:gridCol w="2058132">
                  <a:extLst>
                    <a:ext uri="{9D8B030D-6E8A-4147-A177-3AD203B41FA5}">
                      <a16:colId xmlns:a16="http://schemas.microsoft.com/office/drawing/2014/main" val="2552462723"/>
                    </a:ext>
                  </a:extLst>
                </a:gridCol>
                <a:gridCol w="2058132">
                  <a:extLst>
                    <a:ext uri="{9D8B030D-6E8A-4147-A177-3AD203B41FA5}">
                      <a16:colId xmlns:a16="http://schemas.microsoft.com/office/drawing/2014/main" val="2120991888"/>
                    </a:ext>
                  </a:extLst>
                </a:gridCol>
                <a:gridCol w="2058132">
                  <a:extLst>
                    <a:ext uri="{9D8B030D-6E8A-4147-A177-3AD203B41FA5}">
                      <a16:colId xmlns:a16="http://schemas.microsoft.com/office/drawing/2014/main" val="2373771697"/>
                    </a:ext>
                  </a:extLst>
                </a:gridCol>
              </a:tblGrid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Measure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16734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781126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Majority vote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23261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Inverse dist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692875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Inverse linear dist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325135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Manhattan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14648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Manhattan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Majority vote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205453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Manhattan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Inverse dist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829612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Manhattan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Inverse linear dist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167161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Cosine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43788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Cosine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Majority vote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781034"/>
                  </a:ext>
                </a:extLst>
              </a:tr>
              <a:tr h="365758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Cosine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Sum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31567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AFE4D3A-F63B-3786-FD34-57AEC0CF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2606675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3FD85-7F04-9CBE-2135-7D28333106BD}"/>
              </a:ext>
            </a:extLst>
          </p:cNvPr>
          <p:cNvSpPr txBox="1"/>
          <p:nvPr/>
        </p:nvSpPr>
        <p:spPr>
          <a:xfrm>
            <a:off x="6669741" y="927847"/>
            <a:ext cx="1581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instance 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88C378-C268-C69D-52EB-8D9FCE14F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63448"/>
              </p:ext>
            </p:extLst>
          </p:nvPr>
        </p:nvGraphicFramePr>
        <p:xfrm>
          <a:off x="4576475" y="1297179"/>
          <a:ext cx="5477450" cy="973876"/>
        </p:xfrm>
        <a:graphic>
          <a:graphicData uri="http://schemas.openxmlformats.org/drawingml/2006/table">
            <a:tbl>
              <a:tblPr/>
              <a:tblGrid>
                <a:gridCol w="1095490">
                  <a:extLst>
                    <a:ext uri="{9D8B030D-6E8A-4147-A177-3AD203B41FA5}">
                      <a16:colId xmlns:a16="http://schemas.microsoft.com/office/drawing/2014/main" val="1140871543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4129282618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2086262934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1773120384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297969248"/>
                    </a:ext>
                  </a:extLst>
                </a:gridCol>
              </a:tblGrid>
              <a:tr h="486938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IBM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LEMON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11243"/>
                  </a:ext>
                </a:extLst>
              </a:tr>
              <a:tr h="486938"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59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91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60527B-1977-8326-D72B-90FC75A8FB0E}"/>
              </a:ext>
            </a:extLst>
          </p:cNvPr>
          <p:cNvSpPr txBox="1"/>
          <p:nvPr/>
        </p:nvSpPr>
        <p:spPr>
          <a:xfrm>
            <a:off x="6669741" y="927847"/>
            <a:ext cx="17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instance 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67FBC1-401C-E69E-5387-BC2BC84B6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637173"/>
              </p:ext>
            </p:extLst>
          </p:nvPr>
        </p:nvGraphicFramePr>
        <p:xfrm>
          <a:off x="3014868" y="2521017"/>
          <a:ext cx="8600664" cy="4411404"/>
        </p:xfrm>
        <a:graphic>
          <a:graphicData uri="http://schemas.openxmlformats.org/drawingml/2006/table">
            <a:tbl>
              <a:tblPr/>
              <a:tblGrid>
                <a:gridCol w="2150166">
                  <a:extLst>
                    <a:ext uri="{9D8B030D-6E8A-4147-A177-3AD203B41FA5}">
                      <a16:colId xmlns:a16="http://schemas.microsoft.com/office/drawing/2014/main" val="2390119638"/>
                    </a:ext>
                  </a:extLst>
                </a:gridCol>
                <a:gridCol w="2150166">
                  <a:extLst>
                    <a:ext uri="{9D8B030D-6E8A-4147-A177-3AD203B41FA5}">
                      <a16:colId xmlns:a16="http://schemas.microsoft.com/office/drawing/2014/main" val="2401220"/>
                    </a:ext>
                  </a:extLst>
                </a:gridCol>
                <a:gridCol w="2150166">
                  <a:extLst>
                    <a:ext uri="{9D8B030D-6E8A-4147-A177-3AD203B41FA5}">
                      <a16:colId xmlns:a16="http://schemas.microsoft.com/office/drawing/2014/main" val="134168688"/>
                    </a:ext>
                  </a:extLst>
                </a:gridCol>
                <a:gridCol w="2150166">
                  <a:extLst>
                    <a:ext uri="{9D8B030D-6E8A-4147-A177-3AD203B41FA5}">
                      <a16:colId xmlns:a16="http://schemas.microsoft.com/office/drawing/2014/main" val="672383221"/>
                    </a:ext>
                  </a:extLst>
                </a:gridCol>
              </a:tblGrid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Measure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>
                          <a:effectLst/>
                        </a:rPr>
                        <a:t>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389654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26570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Majority vote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796710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Inverse dist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64541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Inverse linear dist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52883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Manhattan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966969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Manhattan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Majority vote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18133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Manhattan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Inverse dist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841784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Manhattan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Inverse linear dist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10232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Cosine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computer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92494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Cosine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Majority vote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23700"/>
                  </a:ext>
                </a:extLst>
              </a:tr>
              <a:tr h="367617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Cosine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>
                          <a:effectLst/>
                        </a:rPr>
                        <a:t>Sum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dirty="0">
                          <a:effectLst/>
                        </a:rPr>
                        <a:t>fruit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488294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C4B5644-47C9-BC72-56F8-318F28A08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2606675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62778A-1777-F04E-C2E0-D8F73BECF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48961"/>
              </p:ext>
            </p:extLst>
          </p:nvPr>
        </p:nvGraphicFramePr>
        <p:xfrm>
          <a:off x="4379070" y="1297179"/>
          <a:ext cx="5477450" cy="973876"/>
        </p:xfrm>
        <a:graphic>
          <a:graphicData uri="http://schemas.openxmlformats.org/drawingml/2006/table">
            <a:tbl>
              <a:tblPr/>
              <a:tblGrid>
                <a:gridCol w="1095490">
                  <a:extLst>
                    <a:ext uri="{9D8B030D-6E8A-4147-A177-3AD203B41FA5}">
                      <a16:colId xmlns:a16="http://schemas.microsoft.com/office/drawing/2014/main" val="1140871543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4129282618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2086262934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1773120384"/>
                    </a:ext>
                  </a:extLst>
                </a:gridCol>
                <a:gridCol w="1095490">
                  <a:extLst>
                    <a:ext uri="{9D8B030D-6E8A-4147-A177-3AD203B41FA5}">
                      <a16:colId xmlns:a16="http://schemas.microsoft.com/office/drawing/2014/main" val="297969248"/>
                    </a:ext>
                  </a:extLst>
                </a:gridCol>
              </a:tblGrid>
              <a:tr h="486938"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APPLE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 dirty="0">
                          <a:effectLst/>
                        </a:rPr>
                        <a:t>IBM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LEMON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SUN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11243"/>
                  </a:ext>
                </a:extLst>
              </a:tr>
              <a:tr h="486938"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10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09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5652" y="302123"/>
            <a:ext cx="4170094" cy="529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Impact of K Value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928650"/>
            <a:ext cx="303133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Small K Values (K=1, 3)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552753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Creates complex, highly flexible decision boundaries.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645741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Fits training data closely but risks overfitting to noise.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928650"/>
            <a:ext cx="303371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Large K Values (K=10+)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332928" y="552753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Creates smoother, more generalized boundaries.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645741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If the dataset has high class imbalance,  setting k to a high value may make the classifier unable to recognize the rare classes.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92865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Finding Optimal K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9872067" y="5527534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 cross-validation to test different K values.</a:t>
            </a:r>
            <a:endParaRPr lang="en-US" sz="1750" dirty="0"/>
          </a:p>
        </p:txBody>
      </p:sp>
      <p:pic>
        <p:nvPicPr>
          <p:cNvPr id="7170" name="Picture 2" descr="Clustering results with different K values. Increasing K results in a more granular segmentation that captures finer details (see the first row). However, as K approaches the number of observations (last scenario), the segmentation becomes less effective, leading to  poor results and overfitting.">
            <a:extLst>
              <a:ext uri="{FF2B5EF4-FFF2-40B4-BE49-F238E27FC236}">
                <a16:creationId xmlns:a16="http://schemas.microsoft.com/office/drawing/2014/main" id="{31A6781B-6DB9-01F3-F472-6A8970A07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827" y="302123"/>
            <a:ext cx="8869334" cy="429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1">
            <a:extLst>
              <a:ext uri="{FF2B5EF4-FFF2-40B4-BE49-F238E27FC236}">
                <a16:creationId xmlns:a16="http://schemas.microsoft.com/office/drawing/2014/main" id="{766C17A0-CE92-24B8-12D4-10EA4B8B075F}"/>
              </a:ext>
            </a:extLst>
          </p:cNvPr>
          <p:cNvSpPr/>
          <p:nvPr/>
        </p:nvSpPr>
        <p:spPr>
          <a:xfrm>
            <a:off x="894059" y="1753635"/>
            <a:ext cx="3978116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 directly controls decision boundary complexity. Lower K creates irregular boundaries sensitive to local patterns. Higher K produces smoother boundaries capturing general trends.</a:t>
            </a:r>
            <a:endParaRPr lang="en-US" sz="1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79B7F-CD56-697B-2FA6-2969B891490B}"/>
              </a:ext>
            </a:extLst>
          </p:cNvPr>
          <p:cNvSpPr txBox="1"/>
          <p:nvPr/>
        </p:nvSpPr>
        <p:spPr>
          <a:xfrm>
            <a:off x="10399815" y="7927477"/>
            <a:ext cx="7380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neptune.ai</a:t>
            </a:r>
            <a:r>
              <a:rPr lang="en-US" sz="1200" dirty="0"/>
              <a:t>/blog/</a:t>
            </a:r>
            <a:r>
              <a:rPr lang="en-US" sz="1200" dirty="0" err="1"/>
              <a:t>knn</a:t>
            </a:r>
            <a:r>
              <a:rPr lang="en-US" sz="1200" dirty="0"/>
              <a:t>-algorithm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FECE3C1-E666-3B23-9DE7-CCD88F1B61D8}"/>
              </a:ext>
            </a:extLst>
          </p:cNvPr>
          <p:cNvSpPr/>
          <p:nvPr/>
        </p:nvSpPr>
        <p:spPr>
          <a:xfrm>
            <a:off x="793790" y="924997"/>
            <a:ext cx="1014531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Support Vector Machines Introduction</a:t>
            </a:r>
            <a:endParaRPr lang="en-US" sz="4650" dirty="0"/>
          </a:p>
        </p:txBody>
      </p:sp>
      <p:pic>
        <p:nvPicPr>
          <p:cNvPr id="3" name="Picture 2" descr="Understanding the Mathematics behind Support Vector Machines | by Nikita  Sharma | Heartbeat">
            <a:extLst>
              <a:ext uri="{FF2B5EF4-FFF2-40B4-BE49-F238E27FC236}">
                <a16:creationId xmlns:a16="http://schemas.microsoft.com/office/drawing/2014/main" id="{5550F6F0-2178-B5FE-48C0-56427D730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98" y="2352963"/>
            <a:ext cx="6837988" cy="512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BF86A-B15A-C4DF-4578-CB6703AE6F74}"/>
              </a:ext>
            </a:extLst>
          </p:cNvPr>
          <p:cNvSpPr txBox="1"/>
          <p:nvPr/>
        </p:nvSpPr>
        <p:spPr>
          <a:xfrm>
            <a:off x="1116279" y="2352963"/>
            <a:ext cx="9274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SVM tries to </a:t>
            </a:r>
            <a:r>
              <a:rPr lang="en-AU" b="1" dirty="0"/>
              <a:t>find the best boundary (hyperplane)</a:t>
            </a:r>
            <a:r>
              <a:rPr lang="en-AU" dirty="0"/>
              <a:t> that separates data points of different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3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Support Vector Machine">
            <a:extLst>
              <a:ext uri="{FF2B5EF4-FFF2-40B4-BE49-F238E27FC236}">
                <a16:creationId xmlns:a16="http://schemas.microsoft.com/office/drawing/2014/main" id="{C87265A5-A97E-9384-F709-012544BAB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6" t="9448"/>
          <a:stretch/>
        </p:blipFill>
        <p:spPr bwMode="auto">
          <a:xfrm>
            <a:off x="3396342" y="349729"/>
            <a:ext cx="7474606" cy="489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15A1AB-F043-A168-5A01-720D33689660}"/>
              </a:ext>
            </a:extLst>
          </p:cNvPr>
          <p:cNvSpPr txBox="1"/>
          <p:nvPr/>
        </p:nvSpPr>
        <p:spPr>
          <a:xfrm>
            <a:off x="2018804" y="5111735"/>
            <a:ext cx="11673445" cy="322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2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445765"/>
                </a:solidFill>
                <a:effectLst/>
                <a:latin typeface="Inter"/>
              </a:rPr>
              <a:t>Hyperplane </a:t>
            </a:r>
            <a:r>
              <a:rPr lang="en-AU" b="0" i="0" dirty="0">
                <a:solidFill>
                  <a:srgbClr val="445765"/>
                </a:solidFill>
                <a:effectLst/>
                <a:latin typeface="Inter"/>
              </a:rPr>
              <a:t>– </a:t>
            </a:r>
            <a:r>
              <a:rPr lang="en-AU" b="0" i="1" dirty="0">
                <a:solidFill>
                  <a:srgbClr val="445765"/>
                </a:solidFill>
                <a:effectLst/>
                <a:latin typeface="Inter"/>
              </a:rPr>
              <a:t>Hyperplane is the decision boundary that aids in classifying the data points.</a:t>
            </a:r>
          </a:p>
          <a:p>
            <a:pPr>
              <a:spcBef>
                <a:spcPts val="22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445765"/>
                </a:solidFill>
                <a:effectLst/>
                <a:latin typeface="Inter"/>
              </a:rPr>
              <a:t>Support Vectors </a:t>
            </a:r>
            <a:r>
              <a:rPr lang="en-AU" b="0" i="0" dirty="0">
                <a:solidFill>
                  <a:srgbClr val="445765"/>
                </a:solidFill>
                <a:effectLst/>
                <a:latin typeface="Inter"/>
              </a:rPr>
              <a:t>– </a:t>
            </a:r>
            <a:r>
              <a:rPr lang="en-AU" b="0" i="1" dirty="0">
                <a:solidFill>
                  <a:srgbClr val="445765"/>
                </a:solidFill>
                <a:effectLst/>
                <a:latin typeface="Inter"/>
              </a:rPr>
              <a:t>Support Vectors are the data points that are on or nearest to the hyperplane and influence the position of the hyperplane.</a:t>
            </a:r>
            <a:endParaRPr lang="en-AU" b="1" i="0" dirty="0">
              <a:solidFill>
                <a:srgbClr val="445765"/>
              </a:solidFill>
              <a:effectLst/>
              <a:latin typeface="Inter"/>
            </a:endParaRPr>
          </a:p>
          <a:p>
            <a:pPr algn="l">
              <a:spcBef>
                <a:spcPts val="22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445765"/>
                </a:solidFill>
                <a:effectLst/>
                <a:latin typeface="Inter"/>
              </a:rPr>
              <a:t>Margin –</a:t>
            </a:r>
            <a:r>
              <a:rPr lang="en-AU" b="0" i="0" dirty="0">
                <a:solidFill>
                  <a:srgbClr val="445765"/>
                </a:solidFill>
                <a:effectLst/>
                <a:latin typeface="Inter"/>
              </a:rPr>
              <a:t> </a:t>
            </a:r>
            <a:r>
              <a:rPr lang="en-AU" b="0" i="1" dirty="0">
                <a:solidFill>
                  <a:srgbClr val="445765"/>
                </a:solidFill>
                <a:effectLst/>
                <a:latin typeface="Inter"/>
              </a:rPr>
              <a:t>Margin is the gap between the hyperplane and the support vectors.</a:t>
            </a:r>
            <a:endParaRPr lang="en-AU" b="0" i="0" dirty="0">
              <a:solidFill>
                <a:srgbClr val="445765"/>
              </a:solidFill>
              <a:effectLst/>
              <a:latin typeface="Inter"/>
            </a:endParaRPr>
          </a:p>
          <a:p>
            <a:pPr algn="l">
              <a:spcBef>
                <a:spcPts val="22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445765"/>
                </a:solidFill>
                <a:effectLst/>
                <a:latin typeface="Inter"/>
              </a:rPr>
              <a:t>Kernel function </a:t>
            </a:r>
            <a:r>
              <a:rPr lang="en-AU" b="0" i="0" dirty="0">
                <a:solidFill>
                  <a:srgbClr val="445765"/>
                </a:solidFill>
                <a:effectLst/>
                <a:latin typeface="Inter"/>
              </a:rPr>
              <a:t>– </a:t>
            </a:r>
            <a:r>
              <a:rPr lang="en-AU" b="0" i="1" dirty="0">
                <a:solidFill>
                  <a:srgbClr val="445765"/>
                </a:solidFill>
                <a:effectLst/>
                <a:latin typeface="Inter"/>
              </a:rPr>
              <a:t>These are the functions used to determine the shape of the hyperplane. Transforms data to handle non-linear classification.</a:t>
            </a:r>
            <a:br>
              <a:rPr lang="en-AU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5D77B-8C21-16B8-9A16-DE4FA33B2991}"/>
              </a:ext>
            </a:extLst>
          </p:cNvPr>
          <p:cNvSpPr txBox="1"/>
          <p:nvPr/>
        </p:nvSpPr>
        <p:spPr>
          <a:xfrm>
            <a:off x="9856520" y="7879695"/>
            <a:ext cx="731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datatron.com</a:t>
            </a:r>
            <a:r>
              <a:rPr lang="en-US" sz="1100" dirty="0"/>
              <a:t>/what-is-a-support-vector-machine/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29793-63A3-3547-DCA0-3B33B6A9A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CFF20CA-5908-9DF5-336F-794D9AFE5B85}"/>
              </a:ext>
            </a:extLst>
          </p:cNvPr>
          <p:cNvSpPr/>
          <p:nvPr/>
        </p:nvSpPr>
        <p:spPr>
          <a:xfrm>
            <a:off x="793790" y="924997"/>
            <a:ext cx="1014531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Support Vector Machines Introduction</a:t>
            </a:r>
            <a:endParaRPr lang="en-US" sz="46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32B820E0-8E1B-2900-09B4-C33EE3A1FAC7}"/>
              </a:ext>
            </a:extLst>
          </p:cNvPr>
          <p:cNvSpPr/>
          <p:nvPr/>
        </p:nvSpPr>
        <p:spPr>
          <a:xfrm>
            <a:off x="1306286" y="2122885"/>
            <a:ext cx="439387" cy="408878"/>
          </a:xfrm>
          <a:prstGeom prst="roundRect">
            <a:avLst>
              <a:gd name="adj" fmla="val 256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3DE2423-59AD-801B-8321-0C1308003CC2}"/>
              </a:ext>
            </a:extLst>
          </p:cNvPr>
          <p:cNvSpPr/>
          <p:nvPr/>
        </p:nvSpPr>
        <p:spPr>
          <a:xfrm>
            <a:off x="2315555" y="2159693"/>
            <a:ext cx="337446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Hyperplane Optimization</a:t>
            </a:r>
            <a:endParaRPr lang="en-US" sz="23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7982799-C334-B3AD-4FCE-42E88659F968}"/>
              </a:ext>
            </a:extLst>
          </p:cNvPr>
          <p:cNvSpPr/>
          <p:nvPr/>
        </p:nvSpPr>
        <p:spPr>
          <a:xfrm>
            <a:off x="2315555" y="2667852"/>
            <a:ext cx="58046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Finds optimal decision boundary with maximum margin</a:t>
            </a:r>
            <a:endParaRPr lang="en-US" sz="1750" dirty="0"/>
          </a:p>
        </p:txBody>
      </p:sp>
      <p:pic>
        <p:nvPicPr>
          <p:cNvPr id="19" name="Picture 18" descr="A diagram of lines and dots&#10;&#10;AI-generated content may be incorrect.">
            <a:extLst>
              <a:ext uri="{FF2B5EF4-FFF2-40B4-BE49-F238E27FC236}">
                <a16:creationId xmlns:a16="http://schemas.microsoft.com/office/drawing/2014/main" id="{E91567AD-D02E-79E1-D3BE-0ABF7A78B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700" y="456407"/>
            <a:ext cx="2882900" cy="2425700"/>
          </a:xfrm>
          <a:prstGeom prst="rect">
            <a:avLst/>
          </a:prstGeom>
        </p:spPr>
      </p:pic>
      <p:pic>
        <p:nvPicPr>
          <p:cNvPr id="21" name="Picture 20" descr="A diagram of a graph&#10;&#10;AI-generated content may be incorrect.">
            <a:extLst>
              <a:ext uri="{FF2B5EF4-FFF2-40B4-BE49-F238E27FC236}">
                <a16:creationId xmlns:a16="http://schemas.microsoft.com/office/drawing/2014/main" id="{33333F27-F15F-87DC-8040-B8BF652E9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239" y="3766256"/>
            <a:ext cx="6285011" cy="352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0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20E7D-6BCC-EE81-3954-38EE6DE97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F50A2EF-DF3D-FA42-DD6B-D59E3D8B1ECB}"/>
              </a:ext>
            </a:extLst>
          </p:cNvPr>
          <p:cNvSpPr/>
          <p:nvPr/>
        </p:nvSpPr>
        <p:spPr>
          <a:xfrm>
            <a:off x="793790" y="924997"/>
            <a:ext cx="1014531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Hyperplane Optimization</a:t>
            </a:r>
          </a:p>
          <a:p>
            <a:pPr marL="0" indent="0" algn="l">
              <a:lnSpc>
                <a:spcPts val="5850"/>
              </a:lnSpc>
              <a:buNone/>
            </a:pPr>
            <a:endParaRPr lang="en-US" sz="4650" dirty="0">
              <a:solidFill>
                <a:srgbClr val="020202"/>
              </a:solidFill>
              <a:latin typeface="PT Serif" pitchFamily="34" charset="0"/>
              <a:ea typeface="PT Serif" pitchFamily="34" charset="-122"/>
              <a:cs typeface="PT Serif" pitchFamily="34" charset="-120"/>
            </a:endParaRPr>
          </a:p>
        </p:txBody>
      </p:sp>
      <p:pic>
        <p:nvPicPr>
          <p:cNvPr id="7" name="Picture 6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D0F27D8D-F621-7560-B33B-B2A5EDD4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374"/>
          <a:stretch/>
        </p:blipFill>
        <p:spPr>
          <a:xfrm>
            <a:off x="652484" y="2050143"/>
            <a:ext cx="6549732" cy="1868714"/>
          </a:xfrm>
          <a:prstGeom prst="rect">
            <a:avLst/>
          </a:prstGeom>
        </p:spPr>
      </p:pic>
      <p:pic>
        <p:nvPicPr>
          <p:cNvPr id="9" name="Picture 8" descr="A diagram of a line with points and lines&#10;&#10;AI-generated content may be incorrect.">
            <a:extLst>
              <a:ext uri="{FF2B5EF4-FFF2-40B4-BE49-F238E27FC236}">
                <a16:creationId xmlns:a16="http://schemas.microsoft.com/office/drawing/2014/main" id="{0E20DAC3-47CD-0881-3E03-CC15CCA10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46" y="1689975"/>
            <a:ext cx="4851400" cy="2425700"/>
          </a:xfrm>
          <a:prstGeom prst="rect">
            <a:avLst/>
          </a:prstGeom>
        </p:spPr>
      </p:pic>
      <p:pic>
        <p:nvPicPr>
          <p:cNvPr id="11" name="Picture 10" descr="A collage of images of different colored triangles&#10;&#10;AI-generated content may be incorrect.">
            <a:extLst>
              <a:ext uri="{FF2B5EF4-FFF2-40B4-BE49-F238E27FC236}">
                <a16:creationId xmlns:a16="http://schemas.microsoft.com/office/drawing/2014/main" id="{482CD65E-A977-113F-0808-789955B07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074" y="4656076"/>
            <a:ext cx="6174059" cy="35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64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math class&#10;&#10;AI-generated content may be incorrect.">
            <a:extLst>
              <a:ext uri="{FF2B5EF4-FFF2-40B4-BE49-F238E27FC236}">
                <a16:creationId xmlns:a16="http://schemas.microsoft.com/office/drawing/2014/main" id="{BE5C22E6-AABC-B6E5-BA04-A4C9446AF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957" y="250289"/>
            <a:ext cx="6670826" cy="4487964"/>
          </a:xfrm>
          <a:prstGeom prst="rect">
            <a:avLst/>
          </a:prstGeom>
        </p:spPr>
      </p:pic>
      <p:pic>
        <p:nvPicPr>
          <p:cNvPr id="4" name="Picture 3" descr="A screenshot of a math class&#10;&#10;AI-generated content may be incorrect.">
            <a:extLst>
              <a:ext uri="{FF2B5EF4-FFF2-40B4-BE49-F238E27FC236}">
                <a16:creationId xmlns:a16="http://schemas.microsoft.com/office/drawing/2014/main" id="{7754F069-516C-A692-D155-CFB5CAEFCF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986"/>
          <a:stretch/>
        </p:blipFill>
        <p:spPr>
          <a:xfrm>
            <a:off x="1018144" y="4987635"/>
            <a:ext cx="5549806" cy="2838204"/>
          </a:xfrm>
          <a:prstGeom prst="rect">
            <a:avLst/>
          </a:prstGeom>
        </p:spPr>
      </p:pic>
      <p:pic>
        <p:nvPicPr>
          <p:cNvPr id="6" name="Picture 5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A1EE6726-CFF0-6056-D963-8D30077687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267"/>
          <a:stretch/>
        </p:blipFill>
        <p:spPr>
          <a:xfrm>
            <a:off x="6957456" y="4834163"/>
            <a:ext cx="5528208" cy="299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45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14375"/>
            <a:ext cx="966837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Linearly Separable Classification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82704"/>
            <a:ext cx="250627" cy="2506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71230" y="2543056"/>
            <a:ext cx="1814513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Perfect Separation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1271230" y="3423285"/>
            <a:ext cx="18145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Classes can be completely divided by a linear hyperplane.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904" y="2582704"/>
            <a:ext cx="250746" cy="2507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03464" y="2543056"/>
            <a:ext cx="1814513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Maximum Margin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3903464" y="3423285"/>
            <a:ext cx="18145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SVM finds the widest possible gap between classes.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38" y="2582704"/>
            <a:ext cx="250627" cy="25062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535579" y="2543056"/>
            <a:ext cx="1814513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Support Vectors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6535579" y="3423285"/>
            <a:ext cx="181451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Only points nearest to boundary influence the result.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0254" y="2622351"/>
            <a:ext cx="250627" cy="25062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9167694" y="2582704"/>
            <a:ext cx="181451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Robustness</a:t>
            </a:r>
            <a:endParaRPr lang="en-US" sz="2300" dirty="0"/>
          </a:p>
        </p:txBody>
      </p:sp>
      <p:sp>
        <p:nvSpPr>
          <p:cNvPr id="15" name="Text 8"/>
          <p:cNvSpPr/>
          <p:nvPr/>
        </p:nvSpPr>
        <p:spPr>
          <a:xfrm>
            <a:off x="9167694" y="3090862"/>
            <a:ext cx="18145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Maximum margin provides better generalization.</a:t>
            </a:r>
            <a:endParaRPr lang="en-US" sz="1750" dirty="0"/>
          </a:p>
        </p:txBody>
      </p:sp>
      <p:pic>
        <p:nvPicPr>
          <p:cNvPr id="17" name="Picture 16" descr="A diagram of different colored triangles&#10;&#10;AI-generated content may be incorrect.">
            <a:extLst>
              <a:ext uri="{FF2B5EF4-FFF2-40B4-BE49-F238E27FC236}">
                <a16:creationId xmlns:a16="http://schemas.microsoft.com/office/drawing/2014/main" id="{44AFAC9A-EC36-9FBB-8E52-44689A11CE8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868" b="46297"/>
          <a:stretch/>
        </p:blipFill>
        <p:spPr>
          <a:xfrm>
            <a:off x="3676650" y="5650774"/>
            <a:ext cx="6230619" cy="218206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C8A7D9C-F8B8-DE39-C263-120156917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049" y="2202894"/>
            <a:ext cx="8398730" cy="2431211"/>
          </a:xfrm>
          <a:prstGeom prst="rect">
            <a:avLst/>
          </a:prstGeom>
        </p:spPr>
      </p:pic>
      <p:pic>
        <p:nvPicPr>
          <p:cNvPr id="4" name="Picture 3" descr="A diagram of different colored triangles&#10;&#10;AI-generated content may be incorrect.">
            <a:extLst>
              <a:ext uri="{FF2B5EF4-FFF2-40B4-BE49-F238E27FC236}">
                <a16:creationId xmlns:a16="http://schemas.microsoft.com/office/drawing/2014/main" id="{4D1A0488-808C-EBAE-A37B-D365AEA6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991"/>
          <a:stretch/>
        </p:blipFill>
        <p:spPr>
          <a:xfrm>
            <a:off x="1584668" y="5262665"/>
            <a:ext cx="11011087" cy="2968917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23C4C746-CFA8-8E71-2ABD-EA0E286491C9}"/>
              </a:ext>
            </a:extLst>
          </p:cNvPr>
          <p:cNvSpPr/>
          <p:nvPr/>
        </p:nvSpPr>
        <p:spPr>
          <a:xfrm>
            <a:off x="793790" y="714375"/>
            <a:ext cx="11801965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But What if Data is Not Linearly Separable?</a:t>
            </a:r>
            <a:endParaRPr lang="en-US" sz="4650" dirty="0"/>
          </a:p>
        </p:txBody>
      </p:sp>
    </p:spTree>
    <p:extLst>
      <p:ext uri="{BB962C8B-B14F-4D97-AF65-F5344CB8AC3E}">
        <p14:creationId xmlns:p14="http://schemas.microsoft.com/office/powerpoint/2010/main" val="350625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280190" y="104120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Euclidean Distance</a:t>
            </a:r>
            <a:endParaRPr lang="en-US" sz="4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125623"/>
            <a:ext cx="1134070" cy="168759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54422" y="235243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Formula</a:t>
            </a:r>
            <a:endParaRPr lang="en-US" sz="23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3"/>
              <p:cNvSpPr/>
              <p:nvPr/>
            </p:nvSpPr>
            <p:spPr>
              <a:xfrm>
                <a:off x="7754422" y="2860596"/>
                <a:ext cx="608218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>
                  <a:lnSpc>
                    <a:spcPts val="285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5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5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750" i="0" dirty="0" err="1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Σ</m:t>
                        </m:r>
                        <m:r>
                          <a:rPr lang="en-US" sz="175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(</m:t>
                        </m:r>
                        <m:r>
                          <a:rPr lang="en-US" sz="175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𝑥𝑖</m:t>
                        </m:r>
                        <m:r>
                          <a:rPr lang="en-US" sz="175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 − </m:t>
                        </m:r>
                        <m:r>
                          <a:rPr lang="en-US" sz="1750" i="1" dirty="0" err="1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𝑦</m:t>
                        </m:r>
                        <m:r>
                          <a:rPr lang="en-US" sz="1750" i="1" baseline="-25000" dirty="0" err="1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𝑖</m:t>
                        </m:r>
                        <m:r>
                          <a:rPr lang="en-US" sz="1750" i="1" dirty="0" smtClean="0">
                            <a:solidFill>
                              <a:srgbClr val="383838"/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)²)</m:t>
                        </m:r>
                      </m:e>
                    </m:rad>
                  </m:oMath>
                </a14:m>
                <a:r>
                  <a:rPr lang="en-US" sz="1750" dirty="0">
                    <a:solidFill>
                      <a:srgbClr val="383838"/>
                    </a:solidFill>
                    <a:latin typeface="DM Sans" pitchFamily="34" charset="0"/>
                    <a:ea typeface="DM Sans" pitchFamily="34" charset="-122"/>
                    <a:cs typeface="DM Sans" pitchFamily="34" charset="-120"/>
                  </a:rPr>
                  <a:t> calculates the straight-line distance between points.</a:t>
                </a:r>
                <a:endParaRPr lang="en-US" sz="1750" dirty="0"/>
              </a:p>
            </p:txBody>
          </p:sp>
        </mc:Choice>
        <mc:Fallback xmlns="">
          <p:sp>
            <p:nvSpPr>
              <p:cNvPr id="7" name="Tex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22" y="2860596"/>
                <a:ext cx="6082189" cy="725805"/>
              </a:xfrm>
              <a:prstGeom prst="rect">
                <a:avLst/>
              </a:prstGeom>
              <a:blipFill>
                <a:blip r:embed="rId4"/>
                <a:stretch>
                  <a:fillRect l="-2083" b="-1551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813215"/>
            <a:ext cx="1134070" cy="168759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54422" y="40400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Best Use</a:t>
            </a:r>
            <a:endParaRPr lang="en-US" sz="2300" dirty="0"/>
          </a:p>
        </p:txBody>
      </p:sp>
      <p:sp>
        <p:nvSpPr>
          <p:cNvPr id="10" name="Text 5"/>
          <p:cNvSpPr/>
          <p:nvPr/>
        </p:nvSpPr>
        <p:spPr>
          <a:xfrm>
            <a:off x="7754422" y="454818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Ideal for continuous numerical features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500807"/>
            <a:ext cx="1134070" cy="168759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754422" y="572762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chemeClr val="bg2">
                    <a:lumMod val="90000"/>
                  </a:schemeClr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Limitation</a:t>
            </a:r>
            <a:endParaRPr 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Text 7"/>
          <p:cNvSpPr/>
          <p:nvPr/>
        </p:nvSpPr>
        <p:spPr>
          <a:xfrm>
            <a:off x="7754422" y="623577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>
                    <a:lumMod val="9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Highly sensitive to feature scaling. Normalization is essential.</a:t>
            </a:r>
            <a:endParaRPr lang="en-US" sz="1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026" name="Picture 2" descr="How to Compute Euclidean Distance in Python - Shiksha Online">
            <a:extLst>
              <a:ext uri="{FF2B5EF4-FFF2-40B4-BE49-F238E27FC236}">
                <a16:creationId xmlns:a16="http://schemas.microsoft.com/office/drawing/2014/main" id="{C24AC3BB-B314-D411-B807-B32507DAA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2" t="33309" r="34461"/>
          <a:stretch/>
        </p:blipFill>
        <p:spPr bwMode="auto">
          <a:xfrm>
            <a:off x="481688" y="739616"/>
            <a:ext cx="5365631" cy="33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E4A696-97B4-D3AB-42FD-5F90F4F20C15}"/>
              </a:ext>
            </a:extLst>
          </p:cNvPr>
          <p:cNvSpPr txBox="1"/>
          <p:nvPr/>
        </p:nvSpPr>
        <p:spPr>
          <a:xfrm>
            <a:off x="1782306" y="4211707"/>
            <a:ext cx="10833314" cy="3286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b="1" dirty="0">
                <a:latin typeface="DM Sans" pitchFamily="2" charset="77"/>
              </a:rPr>
              <a:t>Use the </a:t>
            </a: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DM Sans" pitchFamily="2" charset="77"/>
              </a:rPr>
              <a:t>Kernel Trick</a:t>
            </a:r>
            <a:endParaRPr lang="en-AU" b="1" dirty="0">
              <a:solidFill>
                <a:schemeClr val="accent1">
                  <a:lumMod val="75000"/>
                </a:schemeClr>
              </a:solidFill>
              <a:latin typeface="DM Sans" pitchFamily="2" charset="7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DM Sans" pitchFamily="2" charset="77"/>
              </a:rPr>
              <a:t>Apply a </a:t>
            </a:r>
            <a:r>
              <a:rPr lang="en-AU" b="1" dirty="0">
                <a:latin typeface="DM Sans" pitchFamily="2" charset="77"/>
              </a:rPr>
              <a:t>non-linear kernel function</a:t>
            </a:r>
            <a:r>
              <a:rPr lang="en-AU" dirty="0">
                <a:latin typeface="DM Sans" pitchFamily="2" charset="77"/>
              </a:rPr>
              <a:t> to </a:t>
            </a:r>
            <a:r>
              <a:rPr lang="en-AU" b="1" dirty="0">
                <a:latin typeface="DM Sans" pitchFamily="2" charset="77"/>
              </a:rPr>
              <a:t>map the data into a higher-dimensional space</a:t>
            </a:r>
            <a:r>
              <a:rPr lang="en-AU" dirty="0">
                <a:latin typeface="DM Sans" pitchFamily="2" charset="77"/>
              </a:rPr>
              <a:t> where it becomes linearly separable.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DM Sans" pitchFamily="2" charset="77"/>
              </a:rPr>
              <a:t>Common kernels: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b="1" dirty="0">
                <a:latin typeface="DM Sans" pitchFamily="2" charset="77"/>
              </a:rPr>
              <a:t>RBF (Gaussian)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b="1" dirty="0">
                <a:latin typeface="DM Sans" pitchFamily="2" charset="77"/>
              </a:rPr>
              <a:t>Polynomial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b="1" dirty="0">
                <a:latin typeface="DM Sans" pitchFamily="2" charset="77"/>
              </a:rPr>
              <a:t>Sigmoid</a:t>
            </a:r>
            <a:endParaRPr lang="en-AU" dirty="0">
              <a:latin typeface="DM Sans" pitchFamily="2" charset="77"/>
            </a:endParaRPr>
          </a:p>
        </p:txBody>
      </p:sp>
      <p:pic>
        <p:nvPicPr>
          <p:cNvPr id="7" name="Graphic 6" descr="Badge outline">
            <a:extLst>
              <a:ext uri="{FF2B5EF4-FFF2-40B4-BE49-F238E27FC236}">
                <a16:creationId xmlns:a16="http://schemas.microsoft.com/office/drawing/2014/main" id="{50F6B1C8-DA41-F4B7-36EB-0D9C794D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018" y="4316503"/>
            <a:ext cx="914400" cy="914400"/>
          </a:xfrm>
          <a:prstGeom prst="rect">
            <a:avLst/>
          </a:prstGeom>
        </p:spPr>
      </p:pic>
      <p:pic>
        <p:nvPicPr>
          <p:cNvPr id="9" name="Graphic 8" descr="Badge 1 outline">
            <a:extLst>
              <a:ext uri="{FF2B5EF4-FFF2-40B4-BE49-F238E27FC236}">
                <a16:creationId xmlns:a16="http://schemas.microsoft.com/office/drawing/2014/main" id="{77D5AB19-FE8C-7E78-C630-CAE4477EE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3920" y="1604072"/>
            <a:ext cx="914400" cy="914400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FCC58D77-8EFC-3D12-A4C6-00773431A054}"/>
              </a:ext>
            </a:extLst>
          </p:cNvPr>
          <p:cNvSpPr/>
          <p:nvPr/>
        </p:nvSpPr>
        <p:spPr>
          <a:xfrm>
            <a:off x="867906" y="402614"/>
            <a:ext cx="11801965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Two Solutions</a:t>
            </a:r>
            <a:endParaRPr lang="en-US" sz="4650" dirty="0"/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F3F19C6A-47C4-0127-A72F-1D65358E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602" y="5486398"/>
            <a:ext cx="6371682" cy="262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AE0C15-0B75-0599-A01D-36936CA261A3}"/>
              </a:ext>
            </a:extLst>
          </p:cNvPr>
          <p:cNvSpPr/>
          <p:nvPr/>
        </p:nvSpPr>
        <p:spPr>
          <a:xfrm>
            <a:off x="11067803" y="5510148"/>
            <a:ext cx="771896" cy="1367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upport Vector Machine(S.V.M) — Classifiers and Kernels | by apurv jain |  Medium">
            <a:extLst>
              <a:ext uri="{FF2B5EF4-FFF2-40B4-BE49-F238E27FC236}">
                <a16:creationId xmlns:a16="http://schemas.microsoft.com/office/drawing/2014/main" id="{6391CC1A-C09F-C010-AEAE-32FDA5943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766" y="402614"/>
            <a:ext cx="5155304" cy="278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366C67-B30F-409F-FCB6-B87A2824E18A}"/>
              </a:ext>
            </a:extLst>
          </p:cNvPr>
          <p:cNvSpPr txBox="1"/>
          <p:nvPr/>
        </p:nvSpPr>
        <p:spPr>
          <a:xfrm>
            <a:off x="1782306" y="1604072"/>
            <a:ext cx="8157341" cy="2455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AU" b="1" dirty="0">
                <a:latin typeface="DM Sans" pitchFamily="2" charset="77"/>
              </a:rPr>
              <a:t>Allow </a:t>
            </a:r>
            <a:r>
              <a:rPr lang="en-AU" sz="3200" b="1" dirty="0">
                <a:solidFill>
                  <a:schemeClr val="accent1">
                    <a:lumMod val="75000"/>
                  </a:schemeClr>
                </a:solidFill>
                <a:latin typeface="DM Sans" pitchFamily="2" charset="77"/>
              </a:rPr>
              <a:t>Soft Margin </a:t>
            </a:r>
            <a:r>
              <a:rPr lang="en-AU" b="1" dirty="0">
                <a:latin typeface="DM Sans" pitchFamily="2" charset="77"/>
              </a:rPr>
              <a:t>(C Parameter)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DM Sans" pitchFamily="2" charset="77"/>
              </a:rPr>
              <a:t>Introduce a </a:t>
            </a:r>
            <a:r>
              <a:rPr lang="en-AU" b="1" dirty="0">
                <a:latin typeface="DM Sans" pitchFamily="2" charset="77"/>
              </a:rPr>
              <a:t>soft margin</a:t>
            </a:r>
            <a:r>
              <a:rPr lang="en-AU" dirty="0">
                <a:latin typeface="DM Sans" pitchFamily="2" charset="77"/>
              </a:rPr>
              <a:t> to allow some </a:t>
            </a:r>
            <a:r>
              <a:rPr lang="en-AU" b="1" dirty="0">
                <a:latin typeface="DM Sans" pitchFamily="2" charset="77"/>
              </a:rPr>
              <a:t>misclassifications</a:t>
            </a:r>
            <a:r>
              <a:rPr lang="en-AU" dirty="0">
                <a:latin typeface="DM Sans" pitchFamily="2" charset="77"/>
              </a:rPr>
              <a:t> using the </a:t>
            </a:r>
            <a:r>
              <a:rPr lang="en-AU" b="1" dirty="0">
                <a:latin typeface="DM Sans" pitchFamily="2" charset="77"/>
              </a:rPr>
              <a:t>C parameter</a:t>
            </a:r>
            <a:r>
              <a:rPr lang="en-AU" dirty="0">
                <a:latin typeface="DM Sans" pitchFamily="2" charset="77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latin typeface="DM Sans" pitchFamily="2" charset="77"/>
              </a:rPr>
              <a:t>This lets the SVM </a:t>
            </a:r>
            <a:r>
              <a:rPr lang="en-AU" b="1" dirty="0">
                <a:latin typeface="DM Sans" pitchFamily="2" charset="77"/>
              </a:rPr>
              <a:t>tolerate overlap</a:t>
            </a:r>
            <a:r>
              <a:rPr lang="en-AU" dirty="0">
                <a:latin typeface="DM Sans" pitchFamily="2" charset="77"/>
              </a:rPr>
              <a:t> between classes while still finding the best possible boundary.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93C012-6A3F-020C-C920-8903B133E913}"/>
              </a:ext>
            </a:extLst>
          </p:cNvPr>
          <p:cNvSpPr txBox="1"/>
          <p:nvPr/>
        </p:nvSpPr>
        <p:spPr>
          <a:xfrm>
            <a:off x="12000015" y="7998768"/>
            <a:ext cx="52607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00" b="0" i="0" u="none" strike="noStrike" dirty="0">
                <a:solidFill>
                  <a:srgbClr val="192B6C"/>
                </a:solidFill>
                <a:effectLst/>
                <a:latin typeface="Open Sans" panose="020B0606030504020204" pitchFamily="34" charset="0"/>
                <a:hlinkClick r:id="rId8"/>
              </a:rPr>
              <a:t>https://doi.org/10.1142/S1469026808002314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08187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78761" y="623292"/>
            <a:ext cx="5993606" cy="742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Soft margins</a:t>
            </a:r>
            <a:endParaRPr lang="en-US" sz="46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E20EF1-DE16-9716-49E5-AB9CE038946B}"/>
              </a:ext>
            </a:extLst>
          </p:cNvPr>
          <p:cNvSpPr txBox="1"/>
          <p:nvPr/>
        </p:nvSpPr>
        <p:spPr>
          <a:xfrm>
            <a:off x="6044540" y="2065236"/>
            <a:ext cx="8502731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dirty="0"/>
              <a:t>In real-world datasets, classes are often </a:t>
            </a:r>
            <a:r>
              <a:rPr lang="en-AU" b="1" dirty="0"/>
              <a:t>not perfectly separable</a:t>
            </a:r>
            <a:r>
              <a:rPr lang="en-AU" dirty="0"/>
              <a:t>. So, SVM allows some points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Be </a:t>
            </a:r>
            <a:r>
              <a:rPr lang="en-AU" b="1" dirty="0"/>
              <a:t>on the wrong side of the margin (</a:t>
            </a:r>
            <a:r>
              <a:rPr lang="en-AU" dirty="0"/>
              <a:t>i.e.</a:t>
            </a:r>
            <a:r>
              <a:rPr lang="en-AU" b="0" i="0" dirty="0">
                <a:solidFill>
                  <a:srgbClr val="001D35"/>
                </a:solidFill>
                <a:effectLst/>
                <a:latin typeface="Google Sans"/>
              </a:rPr>
              <a:t>, </a:t>
            </a:r>
            <a:r>
              <a:rPr lang="en-AU" dirty="0"/>
              <a:t>lie </a:t>
            </a:r>
            <a:r>
              <a:rPr lang="en-AU" b="1" dirty="0"/>
              <a:t>within the margin boundaries </a:t>
            </a:r>
            <a:r>
              <a:rPr lang="en-AU" dirty="0"/>
              <a:t>as in Fig. B)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5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Even be </a:t>
            </a:r>
            <a:r>
              <a:rPr lang="en-AU" b="1" dirty="0"/>
              <a:t>misclassified (as in Fig. A)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700" b="1" dirty="0"/>
          </a:p>
          <a:p>
            <a:r>
              <a:rPr lang="en-A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en-AU" b="1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Slack variables (</a:t>
            </a:r>
            <a:r>
              <a:rPr lang="en-US" sz="1800" b="1" dirty="0" err="1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ξ</a:t>
            </a:r>
            <a:r>
              <a:rPr lang="en-US" sz="1800" b="1" dirty="0">
                <a:solidFill>
                  <a:srgbClr val="C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 </a:t>
            </a:r>
            <a:endParaRPr lang="en-AU" b="1" dirty="0">
              <a:solidFill>
                <a:srgbClr val="C00000"/>
              </a:solidFill>
            </a:endParaRPr>
          </a:p>
          <a:p>
            <a:endParaRPr lang="en-AU" dirty="0"/>
          </a:p>
        </p:txBody>
      </p:sp>
      <p:pic>
        <p:nvPicPr>
          <p:cNvPr id="2050" name="Picture 2" descr="An Introduction to Soft Margin Support Vector Machines | by Helene | Medium">
            <a:extLst>
              <a:ext uri="{FF2B5EF4-FFF2-40B4-BE49-F238E27FC236}">
                <a16:creationId xmlns:a16="http://schemas.microsoft.com/office/drawing/2014/main" id="{592B9C4B-1C4C-A349-73A2-67C65E93B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97" y="4114800"/>
            <a:ext cx="6296189" cy="292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72EFEF-CD5F-5B6A-86E2-1A64E7B913B5}"/>
              </a:ext>
            </a:extLst>
          </p:cNvPr>
          <p:cNvSpPr txBox="1"/>
          <p:nvPr/>
        </p:nvSpPr>
        <p:spPr>
          <a:xfrm>
            <a:off x="7315200" y="7839232"/>
            <a:ext cx="731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helenedk.medium.com</a:t>
            </a:r>
            <a:r>
              <a:rPr lang="en-US" sz="1100" dirty="0"/>
              <a:t>/an-introduction-to-soft-margin-support-vector-machines-fec8420981af</a:t>
            </a:r>
          </a:p>
        </p:txBody>
      </p:sp>
      <p:pic>
        <p:nvPicPr>
          <p:cNvPr id="12" name="Picture 11" descr="A screenshot of a math book&#10;&#10;AI-generated content may be incorrect.">
            <a:extLst>
              <a:ext uri="{FF2B5EF4-FFF2-40B4-BE49-F238E27FC236}">
                <a16:creationId xmlns:a16="http://schemas.microsoft.com/office/drawing/2014/main" id="{0E5519F0-384C-8A20-B51C-01D710E38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4" y="812887"/>
            <a:ext cx="5016500" cy="204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F6BFCB-454D-62F5-C13D-B8CC3BDAEB51}"/>
              </a:ext>
            </a:extLst>
          </p:cNvPr>
          <p:cNvSpPr txBox="1"/>
          <p:nvPr/>
        </p:nvSpPr>
        <p:spPr>
          <a:xfrm>
            <a:off x="1995055" y="3182587"/>
            <a:ext cx="1425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Slack Penalty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9C2910-D36A-7D6D-E21B-D7754C36A9CF}"/>
              </a:ext>
            </a:extLst>
          </p:cNvPr>
          <p:cNvSpPr txBox="1"/>
          <p:nvPr/>
        </p:nvSpPr>
        <p:spPr>
          <a:xfrm>
            <a:off x="3251861" y="3755364"/>
            <a:ext cx="165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Slack Variable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9522CD-949D-608E-F71A-61667D0D83B6}"/>
              </a:ext>
            </a:extLst>
          </p:cNvPr>
          <p:cNvCxnSpPr/>
          <p:nvPr/>
        </p:nvCxnSpPr>
        <p:spPr>
          <a:xfrm flipH="1">
            <a:off x="2921330" y="2695699"/>
            <a:ext cx="368135" cy="486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EE083D-0DF6-2B12-4F59-4F136A1A4BD6}"/>
              </a:ext>
            </a:extLst>
          </p:cNvPr>
          <p:cNvCxnSpPr/>
          <p:nvPr/>
        </p:nvCxnSpPr>
        <p:spPr>
          <a:xfrm>
            <a:off x="3963803" y="2813255"/>
            <a:ext cx="0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0A7ED9-5B9F-4063-7221-B2F1C7365B5F}"/>
              </a:ext>
            </a:extLst>
          </p:cNvPr>
          <p:cNvSpPr txBox="1"/>
          <p:nvPr/>
        </p:nvSpPr>
        <p:spPr>
          <a:xfrm>
            <a:off x="139948" y="653834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“How much should we </a:t>
            </a:r>
            <a:r>
              <a:rPr lang="en-AU" b="1" dirty="0"/>
              <a:t>penalize violations</a:t>
            </a:r>
            <a:r>
              <a:rPr lang="en-AU" dirty="0"/>
              <a:t> of the margin?”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B07CF9-38F4-DD37-3D40-3AF0CBD0CE16}"/>
              </a:ext>
            </a:extLst>
          </p:cNvPr>
          <p:cNvCxnSpPr>
            <a:cxnSpLocks/>
          </p:cNvCxnSpPr>
          <p:nvPr/>
        </p:nvCxnSpPr>
        <p:spPr>
          <a:xfrm flipH="1">
            <a:off x="1811814" y="3551919"/>
            <a:ext cx="729505" cy="2844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6D5F81-4F6C-7E5F-882C-7C67AF271D30}"/>
              </a:ext>
            </a:extLst>
          </p:cNvPr>
          <p:cNvCxnSpPr>
            <a:cxnSpLocks/>
          </p:cNvCxnSpPr>
          <p:nvPr/>
        </p:nvCxnSpPr>
        <p:spPr>
          <a:xfrm>
            <a:off x="3994100" y="4119189"/>
            <a:ext cx="141845" cy="71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77A64F-BF13-0BC5-D259-E9BECB68AE69}"/>
              </a:ext>
            </a:extLst>
          </p:cNvPr>
          <p:cNvSpPr txBox="1"/>
          <p:nvPr/>
        </p:nvSpPr>
        <p:spPr>
          <a:xfrm>
            <a:off x="3251861" y="4773529"/>
            <a:ext cx="22371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“The extent to which a data point violates the margin or is misclassified”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95885-9BB1-E1FD-0B4E-2E67A4D769C3}"/>
              </a:ext>
            </a:extLst>
          </p:cNvPr>
          <p:cNvSpPr txBox="1"/>
          <p:nvPr/>
        </p:nvSpPr>
        <p:spPr>
          <a:xfrm>
            <a:off x="7455148" y="703522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0B50BA-5B6D-1166-6723-8C65246C88EE}"/>
              </a:ext>
            </a:extLst>
          </p:cNvPr>
          <p:cNvSpPr txBox="1"/>
          <p:nvPr/>
        </p:nvSpPr>
        <p:spPr>
          <a:xfrm>
            <a:off x="11061770" y="703522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 B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4D1D0-F647-4B43-FEF6-07108995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9EA86CF-9695-8B07-590A-FA5F07912BFB}"/>
              </a:ext>
            </a:extLst>
          </p:cNvPr>
          <p:cNvSpPr/>
          <p:nvPr/>
        </p:nvSpPr>
        <p:spPr>
          <a:xfrm>
            <a:off x="6278761" y="623292"/>
            <a:ext cx="5993606" cy="742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Slack Variables in SVM</a:t>
            </a:r>
            <a:endParaRPr lang="en-US" sz="4650" dirty="0"/>
          </a:p>
        </p:txBody>
      </p:sp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9BABDE-3068-862D-AE22-E5D526C3E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35" y="1807916"/>
            <a:ext cx="8747108" cy="3265323"/>
          </a:xfrm>
          <a:prstGeom prst="rect">
            <a:avLst/>
          </a:prstGeom>
        </p:spPr>
      </p:pic>
      <p:pic>
        <p:nvPicPr>
          <p:cNvPr id="4" name="Picture 3" descr="A screenshot of a math book&#10;&#10;AI-generated content may be incorrect.">
            <a:extLst>
              <a:ext uri="{FF2B5EF4-FFF2-40B4-BE49-F238E27FC236}">
                <a16:creationId xmlns:a16="http://schemas.microsoft.com/office/drawing/2014/main" id="{8E4154C4-B377-523A-9F69-FAD1E9832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84" y="812887"/>
            <a:ext cx="5016500" cy="2044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F1E12-5090-CFC4-1CA2-071A2696F491}"/>
              </a:ext>
            </a:extLst>
          </p:cNvPr>
          <p:cNvSpPr txBox="1"/>
          <p:nvPr/>
        </p:nvSpPr>
        <p:spPr>
          <a:xfrm>
            <a:off x="617517" y="5514914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dirty="0"/>
              <a:t>C is a </a:t>
            </a:r>
            <a:r>
              <a:rPr lang="en-AU" b="1" dirty="0"/>
              <a:t>regularization parameter</a:t>
            </a:r>
            <a:r>
              <a:rPr lang="en-A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Low C</a:t>
            </a:r>
            <a:r>
              <a:rPr lang="en-AU" dirty="0"/>
              <a:t> → wider margin, more misclassifications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High C</a:t>
            </a:r>
            <a:r>
              <a:rPr lang="en-AU" dirty="0"/>
              <a:t> → narrow margin, fewer violations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40BF0-2C83-3A21-B1D6-2EAFA8EBF1D7}"/>
              </a:ext>
            </a:extLst>
          </p:cNvPr>
          <p:cNvSpPr txBox="1"/>
          <p:nvPr/>
        </p:nvSpPr>
        <p:spPr>
          <a:xfrm>
            <a:off x="617517" y="3556573"/>
            <a:ext cx="53438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Here, w is the normal vector to the hyperplane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||w|| controls the margin → </a:t>
            </a:r>
            <a:r>
              <a:rPr lang="en-AU" b="1" dirty="0"/>
              <a:t>smaller w → wider margin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SVM </a:t>
            </a:r>
            <a:r>
              <a:rPr lang="en-AU" b="1" dirty="0"/>
              <a:t>minimizes the norm of w</a:t>
            </a:r>
            <a:r>
              <a:rPr lang="en-AU" dirty="0"/>
              <a:t> to </a:t>
            </a:r>
            <a:r>
              <a:rPr lang="en-AU" b="1" dirty="0"/>
              <a:t>maximize the margin</a:t>
            </a:r>
            <a:endParaRPr lang="en-AU" dirty="0"/>
          </a:p>
        </p:txBody>
      </p:sp>
      <p:pic>
        <p:nvPicPr>
          <p:cNvPr id="20" name="Picture 6" descr="Support Vector Machine(S.V.M) — Classifiers and Kernels | by apurv jain |  Medium">
            <a:extLst>
              <a:ext uri="{FF2B5EF4-FFF2-40B4-BE49-F238E27FC236}">
                <a16:creationId xmlns:a16="http://schemas.microsoft.com/office/drawing/2014/main" id="{4C5C9E32-ADE0-C188-7151-F90899DF4F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74" t="-829" b="19201"/>
          <a:stretch/>
        </p:blipFill>
        <p:spPr bwMode="auto">
          <a:xfrm>
            <a:off x="7932717" y="5178896"/>
            <a:ext cx="3315113" cy="294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198AD3-36EC-FCDB-7591-15263170A0ED}"/>
              </a:ext>
            </a:extLst>
          </p:cNvPr>
          <p:cNvCxnSpPr>
            <a:cxnSpLocks/>
          </p:cNvCxnSpPr>
          <p:nvPr/>
        </p:nvCxnSpPr>
        <p:spPr>
          <a:xfrm>
            <a:off x="9892146" y="6828761"/>
            <a:ext cx="652935" cy="103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09451C-74C7-985E-DA0D-98DAE59AC87F}"/>
              </a:ext>
            </a:extLst>
          </p:cNvPr>
          <p:cNvCxnSpPr>
            <a:cxnSpLocks/>
          </p:cNvCxnSpPr>
          <p:nvPr/>
        </p:nvCxnSpPr>
        <p:spPr>
          <a:xfrm flipH="1">
            <a:off x="7286501" y="6774262"/>
            <a:ext cx="1292431" cy="89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A819CE-9F96-8479-884C-BCB1D0874DBE}"/>
              </a:ext>
            </a:extLst>
          </p:cNvPr>
          <p:cNvCxnSpPr>
            <a:cxnSpLocks/>
          </p:cNvCxnSpPr>
          <p:nvPr/>
        </p:nvCxnSpPr>
        <p:spPr>
          <a:xfrm>
            <a:off x="10681075" y="6964418"/>
            <a:ext cx="1674420" cy="39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85CDF84-F0CE-5A46-06C7-4B1F1F8BC05A}"/>
              </a:ext>
            </a:extLst>
          </p:cNvPr>
          <p:cNvSpPr txBox="1"/>
          <p:nvPr/>
        </p:nvSpPr>
        <p:spPr>
          <a:xfrm>
            <a:off x="6935190" y="755270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r>
              <a:rPr lang="en-AU" dirty="0"/>
              <a:t> &gt; 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2C5F20-B004-5DBF-21A7-424D37A6F759}"/>
              </a:ext>
            </a:extLst>
          </p:cNvPr>
          <p:cNvSpPr txBox="1"/>
          <p:nvPr/>
        </p:nvSpPr>
        <p:spPr>
          <a:xfrm>
            <a:off x="10323684" y="780682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0 &lt;</a:t>
            </a:r>
            <a:r>
              <a:rPr lang="el-GR" dirty="0"/>
              <a:t>ξ</a:t>
            </a:r>
            <a:r>
              <a:rPr lang="en-AU" dirty="0"/>
              <a:t> &lt; 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F62A56-B30F-E482-A30A-EBDC60A0A05E}"/>
              </a:ext>
            </a:extLst>
          </p:cNvPr>
          <p:cNvSpPr txBox="1"/>
          <p:nvPr/>
        </p:nvSpPr>
        <p:spPr>
          <a:xfrm>
            <a:off x="12335565" y="7211325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ξ</a:t>
            </a:r>
            <a:r>
              <a:rPr lang="en-AU" dirty="0"/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5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5304" y="412790"/>
            <a:ext cx="4440079" cy="492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Slack Penalty</a:t>
            </a:r>
            <a:endParaRPr lang="en-US" sz="3100" dirty="0"/>
          </a:p>
        </p:txBody>
      </p:sp>
      <p:sp>
        <p:nvSpPr>
          <p:cNvPr id="4" name="Text 1"/>
          <p:cNvSpPr/>
          <p:nvPr/>
        </p:nvSpPr>
        <p:spPr>
          <a:xfrm>
            <a:off x="525304" y="1205389"/>
            <a:ext cx="8093393" cy="495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C=0.1</a:t>
            </a:r>
            <a:endParaRPr lang="en-US" sz="3900" dirty="0"/>
          </a:p>
        </p:txBody>
      </p:sp>
      <p:sp>
        <p:nvSpPr>
          <p:cNvPr id="5" name="Text 2"/>
          <p:cNvSpPr/>
          <p:nvPr/>
        </p:nvSpPr>
        <p:spPr>
          <a:xfrm>
            <a:off x="3586877" y="1888212"/>
            <a:ext cx="1970127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Low Penalty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525304" y="2224445"/>
            <a:ext cx="8093393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Allows many violations, creating smoother boundaries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525304" y="2989898"/>
            <a:ext cx="8093393" cy="495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C=1.0</a:t>
            </a:r>
            <a:endParaRPr lang="en-US" sz="3900" dirty="0"/>
          </a:p>
        </p:txBody>
      </p:sp>
      <p:sp>
        <p:nvSpPr>
          <p:cNvPr id="8" name="Text 5"/>
          <p:cNvSpPr/>
          <p:nvPr/>
        </p:nvSpPr>
        <p:spPr>
          <a:xfrm>
            <a:off x="3586877" y="3672721"/>
            <a:ext cx="1970127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Balanced Penalty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525304" y="4008953"/>
            <a:ext cx="8093393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Moderate trade-off between errors and margin width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525304" y="4774406"/>
            <a:ext cx="8093393" cy="495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C=10</a:t>
            </a:r>
            <a:endParaRPr lang="en-US" sz="3900" dirty="0"/>
          </a:p>
        </p:txBody>
      </p:sp>
      <p:sp>
        <p:nvSpPr>
          <p:cNvPr id="11" name="Text 8"/>
          <p:cNvSpPr/>
          <p:nvPr/>
        </p:nvSpPr>
        <p:spPr>
          <a:xfrm>
            <a:off x="3586877" y="5457230"/>
            <a:ext cx="1970127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High Penalty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525304" y="5793462"/>
            <a:ext cx="8093393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Strict boundaries with fewer misclassifications allowed</a:t>
            </a:r>
            <a:endParaRPr lang="en-US" sz="1150" dirty="0"/>
          </a:p>
        </p:txBody>
      </p:sp>
      <p:sp>
        <p:nvSpPr>
          <p:cNvPr id="13" name="Text 10"/>
          <p:cNvSpPr/>
          <p:nvPr/>
        </p:nvSpPr>
        <p:spPr>
          <a:xfrm>
            <a:off x="525304" y="6558915"/>
            <a:ext cx="8093393" cy="495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C=100</a:t>
            </a:r>
            <a:endParaRPr lang="en-US" sz="3900" dirty="0"/>
          </a:p>
        </p:txBody>
      </p:sp>
      <p:sp>
        <p:nvSpPr>
          <p:cNvPr id="14" name="Text 11"/>
          <p:cNvSpPr/>
          <p:nvPr/>
        </p:nvSpPr>
        <p:spPr>
          <a:xfrm>
            <a:off x="3586877" y="7241738"/>
            <a:ext cx="1970127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Extreme Penalty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525304" y="7577971"/>
            <a:ext cx="8093393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1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Nearly rigid separation, risking overfitting</a:t>
            </a:r>
            <a:endParaRPr lang="en-US" sz="11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FEAE9-00CE-540A-708F-E50D96C0D2E7}"/>
              </a:ext>
            </a:extLst>
          </p:cNvPr>
          <p:cNvSpPr txBox="1"/>
          <p:nvPr/>
        </p:nvSpPr>
        <p:spPr>
          <a:xfrm>
            <a:off x="7722293" y="1732557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dirty="0"/>
              <a:t>Large C → hard margin behaviour</a:t>
            </a:r>
          </a:p>
          <a:p>
            <a:r>
              <a:rPr lang="en-AU" dirty="0"/>
              <a:t>Small C → soft margin behaviour (more forgiving)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F13A6A-9245-FE82-DCCE-BB5245FE0B38}"/>
              </a:ext>
            </a:extLst>
          </p:cNvPr>
          <p:cNvSpPr txBox="1"/>
          <p:nvPr/>
        </p:nvSpPr>
        <p:spPr>
          <a:xfrm>
            <a:off x="7284983" y="2988350"/>
            <a:ext cx="709603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A </a:t>
            </a:r>
            <a:r>
              <a:rPr lang="en-AU" b="1" dirty="0"/>
              <a:t>hard margin</a:t>
            </a:r>
            <a:r>
              <a:rPr lang="en-AU" dirty="0"/>
              <a:t> requires perfect separation (no misclassified points).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/>
              <a:t>A </a:t>
            </a:r>
            <a:r>
              <a:rPr lang="en-AU" b="1" dirty="0"/>
              <a:t>soft margin</a:t>
            </a:r>
            <a:r>
              <a:rPr lang="en-AU" dirty="0"/>
              <a:t> allows: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AU" dirty="0"/>
              <a:t>Some </a:t>
            </a:r>
            <a:r>
              <a:rPr lang="en-AU" b="1" dirty="0"/>
              <a:t>points to lie inside the margin</a:t>
            </a:r>
            <a:r>
              <a:rPr lang="en-AU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AU" dirty="0"/>
              <a:t>Some </a:t>
            </a:r>
            <a:r>
              <a:rPr lang="en-AU" b="1" dirty="0"/>
              <a:t>points to be misclassified</a:t>
            </a:r>
            <a:r>
              <a:rPr lang="en-AU" dirty="0"/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FCCC154-CE0B-CF16-F463-13E408C34549}"/>
              </a:ext>
            </a:extLst>
          </p:cNvPr>
          <p:cNvSpPr/>
          <p:nvPr/>
        </p:nvSpPr>
        <p:spPr>
          <a:xfrm>
            <a:off x="663865" y="516601"/>
            <a:ext cx="5993606" cy="742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Kernal Methods</a:t>
            </a:r>
            <a:endParaRPr lang="en-US" sz="46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AA239D-38D4-D106-C3EB-1F5EC9407C2D}"/>
              </a:ext>
            </a:extLst>
          </p:cNvPr>
          <p:cNvSpPr txBox="1"/>
          <p:nvPr/>
        </p:nvSpPr>
        <p:spPr>
          <a:xfrm>
            <a:off x="807521" y="1728826"/>
            <a:ext cx="5993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Helvetica Neue" panose="02000503000000020004" pitchFamily="2" charset="0"/>
              </a:rPr>
              <a:t>T</a:t>
            </a:r>
            <a:r>
              <a:rPr lang="en-AU" b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ransform the input data into a higher-dimensional space using kernel functions</a:t>
            </a:r>
            <a:endParaRPr lang="en-US" dirty="0"/>
          </a:p>
        </p:txBody>
      </p:sp>
      <p:pic>
        <p:nvPicPr>
          <p:cNvPr id="6" name="Picture 5" descr="A diagram of a problem&#10;&#10;AI-generated content may be incorrect.">
            <a:extLst>
              <a:ext uri="{FF2B5EF4-FFF2-40B4-BE49-F238E27FC236}">
                <a16:creationId xmlns:a16="http://schemas.microsoft.com/office/drawing/2014/main" id="{9654DFBF-C948-466C-B2CB-D28F134E4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561" y="778975"/>
            <a:ext cx="5170296" cy="2730977"/>
          </a:xfrm>
          <a:prstGeom prst="rect">
            <a:avLst/>
          </a:prstGeom>
        </p:spPr>
      </p:pic>
      <p:pic>
        <p:nvPicPr>
          <p:cNvPr id="20484" name="Picture 4" descr="Machine Learning Algorithm Series Polynomial Kernel SVM: Understanding the  Basics and Applications with Python, Julia, and R code examples | by Mert  Demir | Dev Genius">
            <a:extLst>
              <a:ext uri="{FF2B5EF4-FFF2-40B4-BE49-F238E27FC236}">
                <a16:creationId xmlns:a16="http://schemas.microsoft.com/office/drawing/2014/main" id="{E2410B3B-878F-8565-A2BE-A31F293C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65" y="5058331"/>
            <a:ext cx="6469258" cy="197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A36083-F8C8-D707-7697-BD1FF2A424AB}"/>
              </a:ext>
            </a:extLst>
          </p:cNvPr>
          <p:cNvSpPr txBox="1"/>
          <p:nvPr/>
        </p:nvSpPr>
        <p:spPr>
          <a:xfrm>
            <a:off x="5580249" y="8025265"/>
            <a:ext cx="94539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blog.devgenius.io</a:t>
            </a:r>
            <a:r>
              <a:rPr lang="en-US" sz="1050" dirty="0"/>
              <a:t>/machine-learning-algorithm-series-polynomial-kernel-svm-understanding-the-basics-and-applications-89b4b42df137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06037-844D-A433-BAE4-81628B9004E6}"/>
              </a:ext>
            </a:extLst>
          </p:cNvPr>
          <p:cNvSpPr txBox="1"/>
          <p:nvPr/>
        </p:nvSpPr>
        <p:spPr>
          <a:xfrm>
            <a:off x="521361" y="7789019"/>
            <a:ext cx="731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itsudit.medium.com</a:t>
            </a:r>
            <a:r>
              <a:rPr lang="en-US" sz="1050" dirty="0"/>
              <a:t>/svm-kernels-understanding-the-role-of-kernels-in-support-vector-machines-6bf1e702737a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62316D-F7E4-9BA2-4286-5103EA66194B}"/>
              </a:ext>
            </a:extLst>
          </p:cNvPr>
          <p:cNvSpPr txBox="1"/>
          <p:nvPr/>
        </p:nvSpPr>
        <p:spPr>
          <a:xfrm>
            <a:off x="521361" y="8032960"/>
            <a:ext cx="7315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medium.com</a:t>
            </a:r>
            <a:r>
              <a:rPr lang="en-US" sz="1000" dirty="0"/>
              <a:t>/@abhishekjainindore24/svm-kernels-and-its-type-dfc3d5f2dcd8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C49718-4F46-2123-BB28-67510B344B60}"/>
              </a:ext>
            </a:extLst>
          </p:cNvPr>
          <p:cNvSpPr txBox="1"/>
          <p:nvPr/>
        </p:nvSpPr>
        <p:spPr>
          <a:xfrm>
            <a:off x="2439865" y="4567029"/>
            <a:ext cx="1920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Polynomial Kernel</a:t>
            </a:r>
          </a:p>
        </p:txBody>
      </p:sp>
      <p:pic>
        <p:nvPicPr>
          <p:cNvPr id="9" name="Picture 2" descr="What is the kernel trick? Why is it important? | by Grace Zhang | Medium">
            <a:extLst>
              <a:ext uri="{FF2B5EF4-FFF2-40B4-BE49-F238E27FC236}">
                <a16:creationId xmlns:a16="http://schemas.microsoft.com/office/drawing/2014/main" id="{F024D208-9BE4-82AA-BD04-61EFF0104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561" y="4908652"/>
            <a:ext cx="5321300" cy="212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9EBFD3-DD98-5B47-E2E7-33B2ABEA47BB}"/>
              </a:ext>
            </a:extLst>
          </p:cNvPr>
          <p:cNvSpPr txBox="1"/>
          <p:nvPr/>
        </p:nvSpPr>
        <p:spPr>
          <a:xfrm>
            <a:off x="9731890" y="4680100"/>
            <a:ext cx="119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RBF kernel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2A1B5-7269-1729-066B-04C4E73D7EF4}"/>
              </a:ext>
            </a:extLst>
          </p:cNvPr>
          <p:cNvSpPr txBox="1"/>
          <p:nvPr/>
        </p:nvSpPr>
        <p:spPr>
          <a:xfrm>
            <a:off x="979714" y="2512654"/>
            <a:ext cx="6469258" cy="1535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dirty="0">
                <a:latin typeface="DM Sans" pitchFamily="2" charset="77"/>
              </a:rPr>
              <a:t>Common kernels: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b="1" dirty="0">
                <a:latin typeface="DM Sans" pitchFamily="2" charset="77"/>
              </a:rPr>
              <a:t>RBF (Gaussian)</a:t>
            </a:r>
            <a:r>
              <a:rPr lang="en-AU" sz="1600" dirty="0">
                <a:latin typeface="DM Sans" pitchFamily="2" charset="77"/>
              </a:rPr>
              <a:t>: For circular or complex boundaries.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b="1" dirty="0">
                <a:latin typeface="DM Sans" pitchFamily="2" charset="77"/>
              </a:rPr>
              <a:t>Polynomial</a:t>
            </a:r>
            <a:r>
              <a:rPr lang="en-AU" sz="1600" dirty="0">
                <a:latin typeface="DM Sans" pitchFamily="2" charset="77"/>
              </a:rPr>
              <a:t>: Captures curved decision boundaries.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1600" b="1" dirty="0">
                <a:latin typeface="DM Sans" pitchFamily="2" charset="77"/>
              </a:rPr>
              <a:t>Sigmoid</a:t>
            </a:r>
            <a:r>
              <a:rPr lang="en-AU" sz="1600" dirty="0">
                <a:latin typeface="DM Sans" pitchFamily="2" charset="77"/>
              </a:rPr>
              <a:t>: Similar to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3337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0DF7F2-012E-AEED-F989-C2D7CF250689}"/>
              </a:ext>
            </a:extLst>
          </p:cNvPr>
          <p:cNvSpPr txBox="1"/>
          <p:nvPr/>
        </p:nvSpPr>
        <p:spPr>
          <a:xfrm>
            <a:off x="783771" y="834816"/>
            <a:ext cx="128847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Q3</a:t>
            </a:r>
          </a:p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does it mean for a classification dataset to be "linearly separable"? If a dataset isn’t linearly separable, an SVM learner has two major options. What are they, and why might we prefer one to the other?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3E08A-3DE7-53D4-488B-260B87BB8522}"/>
              </a:ext>
            </a:extLst>
          </p:cNvPr>
          <p:cNvSpPr txBox="1"/>
          <p:nvPr/>
        </p:nvSpPr>
        <p:spPr>
          <a:xfrm>
            <a:off x="1650669" y="2233066"/>
            <a:ext cx="113528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If a dataset is "linearly separable," it is possible to completely separate the classes with a single hyperplane </a:t>
            </a:r>
          </a:p>
          <a:p>
            <a:pPr algn="l">
              <a:buNone/>
            </a:pPr>
            <a:endParaRPr lang="en-AU" dirty="0">
              <a:solidFill>
                <a:schemeClr val="accent1">
                  <a:lumMod val="75000"/>
                </a:schemeClr>
              </a:solidFill>
              <a:latin typeface="Helvetica Neue" panose="02000503000000020004" pitchFamily="2" charset="0"/>
            </a:endParaRPr>
          </a:p>
          <a:p>
            <a:pPr algn="l">
              <a:buNone/>
            </a:pPr>
            <a: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If a dataset isn't linearly separable, the options for SVM are:</a:t>
            </a:r>
          </a:p>
          <a:p>
            <a:pPr algn="l">
              <a:buNone/>
            </a:pPr>
            <a:endParaRPr lang="en-AU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>
              <a:buAutoNum type="arabicPeriod"/>
            </a:pPr>
            <a:r>
              <a:rPr lang="en-A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Soft margins</a:t>
            </a:r>
          </a:p>
          <a:p>
            <a:pPr algn="l"/>
            <a:endParaRPr lang="en-AU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None/>
            </a:pPr>
            <a:r>
              <a:rPr lang="en-AU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2. Kernel methods</a:t>
            </a:r>
            <a:endParaRPr lang="en-AU" b="1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F2CC2A-CE05-5117-7FE2-4FFF23CC5B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799527"/>
              </p:ext>
            </p:extLst>
          </p:nvPr>
        </p:nvGraphicFramePr>
        <p:xfrm>
          <a:off x="1006475" y="4618514"/>
          <a:ext cx="12617451" cy="365760"/>
        </p:xfrm>
        <a:graphic>
          <a:graphicData uri="http://schemas.openxmlformats.org/drawingml/2006/table">
            <a:tbl>
              <a:tblPr/>
              <a:tblGrid>
                <a:gridCol w="4205817">
                  <a:extLst>
                    <a:ext uri="{9D8B030D-6E8A-4147-A177-3AD203B41FA5}">
                      <a16:colId xmlns:a16="http://schemas.microsoft.com/office/drawing/2014/main" val="839091867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71274693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19963195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Handles...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66602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5953CA-D796-AC0B-D91C-6AF4679EF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65729"/>
              </p:ext>
            </p:extLst>
          </p:nvPr>
        </p:nvGraphicFramePr>
        <p:xfrm>
          <a:off x="917408" y="5177248"/>
          <a:ext cx="12617451" cy="640080"/>
        </p:xfrm>
        <a:graphic>
          <a:graphicData uri="http://schemas.openxmlformats.org/drawingml/2006/table">
            <a:tbl>
              <a:tblPr/>
              <a:tblGrid>
                <a:gridCol w="4205817">
                  <a:extLst>
                    <a:ext uri="{9D8B030D-6E8A-4147-A177-3AD203B41FA5}">
                      <a16:colId xmlns:a16="http://schemas.microsoft.com/office/drawing/2014/main" val="800374191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1448576810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217352983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AU" sz="1800" b="1"/>
                        <a:t>Soft Margin</a:t>
                      </a:r>
                      <a:endParaRPr lang="en-AU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Allow misclassifications by maximizing 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Noisy or almost separable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293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D01706-75A3-A3A9-EDBB-507DEAD2A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66786"/>
              </p:ext>
            </p:extLst>
          </p:nvPr>
        </p:nvGraphicFramePr>
        <p:xfrm>
          <a:off x="917407" y="6102929"/>
          <a:ext cx="12617451" cy="365760"/>
        </p:xfrm>
        <a:graphic>
          <a:graphicData uri="http://schemas.openxmlformats.org/drawingml/2006/table">
            <a:tbl>
              <a:tblPr/>
              <a:tblGrid>
                <a:gridCol w="4205817">
                  <a:extLst>
                    <a:ext uri="{9D8B030D-6E8A-4147-A177-3AD203B41FA5}">
                      <a16:colId xmlns:a16="http://schemas.microsoft.com/office/drawing/2014/main" val="945295587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4030620370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73206505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AU" sz="1800" b="1"/>
                        <a:t>Kernel Trick</a:t>
                      </a:r>
                      <a:endParaRPr lang="en-AU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Transform data to separable 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dirty="0"/>
                        <a:t>Complex non-linear boundaries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90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914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06245C-AC95-9F26-E30C-A49408D1E321}"/>
              </a:ext>
            </a:extLst>
          </p:cNvPr>
          <p:cNvSpPr txBox="1"/>
          <p:nvPr/>
        </p:nvSpPr>
        <p:spPr>
          <a:xfrm>
            <a:off x="985651" y="688309"/>
            <a:ext cx="10889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Q6</a:t>
            </a:r>
          </a:p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What is the value of slack variables for data points that are correctly classified in SVMs? What should the slack penalty C be to make a soft-margin SVM function as a hard-margin SVM?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3DE88-8650-2392-5B5C-E5094B70AE79}"/>
              </a:ext>
            </a:extLst>
          </p:cNvPr>
          <p:cNvSpPr txBox="1"/>
          <p:nvPr/>
        </p:nvSpPr>
        <p:spPr>
          <a:xfrm>
            <a:off x="1359722" y="2459067"/>
            <a:ext cx="10141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For data points that are correctly classified, the value of their slack variable is 0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8B546-1A2D-EA79-EBEE-BBFCBB1D5703}"/>
              </a:ext>
            </a:extLst>
          </p:cNvPr>
          <p:cNvSpPr txBox="1"/>
          <p:nvPr/>
        </p:nvSpPr>
        <p:spPr>
          <a:xfrm>
            <a:off x="1359722" y="3214162"/>
            <a:ext cx="9221192" cy="1293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  <a:latin typeface="Helvetica Neue" panose="02000503000000020004" pitchFamily="2" charset="0"/>
              </a:rPr>
              <a:t>H</a:t>
            </a:r>
            <a: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ard SVM don’t allow any mistakes or in other words the penalty rate for the mistakes is equal to infinity (∞). To make soft SVM to act like hard SVM the slack penalty C should be very large.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661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E67A9E-14D0-C4C4-B48C-3E5CCDFAE9C3}"/>
              </a:ext>
            </a:extLst>
          </p:cNvPr>
          <p:cNvSpPr txBox="1"/>
          <p:nvPr/>
        </p:nvSpPr>
        <p:spPr>
          <a:xfrm>
            <a:off x="1781298" y="874309"/>
            <a:ext cx="9512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Q5</a:t>
            </a:r>
          </a:p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How do changes in data points affect the decision boundary of an SVM?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2C12097D-84A3-E8B6-E9BD-6C32CB5F5A80}"/>
              </a:ext>
            </a:extLst>
          </p:cNvPr>
          <p:cNvSpPr txBox="1"/>
          <p:nvPr/>
        </p:nvSpPr>
        <p:spPr>
          <a:xfrm>
            <a:off x="4091048" y="541629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greitemann.dev</a:t>
            </a:r>
            <a:r>
              <a:rPr lang="en-US" dirty="0"/>
              <a:t>/</a:t>
            </a:r>
            <a:r>
              <a:rPr lang="en-US" dirty="0" err="1"/>
              <a:t>svm</a:t>
            </a:r>
            <a:r>
              <a:rPr lang="en-US" dirty="0"/>
              <a:t>-demo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0A4CC-BAF5-92C5-4DE9-2AF937D620F9}"/>
              </a:ext>
            </a:extLst>
          </p:cNvPr>
          <p:cNvSpPr txBox="1"/>
          <p:nvPr/>
        </p:nvSpPr>
        <p:spPr>
          <a:xfrm>
            <a:off x="1781298" y="1991141"/>
            <a:ext cx="100821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  <a:latin typeface="DM Sans" pitchFamily="2" charset="77"/>
              </a:rPr>
              <a:t>The support vectors are used to define the hyperplane that separates the classes. Changes in data points that are not support vectors have no effect on the decision boundary.</a:t>
            </a:r>
          </a:p>
          <a:p>
            <a:pPr algn="l">
              <a:buNone/>
            </a:pPr>
            <a:endParaRPr lang="en-AU" b="0" dirty="0">
              <a:solidFill>
                <a:schemeClr val="accent1">
                  <a:lumMod val="75000"/>
                </a:schemeClr>
              </a:solidFill>
              <a:effectLst/>
              <a:latin typeface="DM Sans" pitchFamily="2" charset="77"/>
            </a:endParaRPr>
          </a:p>
          <a:p>
            <a:pPr algn="l"/>
            <a: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  <a:latin typeface="DM Sans" pitchFamily="2" charset="77"/>
              </a:rPr>
              <a:t>However, changes in the position or label of support vectors can have a significant impact on the decision boundary.</a:t>
            </a:r>
          </a:p>
        </p:txBody>
      </p:sp>
    </p:spTree>
    <p:extLst>
      <p:ext uri="{BB962C8B-B14F-4D97-AF65-F5344CB8AC3E}">
        <p14:creationId xmlns:p14="http://schemas.microsoft.com/office/powerpoint/2010/main" val="1214110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different colored squares and arrows&#10;&#10;AI-generated content may be incorrect.">
            <a:extLst>
              <a:ext uri="{FF2B5EF4-FFF2-40B4-BE49-F238E27FC236}">
                <a16:creationId xmlns:a16="http://schemas.microsoft.com/office/drawing/2014/main" id="{3F0F172D-3E3A-DAB0-0AE2-C31264EB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23" y="1938564"/>
            <a:ext cx="6021175" cy="4527550"/>
          </a:xfrm>
          <a:prstGeom prst="rect">
            <a:avLst/>
          </a:prstGeom>
        </p:spPr>
      </p:pic>
      <p:pic>
        <p:nvPicPr>
          <p:cNvPr id="3" name="Picture 2" descr="A diagram of different colored squares and arrows&#10;&#10;AI-generated content may be incorrect.">
            <a:extLst>
              <a:ext uri="{FF2B5EF4-FFF2-40B4-BE49-F238E27FC236}">
                <a16:creationId xmlns:a16="http://schemas.microsoft.com/office/drawing/2014/main" id="{16EE3FB1-0B1F-1790-3B37-E47A0E94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08" y="1938564"/>
            <a:ext cx="6320403" cy="4723493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36B5163E-0BAB-1BDC-3866-79BF4C9ADEC2}"/>
              </a:ext>
            </a:extLst>
          </p:cNvPr>
          <p:cNvSpPr/>
          <p:nvPr/>
        </p:nvSpPr>
        <p:spPr>
          <a:xfrm>
            <a:off x="793790" y="714375"/>
            <a:ext cx="8896475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Multi-Class SVM</a:t>
            </a:r>
            <a:endParaRPr lang="en-US" sz="46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B552D-E460-C9F1-1142-E956A398FD13}"/>
              </a:ext>
            </a:extLst>
          </p:cNvPr>
          <p:cNvSpPr txBox="1"/>
          <p:nvPr/>
        </p:nvSpPr>
        <p:spPr>
          <a:xfrm>
            <a:off x="8930244" y="345043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SVM is naturally binary, but we can use: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69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E6971D-6169-C869-3712-BB2ABEB86000}"/>
              </a:ext>
            </a:extLst>
          </p:cNvPr>
          <p:cNvSpPr txBox="1"/>
          <p:nvPr/>
        </p:nvSpPr>
        <p:spPr>
          <a:xfrm>
            <a:off x="1353787" y="696179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Q7</a:t>
            </a:r>
          </a:p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How many binary classifiers are needed to classify a dataset with 4 classes using one-vs-one method?</a:t>
            </a:r>
          </a:p>
        </p:txBody>
      </p:sp>
      <p:pic>
        <p:nvPicPr>
          <p:cNvPr id="9" name="Picture 8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F16D191F-6B5E-59D3-6D19-29F84241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94" y="2170957"/>
            <a:ext cx="8343366" cy="4372346"/>
          </a:xfrm>
          <a:prstGeom prst="rect">
            <a:avLst/>
          </a:prstGeom>
        </p:spPr>
      </p:pic>
      <p:pic>
        <p:nvPicPr>
          <p:cNvPr id="12" name="Picture 11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F868B2EE-9466-A9D4-CEE2-8048858A28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139"/>
          <a:stretch/>
        </p:blipFill>
        <p:spPr>
          <a:xfrm>
            <a:off x="9450201" y="700644"/>
            <a:ext cx="5028508" cy="38465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8AC0E9-37C0-756D-558D-576F95D3AAB1}"/>
              </a:ext>
            </a:extLst>
          </p:cNvPr>
          <p:cNvSpPr/>
          <p:nvPr/>
        </p:nvSpPr>
        <p:spPr>
          <a:xfrm>
            <a:off x="2101932" y="5047013"/>
            <a:ext cx="178130" cy="403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5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BF150-76B5-FB5E-EA0A-F6CE5F7AD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8AE1FE1A-3C29-8D1E-E407-EA60C104CB67}"/>
              </a:ext>
            </a:extLst>
          </p:cNvPr>
          <p:cNvSpPr/>
          <p:nvPr/>
        </p:nvSpPr>
        <p:spPr>
          <a:xfrm>
            <a:off x="6280190" y="104120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Euclidean Distance</a:t>
            </a:r>
            <a:endParaRPr lang="en-US" sz="465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3929A197-9688-EC66-8AD1-5198644BF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125623"/>
            <a:ext cx="1134070" cy="1687592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6930A3DC-18A3-B1FE-22BE-39FA438CB3D1}"/>
              </a:ext>
            </a:extLst>
          </p:cNvPr>
          <p:cNvSpPr/>
          <p:nvPr/>
        </p:nvSpPr>
        <p:spPr>
          <a:xfrm>
            <a:off x="7754422" y="235243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chemeClr val="bg2">
                    <a:lumMod val="90000"/>
                  </a:schemeClr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Formula</a:t>
            </a:r>
            <a:endParaRPr 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3">
                <a:extLst>
                  <a:ext uri="{FF2B5EF4-FFF2-40B4-BE49-F238E27FC236}">
                    <a16:creationId xmlns:a16="http://schemas.microsoft.com/office/drawing/2014/main" id="{F7B3C99E-88E3-9670-8672-77E0B0EC2507}"/>
                  </a:ext>
                </a:extLst>
              </p:cNvPr>
              <p:cNvSpPr/>
              <p:nvPr/>
            </p:nvSpPr>
            <p:spPr>
              <a:xfrm>
                <a:off x="7754422" y="2860596"/>
                <a:ext cx="608218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>
                  <a:lnSpc>
                    <a:spcPts val="285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75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75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750" i="0" dirty="0" err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Σ</m:t>
                        </m:r>
                        <m:r>
                          <a:rPr lang="en-US" sz="175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(</m:t>
                        </m:r>
                        <m:r>
                          <a:rPr lang="en-US" sz="175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𝑥𝑖</m:t>
                        </m:r>
                        <m:r>
                          <a:rPr lang="en-US" sz="175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 − </m:t>
                        </m:r>
                        <m:r>
                          <a:rPr lang="en-US" sz="1750" i="1" dirty="0" err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𝑦</m:t>
                        </m:r>
                        <m:r>
                          <a:rPr lang="en-US" sz="1750" i="1" baseline="-25000" dirty="0" err="1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𝑖</m:t>
                        </m:r>
                        <m:r>
                          <a:rPr lang="en-US" sz="1750" i="1" dirty="0" smtClean="0">
                            <a:solidFill>
                              <a:schemeClr val="bg2">
                                <a:lumMod val="90000"/>
                              </a:schemeClr>
                            </a:solidFill>
                            <a:latin typeface="Cambria Math" panose="02040503050406030204" pitchFamily="18" charset="0"/>
                            <a:ea typeface="DM Sans" pitchFamily="34" charset="-122"/>
                            <a:cs typeface="DM Sans" pitchFamily="34" charset="-120"/>
                          </a:rPr>
                          <m:t>)²)</m:t>
                        </m:r>
                      </m:e>
                    </m:rad>
                  </m:oMath>
                </a14:m>
                <a:r>
                  <a:rPr lang="en-US" sz="1750" dirty="0">
                    <a:solidFill>
                      <a:schemeClr val="bg2">
                        <a:lumMod val="90000"/>
                      </a:schemeClr>
                    </a:solidFill>
                    <a:latin typeface="DM Sans" pitchFamily="34" charset="0"/>
                    <a:ea typeface="DM Sans" pitchFamily="34" charset="-122"/>
                    <a:cs typeface="DM Sans" pitchFamily="34" charset="-120"/>
                  </a:rPr>
                  <a:t> calculates the straight-line distance between points.</a:t>
                </a:r>
                <a:endParaRPr lang="en-US" sz="1750" dirty="0"/>
              </a:p>
            </p:txBody>
          </p:sp>
        </mc:Choice>
        <mc:Fallback xmlns="">
          <p:sp>
            <p:nvSpPr>
              <p:cNvPr id="7" name="Text 3">
                <a:extLst>
                  <a:ext uri="{FF2B5EF4-FFF2-40B4-BE49-F238E27FC236}">
                    <a16:creationId xmlns:a16="http://schemas.microsoft.com/office/drawing/2014/main" id="{F7B3C99E-88E3-9670-8672-77E0B0EC25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22" y="2860596"/>
                <a:ext cx="6082189" cy="725805"/>
              </a:xfrm>
              <a:prstGeom prst="rect">
                <a:avLst/>
              </a:prstGeom>
              <a:blipFill>
                <a:blip r:embed="rId4"/>
                <a:stretch>
                  <a:fillRect l="-2083" b="-1551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F10B4704-5B0D-DDFB-8675-DB5F31CD6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813215"/>
            <a:ext cx="1134070" cy="1687592"/>
          </a:xfrm>
          <a:prstGeom prst="rect">
            <a:avLst/>
          </a:prstGeom>
        </p:spPr>
      </p:pic>
      <p:sp>
        <p:nvSpPr>
          <p:cNvPr id="9" name="Text 4">
            <a:extLst>
              <a:ext uri="{FF2B5EF4-FFF2-40B4-BE49-F238E27FC236}">
                <a16:creationId xmlns:a16="http://schemas.microsoft.com/office/drawing/2014/main" id="{4EC6AB1E-C401-8F68-0B95-78744FFEA194}"/>
              </a:ext>
            </a:extLst>
          </p:cNvPr>
          <p:cNvSpPr/>
          <p:nvPr/>
        </p:nvSpPr>
        <p:spPr>
          <a:xfrm>
            <a:off x="7754422" y="40400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chemeClr val="bg2">
                    <a:lumMod val="90000"/>
                  </a:schemeClr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Best Use</a:t>
            </a:r>
            <a:endParaRPr lang="en-US" sz="23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1F81C0A0-9E9A-8B1D-91F1-CDDA3D6AF198}"/>
              </a:ext>
            </a:extLst>
          </p:cNvPr>
          <p:cNvSpPr/>
          <p:nvPr/>
        </p:nvSpPr>
        <p:spPr>
          <a:xfrm>
            <a:off x="7754422" y="454818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>
                    <a:lumMod val="90000"/>
                  </a:scheme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Ideal for continuous numerical features</a:t>
            </a:r>
            <a:endParaRPr lang="en-US" sz="1750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11" name="Image 3" descr="preencoded.png">
            <a:extLst>
              <a:ext uri="{FF2B5EF4-FFF2-40B4-BE49-F238E27FC236}">
                <a16:creationId xmlns:a16="http://schemas.microsoft.com/office/drawing/2014/main" id="{6C795175-D1B3-806A-0511-75D953AA61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500807"/>
            <a:ext cx="1134070" cy="1687592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8BCFC540-9A98-F6D3-6A86-4A96869AB655}"/>
              </a:ext>
            </a:extLst>
          </p:cNvPr>
          <p:cNvSpPr/>
          <p:nvPr/>
        </p:nvSpPr>
        <p:spPr>
          <a:xfrm>
            <a:off x="7754422" y="572762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Limitation</a:t>
            </a:r>
            <a:endParaRPr lang="en-US" sz="230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B559A8D2-B78F-63A5-C436-EAABEE13C4F8}"/>
              </a:ext>
            </a:extLst>
          </p:cNvPr>
          <p:cNvSpPr/>
          <p:nvPr/>
        </p:nvSpPr>
        <p:spPr>
          <a:xfrm>
            <a:off x="7754422" y="623577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Highly sensitive to feature scaling. Normalization is essential.</a:t>
            </a:r>
            <a:endParaRPr lang="en-US" sz="1750" dirty="0"/>
          </a:p>
        </p:txBody>
      </p:sp>
      <p:pic>
        <p:nvPicPr>
          <p:cNvPr id="2066" name="Picture 18" descr="Euclidean Distance Example | Feature Scaling | Data Science Duniya">
            <a:extLst>
              <a:ext uri="{FF2B5EF4-FFF2-40B4-BE49-F238E27FC236}">
                <a16:creationId xmlns:a16="http://schemas.microsoft.com/office/drawing/2014/main" id="{CE0B787C-EE4A-A2DD-081E-E4F3E20C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98" y="2275667"/>
            <a:ext cx="5671530" cy="299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377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41546" y="582096"/>
            <a:ext cx="5596652" cy="699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Advantages of SVMs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46165" y="1951196"/>
            <a:ext cx="3719274" cy="3078361"/>
          </a:xfrm>
          <a:prstGeom prst="roundRect">
            <a:avLst>
              <a:gd name="adj" fmla="val 103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59287" y="2164318"/>
            <a:ext cx="3084552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High-Dimensional Space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59287" y="2641878"/>
            <a:ext cx="3293031" cy="1023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SVMs maintain effectiveness with many features. They avoid the curse of dimensionality.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59287" y="3793093"/>
            <a:ext cx="3293031" cy="1023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algorithm focuses on support vectors rather than all data points.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4678561" y="1951196"/>
            <a:ext cx="3719274" cy="3078361"/>
          </a:xfrm>
          <a:prstGeom prst="roundRect">
            <a:avLst>
              <a:gd name="adj" fmla="val 1039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91683" y="2164318"/>
            <a:ext cx="2798326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Generalization Power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891683" y="2641878"/>
            <a:ext cx="3293031" cy="1364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Maximum margin principle provides better theoretical guarantees. SVMs often outperform K-NN.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4891683" y="4134207"/>
            <a:ext cx="3293031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They're less prone to overfitting with proper regularization.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746165" y="5242679"/>
            <a:ext cx="7651671" cy="2055019"/>
          </a:xfrm>
          <a:prstGeom prst="roundRect">
            <a:avLst>
              <a:gd name="adj" fmla="val 1556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59287" y="5455801"/>
            <a:ext cx="2798326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Memory Efficiency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959287" y="5933361"/>
            <a:ext cx="7225427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Only support vectors are stored after training. This makes prediction more efficient.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959287" y="6743462"/>
            <a:ext cx="7225427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K-NN must store the entire training dataset.</a:t>
            </a:r>
            <a:endParaRPr lang="en-US" sz="16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087B1B-D598-0234-78A4-9AF9A58DF608}"/>
              </a:ext>
            </a:extLst>
          </p:cNvPr>
          <p:cNvSpPr txBox="1"/>
          <p:nvPr/>
        </p:nvSpPr>
        <p:spPr>
          <a:xfrm>
            <a:off x="1531916" y="541800"/>
            <a:ext cx="11055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Q4</a:t>
            </a:r>
          </a:p>
          <a:p>
            <a:pPr algn="l"/>
            <a:r>
              <a:rPr lang="en-AU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Unlike other geometric methods such as K-NN, SVMs work better with large attribute sets. Why might this be true?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4A7AE-A240-2E0A-F099-028304B30AB2}"/>
              </a:ext>
            </a:extLst>
          </p:cNvPr>
          <p:cNvSpPr txBox="1"/>
          <p:nvPr/>
        </p:nvSpPr>
        <p:spPr>
          <a:xfrm>
            <a:off x="2149432" y="1931213"/>
            <a:ext cx="106996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1. SVMs focus on the most important points (support vectors)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SVM builds a decision boundary using only the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critical support vectors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, not all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In high dimensions, many features may be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irrelevant or noisy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, and SVMs </a:t>
            </a: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ignore non-support points</a:t>
            </a:r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 during decision making.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B36BB-680A-8048-9115-647520DF8BF9}"/>
              </a:ext>
            </a:extLst>
          </p:cNvPr>
          <p:cNvSpPr txBox="1"/>
          <p:nvPr/>
        </p:nvSpPr>
        <p:spPr>
          <a:xfrm>
            <a:off x="2291938" y="3416042"/>
            <a:ext cx="106996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2. No need for prior feature selection; </a:t>
            </a:r>
            <a: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SVMs can implicitly capture the relationships between different features and can handle interactions between them without the need for explicit feature engineering. This means that SVMs can effectively learn from a large number of features without requiring a priori knowledge about which features are most important for the classification task</a:t>
            </a:r>
            <a:r>
              <a:rPr lang="en-AU" b="0" dirty="0">
                <a:solidFill>
                  <a:schemeClr val="accent1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.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036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065075-9791-0925-46E0-A4CB5C701EE9}"/>
              </a:ext>
            </a:extLst>
          </p:cNvPr>
          <p:cNvSpPr txBox="1"/>
          <p:nvPr/>
        </p:nvSpPr>
        <p:spPr>
          <a:xfrm>
            <a:off x="760020" y="561684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AU" sz="3200" b="1" i="0" dirty="0">
                <a:solidFill>
                  <a:srgbClr val="303030"/>
                </a:solidFill>
                <a:effectLst/>
                <a:latin typeface="Open Sans" panose="020F0502020204030204" pitchFamily="34" charset="0"/>
              </a:rPr>
              <a:t>Feature Scaling Techniques</a:t>
            </a:r>
            <a:endParaRPr lang="en-AU" sz="3200" b="0" i="0" dirty="0">
              <a:solidFill>
                <a:srgbClr val="303030"/>
              </a:solidFill>
              <a:effectLst/>
              <a:latin typeface="Open Sans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81A65-24BE-D0BD-ECFC-BA5B969BA949}"/>
              </a:ext>
            </a:extLst>
          </p:cNvPr>
          <p:cNvSpPr txBox="1"/>
          <p:nvPr/>
        </p:nvSpPr>
        <p:spPr>
          <a:xfrm>
            <a:off x="760020" y="1745074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Min-Max Normalization</a:t>
            </a:r>
            <a:endParaRPr lang="en-AU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074" name="Picture 2" descr="Normalization | Feature Scaling | Data Science Duniya">
            <a:extLst>
              <a:ext uri="{FF2B5EF4-FFF2-40B4-BE49-F238E27FC236}">
                <a16:creationId xmlns:a16="http://schemas.microsoft.com/office/drawing/2014/main" id="{6B7764FE-6FF1-6C7C-EEC4-B5AA2FC16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1" y="2114405"/>
            <a:ext cx="6466107" cy="427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8A7B691-828D-B76F-02C5-0FBF1E118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43" y="6598538"/>
            <a:ext cx="5098308" cy="74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0D77D1-54C8-1253-5159-B3DD447723FA}"/>
              </a:ext>
            </a:extLst>
          </p:cNvPr>
          <p:cNvSpPr txBox="1"/>
          <p:nvPr/>
        </p:nvSpPr>
        <p:spPr>
          <a:xfrm>
            <a:off x="8360228" y="1560408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Standardization</a:t>
            </a:r>
            <a:endParaRPr lang="en-AU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3078" name="Picture 6" descr="Standardization | Data Science Duniya | Feature Scaling">
            <a:extLst>
              <a:ext uri="{FF2B5EF4-FFF2-40B4-BE49-F238E27FC236}">
                <a16:creationId xmlns:a16="http://schemas.microsoft.com/office/drawing/2014/main" id="{F372D8BC-0629-B895-92A2-D7DA68B4A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18" y="2242663"/>
            <a:ext cx="6660799" cy="39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7130E16E-C3DC-D7EC-DE89-EC0958C9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519" y="6552066"/>
            <a:ext cx="4992324" cy="116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2AB571-8142-9810-F86D-EE755721EA74}"/>
              </a:ext>
            </a:extLst>
          </p:cNvPr>
          <p:cNvSpPr txBox="1"/>
          <p:nvPr/>
        </p:nvSpPr>
        <p:spPr>
          <a:xfrm>
            <a:off x="329081" y="7922771"/>
            <a:ext cx="78377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ashutoshtripathi.com</a:t>
            </a:r>
            <a:r>
              <a:rPr lang="en-US" sz="1100" dirty="0"/>
              <a:t>/2021/06/12/what-is-feature-scaling-in-machine-learning-normalization-vs-standardization/</a:t>
            </a:r>
          </a:p>
        </p:txBody>
      </p:sp>
    </p:spTree>
    <p:extLst>
      <p:ext uri="{BB962C8B-B14F-4D97-AF65-F5344CB8AC3E}">
        <p14:creationId xmlns:p14="http://schemas.microsoft.com/office/powerpoint/2010/main" val="26799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835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Manhattan Distance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35958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What Is It?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958471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Manhattan distance measures the sum of absolute differences between coordinates.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512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It follows grid-like paths similar to navigating city blocks.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35958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Formula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5332928" y="39584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Σ|x</a:t>
            </a:r>
            <a:r>
              <a:rPr lang="en-US" sz="1750" baseline="-25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 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 y</a:t>
            </a:r>
            <a:r>
              <a:rPr lang="en-US" sz="1750" baseline="-25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</a:t>
            </a: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| for all coordinates in the feature vectors.</a:t>
            </a:r>
            <a:endParaRPr lang="en-US" sz="1750" dirty="0"/>
          </a:p>
        </p:txBody>
      </p:sp>
      <p:pic>
        <p:nvPicPr>
          <p:cNvPr id="4102" name="Picture 6" descr="AlgoDaily - What Is The Manhattan Distance?">
            <a:extLst>
              <a:ext uri="{FF2B5EF4-FFF2-40B4-BE49-F238E27FC236}">
                <a16:creationId xmlns:a16="http://schemas.microsoft.com/office/drawing/2014/main" id="{6DC57E6D-99A2-DAE9-6120-E5792939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756" y="2233962"/>
            <a:ext cx="4838859" cy="344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Comprehensive Guide to Computing Manhattan Distance in Python">
            <a:extLst>
              <a:ext uri="{FF2B5EF4-FFF2-40B4-BE49-F238E27FC236}">
                <a16:creationId xmlns:a16="http://schemas.microsoft.com/office/drawing/2014/main" id="{5A2CD5E4-3B43-1534-8518-0B97634DA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90" y="94827"/>
            <a:ext cx="5146654" cy="198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istance Metrics in Machine Learning In Python IN SHORT | by Sandipan Paul  | Towards Explainable AI | Medium">
            <a:extLst>
              <a:ext uri="{FF2B5EF4-FFF2-40B4-BE49-F238E27FC236}">
                <a16:creationId xmlns:a16="http://schemas.microsoft.com/office/drawing/2014/main" id="{E82DE214-6823-4BA7-761E-584D394DB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61" y="1140032"/>
            <a:ext cx="6743164" cy="63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7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0098" y="3400425"/>
            <a:ext cx="5851208" cy="731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Cosine Similarity</a:t>
            </a:r>
            <a:endParaRPr lang="en-US" sz="4600" dirty="0"/>
          </a:p>
        </p:txBody>
      </p:sp>
      <p:sp>
        <p:nvSpPr>
          <p:cNvPr id="4" name="Shape 1"/>
          <p:cNvSpPr/>
          <p:nvPr/>
        </p:nvSpPr>
        <p:spPr>
          <a:xfrm>
            <a:off x="780098" y="4716780"/>
            <a:ext cx="501491" cy="50149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4748153"/>
            <a:ext cx="350996" cy="43874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04474" y="4716780"/>
            <a:ext cx="3504962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Angle-Based Measurement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504474" y="5216128"/>
            <a:ext cx="5699284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Measures the cosine of the angle between two non-zero vectors.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26642" y="4716780"/>
            <a:ext cx="501491" cy="50149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890" y="4748153"/>
            <a:ext cx="350996" cy="43874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51019" y="4716780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Formula Application</a:t>
            </a:r>
            <a:endParaRPr lang="en-US" sz="2300" dirty="0"/>
          </a:p>
        </p:txBody>
      </p:sp>
      <p:sp>
        <p:nvSpPr>
          <p:cNvPr id="16" name="Shape 10"/>
          <p:cNvSpPr/>
          <p:nvPr/>
        </p:nvSpPr>
        <p:spPr>
          <a:xfrm>
            <a:off x="7426642" y="6402943"/>
            <a:ext cx="501491" cy="50149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1890" y="6434316"/>
            <a:ext cx="350996" cy="43874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51019" y="6402943"/>
            <a:ext cx="3086576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High-Dimensional Data</a:t>
            </a:r>
            <a:endParaRPr lang="en-US" sz="2300" dirty="0"/>
          </a:p>
        </p:txBody>
      </p:sp>
      <p:sp>
        <p:nvSpPr>
          <p:cNvPr id="19" name="Text 12"/>
          <p:cNvSpPr/>
          <p:nvPr/>
        </p:nvSpPr>
        <p:spPr>
          <a:xfrm>
            <a:off x="8151019" y="6902291"/>
            <a:ext cx="569928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Excels with sparse vectors like TF-IDF representations.</a:t>
            </a:r>
            <a:endParaRPr lang="en-US" sz="1750" dirty="0"/>
          </a:p>
        </p:txBody>
      </p:sp>
      <p:pic>
        <p:nvPicPr>
          <p:cNvPr id="6146" name="Picture 2" descr="Cosine Similarity – LearnDataSci">
            <a:extLst>
              <a:ext uri="{FF2B5EF4-FFF2-40B4-BE49-F238E27FC236}">
                <a16:creationId xmlns:a16="http://schemas.microsoft.com/office/drawing/2014/main" id="{F22571B7-7126-A7E6-0B94-5F01018C2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46" y="30881"/>
            <a:ext cx="13430992" cy="337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sine Similarity Explained">
            <a:extLst>
              <a:ext uri="{FF2B5EF4-FFF2-40B4-BE49-F238E27FC236}">
                <a16:creationId xmlns:a16="http://schemas.microsoft.com/office/drawing/2014/main" id="{5E8F6E2B-08B2-E956-1D04-DF75CEF35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6"/>
          <a:stretch/>
        </p:blipFill>
        <p:spPr bwMode="auto">
          <a:xfrm>
            <a:off x="1365849" y="6075967"/>
            <a:ext cx="3378351" cy="200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Cosine similarity: How does it measure the similarity, Maths behind and  usage in Python | by Varun | TDS Archive | Medium">
            <a:extLst>
              <a:ext uri="{FF2B5EF4-FFF2-40B4-BE49-F238E27FC236}">
                <a16:creationId xmlns:a16="http://schemas.microsoft.com/office/drawing/2014/main" id="{3EC6D86A-0CCB-8CD6-C74D-2D9E5BBDB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34" y="5155644"/>
            <a:ext cx="3123210" cy="111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1502D-8B40-D1D0-24D7-14DF49FD8642}"/>
              </a:ext>
            </a:extLst>
          </p:cNvPr>
          <p:cNvSpPr txBox="1"/>
          <p:nvPr/>
        </p:nvSpPr>
        <p:spPr>
          <a:xfrm>
            <a:off x="8728364" y="7952601"/>
            <a:ext cx="7315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www.learndatasci.com</a:t>
            </a:r>
            <a:r>
              <a:rPr lang="en-US" sz="1200" dirty="0"/>
              <a:t>/glossary/cosine-similarity/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B254DE-7537-BEBD-AEE8-8F691F173CEF}"/>
              </a:ext>
            </a:extLst>
          </p:cNvPr>
          <p:cNvSpPr txBox="1"/>
          <p:nvPr/>
        </p:nvSpPr>
        <p:spPr>
          <a:xfrm>
            <a:off x="8696780" y="7754238"/>
            <a:ext cx="80217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businessanalytics.substack.com</a:t>
            </a:r>
            <a:r>
              <a:rPr lang="en-US" sz="1100" dirty="0"/>
              <a:t>/p/cosine-similarity-explained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6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1670"/>
            <a:ext cx="814089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K-Nearest Neighbors</a:t>
            </a:r>
            <a:endParaRPr lang="en-US" sz="4650" dirty="0"/>
          </a:p>
        </p:txBody>
      </p:sp>
      <p:pic>
        <p:nvPicPr>
          <p:cNvPr id="8194" name="Picture 2" descr="Why Does Increasing k Decrease Variance in kNN? | Towards Data Science">
            <a:extLst>
              <a:ext uri="{FF2B5EF4-FFF2-40B4-BE49-F238E27FC236}">
                <a16:creationId xmlns:a16="http://schemas.microsoft.com/office/drawing/2014/main" id="{B017CFDD-DD30-5047-4CB4-43E56499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629" y="2577697"/>
            <a:ext cx="8448774" cy="387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95BE8-B35B-04AE-AFC5-8E2622337DB2}"/>
              </a:ext>
            </a:extLst>
          </p:cNvPr>
          <p:cNvSpPr txBox="1"/>
          <p:nvPr/>
        </p:nvSpPr>
        <p:spPr>
          <a:xfrm>
            <a:off x="522514" y="7794195"/>
            <a:ext cx="7315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towardsdatascience.com</a:t>
            </a:r>
            <a:r>
              <a:rPr lang="en-US" sz="1100" dirty="0"/>
              <a:t>/why-does-increasing-k-decrease-variance-in-knn-9ed6de2f5061/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2039</Words>
  <Application>Microsoft Macintosh PowerPoint</Application>
  <PresentationFormat>Custom</PresentationFormat>
  <Paragraphs>413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Wingdings</vt:lpstr>
      <vt:lpstr>PT Serif</vt:lpstr>
      <vt:lpstr>DM Sans</vt:lpstr>
      <vt:lpstr>Aptos</vt:lpstr>
      <vt:lpstr>Arial</vt:lpstr>
      <vt:lpstr>Inter</vt:lpstr>
      <vt:lpstr>Google Sans</vt:lpstr>
      <vt:lpstr>Helvetica Neue</vt:lpstr>
      <vt:lpstr>Cambria Math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Rinu Ann Sebastian</cp:lastModifiedBy>
  <cp:revision>10</cp:revision>
  <dcterms:created xsi:type="dcterms:W3CDTF">2025-04-10T01:57:05Z</dcterms:created>
  <dcterms:modified xsi:type="dcterms:W3CDTF">2025-04-30T12:32:03Z</dcterms:modified>
</cp:coreProperties>
</file>